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7" r:id="rId2"/>
  </p:sldMasterIdLst>
  <p:notesMasterIdLst>
    <p:notesMasterId r:id="rId40"/>
  </p:notesMasterIdLst>
  <p:sldIdLst>
    <p:sldId id="522" r:id="rId3"/>
    <p:sldId id="468" r:id="rId4"/>
    <p:sldId id="557" r:id="rId5"/>
    <p:sldId id="556" r:id="rId6"/>
    <p:sldId id="554" r:id="rId7"/>
    <p:sldId id="528" r:id="rId8"/>
    <p:sldId id="560" r:id="rId9"/>
    <p:sldId id="535" r:id="rId10"/>
    <p:sldId id="530" r:id="rId11"/>
    <p:sldId id="492" r:id="rId12"/>
    <p:sldId id="563" r:id="rId13"/>
    <p:sldId id="564" r:id="rId14"/>
    <p:sldId id="565" r:id="rId15"/>
    <p:sldId id="566" r:id="rId16"/>
    <p:sldId id="567" r:id="rId17"/>
    <p:sldId id="568" r:id="rId18"/>
    <p:sldId id="569" r:id="rId19"/>
    <p:sldId id="570" r:id="rId20"/>
    <p:sldId id="571" r:id="rId21"/>
    <p:sldId id="572" r:id="rId22"/>
    <p:sldId id="573" r:id="rId23"/>
    <p:sldId id="575" r:id="rId24"/>
    <p:sldId id="574" r:id="rId25"/>
    <p:sldId id="576" r:id="rId26"/>
    <p:sldId id="577" r:id="rId27"/>
    <p:sldId id="578" r:id="rId28"/>
    <p:sldId id="531" r:id="rId29"/>
    <p:sldId id="579" r:id="rId30"/>
    <p:sldId id="581" r:id="rId31"/>
    <p:sldId id="587" r:id="rId32"/>
    <p:sldId id="583" r:id="rId33"/>
    <p:sldId id="586" r:id="rId34"/>
    <p:sldId id="532" r:id="rId35"/>
    <p:sldId id="551" r:id="rId36"/>
    <p:sldId id="562" r:id="rId37"/>
    <p:sldId id="552" r:id="rId38"/>
    <p:sldId id="469"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57A3"/>
    <a:srgbClr val="6600CC"/>
    <a:srgbClr val="3B8BA1"/>
    <a:srgbClr val="77933C"/>
    <a:srgbClr val="666699"/>
    <a:srgbClr val="6600FF"/>
    <a:srgbClr val="006699"/>
    <a:srgbClr val="0099CC"/>
    <a:srgbClr val="36B1D2"/>
    <a:srgbClr val="93C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91" autoAdjust="0"/>
    <p:restoredTop sz="78819" autoAdjust="0"/>
  </p:normalViewPr>
  <p:slideViewPr>
    <p:cSldViewPr snapToGrid="0">
      <p:cViewPr varScale="1">
        <p:scale>
          <a:sx n="63" d="100"/>
          <a:sy n="63" d="100"/>
        </p:scale>
        <p:origin x="1185" y="51"/>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10" Type="http://schemas.openxmlformats.org/officeDocument/2006/relationships/image" Target="../media/image56.wmf"/><Relationship Id="rId4" Type="http://schemas.openxmlformats.org/officeDocument/2006/relationships/image" Target="../media/image50.wmf"/><Relationship Id="rId9"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15314-E3FC-4C9D-A25B-E4CA7D8DC52F}" type="datetimeFigureOut">
              <a:rPr lang="zh-CN" altLang="en-US" smtClean="0"/>
              <a:t>2017/2/28</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BA18B-575D-47BB-8171-D715A06AABD7}" type="slidenum">
              <a:rPr lang="zh-CN" altLang="en-US" smtClean="0"/>
              <a:t>‹#›</a:t>
            </a:fld>
            <a:endParaRPr lang="zh-CN" altLang="en-US"/>
          </a:p>
        </p:txBody>
      </p:sp>
    </p:spTree>
    <p:extLst>
      <p:ext uri="{BB962C8B-B14F-4D97-AF65-F5344CB8AC3E}">
        <p14:creationId xmlns:p14="http://schemas.microsoft.com/office/powerpoint/2010/main" val="29295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老师同学大家上午好，我的答辩题目是。。。。</a:t>
            </a:r>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solidFill>
                  <a:prstClr val="black"/>
                </a:solidFill>
              </a:rPr>
              <a:pPr>
                <a:defRPr/>
              </a:pPr>
              <a:t>1</a:t>
            </a:fld>
            <a:endParaRPr lang="zh-CN" altLang="en-US">
              <a:solidFill>
                <a:prstClr val="black"/>
              </a:solidFill>
            </a:endParaRPr>
          </a:p>
        </p:txBody>
      </p:sp>
    </p:spTree>
    <p:extLst>
      <p:ext uri="{BB962C8B-B14F-4D97-AF65-F5344CB8AC3E}">
        <p14:creationId xmlns:p14="http://schemas.microsoft.com/office/powerpoint/2010/main" val="2344061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13</a:t>
            </a:fld>
            <a:endParaRPr lang="zh-CN" altLang="en-US"/>
          </a:p>
        </p:txBody>
      </p:sp>
    </p:spTree>
    <p:extLst>
      <p:ext uri="{BB962C8B-B14F-4D97-AF65-F5344CB8AC3E}">
        <p14:creationId xmlns:p14="http://schemas.microsoft.com/office/powerpoint/2010/main" val="472913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14</a:t>
            </a:fld>
            <a:endParaRPr lang="zh-CN" altLang="en-US"/>
          </a:p>
        </p:txBody>
      </p:sp>
    </p:spTree>
    <p:extLst>
      <p:ext uri="{BB962C8B-B14F-4D97-AF65-F5344CB8AC3E}">
        <p14:creationId xmlns:p14="http://schemas.microsoft.com/office/powerpoint/2010/main" val="2833144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15</a:t>
            </a:fld>
            <a:endParaRPr lang="zh-CN" altLang="en-US"/>
          </a:p>
        </p:txBody>
      </p:sp>
    </p:spTree>
    <p:extLst>
      <p:ext uri="{BB962C8B-B14F-4D97-AF65-F5344CB8AC3E}">
        <p14:creationId xmlns:p14="http://schemas.microsoft.com/office/powerpoint/2010/main" val="1492402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16</a:t>
            </a:fld>
            <a:endParaRPr lang="zh-CN" altLang="en-US"/>
          </a:p>
        </p:txBody>
      </p:sp>
    </p:spTree>
    <p:extLst>
      <p:ext uri="{BB962C8B-B14F-4D97-AF65-F5344CB8AC3E}">
        <p14:creationId xmlns:p14="http://schemas.microsoft.com/office/powerpoint/2010/main" val="2966371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17</a:t>
            </a:fld>
            <a:endParaRPr lang="zh-CN" altLang="en-US"/>
          </a:p>
        </p:txBody>
      </p:sp>
    </p:spTree>
    <p:extLst>
      <p:ext uri="{BB962C8B-B14F-4D97-AF65-F5344CB8AC3E}">
        <p14:creationId xmlns:p14="http://schemas.microsoft.com/office/powerpoint/2010/main" val="3588125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18</a:t>
            </a:fld>
            <a:endParaRPr lang="zh-CN" altLang="en-US"/>
          </a:p>
        </p:txBody>
      </p:sp>
    </p:spTree>
    <p:extLst>
      <p:ext uri="{BB962C8B-B14F-4D97-AF65-F5344CB8AC3E}">
        <p14:creationId xmlns:p14="http://schemas.microsoft.com/office/powerpoint/2010/main" val="330402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19</a:t>
            </a:fld>
            <a:endParaRPr lang="zh-CN" altLang="en-US"/>
          </a:p>
        </p:txBody>
      </p:sp>
    </p:spTree>
    <p:extLst>
      <p:ext uri="{BB962C8B-B14F-4D97-AF65-F5344CB8AC3E}">
        <p14:creationId xmlns:p14="http://schemas.microsoft.com/office/powerpoint/2010/main" val="3204539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20</a:t>
            </a:fld>
            <a:endParaRPr lang="zh-CN" altLang="en-US"/>
          </a:p>
        </p:txBody>
      </p:sp>
    </p:spTree>
    <p:extLst>
      <p:ext uri="{BB962C8B-B14F-4D97-AF65-F5344CB8AC3E}">
        <p14:creationId xmlns:p14="http://schemas.microsoft.com/office/powerpoint/2010/main" val="2052431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21</a:t>
            </a:fld>
            <a:endParaRPr lang="zh-CN" altLang="en-US"/>
          </a:p>
        </p:txBody>
      </p:sp>
    </p:spTree>
    <p:extLst>
      <p:ext uri="{BB962C8B-B14F-4D97-AF65-F5344CB8AC3E}">
        <p14:creationId xmlns:p14="http://schemas.microsoft.com/office/powerpoint/2010/main" val="146930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22</a:t>
            </a:fld>
            <a:endParaRPr lang="zh-CN" altLang="en-US"/>
          </a:p>
        </p:txBody>
      </p:sp>
    </p:spTree>
    <p:extLst>
      <p:ext uri="{BB962C8B-B14F-4D97-AF65-F5344CB8AC3E}">
        <p14:creationId xmlns:p14="http://schemas.microsoft.com/office/powerpoint/2010/main" val="65758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rPr>
              <a:t>空客A380、波音787上的软件系统超过500万行</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华文仿宋" panose="02010600040101010101" pitchFamily="2" charset="-122"/>
                <a:ea typeface="华文仿宋" panose="02010600040101010101" pitchFamily="2" charset="-122"/>
              </a:rPr>
              <a:t>波音</a:t>
            </a:r>
            <a:r>
              <a:rPr lang="en-US" altLang="zh-CN" sz="1200" dirty="0" smtClean="0">
                <a:latin typeface="华文仿宋" panose="02010600040101010101" pitchFamily="2" charset="-122"/>
                <a:ea typeface="华文仿宋" panose="02010600040101010101" pitchFamily="2" charset="-122"/>
              </a:rPr>
              <a:t>787</a:t>
            </a:r>
            <a:r>
              <a:rPr lang="zh-CN" altLang="en-US" sz="1200" dirty="0" smtClean="0">
                <a:latin typeface="华文仿宋" panose="02010600040101010101" pitchFamily="2" charset="-122"/>
                <a:ea typeface="华文仿宋" panose="02010600040101010101" pitchFamily="2" charset="-122"/>
              </a:rPr>
              <a:t>（约</a:t>
            </a:r>
            <a:r>
              <a:rPr lang="en-US" altLang="zh-CN" sz="1200" dirty="0" smtClean="0">
                <a:latin typeface="华文仿宋" panose="02010600040101010101" pitchFamily="2" charset="-122"/>
                <a:ea typeface="华文仿宋" panose="02010600040101010101" pitchFamily="2" charset="-122"/>
              </a:rPr>
              <a:t>650</a:t>
            </a:r>
            <a:r>
              <a:rPr lang="zh-CN" altLang="en-US" sz="1200" dirty="0" smtClean="0">
                <a:latin typeface="华文仿宋" panose="02010600040101010101" pitchFamily="2" charset="-122"/>
                <a:ea typeface="华文仿宋" panose="02010600040101010101" pitchFamily="2" charset="-122"/>
              </a:rPr>
              <a:t>万行）</a:t>
            </a:r>
            <a:endParaRPr lang="en-US" altLang="zh-CN" sz="1200" dirty="0" smtClean="0">
              <a:latin typeface="华文仿宋" panose="02010600040101010101" pitchFamily="2" charset="-122"/>
              <a:ea typeface="华文仿宋" panose="02010600040101010101" pitchFamily="2" charset="-122"/>
            </a:endParaRPr>
          </a:p>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a:t>
            </a:fld>
            <a:endParaRPr lang="zh-CN" altLang="en-US"/>
          </a:p>
        </p:txBody>
      </p:sp>
    </p:spTree>
    <p:extLst>
      <p:ext uri="{BB962C8B-B14F-4D97-AF65-F5344CB8AC3E}">
        <p14:creationId xmlns:p14="http://schemas.microsoft.com/office/powerpoint/2010/main" val="122258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23</a:t>
            </a:fld>
            <a:endParaRPr lang="zh-CN" altLang="en-US"/>
          </a:p>
        </p:txBody>
      </p:sp>
    </p:spTree>
    <p:extLst>
      <p:ext uri="{BB962C8B-B14F-4D97-AF65-F5344CB8AC3E}">
        <p14:creationId xmlns:p14="http://schemas.microsoft.com/office/powerpoint/2010/main" val="3489101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24</a:t>
            </a:fld>
            <a:endParaRPr lang="zh-CN" altLang="en-US"/>
          </a:p>
        </p:txBody>
      </p:sp>
    </p:spTree>
    <p:extLst>
      <p:ext uri="{BB962C8B-B14F-4D97-AF65-F5344CB8AC3E}">
        <p14:creationId xmlns:p14="http://schemas.microsoft.com/office/powerpoint/2010/main" val="2967316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25</a:t>
            </a:fld>
            <a:endParaRPr lang="zh-CN" altLang="en-US"/>
          </a:p>
        </p:txBody>
      </p:sp>
    </p:spTree>
    <p:extLst>
      <p:ext uri="{BB962C8B-B14F-4D97-AF65-F5344CB8AC3E}">
        <p14:creationId xmlns:p14="http://schemas.microsoft.com/office/powerpoint/2010/main" val="1611654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26</a:t>
            </a:fld>
            <a:endParaRPr lang="zh-CN" altLang="en-US"/>
          </a:p>
        </p:txBody>
      </p:sp>
    </p:spTree>
    <p:extLst>
      <p:ext uri="{BB962C8B-B14F-4D97-AF65-F5344CB8AC3E}">
        <p14:creationId xmlns:p14="http://schemas.microsoft.com/office/powerpoint/2010/main" val="3857299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28</a:t>
            </a:fld>
            <a:endParaRPr lang="zh-CN" altLang="en-US"/>
          </a:p>
        </p:txBody>
      </p:sp>
    </p:spTree>
    <p:extLst>
      <p:ext uri="{BB962C8B-B14F-4D97-AF65-F5344CB8AC3E}">
        <p14:creationId xmlns:p14="http://schemas.microsoft.com/office/powerpoint/2010/main" val="2964127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29</a:t>
            </a:fld>
            <a:endParaRPr lang="zh-CN" altLang="en-US"/>
          </a:p>
        </p:txBody>
      </p:sp>
    </p:spTree>
    <p:extLst>
      <p:ext uri="{BB962C8B-B14F-4D97-AF65-F5344CB8AC3E}">
        <p14:creationId xmlns:p14="http://schemas.microsoft.com/office/powerpoint/2010/main" val="3133924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code frequency</a:t>
            </a:r>
          </a:p>
          <a:p>
            <a:endParaRPr lang="en-US" altLang="zh-CN" dirty="0" smtClean="0"/>
          </a:p>
          <a:p>
            <a:r>
              <a:rPr lang="en-US" altLang="zh-CN" dirty="0" smtClean="0"/>
              <a:t>3332</a:t>
            </a:r>
            <a:r>
              <a:rPr lang="en-US" altLang="zh-CN" baseline="0" dirty="0" smtClean="0"/>
              <a:t> + 5837 + 2458 + 1124</a:t>
            </a:r>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30</a:t>
            </a:fld>
            <a:endParaRPr lang="zh-CN" altLang="en-US"/>
          </a:p>
        </p:txBody>
      </p:sp>
    </p:spTree>
    <p:extLst>
      <p:ext uri="{BB962C8B-B14F-4D97-AF65-F5344CB8AC3E}">
        <p14:creationId xmlns:p14="http://schemas.microsoft.com/office/powerpoint/2010/main" val="2943179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31</a:t>
            </a:fld>
            <a:endParaRPr lang="zh-CN" altLang="en-US"/>
          </a:p>
        </p:txBody>
      </p:sp>
    </p:spTree>
    <p:extLst>
      <p:ext uri="{BB962C8B-B14F-4D97-AF65-F5344CB8AC3E}">
        <p14:creationId xmlns:p14="http://schemas.microsoft.com/office/powerpoint/2010/main" val="716599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90250" lvl="1" indent="0">
              <a:buSzPct val="100000"/>
              <a:buNone/>
            </a:pPr>
            <a:r>
              <a:rPr lang="zh-CN" altLang="en-US" sz="1800" dirty="0" smtClean="0">
                <a:latin typeface="Times New Roman" panose="02020603050405020304" pitchFamily="18" charset="0"/>
                <a:cs typeface="Times New Roman" panose="02020603050405020304" pitchFamily="18" charset="0"/>
              </a:rPr>
              <a:t>目标代码面板</a:t>
            </a: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r>
              <a:rPr lang="zh-CN" altLang="en-US" sz="1800" dirty="0" smtClean="0">
                <a:latin typeface="Times New Roman" panose="02020603050405020304" pitchFamily="18" charset="0"/>
                <a:cs typeface="Times New Roman" panose="02020603050405020304" pitchFamily="18" charset="0"/>
              </a:rPr>
              <a:t>证明序列面板</a:t>
            </a: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r>
              <a:rPr lang="zh-CN" altLang="en-US" sz="1800" dirty="0" smtClean="0">
                <a:latin typeface="Times New Roman" panose="02020603050405020304" pitchFamily="18" charset="0"/>
                <a:cs typeface="Times New Roman" panose="02020603050405020304" pitchFamily="18" charset="0"/>
              </a:rPr>
              <a:t>选定</a:t>
            </a:r>
            <a:r>
              <a:rPr lang="en-US" altLang="zh-CN" sz="1800" dirty="0" smtClean="0">
                <a:latin typeface="Times New Roman" panose="02020603050405020304" pitchFamily="18" charset="0"/>
                <a:cs typeface="Times New Roman" panose="02020603050405020304" pitchFamily="18" charset="0"/>
              </a:rPr>
              <a:t>if</a:t>
            </a:r>
            <a:r>
              <a:rPr lang="zh-CN" altLang="en-US" sz="1800" dirty="0" smtClean="0">
                <a:latin typeface="Times New Roman" panose="02020603050405020304" pitchFamily="18" charset="0"/>
                <a:cs typeface="Times New Roman" panose="02020603050405020304" pitchFamily="18" charset="0"/>
              </a:rPr>
              <a:t>文法单元所在的开始行时，目标代码面板和证明序列面板会有相应的代码从折叠状态展开并高亮显示。</a:t>
            </a:r>
            <a:endParaRPr lang="en-US" altLang="zh-CN" sz="1800" dirty="0" smtClean="0">
              <a:latin typeface="Times New Roman" panose="02020603050405020304" pitchFamily="18" charset="0"/>
              <a:cs typeface="Times New Roman" panose="02020603050405020304" pitchFamily="18" charset="0"/>
            </a:endParaRPr>
          </a:p>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32</a:t>
            </a:fld>
            <a:endParaRPr lang="zh-CN" altLang="en-US"/>
          </a:p>
        </p:txBody>
      </p:sp>
    </p:spTree>
    <p:extLst>
      <p:ext uri="{BB962C8B-B14F-4D97-AF65-F5344CB8AC3E}">
        <p14:creationId xmlns:p14="http://schemas.microsoft.com/office/powerpoint/2010/main" val="36186448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34</a:t>
            </a:fld>
            <a:endParaRPr lang="zh-CN" altLang="en-US"/>
          </a:p>
        </p:txBody>
      </p:sp>
    </p:spTree>
    <p:extLst>
      <p:ext uri="{BB962C8B-B14F-4D97-AF65-F5344CB8AC3E}">
        <p14:creationId xmlns:p14="http://schemas.microsoft.com/office/powerpoint/2010/main" val="3563794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4</a:t>
            </a:fld>
            <a:endParaRPr lang="zh-CN" altLang="en-US"/>
          </a:p>
        </p:txBody>
      </p:sp>
    </p:spTree>
    <p:extLst>
      <p:ext uri="{BB962C8B-B14F-4D97-AF65-F5344CB8AC3E}">
        <p14:creationId xmlns:p14="http://schemas.microsoft.com/office/powerpoint/2010/main" val="1162540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36</a:t>
            </a:fld>
            <a:endParaRPr lang="zh-CN" altLang="en-US"/>
          </a:p>
        </p:txBody>
      </p:sp>
    </p:spTree>
    <p:extLst>
      <p:ext uri="{BB962C8B-B14F-4D97-AF65-F5344CB8AC3E}">
        <p14:creationId xmlns:p14="http://schemas.microsoft.com/office/powerpoint/2010/main" val="1172728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2E11D1-6430-406E-A9B6-6C4A33BA1135}" type="slidenum">
              <a:rPr lang="zh-CN" altLang="en-US" smtClean="0"/>
              <a:pPr>
                <a:defRPr/>
              </a:pPr>
              <a:t>37</a:t>
            </a:fld>
            <a:endParaRPr lang="zh-CN" altLang="en-US"/>
          </a:p>
        </p:txBody>
      </p:sp>
    </p:spTree>
    <p:extLst>
      <p:ext uri="{BB962C8B-B14F-4D97-AF65-F5344CB8AC3E}">
        <p14:creationId xmlns:p14="http://schemas.microsoft.com/office/powerpoint/2010/main" val="224109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美国航空无线电委员会（</a:t>
            </a:r>
            <a:r>
              <a:rPr lang="en-US" altLang="zh-CN" sz="1200" kern="1200" dirty="0" smtClean="0">
                <a:solidFill>
                  <a:schemeClr val="tx1"/>
                </a:solidFill>
                <a:effectLst/>
                <a:latin typeface="+mn-lt"/>
                <a:ea typeface="+mn-ea"/>
                <a:cs typeface="+mn-cs"/>
              </a:rPr>
              <a:t>RTCA</a:t>
            </a:r>
            <a:r>
              <a:rPr lang="zh-CN" altLang="zh-CN" sz="1200" kern="1200" dirty="0" smtClean="0">
                <a:solidFill>
                  <a:schemeClr val="tx1"/>
                </a:solidFill>
                <a:effectLst/>
                <a:latin typeface="+mn-lt"/>
                <a:ea typeface="+mn-ea"/>
                <a:cs typeface="+mn-cs"/>
              </a:rPr>
              <a:t>）于</a:t>
            </a:r>
            <a:r>
              <a:rPr lang="en-US" altLang="zh-CN" sz="1200" kern="1200" dirty="0" smtClean="0">
                <a:solidFill>
                  <a:schemeClr val="tx1"/>
                </a:solidFill>
                <a:effectLst/>
                <a:latin typeface="+mn-lt"/>
                <a:ea typeface="+mn-ea"/>
                <a:cs typeface="+mn-cs"/>
              </a:rPr>
              <a:t>2012</a:t>
            </a:r>
            <a:r>
              <a:rPr lang="zh-CN" altLang="zh-CN" sz="1200" kern="1200" dirty="0" smtClean="0">
                <a:solidFill>
                  <a:schemeClr val="tx1"/>
                </a:solidFill>
                <a:effectLst/>
                <a:latin typeface="+mn-lt"/>
                <a:ea typeface="+mn-ea"/>
                <a:cs typeface="+mn-cs"/>
              </a:rPr>
              <a:t>年颁布的航空适航认证标准</a:t>
            </a:r>
            <a:endParaRPr lang="en-US" altLang="zh-CN" dirty="0" smtClean="0"/>
          </a:p>
          <a:p>
            <a:r>
              <a:rPr lang="zh-CN" altLang="en-US" dirty="0" smtClean="0"/>
              <a:t>合航天型号软件 ： 实时性 、高可靠性和重用性的特点</a:t>
            </a:r>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5</a:t>
            </a:fld>
            <a:endParaRPr lang="zh-CN" altLang="en-US"/>
          </a:p>
        </p:txBody>
      </p:sp>
    </p:spTree>
    <p:extLst>
      <p:ext uri="{BB962C8B-B14F-4D97-AF65-F5344CB8AC3E}">
        <p14:creationId xmlns:p14="http://schemas.microsoft.com/office/powerpoint/2010/main" val="25342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7</a:t>
            </a:fld>
            <a:endParaRPr lang="zh-CN" altLang="en-US"/>
          </a:p>
        </p:txBody>
      </p:sp>
    </p:spTree>
    <p:extLst>
      <p:ext uri="{BB962C8B-B14F-4D97-AF65-F5344CB8AC3E}">
        <p14:creationId xmlns:p14="http://schemas.microsoft.com/office/powerpoint/2010/main" val="32736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8</a:t>
            </a:fld>
            <a:endParaRPr lang="zh-CN" altLang="en-US"/>
          </a:p>
        </p:txBody>
      </p:sp>
    </p:spTree>
    <p:extLst>
      <p:ext uri="{BB962C8B-B14F-4D97-AF65-F5344CB8AC3E}">
        <p14:creationId xmlns:p14="http://schemas.microsoft.com/office/powerpoint/2010/main" val="514218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10</a:t>
            </a:fld>
            <a:endParaRPr lang="zh-CN" altLang="en-US"/>
          </a:p>
        </p:txBody>
      </p:sp>
    </p:spTree>
    <p:extLst>
      <p:ext uri="{BB962C8B-B14F-4D97-AF65-F5344CB8AC3E}">
        <p14:creationId xmlns:p14="http://schemas.microsoft.com/office/powerpoint/2010/main" val="3572394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11</a:t>
            </a:fld>
            <a:endParaRPr lang="zh-CN" altLang="en-US"/>
          </a:p>
        </p:txBody>
      </p:sp>
    </p:spTree>
    <p:extLst>
      <p:ext uri="{BB962C8B-B14F-4D97-AF65-F5344CB8AC3E}">
        <p14:creationId xmlns:p14="http://schemas.microsoft.com/office/powerpoint/2010/main" val="880717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12</a:t>
            </a:fld>
            <a:endParaRPr lang="zh-CN" altLang="en-US"/>
          </a:p>
        </p:txBody>
      </p:sp>
    </p:spTree>
    <p:extLst>
      <p:ext uri="{BB962C8B-B14F-4D97-AF65-F5344CB8AC3E}">
        <p14:creationId xmlns:p14="http://schemas.microsoft.com/office/powerpoint/2010/main" val="25365022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1.jpe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p>
          </p:txBody>
        </p:sp>
      </p:grpSp>
      <p:pic>
        <p:nvPicPr>
          <p:cNvPr id="257026" name="Picture 2" descr="low-line"/>
          <p:cNvPicPr>
            <a:picLocks noChangeAspect="1" noChangeArrowheads="1"/>
          </p:cNvPicPr>
          <p:nvPr/>
        </p:nvPicPr>
        <p:blipFill>
          <a:blip r:embed="rId3"/>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en-US" altLang="zh-CN" smtClean="0"/>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endParaRPr lang="zh-CN" altLang="en-US"/>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fld id="{D2227D96-17AF-418A-83B7-8F6D78FA7CDB}" type="slidenum">
              <a:rPr lang="zh-CN" altLang="en-US" smtClean="0"/>
              <a:t>‹#›</a:t>
            </a:fld>
            <a:endParaRPr lang="zh-CN" altLang="en-US"/>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225076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1193143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89216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41078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13713" name="Image" r:id="rId3" imgW="8228571" imgH="8711111" progId="">
                  <p:embed/>
                </p:oleObj>
              </mc:Choice>
              <mc:Fallback>
                <p:oleObj name="Image" r:id="rId3" imgW="8228571" imgH="87111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en-US" altLang="zh-CN"/>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extLst>
      <p:ext uri="{BB962C8B-B14F-4D97-AF65-F5344CB8AC3E}">
        <p14:creationId xmlns:p14="http://schemas.microsoft.com/office/powerpoint/2010/main" val="88499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标题幻灯片">
    <p:spTree>
      <p:nvGrpSpPr>
        <p:cNvPr id="1" name=""/>
        <p:cNvGrpSpPr/>
        <p:nvPr/>
      </p:nvGrpSpPr>
      <p:grpSpPr>
        <a:xfrm>
          <a:off x="0" y="0"/>
          <a:ext cx="0" cy="0"/>
          <a:chOff x="0" y="0"/>
          <a:chExt cx="0" cy="0"/>
        </a:xfrm>
      </p:grpSpPr>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2"/>
          <p:cNvSpPr>
            <a:spLocks noChangeArrowheads="1"/>
          </p:cNvSpPr>
          <p:nvPr/>
        </p:nvSpPr>
        <p:spPr bwMode="gray">
          <a:xfrm>
            <a:off x="0" y="26670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4" name="Line 26"/>
          <p:cNvSpPr>
            <a:spLocks noChangeShapeType="1"/>
          </p:cNvSpPr>
          <p:nvPr/>
        </p:nvSpPr>
        <p:spPr bwMode="auto">
          <a:xfrm>
            <a:off x="0" y="36576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b="0"/>
          </a:p>
        </p:txBody>
      </p:sp>
      <p:sp>
        <p:nvSpPr>
          <p:cNvPr id="17"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8" name="Line 34"/>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 name="图片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5801" y="4514850"/>
            <a:ext cx="657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7"/>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8304214" y="5934076"/>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8"/>
          <p:cNvPicPr>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0214" y="5943601"/>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9"/>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7556500" y="5934076"/>
            <a:ext cx="6588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43801" y="5214939"/>
            <a:ext cx="6572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05801" y="5248276"/>
            <a:ext cx="6572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
          <p:cNvSpPr>
            <a:spLocks noGrp="1" noChangeArrowheads="1"/>
          </p:cNvSpPr>
          <p:nvPr>
            <p:ph type="ctrTitle"/>
          </p:nvPr>
        </p:nvSpPr>
        <p:spPr>
          <a:xfrm>
            <a:off x="914400" y="2743200"/>
            <a:ext cx="7772400" cy="685800"/>
          </a:xfrm>
        </p:spPr>
        <p:txBody>
          <a:bodyPr/>
          <a:lstStyle>
            <a:lvl1pPr algn="ctr">
              <a:defRPr>
                <a:solidFill>
                  <a:schemeClr val="bg1"/>
                </a:solidFill>
              </a:defRPr>
            </a:lvl1pPr>
          </a:lstStyle>
          <a:p>
            <a:r>
              <a:rPr lang="zh-CN" altLang="en-US" smtClean="0"/>
              <a:t>单击此处编辑母版标题样式</a:t>
            </a:r>
            <a:endParaRPr lang="zh-CN" altLang="en-US" dirty="0"/>
          </a:p>
        </p:txBody>
      </p:sp>
      <p:sp>
        <p:nvSpPr>
          <p:cNvPr id="26" name="Rectangle 3"/>
          <p:cNvSpPr>
            <a:spLocks noGrp="1" noChangeArrowheads="1"/>
          </p:cNvSpPr>
          <p:nvPr>
            <p:ph type="subTitle" idx="1"/>
          </p:nvPr>
        </p:nvSpPr>
        <p:spPr>
          <a:xfrm>
            <a:off x="1371600" y="3733800"/>
            <a:ext cx="6400800" cy="533400"/>
          </a:xfrm>
        </p:spPr>
        <p:txBody>
          <a:bodyPr/>
          <a:lstStyle>
            <a:lvl1pPr marL="0" indent="0" algn="ctr">
              <a:buFontTx/>
              <a:buNone/>
              <a:defRPr sz="2400" b="1">
                <a:solidFill>
                  <a:schemeClr val="accent2"/>
                </a:solidFill>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4307594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a:xfrm>
            <a:off x="6732240" y="6309320"/>
            <a:ext cx="2133600" cy="365125"/>
          </a:xfr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Tree>
    <p:extLst>
      <p:ext uri="{BB962C8B-B14F-4D97-AF65-F5344CB8AC3E}">
        <p14:creationId xmlns:p14="http://schemas.microsoft.com/office/powerpoint/2010/main" val="235810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12" descr="buaa_1"/>
          <p:cNvPicPr>
            <a:picLocks noChangeAspect="1" noChangeArrowheads="1"/>
          </p:cNvPicPr>
          <p:nvPr/>
        </p:nvPicPr>
        <p:blipFill>
          <a:blip r:embed="rId2"/>
          <a:srcRect/>
          <a:stretch>
            <a:fillRect/>
          </a:stretch>
        </p:blipFill>
        <p:spPr bwMode="auto">
          <a:xfrm>
            <a:off x="-1" y="6309320"/>
            <a:ext cx="3131841" cy="548680"/>
          </a:xfrm>
          <a:prstGeom prst="rect">
            <a:avLst/>
          </a:prstGeom>
          <a:noFill/>
          <a:ln w="9525">
            <a:noFill/>
            <a:miter lim="800000"/>
            <a:headEnd/>
            <a:tailEnd/>
          </a:ln>
        </p:spPr>
      </p:pic>
      <p:sp>
        <p:nvSpPr>
          <p:cNvPr id="9" name="灯片编号占位符 8"/>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10" name="页脚占位符 9"/>
          <p:cNvSpPr>
            <a:spLocks noGrp="1"/>
          </p:cNvSpPr>
          <p:nvPr>
            <p:ph type="ftr" sz="quarter" idx="12"/>
          </p:nvPr>
        </p:nvSpPr>
        <p:spPr>
          <a:xfrm>
            <a:off x="3124200" y="6356350"/>
            <a:ext cx="3429000" cy="365125"/>
          </a:xfrm>
        </p:spPr>
        <p:txBody>
          <a:bodyPr/>
          <a:lstStyle/>
          <a:p>
            <a:r>
              <a:rPr lang="zh-CN" altLang="en-US" dirty="0" smtClean="0">
                <a:solidFill>
                  <a:prstClr val="black">
                    <a:tint val="75000"/>
                  </a:prstClr>
                </a:solidFill>
              </a:rPr>
              <a:t>基于</a:t>
            </a:r>
            <a:r>
              <a:rPr lang="en-US" altLang="zh-CN" dirty="0" smtClean="0">
                <a:solidFill>
                  <a:prstClr val="black">
                    <a:tint val="75000"/>
                  </a:prstClr>
                </a:solidFill>
              </a:rPr>
              <a:t>ARINC653</a:t>
            </a:r>
            <a:r>
              <a:rPr lang="zh-CN" altLang="en-US" dirty="0" smtClean="0">
                <a:solidFill>
                  <a:prstClr val="black">
                    <a:tint val="75000"/>
                  </a:prstClr>
                </a:solidFill>
              </a:rPr>
              <a:t>的轻量级实时</a:t>
            </a:r>
            <a:r>
              <a:rPr lang="en-US" altLang="zh-CN" dirty="0" smtClean="0">
                <a:solidFill>
                  <a:prstClr val="black">
                    <a:tint val="75000"/>
                  </a:prstClr>
                </a:solidFill>
              </a:rPr>
              <a:t>SOA</a:t>
            </a:r>
            <a:r>
              <a:rPr lang="zh-CN" altLang="en-US" dirty="0" smtClean="0">
                <a:solidFill>
                  <a:prstClr val="black">
                    <a:tint val="75000"/>
                  </a:prstClr>
                </a:solidFill>
              </a:rPr>
              <a:t>的研究与实现</a:t>
            </a:r>
            <a:endParaRPr lang="zh-CN" altLang="en-US" dirty="0">
              <a:solidFill>
                <a:prstClr val="black">
                  <a:tint val="75000"/>
                </a:prstClr>
              </a:solidFill>
            </a:endParaRPr>
          </a:p>
        </p:txBody>
      </p:sp>
      <p:grpSp>
        <p:nvGrpSpPr>
          <p:cNvPr id="16" name="Group 12"/>
          <p:cNvGrpSpPr/>
          <p:nvPr userDrawn="1"/>
        </p:nvGrpSpPr>
        <p:grpSpPr>
          <a:xfrm flipH="1">
            <a:off x="-32924" y="1485762"/>
            <a:ext cx="9144000" cy="45719"/>
            <a:chOff x="0" y="3268345"/>
            <a:chExt cx="9144000" cy="146304"/>
          </a:xfrm>
        </p:grpSpPr>
        <p:sp>
          <p:nvSpPr>
            <p:cNvPr id="17"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1056124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58262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0796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619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96317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6469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8902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43940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0605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5387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5602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5955480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endParaRPr lang="zh-CN" altLang="en-US"/>
          </a:p>
        </p:txBody>
      </p:sp>
      <p:sp>
        <p:nvSpPr>
          <p:cNvPr id="6" name="Footer Placeholder 5"/>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36148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endParaRPr lang="zh-CN" altLang="en-US"/>
          </a:p>
        </p:txBody>
      </p:sp>
      <p:sp>
        <p:nvSpPr>
          <p:cNvPr id="8" name="Footer Placeholder 7"/>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9" name="Slide Number Placeholder 8"/>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94784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endParaRPr lang="zh-CN" altLang="en-US"/>
          </a:p>
        </p:txBody>
      </p:sp>
      <p:sp>
        <p:nvSpPr>
          <p:cNvPr id="4" name="Footer Placeholder 3"/>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5" name="Slide Number Placeholder 4"/>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41525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zh-CN" altLang="en-US"/>
          </a:p>
        </p:txBody>
      </p:sp>
      <p:sp>
        <p:nvSpPr>
          <p:cNvPr id="3" name="Footer Placeholder 2"/>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4" name="Slide Number Placeholder 3"/>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60118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endParaRPr lang="zh-CN" altLang="en-US"/>
          </a:p>
        </p:txBody>
      </p:sp>
      <p:sp>
        <p:nvSpPr>
          <p:cNvPr id="6" name="Footer Placeholder 5"/>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415806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endParaRPr lang="zh-CN" altLang="en-US"/>
          </a:p>
        </p:txBody>
      </p:sp>
      <p:sp>
        <p:nvSpPr>
          <p:cNvPr id="6" name="Footer Placeholder 5"/>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8766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0.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22.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6"/>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fld id="{D2227D96-17AF-418A-83B7-8F6D78FA7CDB}" type="slidenum">
              <a:rPr lang="zh-CN" altLang="en-US" smtClean="0"/>
              <a:t>‹#›</a:t>
            </a:fld>
            <a:endParaRPr lang="zh-CN" altLang="en-US"/>
          </a:p>
        </p:txBody>
      </p:sp>
      <p:pic>
        <p:nvPicPr>
          <p:cNvPr id="256049" name="Picture 49" descr="low-line"/>
          <p:cNvPicPr>
            <a:picLocks noChangeAspect="1" noChangeArrowheads="1"/>
          </p:cNvPicPr>
          <p:nvPr/>
        </p:nvPicPr>
        <p:blipFill>
          <a:blip r:embed="rId16"/>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8"/>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597270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9"/>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0"/>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1"/>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2"/>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183" descr="未标题-1 拷贝"/>
          <p:cNvPicPr>
            <a:picLocks noChangeAspect="1" noChangeArrowheads="1"/>
          </p:cNvPicPr>
          <p:nvPr/>
        </p:nvPicPr>
        <p:blipFill>
          <a:blip r:embed="rId13"/>
          <a:srcRect/>
          <a:stretch>
            <a:fillRect/>
          </a:stretch>
        </p:blipFill>
        <p:spPr bwMode="auto">
          <a:xfrm>
            <a:off x="0" y="2218133"/>
            <a:ext cx="9144000" cy="4667251"/>
          </a:xfrm>
          <a:prstGeom prst="rect">
            <a:avLst/>
          </a:prstGeom>
          <a:noFill/>
          <a:ln w="9525">
            <a:noFill/>
            <a:miter lim="800000"/>
            <a:headEnd/>
            <a:tailEnd/>
          </a:ln>
        </p:spPr>
      </p:pic>
      <p:sp>
        <p:nvSpPr>
          <p:cNvPr id="2" name="标题占位符 1"/>
          <p:cNvSpPr>
            <a:spLocks noGrp="1"/>
          </p:cNvSpPr>
          <p:nvPr>
            <p:ph type="title"/>
          </p:nvPr>
        </p:nvSpPr>
        <p:spPr>
          <a:xfrm>
            <a:off x="457200" y="620688"/>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3"/>
          <p:cNvSpPr>
            <a:spLocks noGrp="1"/>
          </p:cNvSpPr>
          <p:nvPr>
            <p:ph type="dt" sz="half" idx="2"/>
          </p:nvPr>
        </p:nvSpPr>
        <p:spPr>
          <a:xfrm>
            <a:off x="7766992"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172"/>
          <p:cNvPicPr>
            <a:picLocks noChangeAspect="1" noChangeArrowheads="1"/>
          </p:cNvPicPr>
          <p:nvPr/>
        </p:nvPicPr>
        <p:blipFill>
          <a:blip r:embed="rId14"/>
          <a:srcRect/>
          <a:stretch>
            <a:fillRect/>
          </a:stretch>
        </p:blipFill>
        <p:spPr bwMode="auto">
          <a:xfrm>
            <a:off x="0" y="0"/>
            <a:ext cx="9144000" cy="609600"/>
          </a:xfrm>
          <a:prstGeom prst="rect">
            <a:avLst/>
          </a:prstGeom>
          <a:noFill/>
          <a:ln w="9525">
            <a:noFill/>
            <a:miter lim="800000"/>
            <a:headEnd/>
            <a:tailEnd/>
          </a:ln>
        </p:spPr>
      </p:pic>
      <p:pic>
        <p:nvPicPr>
          <p:cNvPr id="8" name="Picture 179" descr="Top_Url"/>
          <p:cNvPicPr>
            <a:picLocks noChangeAspect="1" noChangeArrowheads="1"/>
          </p:cNvPicPr>
          <p:nvPr/>
        </p:nvPicPr>
        <p:blipFill>
          <a:blip r:embed="rId15"/>
          <a:srcRect/>
          <a:stretch>
            <a:fillRect/>
          </a:stretch>
        </p:blipFill>
        <p:spPr bwMode="auto">
          <a:xfrm>
            <a:off x="8001000" y="647702"/>
            <a:ext cx="1104900" cy="114300"/>
          </a:xfrm>
          <a:prstGeom prst="rect">
            <a:avLst/>
          </a:prstGeom>
          <a:noFill/>
          <a:ln w="9525">
            <a:noFill/>
            <a:miter lim="800000"/>
            <a:headEnd/>
            <a:tailEnd/>
          </a:ln>
        </p:spPr>
      </p:pic>
    </p:spTree>
    <p:extLst>
      <p:ext uri="{BB962C8B-B14F-4D97-AF65-F5344CB8AC3E}">
        <p14:creationId xmlns:p14="http://schemas.microsoft.com/office/powerpoint/2010/main" val="36061822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30.emf"/><Relationship Id="rId5" Type="http://schemas.openxmlformats.org/officeDocument/2006/relationships/image" Target="../media/image29.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0.xml"/><Relationship Id="rId7" Type="http://schemas.openxmlformats.org/officeDocument/2006/relationships/image" Target="../media/image32.wmf"/><Relationship Id="rId2" Type="http://schemas.openxmlformats.org/officeDocument/2006/relationships/slideLayout" Target="../slideLayouts/slideLayout16.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34.wmf"/><Relationship Id="rId5" Type="http://schemas.openxmlformats.org/officeDocument/2006/relationships/image" Target="../media/image31.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33.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vmlDrawing" Target="../drawings/vmlDrawing4.vml"/><Relationship Id="rId5" Type="http://schemas.openxmlformats.org/officeDocument/2006/relationships/image" Target="../media/image35.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3.bin"/><Relationship Id="rId18" Type="http://schemas.openxmlformats.org/officeDocument/2006/relationships/image" Target="../media/image42.wmf"/><Relationship Id="rId3" Type="http://schemas.openxmlformats.org/officeDocument/2006/relationships/notesSlide" Target="../notesSlides/notesSlide15.xml"/><Relationship Id="rId7" Type="http://schemas.openxmlformats.org/officeDocument/2006/relationships/image" Target="../media/image37.wmf"/><Relationship Id="rId12" Type="http://schemas.openxmlformats.org/officeDocument/2006/relationships/image" Target="../media/image39.wmf"/><Relationship Id="rId17" Type="http://schemas.openxmlformats.org/officeDocument/2006/relationships/oleObject" Target="../embeddings/oleObject15.bin"/><Relationship Id="rId2" Type="http://schemas.openxmlformats.org/officeDocument/2006/relationships/slideLayout" Target="../slideLayouts/slideLayout16.xml"/><Relationship Id="rId16" Type="http://schemas.openxmlformats.org/officeDocument/2006/relationships/image" Target="../media/image41.wmf"/><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oleObject" Target="../embeddings/oleObject12.bin"/><Relationship Id="rId5" Type="http://schemas.openxmlformats.org/officeDocument/2006/relationships/image" Target="../media/image36.wmf"/><Relationship Id="rId15" Type="http://schemas.openxmlformats.org/officeDocument/2006/relationships/oleObject" Target="../embeddings/oleObject14.bin"/><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38.wmf"/><Relationship Id="rId14" Type="http://schemas.openxmlformats.org/officeDocument/2006/relationships/image" Target="../media/image40.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6.xml"/><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6.xml"/><Relationship Id="rId1" Type="http://schemas.openxmlformats.org/officeDocument/2006/relationships/vmlDrawing" Target="../drawings/vmlDrawing6.vml"/><Relationship Id="rId5" Type="http://schemas.openxmlformats.org/officeDocument/2006/relationships/image" Target="../media/image46.emf"/><Relationship Id="rId4"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21.bin"/><Relationship Id="rId18" Type="http://schemas.openxmlformats.org/officeDocument/2006/relationships/image" Target="../media/image53.wmf"/><Relationship Id="rId3" Type="http://schemas.openxmlformats.org/officeDocument/2006/relationships/notesSlide" Target="../notesSlides/notesSlide21.xml"/><Relationship Id="rId21" Type="http://schemas.openxmlformats.org/officeDocument/2006/relationships/oleObject" Target="../embeddings/oleObject25.bin"/><Relationship Id="rId7" Type="http://schemas.openxmlformats.org/officeDocument/2006/relationships/oleObject" Target="../embeddings/oleObject18.bin"/><Relationship Id="rId12" Type="http://schemas.openxmlformats.org/officeDocument/2006/relationships/image" Target="../media/image50.wmf"/><Relationship Id="rId17" Type="http://schemas.openxmlformats.org/officeDocument/2006/relationships/oleObject" Target="../embeddings/oleObject23.bin"/><Relationship Id="rId2" Type="http://schemas.openxmlformats.org/officeDocument/2006/relationships/slideLayout" Target="../slideLayouts/slideLayout16.xml"/><Relationship Id="rId16" Type="http://schemas.openxmlformats.org/officeDocument/2006/relationships/image" Target="../media/image52.wmf"/><Relationship Id="rId20" Type="http://schemas.openxmlformats.org/officeDocument/2006/relationships/image" Target="../media/image54.wmf"/><Relationship Id="rId1" Type="http://schemas.openxmlformats.org/officeDocument/2006/relationships/vmlDrawing" Target="../drawings/vmlDrawing7.vml"/><Relationship Id="rId6" Type="http://schemas.openxmlformats.org/officeDocument/2006/relationships/image" Target="../media/image47.wmf"/><Relationship Id="rId11" Type="http://schemas.openxmlformats.org/officeDocument/2006/relationships/oleObject" Target="../embeddings/oleObject20.bin"/><Relationship Id="rId24" Type="http://schemas.openxmlformats.org/officeDocument/2006/relationships/image" Target="../media/image56.wmf"/><Relationship Id="rId5" Type="http://schemas.openxmlformats.org/officeDocument/2006/relationships/oleObject" Target="../embeddings/oleObject17.bin"/><Relationship Id="rId15" Type="http://schemas.openxmlformats.org/officeDocument/2006/relationships/oleObject" Target="../embeddings/oleObject22.bin"/><Relationship Id="rId23" Type="http://schemas.openxmlformats.org/officeDocument/2006/relationships/oleObject" Target="../embeddings/oleObject26.bin"/><Relationship Id="rId10" Type="http://schemas.openxmlformats.org/officeDocument/2006/relationships/image" Target="../media/image49.wmf"/><Relationship Id="rId19" Type="http://schemas.openxmlformats.org/officeDocument/2006/relationships/oleObject" Target="../embeddings/oleObject24.bin"/><Relationship Id="rId4" Type="http://schemas.openxmlformats.org/officeDocument/2006/relationships/image" Target="../media/image57.PNG"/><Relationship Id="rId9" Type="http://schemas.openxmlformats.org/officeDocument/2006/relationships/oleObject" Target="../embeddings/oleObject19.bin"/><Relationship Id="rId14" Type="http://schemas.openxmlformats.org/officeDocument/2006/relationships/image" Target="../media/image51.wmf"/><Relationship Id="rId22" Type="http://schemas.openxmlformats.org/officeDocument/2006/relationships/image" Target="../media/image55.wmf"/></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vmlDrawing" Target="../drawings/vmlDrawing8.vml"/><Relationship Id="rId5" Type="http://schemas.openxmlformats.org/officeDocument/2006/relationships/image" Target="../media/image59.emf"/><Relationship Id="rId4"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vmlDrawing" Target="../drawings/vmlDrawing9.vml"/><Relationship Id="rId5" Type="http://schemas.openxmlformats.org/officeDocument/2006/relationships/image" Target="../media/image60.emf"/><Relationship Id="rId4" Type="http://schemas.openxmlformats.org/officeDocument/2006/relationships/oleObject" Target="../embeddings/oleObject28.bin"/></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5.xml"/><Relationship Id="rId1" Type="http://schemas.openxmlformats.org/officeDocument/2006/relationships/slideLayout" Target="../slideLayouts/slideLayout16.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7.xml"/><Relationship Id="rId1" Type="http://schemas.openxmlformats.org/officeDocument/2006/relationships/slideLayout" Target="../slideLayouts/slideLayout16.xml"/><Relationship Id="rId5" Type="http://schemas.openxmlformats.org/officeDocument/2006/relationships/image" Target="../media/image68.png"/><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
        <p:nvSpPr>
          <p:cNvPr id="6" name="标题 1"/>
          <p:cNvSpPr txBox="1">
            <a:spLocks/>
          </p:cNvSpPr>
          <p:nvPr/>
        </p:nvSpPr>
        <p:spPr bwMode="auto">
          <a:xfrm>
            <a:off x="1043608" y="476672"/>
            <a:ext cx="77724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a:lstStyle>
          <a:p>
            <a:pPr algn="r"/>
            <a:r>
              <a:rPr lang="zh-CN" altLang="en-US" dirty="0" smtClean="0">
                <a:solidFill>
                  <a:srgbClr val="002060"/>
                </a:solidFill>
              </a:rPr>
              <a:t>安全</a:t>
            </a:r>
            <a:r>
              <a:rPr lang="en-US" altLang="zh-CN" dirty="0">
                <a:solidFill>
                  <a:srgbClr val="002060"/>
                </a:solidFill>
              </a:rPr>
              <a:t>C</a:t>
            </a:r>
            <a:r>
              <a:rPr lang="zh-CN" altLang="en-US" dirty="0">
                <a:solidFill>
                  <a:srgbClr val="002060"/>
                </a:solidFill>
              </a:rPr>
              <a:t>编译器的构建和</a:t>
            </a:r>
          </a:p>
          <a:p>
            <a:pPr algn="r"/>
            <a:r>
              <a:rPr lang="zh-CN" altLang="en-US" dirty="0">
                <a:solidFill>
                  <a:srgbClr val="002060"/>
                </a:solidFill>
              </a:rPr>
              <a:t>形式验证方法的研究与实现</a:t>
            </a:r>
            <a:endParaRPr lang="zh-CN" altLang="en-US" kern="0" dirty="0">
              <a:solidFill>
                <a:srgbClr val="1F497D"/>
              </a:solidFill>
            </a:endParaRPr>
          </a:p>
        </p:txBody>
      </p:sp>
      <p:sp>
        <p:nvSpPr>
          <p:cNvPr id="3" name="灯片编号占位符 2"/>
          <p:cNvSpPr>
            <a:spLocks noGrp="1"/>
          </p:cNvSpPr>
          <p:nvPr>
            <p:ph type="sldNum" sz="quarter" idx="12"/>
          </p:nvPr>
        </p:nvSpPr>
        <p:spPr/>
        <p:txBody>
          <a:bodyPr/>
          <a:lstStyle/>
          <a:p>
            <a:pPr>
              <a:defRPr/>
            </a:pPr>
            <a:fld id="{0FF6401C-323C-468C-B647-C7499BDFE045}" type="slidenum">
              <a:rPr lang="en-US" altLang="zh-CN" smtClean="0">
                <a:solidFill>
                  <a:prstClr val="white"/>
                </a:solidFill>
              </a:rPr>
              <a:pPr>
                <a:defRPr/>
              </a:pPr>
              <a:t>1</a:t>
            </a:fld>
            <a:endParaRPr lang="en-US" altLang="zh-CN" dirty="0">
              <a:solidFill>
                <a:prstClr val="white"/>
              </a:solidFill>
            </a:endParaRPr>
          </a:p>
        </p:txBody>
      </p:sp>
      <p:sp>
        <p:nvSpPr>
          <p:cNvPr id="7" name="Rectangle 3"/>
          <p:cNvSpPr txBox="1">
            <a:spLocks noChangeArrowheads="1"/>
          </p:cNvSpPr>
          <p:nvPr/>
        </p:nvSpPr>
        <p:spPr bwMode="gray">
          <a:xfrm>
            <a:off x="4191866" y="4286250"/>
            <a:ext cx="4925674" cy="137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itchFamily="2" charset="2"/>
              <a:buNone/>
              <a:defRPr sz="20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Blip>
                <a:blip r:embed="rId4"/>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5"/>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6"/>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9pPr>
          </a:lstStyle>
          <a:p>
            <a:pPr marL="914400" lvl="2" indent="0">
              <a:buFontTx/>
              <a:buNone/>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导师：马殿富 教授</a:t>
            </a:r>
            <a:endPar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914400" lvl="2" indent="0">
              <a:buFontTx/>
              <a:buNone/>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学生：陈志伟</a:t>
            </a:r>
            <a:endPar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914400" lvl="2" indent="0">
              <a:buFontTx/>
              <a:buNone/>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SY1406108</a:t>
            </a:r>
          </a:p>
          <a:p>
            <a:pPr algn="ctr">
              <a:lnSpc>
                <a:spcPct val="90000"/>
              </a:lnSpc>
            </a:pPr>
            <a:endParaRPr lang="en-US" altLang="zh-CN" sz="2800" kern="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768418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研究目标</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2"/>
            <a:ext cx="8229600" cy="1752598"/>
          </a:xfrm>
        </p:spPr>
        <p:txBody>
          <a:bodyPr>
            <a:normAutofit/>
          </a:bodyPr>
          <a:lstStyle/>
          <a:p>
            <a:pPr>
              <a:lnSpc>
                <a:spcPct val="150000"/>
              </a:lnSpc>
            </a:pPr>
            <a:r>
              <a:rPr lang="zh-CN" altLang="en-US" sz="2200" dirty="0" smtClean="0">
                <a:latin typeface="宋体" panose="02010600030101010101" pitchFamily="2" charset="-122"/>
                <a:ea typeface="宋体" panose="02010600030101010101" pitchFamily="2" charset="-122"/>
              </a:rPr>
              <a:t>提出</a:t>
            </a:r>
            <a:r>
              <a:rPr lang="zh-CN" altLang="en-US" sz="2200" dirty="0">
                <a:latin typeface="宋体" panose="02010600030101010101" pitchFamily="2" charset="-122"/>
                <a:ea typeface="宋体" panose="02010600030101010101" pitchFamily="2" charset="-122"/>
              </a:rPr>
              <a:t>一种</a:t>
            </a:r>
            <a:r>
              <a:rPr lang="zh-CN" altLang="en-US" sz="2200" dirty="0" smtClean="0">
                <a:latin typeface="宋体" panose="02010600030101010101" pitchFamily="2" charset="-122"/>
                <a:ea typeface="宋体" panose="02010600030101010101" pitchFamily="2" charset="-122"/>
              </a:rPr>
              <a:t>基于编译语义</a:t>
            </a:r>
            <a:r>
              <a:rPr lang="zh-CN" altLang="en-US" sz="2200" dirty="0">
                <a:latin typeface="宋体" panose="02010600030101010101" pitchFamily="2" charset="-122"/>
                <a:ea typeface="宋体" panose="02010600030101010101" pitchFamily="2" charset="-122"/>
              </a:rPr>
              <a:t>的</a:t>
            </a:r>
            <a:r>
              <a:rPr lang="zh-CN" altLang="en-US" sz="2200" dirty="0" smtClean="0">
                <a:latin typeface="宋体" panose="02010600030101010101" pitchFamily="2" charset="-122"/>
                <a:ea typeface="宋体" panose="02010600030101010101" pitchFamily="2" charset="-122"/>
              </a:rPr>
              <a:t>形式化验证方法进行编译正确性验证，并实现一个符合</a:t>
            </a:r>
            <a:r>
              <a:rPr lang="en-US" altLang="zh-CN" sz="2200" dirty="0" smtClean="0">
                <a:latin typeface="宋体" panose="02010600030101010101" pitchFamily="2" charset="-122"/>
                <a:ea typeface="宋体" panose="02010600030101010101" pitchFamily="2" charset="-122"/>
              </a:rPr>
              <a:t>DO-178C</a:t>
            </a:r>
            <a:r>
              <a:rPr lang="zh-CN" altLang="en-US" sz="2200" dirty="0">
                <a:latin typeface="宋体" panose="02010600030101010101" pitchFamily="2" charset="-122"/>
                <a:ea typeface="宋体" panose="02010600030101010101" pitchFamily="2" charset="-122"/>
              </a:rPr>
              <a:t>标准</a:t>
            </a:r>
            <a:r>
              <a:rPr lang="zh-CN" altLang="en-US" sz="2200" dirty="0" smtClean="0">
                <a:latin typeface="宋体" panose="02010600030101010101" pitchFamily="2" charset="-122"/>
                <a:ea typeface="宋体" panose="02010600030101010101" pitchFamily="2" charset="-122"/>
              </a:rPr>
              <a:t>的集</a:t>
            </a:r>
            <a:r>
              <a:rPr lang="zh-CN" altLang="en-US" sz="2200" dirty="0">
                <a:latin typeface="宋体" panose="02010600030101010101" pitchFamily="2" charset="-122"/>
                <a:ea typeface="宋体" panose="02010600030101010101" pitchFamily="2" charset="-122"/>
              </a:rPr>
              <a:t>编译</a:t>
            </a:r>
            <a:r>
              <a:rPr lang="zh-CN" altLang="en-US" sz="2200" dirty="0" smtClean="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验证和追踪于一体的编译验证工具</a:t>
            </a:r>
            <a:r>
              <a:rPr lang="zh-CN" altLang="en-US" sz="2200" dirty="0" smtClean="0">
                <a:latin typeface="宋体" panose="02010600030101010101" pitchFamily="2" charset="-122"/>
                <a:ea typeface="宋体" panose="02010600030101010101" pitchFamily="2" charset="-122"/>
              </a:rPr>
              <a:t>原型。</a:t>
            </a:r>
            <a:endParaRPr lang="en-US" altLang="zh-CN" sz="2200" dirty="0" smtClean="0">
              <a:latin typeface="宋体" panose="02010600030101010101" pitchFamily="2" charset="-122"/>
              <a:ea typeface="宋体" panose="02010600030101010101" pitchFamily="2" charset="-122"/>
            </a:endParaRPr>
          </a:p>
          <a:p>
            <a:pPr marL="290250" lvl="1" indent="0">
              <a:lnSpc>
                <a:spcPct val="150000"/>
              </a:lnSpc>
              <a:buNone/>
            </a:pPr>
            <a:endParaRPr lang="en-US" altLang="zh-CN" dirty="0" smtClean="0">
              <a:latin typeface="宋体" panose="02010600030101010101" pitchFamily="2" charset="-122"/>
              <a:ea typeface="宋体" panose="02010600030101010101" pitchFamily="2" charset="-122"/>
            </a:endParaRPr>
          </a:p>
          <a:p>
            <a:pPr marL="457200" lvl="1" indent="0">
              <a:buNone/>
            </a:pPr>
            <a:endParaRPr lang="en-US" altLang="zh-CN" dirty="0" smtClean="0"/>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10</a:t>
            </a:fld>
            <a:endParaRPr lang="zh-CN" altLang="en-US" dirty="0">
              <a:solidFill>
                <a:prstClr val="black">
                  <a:tint val="75000"/>
                </a:prstClr>
              </a:solidFill>
            </a:endParaRPr>
          </a:p>
        </p:txBody>
      </p:sp>
    </p:spTree>
    <p:extLst>
      <p:ext uri="{BB962C8B-B14F-4D97-AF65-F5344CB8AC3E}">
        <p14:creationId xmlns:p14="http://schemas.microsoft.com/office/powerpoint/2010/main" val="2350704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研究内容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0"/>
            <a:ext cx="8229600" cy="4468091"/>
          </a:xfrm>
        </p:spPr>
        <p:txBody>
          <a:bodyPr>
            <a:normAutofit fontScale="92500" lnSpcReduction="10000"/>
          </a:bodyPr>
          <a:lstStyle/>
          <a:p>
            <a:pPr>
              <a:lnSpc>
                <a:spcPct val="150000"/>
              </a:lnSpc>
            </a:pPr>
            <a:r>
              <a:rPr lang="zh-CN" altLang="en-US" sz="2000" dirty="0" smtClean="0">
                <a:latin typeface="宋体" panose="02010600030101010101" pitchFamily="2" charset="-122"/>
                <a:ea typeface="宋体" panose="02010600030101010101" pitchFamily="2" charset="-122"/>
              </a:rPr>
              <a:t>研究</a:t>
            </a:r>
            <a:r>
              <a:rPr lang="zh-CN" altLang="en-US" sz="2000" b="1" u="sng" dirty="0">
                <a:latin typeface="宋体" panose="02010600030101010101" pitchFamily="2" charset="-122"/>
                <a:ea typeface="宋体" panose="02010600030101010101" pitchFamily="2" charset="-122"/>
              </a:rPr>
              <a:t>一种基于编译语义的</a:t>
            </a:r>
            <a:r>
              <a:rPr lang="zh-CN" altLang="en-US" sz="2000" b="1" u="sng" dirty="0" smtClean="0">
                <a:latin typeface="宋体" panose="02010600030101010101" pitchFamily="2" charset="-122"/>
                <a:ea typeface="宋体" panose="02010600030101010101" pitchFamily="2" charset="-122"/>
              </a:rPr>
              <a:t>形式化验证方法</a:t>
            </a:r>
            <a:r>
              <a:rPr lang="zh-CN" altLang="en-US" sz="2000" dirty="0" smtClean="0">
                <a:latin typeface="宋体" panose="02010600030101010101" pitchFamily="2" charset="-122"/>
                <a:ea typeface="宋体" panose="02010600030101010101" pitchFamily="2" charset="-122"/>
              </a:rPr>
              <a:t>，实现从源到目标码</a:t>
            </a:r>
            <a:r>
              <a:rPr lang="zh-CN" altLang="en-US" sz="2000" dirty="0">
                <a:latin typeface="宋体" panose="02010600030101010101" pitchFamily="2" charset="-122"/>
                <a:ea typeface="宋体" panose="02010600030101010101" pitchFamily="2" charset="-122"/>
              </a:rPr>
              <a:t>的编译</a:t>
            </a:r>
            <a:r>
              <a:rPr lang="zh-CN" altLang="en-US" sz="2000" dirty="0" smtClean="0">
                <a:latin typeface="宋体" panose="02010600030101010101" pitchFamily="2" charset="-122"/>
                <a:ea typeface="宋体" panose="02010600030101010101" pitchFamily="2" charset="-122"/>
              </a:rPr>
              <a:t>过程验证</a:t>
            </a:r>
            <a:r>
              <a:rPr lang="zh-CN" altLang="en-US" sz="2000" dirty="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基于形式</a:t>
            </a:r>
            <a:r>
              <a:rPr lang="zh-CN" altLang="en-US" sz="2000" dirty="0">
                <a:latin typeface="宋体" panose="02010600030101010101" pitchFamily="2" charset="-122"/>
                <a:ea typeface="宋体" panose="02010600030101010101" pitchFamily="2" charset="-122"/>
              </a:rPr>
              <a:t>文法和自动机的相关理论，本文</a:t>
            </a:r>
            <a:r>
              <a:rPr lang="zh-CN" altLang="en-US" sz="2000" dirty="0" smtClean="0">
                <a:latin typeface="宋体" panose="02010600030101010101" pitchFamily="2" charset="-122"/>
                <a:ea typeface="宋体" panose="02010600030101010101" pitchFamily="2" charset="-122"/>
              </a:rPr>
              <a:t>把编译过程的正确性验证转化</a:t>
            </a:r>
            <a:r>
              <a:rPr lang="zh-CN" altLang="en-US" sz="2000" dirty="0">
                <a:latin typeface="宋体" panose="02010600030101010101" pitchFamily="2" charset="-122"/>
                <a:ea typeface="宋体" panose="02010600030101010101" pitchFamily="2" charset="-122"/>
              </a:rPr>
              <a:t>为对源程序中包含的文法单元</a:t>
            </a:r>
            <a:r>
              <a:rPr lang="zh-CN" altLang="en-US" sz="2000" dirty="0" smtClean="0">
                <a:latin typeface="宋体" panose="02010600030101010101" pitchFamily="2" charset="-122"/>
                <a:ea typeface="宋体" panose="02010600030101010101" pitchFamily="2" charset="-122"/>
              </a:rPr>
              <a:t>和对应目标码</a:t>
            </a:r>
            <a:r>
              <a:rPr lang="zh-CN" altLang="en-US" sz="2000" dirty="0">
                <a:latin typeface="宋体" panose="02010600030101010101" pitchFamily="2" charset="-122"/>
                <a:ea typeface="宋体" panose="02010600030101010101" pitchFamily="2" charset="-122"/>
              </a:rPr>
              <a:t>模式的语义</a:t>
            </a:r>
            <a:r>
              <a:rPr lang="zh-CN" altLang="en-US" sz="2000" dirty="0" smtClean="0">
                <a:latin typeface="宋体" panose="02010600030101010101" pitchFamily="2" charset="-122"/>
                <a:ea typeface="宋体" panose="02010600030101010101" pitchFamily="2" charset="-122"/>
              </a:rPr>
              <a:t>一致性</a:t>
            </a:r>
            <a:r>
              <a:rPr lang="zh-CN" altLang="en-US" sz="2000" dirty="0">
                <a:latin typeface="宋体" panose="02010600030101010101" pitchFamily="2" charset="-122"/>
                <a:ea typeface="宋体" panose="02010600030101010101" pitchFamily="2" charset="-122"/>
              </a:rPr>
              <a:t>验证</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rPr>
              <a:t>研究如何在编译阶段加入对</a:t>
            </a:r>
            <a:r>
              <a:rPr lang="zh-CN" altLang="en-US" sz="2000" b="1" u="sng" dirty="0">
                <a:latin typeface="宋体" panose="02010600030101010101" pitchFamily="2" charset="-122"/>
                <a:ea typeface="宋体" panose="02010600030101010101" pitchFamily="2" charset="-122"/>
              </a:rPr>
              <a:t>安全</a:t>
            </a:r>
            <a:r>
              <a:rPr lang="en-US" altLang="zh-CN" sz="2000" b="1" u="sng" dirty="0">
                <a:latin typeface="宋体" panose="02010600030101010101" pitchFamily="2" charset="-122"/>
                <a:ea typeface="宋体" panose="02010600030101010101" pitchFamily="2" charset="-122"/>
              </a:rPr>
              <a:t>C</a:t>
            </a:r>
            <a:r>
              <a:rPr lang="zh-CN" altLang="en-US" sz="2000" b="1" u="sng" dirty="0">
                <a:latin typeface="宋体" panose="02010600030101010101" pitchFamily="2" charset="-122"/>
                <a:ea typeface="宋体" panose="02010600030101010101" pitchFamily="2" charset="-122"/>
              </a:rPr>
              <a:t>规则的检验过程</a:t>
            </a:r>
            <a:r>
              <a:rPr lang="zh-CN" altLang="en-US" sz="2000" dirty="0">
                <a:latin typeface="宋体" panose="02010600030101010101" pitchFamily="2" charset="-122"/>
                <a:ea typeface="宋体" panose="02010600030101010101" pitchFamily="2" charset="-122"/>
              </a:rPr>
              <a:t>，使不符合安全</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规则的源代码在初始阶段就能被识别出，并</a:t>
            </a:r>
            <a:r>
              <a:rPr lang="zh-CN" altLang="en-US" sz="2000" b="1" u="sng" dirty="0">
                <a:latin typeface="宋体" panose="02010600030101010101" pitchFamily="2" charset="-122"/>
                <a:ea typeface="宋体" panose="02010600030101010101" pitchFamily="2" charset="-122"/>
              </a:rPr>
              <a:t>扩展现有的编译器构建方法</a:t>
            </a:r>
            <a:r>
              <a:rPr lang="zh-CN" altLang="en-US" sz="2000" dirty="0">
                <a:latin typeface="宋体" panose="02010600030101010101" pitchFamily="2" charset="-122"/>
                <a:ea typeface="宋体" panose="02010600030101010101" pitchFamily="2" charset="-122"/>
              </a:rPr>
              <a:t>使其能支持本文提出的形式验证方法</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nSpc>
                <a:spcPct val="150000"/>
              </a:lnSpc>
            </a:pPr>
            <a:r>
              <a:rPr lang="zh-CN" altLang="en-US" sz="2000" dirty="0" smtClean="0">
                <a:latin typeface="宋体" panose="02010600030101010101" pitchFamily="2" charset="-122"/>
                <a:ea typeface="宋体" panose="02010600030101010101" pitchFamily="2" charset="-122"/>
              </a:rPr>
              <a:t>针对</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级</a:t>
            </a:r>
            <a:r>
              <a:rPr lang="zh-CN" altLang="en-US" sz="2000" dirty="0" smtClean="0">
                <a:latin typeface="宋体" panose="02010600030101010101" pitchFamily="2" charset="-122"/>
                <a:ea typeface="宋体" panose="02010600030101010101" pitchFamily="2" charset="-122"/>
              </a:rPr>
              <a:t>软件开发中源代码和目标代码的可</a:t>
            </a:r>
            <a:r>
              <a:rPr lang="zh-CN" altLang="en-US" sz="2000" dirty="0">
                <a:latin typeface="宋体" panose="02010600030101010101" pitchFamily="2" charset="-122"/>
                <a:ea typeface="宋体" panose="02010600030101010101" pitchFamily="2" charset="-122"/>
              </a:rPr>
              <a:t>追踪性</a:t>
            </a:r>
            <a:r>
              <a:rPr lang="zh-CN" altLang="en-US" sz="2000" dirty="0" smtClean="0">
                <a:latin typeface="宋体" panose="02010600030101010101" pitchFamily="2" charset="-122"/>
                <a:ea typeface="宋体" panose="02010600030101010101" pitchFamily="2" charset="-122"/>
              </a:rPr>
              <a:t>需求，设计</a:t>
            </a:r>
            <a:r>
              <a:rPr lang="zh-CN" altLang="en-US" sz="2000" b="1" u="sng" dirty="0" smtClean="0">
                <a:latin typeface="宋体" panose="02010600030101010101" pitchFamily="2" charset="-122"/>
                <a:ea typeface="宋体" panose="02010600030101010101" pitchFamily="2" charset="-122"/>
              </a:rPr>
              <a:t>一种源和目标码之间的对应方法</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nSpc>
                <a:spcPct val="150000"/>
              </a:lnSpc>
            </a:pPr>
            <a:r>
              <a:rPr lang="zh-CN" altLang="en-US" sz="2000" dirty="0" smtClean="0">
                <a:latin typeface="宋体" panose="02010600030101010101" pitchFamily="2" charset="-122"/>
                <a:ea typeface="宋体" panose="02010600030101010101" pitchFamily="2" charset="-122"/>
              </a:rPr>
              <a:t>设计与实现编译验证工具原型。</a:t>
            </a:r>
            <a:endParaRPr lang="en-US" altLang="zh-CN" sz="2000" dirty="0" smtClean="0">
              <a:latin typeface="宋体" panose="02010600030101010101" pitchFamily="2" charset="-122"/>
              <a:ea typeface="宋体" panose="02010600030101010101" pitchFamily="2" charset="-122"/>
            </a:endParaRPr>
          </a:p>
          <a:p>
            <a:pPr>
              <a:lnSpc>
                <a:spcPct val="150000"/>
              </a:lnSpc>
            </a:pPr>
            <a:endParaRPr lang="en-US" altLang="zh-CN" sz="2000" dirty="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11</a:t>
            </a:fld>
            <a:endParaRPr lang="zh-CN" altLang="en-US" dirty="0">
              <a:solidFill>
                <a:prstClr val="black">
                  <a:tint val="75000"/>
                </a:prstClr>
              </a:solidFill>
            </a:endParaRPr>
          </a:p>
        </p:txBody>
      </p:sp>
    </p:spTree>
    <p:extLst>
      <p:ext uri="{BB962C8B-B14F-4D97-AF65-F5344CB8AC3E}">
        <p14:creationId xmlns:p14="http://schemas.microsoft.com/office/powerpoint/2010/main" val="2097150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编译验证核心方法</a:t>
            </a: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a:latin typeface="黑体" panose="02010609060101010101" pitchFamily="49" charset="-122"/>
              </a:rPr>
              <a:t>编译过程正确性</a:t>
            </a:r>
            <a:endParaRPr lang="en-US" altLang="zh-CN" sz="2200" dirty="0" smtClean="0"/>
          </a:p>
          <a:p>
            <a:pPr marL="290250" lvl="1" indent="0">
              <a:buSzPct val="100000"/>
              <a:buNone/>
            </a:pPr>
            <a:r>
              <a:rPr lang="en-US" altLang="zh-CN" sz="1800" b="1" dirty="0" smtClean="0"/>
              <a:t>	</a:t>
            </a:r>
            <a:r>
              <a:rPr lang="zh-CN" altLang="en-US" sz="1800" b="1" dirty="0" smtClean="0"/>
              <a:t>定义</a:t>
            </a:r>
            <a:r>
              <a:rPr lang="zh-CN" altLang="en-US" sz="1800" dirty="0"/>
              <a:t>：编译过程正确性是要保证输入的源代码和编译后的目标代码语义一致，即源代码与编译后的代码行为上要等价，编译器不能在目标代码中改变源代码中的操作。</a:t>
            </a:r>
            <a:endParaRPr lang="en-US" altLang="zh-CN" sz="1800" dirty="0" smtClean="0"/>
          </a:p>
          <a:p>
            <a:pPr marL="290250" lvl="1" indent="0">
              <a:buSzPct val="100000"/>
              <a:buNone/>
            </a:pPr>
            <a:endParaRPr lang="en-US" altLang="zh-CN" sz="2200" dirty="0" smtClean="0"/>
          </a:p>
          <a:p>
            <a:pPr marL="290250" lvl="1" indent="0">
              <a:buSzPct val="100000"/>
              <a:buNone/>
            </a:pPr>
            <a:endParaRPr lang="en-US" altLang="zh-CN" sz="2200" dirty="0"/>
          </a:p>
          <a:p>
            <a:pPr marL="290250" lvl="1" indent="0">
              <a:buSzPct val="100000"/>
              <a:buNone/>
            </a:pPr>
            <a:endParaRPr lang="en-US" altLang="zh-CN" sz="2200" dirty="0" smtClean="0"/>
          </a:p>
          <a:p>
            <a:pPr marL="290250" lvl="1" indent="0">
              <a:buSzPct val="100000"/>
              <a:buNone/>
            </a:pPr>
            <a:endParaRPr lang="en-US" altLang="zh-CN" sz="2200" dirty="0"/>
          </a:p>
          <a:p>
            <a:pPr marL="290250" lvl="1" indent="0">
              <a:buSzPct val="100000"/>
              <a:buNone/>
            </a:pPr>
            <a:r>
              <a:rPr lang="en-US" altLang="zh-CN" sz="2200" dirty="0" smtClean="0"/>
              <a:t>	</a:t>
            </a:r>
            <a:r>
              <a:rPr lang="zh-CN" altLang="en-US" sz="1800" dirty="0" smtClean="0"/>
              <a:t>编译</a:t>
            </a:r>
            <a:r>
              <a:rPr lang="zh-CN" altLang="en-US" sz="1800" dirty="0"/>
              <a:t>过程正确性的形式化定义可用</a:t>
            </a:r>
            <a:r>
              <a:rPr lang="zh-CN" altLang="en-US" sz="1800" dirty="0" smtClean="0"/>
              <a:t>如上图的</a:t>
            </a:r>
            <a:r>
              <a:rPr lang="zh-CN" altLang="en-US" sz="1800" b="1" u="sng" dirty="0"/>
              <a:t>转换</a:t>
            </a:r>
            <a:r>
              <a:rPr lang="zh-CN" altLang="en-US" sz="1800" b="1" u="sng" dirty="0" smtClean="0"/>
              <a:t>示意图</a:t>
            </a:r>
            <a:r>
              <a:rPr lang="en-US" altLang="zh-CN" sz="1800" baseline="30000" dirty="0" smtClean="0"/>
              <a:t>[5]</a:t>
            </a:r>
            <a:r>
              <a:rPr lang="zh-CN" altLang="en-US" sz="1800" dirty="0" smtClean="0"/>
              <a:t>表示</a:t>
            </a:r>
            <a:r>
              <a:rPr lang="zh-CN" altLang="en-US" sz="1800" dirty="0"/>
              <a:t>，对编译过程正确性形式化的验证就是证明对应的转换示意图的</a:t>
            </a:r>
            <a:r>
              <a:rPr lang="zh-CN" altLang="en-US" sz="1800" dirty="0" smtClean="0"/>
              <a:t>成立</a:t>
            </a:r>
            <a:r>
              <a:rPr lang="zh-CN" altLang="en-US" sz="1800" dirty="0"/>
              <a:t>。设源代码</a:t>
            </a:r>
            <a:r>
              <a:rPr lang="zh-CN" altLang="en-US" sz="1800" dirty="0" smtClean="0"/>
              <a:t>为</a:t>
            </a:r>
            <a:r>
              <a:rPr lang="en-US" altLang="zh-CN" sz="1800" i="1" dirty="0" smtClean="0">
                <a:latin typeface="Times New Roman" panose="02020603050405020304" pitchFamily="18" charset="0"/>
                <a:cs typeface="Times New Roman" panose="02020603050405020304" pitchFamily="18" charset="0"/>
              </a:rPr>
              <a:t>S</a:t>
            </a:r>
            <a:r>
              <a:rPr lang="zh-CN" altLang="en-US" sz="1800" dirty="0"/>
              <a:t>，</a:t>
            </a:r>
            <a:r>
              <a:rPr lang="zh-CN" altLang="en-US" sz="1800" dirty="0" smtClean="0"/>
              <a:t>箭头表示函数</a:t>
            </a:r>
            <a:r>
              <a:rPr lang="zh-CN" altLang="en-US" sz="1800" dirty="0"/>
              <a:t>映射</a:t>
            </a:r>
            <a:r>
              <a:rPr lang="zh-CN" altLang="en-US" sz="1800" dirty="0" smtClean="0"/>
              <a:t>过程</a:t>
            </a:r>
            <a:r>
              <a:rPr lang="en-US" altLang="zh-CN" sz="1800" dirty="0" smtClean="0"/>
              <a:t>,</a:t>
            </a:r>
            <a:r>
              <a:rPr lang="zh-CN" altLang="en-US" sz="1800" dirty="0" smtClean="0"/>
              <a:t>则编译过程正确性</a:t>
            </a:r>
            <a:r>
              <a:rPr lang="zh-CN" altLang="en-US" sz="1800" dirty="0"/>
              <a:t>可以用如下等式来</a:t>
            </a:r>
            <a:r>
              <a:rPr lang="zh-CN" altLang="en-US" sz="1800" dirty="0" smtClean="0"/>
              <a:t>表示：</a:t>
            </a:r>
            <a:endParaRPr lang="en-US" altLang="zh-CN" sz="1800" dirty="0" smtClean="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820962574"/>
              </p:ext>
            </p:extLst>
          </p:nvPr>
        </p:nvGraphicFramePr>
        <p:xfrm>
          <a:off x="2322602" y="5604447"/>
          <a:ext cx="4725987" cy="333375"/>
        </p:xfrm>
        <a:graphic>
          <a:graphicData uri="http://schemas.openxmlformats.org/presentationml/2006/ole">
            <mc:AlternateContent xmlns:mc="http://schemas.openxmlformats.org/markup-compatibility/2006">
              <mc:Choice xmlns:v="urn:schemas-microsoft-com:vml" Requires="v">
                <p:oleObj spid="_x0000_s7737" name="Equation" r:id="rId4" imgW="3581280" imgH="253800" progId="Equation.DSMT4">
                  <p:embed/>
                </p:oleObj>
              </mc:Choice>
              <mc:Fallback>
                <p:oleObj name="Equation" r:id="rId4" imgW="3581280" imgH="253800" progId="Equation.DSMT4">
                  <p:embed/>
                  <p:pic>
                    <p:nvPicPr>
                      <p:cNvPr id="0" name="Object 19"/>
                      <p:cNvPicPr>
                        <a:picLocks noChangeAspect="1" noChangeArrowheads="1"/>
                      </p:cNvPicPr>
                      <p:nvPr/>
                    </p:nvPicPr>
                    <p:blipFill>
                      <a:blip r:embed="rId5"/>
                      <a:srcRect/>
                      <a:stretch>
                        <a:fillRect/>
                      </a:stretch>
                    </p:blipFill>
                    <p:spPr bwMode="auto">
                      <a:xfrm>
                        <a:off x="2322602" y="5604447"/>
                        <a:ext cx="4725987" cy="333375"/>
                      </a:xfrm>
                      <a:prstGeom prst="rect">
                        <a:avLst/>
                      </a:prstGeom>
                      <a:noFill/>
                    </p:spPr>
                  </p:pic>
                </p:oleObj>
              </mc:Fallback>
            </mc:AlternateContent>
          </a:graphicData>
        </a:graphic>
      </p:graphicFrame>
      <p:pic>
        <p:nvPicPr>
          <p:cNvPr id="9" name="图片 8"/>
          <p:cNvPicPr>
            <a:picLocks noChangeAspect="1"/>
          </p:cNvPicPr>
          <p:nvPr/>
        </p:nvPicPr>
        <p:blipFill>
          <a:blip r:embed="rId6"/>
          <a:stretch>
            <a:fillRect/>
          </a:stretch>
        </p:blipFill>
        <p:spPr>
          <a:xfrm>
            <a:off x="2948411" y="2759234"/>
            <a:ext cx="3661185" cy="1774929"/>
          </a:xfrm>
          <a:prstGeom prst="rect">
            <a:avLst/>
          </a:prstGeom>
        </p:spPr>
      </p:pic>
      <p:sp>
        <p:nvSpPr>
          <p:cNvPr id="16" name="文本框 15"/>
          <p:cNvSpPr txBox="1"/>
          <p:nvPr/>
        </p:nvSpPr>
        <p:spPr>
          <a:xfrm>
            <a:off x="7220607" y="5568490"/>
            <a:ext cx="390985"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12</a:t>
            </a:fld>
            <a:endParaRPr lang="zh-CN" altLang="en-US" dirty="0">
              <a:solidFill>
                <a:prstClr val="black">
                  <a:tint val="75000"/>
                </a:prstClr>
              </a:solidFill>
            </a:endParaRPr>
          </a:p>
        </p:txBody>
      </p:sp>
    </p:spTree>
    <p:extLst>
      <p:ext uri="{BB962C8B-B14F-4D97-AF65-F5344CB8AC3E}">
        <p14:creationId xmlns:p14="http://schemas.microsoft.com/office/powerpoint/2010/main" val="1494284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编译验证核心方法</a:t>
            </a:r>
          </a:p>
        </p:txBody>
      </p:sp>
      <p:sp>
        <p:nvSpPr>
          <p:cNvPr id="3" name="内容占位符 2"/>
          <p:cNvSpPr>
            <a:spLocks noGrp="1"/>
          </p:cNvSpPr>
          <p:nvPr>
            <p:ph idx="1"/>
          </p:nvPr>
        </p:nvSpPr>
        <p:spPr>
          <a:xfrm>
            <a:off x="457199" y="1600201"/>
            <a:ext cx="8229601" cy="4762761"/>
          </a:xfrm>
        </p:spPr>
        <p:txBody>
          <a:bodyPr>
            <a:normAutofit lnSpcReduction="10000"/>
          </a:bodyPr>
          <a:lstStyle/>
          <a:p>
            <a:pPr>
              <a:buSzPct val="100000"/>
            </a:pPr>
            <a:r>
              <a:rPr lang="zh-CN" altLang="en-US" sz="2200" dirty="0" smtClean="0">
                <a:latin typeface="黑体" panose="02010609060101010101" pitchFamily="49" charset="-122"/>
              </a:rPr>
              <a:t>编译验证方法原理</a:t>
            </a:r>
            <a:endParaRPr lang="en-US" altLang="zh-CN" sz="2200" dirty="0">
              <a:latin typeface="黑体" panose="02010609060101010101" pitchFamily="49" charset="-122"/>
            </a:endParaRPr>
          </a:p>
          <a:p>
            <a:pPr marL="290250" lvl="1" indent="0">
              <a:buSzPct val="100000"/>
              <a:buNone/>
            </a:pPr>
            <a:r>
              <a:rPr lang="en-US" altLang="zh-CN" sz="2200" dirty="0" smtClean="0">
                <a:latin typeface="黑体" panose="02010609060101010101" pitchFamily="49" charset="-122"/>
              </a:rPr>
              <a:t>	</a:t>
            </a:r>
            <a:r>
              <a:rPr lang="zh-CN" altLang="en-US" sz="1800" dirty="0" smtClean="0">
                <a:latin typeface="黑体" panose="02010609060101010101" pitchFamily="49" charset="-122"/>
              </a:rPr>
              <a:t>设目标代码为</a:t>
            </a:r>
            <a:r>
              <a:rPr lang="en-US" altLang="zh-CN" sz="1800" i="1" dirty="0" smtClean="0">
                <a:latin typeface="Times New Roman" panose="02020603050405020304" pitchFamily="18" charset="0"/>
                <a:cs typeface="Times New Roman" panose="02020603050405020304" pitchFamily="18" charset="0"/>
              </a:rPr>
              <a:t>T</a:t>
            </a:r>
            <a:r>
              <a:rPr lang="zh-CN" altLang="en-US" sz="1800" dirty="0" smtClean="0">
                <a:latin typeface="黑体" panose="02010609060101010101" pitchFamily="49" charset="-122"/>
              </a:rPr>
              <a:t>，目标代码</a:t>
            </a:r>
            <a:r>
              <a:rPr lang="zh-CN" altLang="en-US" sz="1800" dirty="0">
                <a:latin typeface="黑体" panose="02010609060101010101" pitchFamily="49" charset="-122"/>
              </a:rPr>
              <a:t>是由</a:t>
            </a:r>
            <a:r>
              <a:rPr lang="zh-CN" altLang="en-US" sz="1800" dirty="0" smtClean="0">
                <a:latin typeface="黑体" panose="02010609060101010101" pitchFamily="49" charset="-122"/>
              </a:rPr>
              <a:t>源代码</a:t>
            </a:r>
            <a:r>
              <a:rPr lang="zh-CN" altLang="en-US" sz="1800" dirty="0">
                <a:latin typeface="黑体" panose="02010609060101010101" pitchFamily="49" charset="-122"/>
              </a:rPr>
              <a:t>编译得到的，故</a:t>
            </a:r>
            <a:r>
              <a:rPr lang="zh-CN" altLang="en-US" sz="1800" dirty="0" smtClean="0">
                <a:latin typeface="黑体" panose="02010609060101010101" pitchFamily="49" charset="-122"/>
              </a:rPr>
              <a:t>有：</a:t>
            </a:r>
            <a:endParaRPr lang="en-US" altLang="zh-CN" sz="1800" dirty="0" smtClean="0">
              <a:latin typeface="黑体" panose="02010609060101010101" pitchFamily="49" charset="-122"/>
            </a:endParaRPr>
          </a:p>
          <a:p>
            <a:pPr marL="290250" lvl="1" indent="0">
              <a:buSzPct val="100000"/>
              <a:buNone/>
            </a:pPr>
            <a:endParaRPr lang="en-US" altLang="zh-CN" sz="1800" dirty="0">
              <a:latin typeface="黑体" panose="02010609060101010101" pitchFamily="49" charset="-122"/>
            </a:endParaRPr>
          </a:p>
          <a:p>
            <a:pPr marL="290250" lvl="1" indent="0">
              <a:buSzPct val="100000"/>
              <a:buNone/>
            </a:pPr>
            <a:r>
              <a:rPr lang="zh-CN" altLang="en-US" sz="1800" dirty="0" smtClean="0">
                <a:latin typeface="黑体" panose="02010609060101010101" pitchFamily="49" charset="-122"/>
              </a:rPr>
              <a:t>由</a:t>
            </a:r>
            <a:r>
              <a:rPr lang="en-US" altLang="zh-CN" sz="1800" dirty="0" smtClean="0">
                <a:latin typeface="黑体" panose="02010609060101010101" pitchFamily="49" charset="-122"/>
              </a:rPr>
              <a:t>(1</a:t>
            </a:r>
            <a:r>
              <a:rPr lang="en-US" altLang="zh-CN" sz="1800" dirty="0">
                <a:latin typeface="黑体" panose="02010609060101010101" pitchFamily="49" charset="-122"/>
              </a:rPr>
              <a:t>)</a:t>
            </a:r>
            <a:r>
              <a:rPr lang="zh-CN" altLang="en-US" sz="1800" dirty="0">
                <a:latin typeface="黑体" panose="02010609060101010101" pitchFamily="49" charset="-122"/>
              </a:rPr>
              <a:t>、</a:t>
            </a:r>
            <a:r>
              <a:rPr lang="en-US" altLang="zh-CN" sz="1800" dirty="0">
                <a:latin typeface="黑体" panose="02010609060101010101" pitchFamily="49" charset="-122"/>
              </a:rPr>
              <a:t>(2)</a:t>
            </a:r>
            <a:r>
              <a:rPr lang="zh-CN" altLang="en-US" sz="1800" dirty="0">
                <a:latin typeface="黑体" panose="02010609060101010101" pitchFamily="49" charset="-122"/>
              </a:rPr>
              <a:t>式可以</a:t>
            </a:r>
            <a:r>
              <a:rPr lang="zh-CN" altLang="en-US" sz="1800" dirty="0" smtClean="0">
                <a:latin typeface="黑体" panose="02010609060101010101" pitchFamily="49" charset="-122"/>
              </a:rPr>
              <a:t>得到：</a:t>
            </a:r>
            <a:endParaRPr lang="en-US" altLang="zh-CN" sz="1800" dirty="0" smtClean="0">
              <a:latin typeface="黑体" panose="02010609060101010101" pitchFamily="49" charset="-122"/>
            </a:endParaRPr>
          </a:p>
          <a:p>
            <a:pPr marL="290250" lvl="1" indent="0">
              <a:buSzPct val="100000"/>
              <a:buNone/>
            </a:pPr>
            <a:endParaRPr lang="en-US" altLang="zh-CN" sz="1800" dirty="0">
              <a:latin typeface="黑体" panose="02010609060101010101" pitchFamily="49" charset="-122"/>
            </a:endParaRPr>
          </a:p>
          <a:p>
            <a:pPr marL="290250" lvl="1" indent="0">
              <a:buSzPct val="100000"/>
              <a:buNone/>
            </a:pPr>
            <a:r>
              <a:rPr lang="en-US" altLang="zh-CN" sz="1800" dirty="0" smtClean="0">
                <a:latin typeface="黑体" panose="02010609060101010101" pitchFamily="49" charset="-122"/>
              </a:rPr>
              <a:t>	</a:t>
            </a:r>
            <a:r>
              <a:rPr lang="zh-CN" altLang="en-US" sz="1800" dirty="0" smtClean="0">
                <a:latin typeface="黑体" panose="02010609060101010101" pitchFamily="49" charset="-122"/>
              </a:rPr>
              <a:t>不妨设</a:t>
            </a:r>
            <a:r>
              <a:rPr lang="en-US" altLang="zh-CN" sz="1800" dirty="0" smtClean="0">
                <a:latin typeface="Times New Roman" panose="02020603050405020304" pitchFamily="18" charset="0"/>
                <a:cs typeface="Times New Roman" panose="02020603050405020304" pitchFamily="18" charset="0"/>
              </a:rPr>
              <a:t>C</a:t>
            </a:r>
            <a:r>
              <a:rPr lang="zh-CN" altLang="en-US" sz="1800" dirty="0">
                <a:latin typeface="黑体" panose="02010609060101010101" pitchFamily="49" charset="-122"/>
              </a:rPr>
              <a:t>文法单元</a:t>
            </a:r>
            <a:r>
              <a:rPr lang="zh-CN" altLang="en-US" sz="1800" dirty="0" smtClean="0">
                <a:latin typeface="黑体" panose="02010609060101010101" pitchFamily="49" charset="-122"/>
              </a:rPr>
              <a:t>为</a:t>
            </a:r>
            <a:r>
              <a:rPr lang="en-US" altLang="zh-CN" sz="1800" i="1" dirty="0" smtClean="0">
                <a:latin typeface="Times New Roman" panose="02020603050405020304" pitchFamily="18" charset="0"/>
                <a:cs typeface="Times New Roman" panose="02020603050405020304" pitchFamily="18" charset="0"/>
              </a:rPr>
              <a:t>S</a:t>
            </a:r>
            <a:r>
              <a:rPr lang="en-US" altLang="zh-CN" sz="1800" i="1" baseline="-25000" dirty="0" smtClean="0">
                <a:latin typeface="Times New Roman" panose="02020603050405020304" pitchFamily="18" charset="0"/>
                <a:cs typeface="Times New Roman" panose="02020603050405020304" pitchFamily="18" charset="0"/>
              </a:rPr>
              <a:t>i</a:t>
            </a:r>
            <a:r>
              <a:rPr lang="zh-CN" altLang="en-US" sz="1800" dirty="0" smtClean="0">
                <a:latin typeface="黑体" panose="02010609060101010101" pitchFamily="49" charset="-122"/>
              </a:rPr>
              <a:t>，</a:t>
            </a:r>
            <a:r>
              <a:rPr lang="zh-CN" altLang="en-US" sz="1800" dirty="0">
                <a:latin typeface="黑体" panose="02010609060101010101" pitchFamily="49" charset="-122"/>
              </a:rPr>
              <a:t>对应的目标码模式</a:t>
            </a:r>
            <a:r>
              <a:rPr lang="zh-CN" altLang="en-US" sz="1800" dirty="0" smtClean="0">
                <a:latin typeface="黑体" panose="02010609060101010101" pitchFamily="49" charset="-122"/>
              </a:rPr>
              <a:t>为</a:t>
            </a:r>
            <a:r>
              <a:rPr lang="en-US" altLang="zh-CN" sz="1800" i="1" dirty="0" err="1" smtClean="0">
                <a:latin typeface="Times New Roman" panose="02020603050405020304" pitchFamily="18" charset="0"/>
                <a:cs typeface="Times New Roman" panose="02020603050405020304" pitchFamily="18" charset="0"/>
              </a:rPr>
              <a:t>T</a:t>
            </a:r>
            <a:r>
              <a:rPr lang="en-US" altLang="zh-CN" sz="1800" i="1" baseline="-25000" dirty="0" err="1" smtClean="0">
                <a:latin typeface="Times New Roman" panose="02020603050405020304" pitchFamily="18" charset="0"/>
                <a:cs typeface="Times New Roman" panose="02020603050405020304" pitchFamily="18" charset="0"/>
              </a:rPr>
              <a:t>i</a:t>
            </a:r>
            <a:r>
              <a:rPr lang="zh-CN" altLang="en-US" sz="1800" dirty="0" smtClean="0">
                <a:latin typeface="黑体" panose="02010609060101010101" pitchFamily="49" charset="-122"/>
              </a:rPr>
              <a:t>。根据文法单元的</a:t>
            </a:r>
            <a:r>
              <a:rPr lang="zh-CN" altLang="en-US" sz="1800" dirty="0">
                <a:latin typeface="黑体" panose="02010609060101010101" pitchFamily="49" charset="-122"/>
              </a:rPr>
              <a:t>独立性，则有：</a:t>
            </a:r>
            <a:endParaRPr lang="en-US" altLang="zh-CN" sz="1800" dirty="0" smtClean="0">
              <a:latin typeface="黑体" panose="02010609060101010101" pitchFamily="49" charset="-122"/>
            </a:endParaRPr>
          </a:p>
          <a:p>
            <a:pPr marL="290250" lvl="1" indent="0">
              <a:buSzPct val="100000"/>
              <a:buNone/>
            </a:pPr>
            <a:endParaRPr lang="en-US" altLang="zh-CN" sz="2200" dirty="0" smtClean="0">
              <a:latin typeface="黑体" panose="02010609060101010101" pitchFamily="49" charset="-122"/>
            </a:endParaRPr>
          </a:p>
          <a:p>
            <a:pPr marL="290250" lvl="1" indent="0">
              <a:buSzPct val="100000"/>
              <a:buNone/>
            </a:pPr>
            <a:endParaRPr lang="en-US" altLang="zh-CN" sz="2200" dirty="0" smtClean="0">
              <a:latin typeface="黑体" panose="02010609060101010101" pitchFamily="49" charset="-122"/>
            </a:endParaRPr>
          </a:p>
          <a:p>
            <a:pPr marL="290250" lvl="1" indent="0">
              <a:buSzPct val="100000"/>
              <a:buNone/>
            </a:pPr>
            <a:r>
              <a:rPr lang="zh-CN" altLang="en-US" sz="1800" dirty="0" smtClean="0">
                <a:latin typeface="黑体" panose="02010609060101010101" pitchFamily="49" charset="-122"/>
              </a:rPr>
              <a:t>把</a:t>
            </a:r>
            <a:r>
              <a:rPr lang="en-US" altLang="zh-CN" sz="1800" dirty="0">
                <a:latin typeface="黑体" panose="02010609060101010101" pitchFamily="49" charset="-122"/>
              </a:rPr>
              <a:t>(4)</a:t>
            </a:r>
            <a:r>
              <a:rPr lang="zh-CN" altLang="en-US" sz="1800" dirty="0">
                <a:latin typeface="黑体" panose="02010609060101010101" pitchFamily="49" charset="-122"/>
              </a:rPr>
              <a:t>式代入</a:t>
            </a:r>
            <a:r>
              <a:rPr lang="en-US" altLang="zh-CN" sz="1800" dirty="0">
                <a:latin typeface="黑体" panose="02010609060101010101" pitchFamily="49" charset="-122"/>
              </a:rPr>
              <a:t>(3)</a:t>
            </a:r>
            <a:r>
              <a:rPr lang="zh-CN" altLang="en-US" sz="1800" dirty="0" smtClean="0">
                <a:latin typeface="黑体" panose="02010609060101010101" pitchFamily="49" charset="-122"/>
              </a:rPr>
              <a:t>式，简化后有：</a:t>
            </a:r>
            <a:endParaRPr lang="en-US" altLang="zh-CN" sz="1800" dirty="0" smtClean="0">
              <a:latin typeface="黑体" panose="02010609060101010101" pitchFamily="49" charset="-122"/>
            </a:endParaRPr>
          </a:p>
          <a:p>
            <a:pPr marL="290250" lvl="1" indent="0">
              <a:buSzPct val="100000"/>
              <a:buNone/>
            </a:pPr>
            <a:endParaRPr lang="en-US" altLang="zh-CN" sz="1800" dirty="0" smtClean="0">
              <a:latin typeface="黑体" panose="02010609060101010101" pitchFamily="49" charset="-122"/>
            </a:endParaRPr>
          </a:p>
          <a:p>
            <a:pPr marL="290250" lvl="1" indent="0">
              <a:buSzPct val="100000"/>
              <a:buNone/>
            </a:pPr>
            <a:endParaRPr lang="en-US" altLang="zh-CN" sz="1800" dirty="0">
              <a:latin typeface="黑体" panose="02010609060101010101" pitchFamily="49" charset="-122"/>
            </a:endParaRPr>
          </a:p>
          <a:p>
            <a:pPr marL="290250" lvl="1" indent="0">
              <a:buSzPct val="100000"/>
              <a:buNone/>
            </a:pPr>
            <a:r>
              <a:rPr lang="en-US" altLang="zh-CN" sz="1800" dirty="0">
                <a:latin typeface="黑体" panose="02010609060101010101" pitchFamily="49" charset="-122"/>
              </a:rPr>
              <a:t> </a:t>
            </a:r>
            <a:r>
              <a:rPr lang="en-US" altLang="zh-CN" sz="1800" dirty="0" smtClean="0">
                <a:latin typeface="黑体" panose="02010609060101010101" pitchFamily="49" charset="-122"/>
              </a:rPr>
              <a:t>   </a:t>
            </a:r>
            <a:r>
              <a:rPr lang="zh-CN" altLang="en-US" sz="1800" dirty="0" smtClean="0">
                <a:latin typeface="黑体" panose="02010609060101010101" pitchFamily="49" charset="-122"/>
              </a:rPr>
              <a:t>上述</a:t>
            </a:r>
            <a:r>
              <a:rPr lang="en-US" altLang="zh-CN" sz="1800" dirty="0">
                <a:latin typeface="黑体" panose="02010609060101010101" pitchFamily="49" charset="-122"/>
              </a:rPr>
              <a:t>(5)</a:t>
            </a:r>
            <a:r>
              <a:rPr lang="zh-CN" altLang="en-US" sz="1800" dirty="0">
                <a:latin typeface="黑体" panose="02010609060101010101" pitchFamily="49" charset="-122"/>
              </a:rPr>
              <a:t>式说明了编译过程正确性验证可以等价为</a:t>
            </a:r>
            <a:r>
              <a:rPr lang="zh-CN" altLang="en-US" sz="1800" dirty="0" smtClean="0">
                <a:latin typeface="黑体" panose="02010609060101010101" pitchFamily="49" charset="-122"/>
              </a:rPr>
              <a:t>对源代码中每个</a:t>
            </a:r>
            <a:r>
              <a:rPr lang="en-US" altLang="zh-CN" sz="1800" dirty="0">
                <a:latin typeface="黑体" panose="02010609060101010101" pitchFamily="49" charset="-122"/>
              </a:rPr>
              <a:t>C</a:t>
            </a:r>
            <a:r>
              <a:rPr lang="zh-CN" altLang="en-US" sz="1800" dirty="0">
                <a:latin typeface="黑体" panose="02010609060101010101" pitchFamily="49" charset="-122"/>
              </a:rPr>
              <a:t>文法单元的验证，可以通过</a:t>
            </a:r>
            <a:r>
              <a:rPr lang="zh-CN" altLang="en-US" sz="1800" b="1" u="sng" dirty="0">
                <a:latin typeface="黑体" panose="02010609060101010101" pitchFamily="49" charset="-122"/>
              </a:rPr>
              <a:t>验证编译前后</a:t>
            </a:r>
            <a:r>
              <a:rPr lang="zh-CN" altLang="en-US" sz="1800" b="1" u="sng" dirty="0" smtClean="0">
                <a:latin typeface="黑体" panose="02010609060101010101" pitchFamily="49" charset="-122"/>
              </a:rPr>
              <a:t>每个文法</a:t>
            </a:r>
            <a:r>
              <a:rPr lang="zh-CN" altLang="en-US" sz="1800" b="1" u="sng" dirty="0">
                <a:latin typeface="黑体" panose="02010609060101010101" pitchFamily="49" charset="-122"/>
              </a:rPr>
              <a:t>单元和对应的目标代码模式的语义的等价性</a:t>
            </a:r>
            <a:r>
              <a:rPr lang="zh-CN" altLang="en-US" sz="1800" dirty="0">
                <a:latin typeface="黑体" panose="02010609060101010101" pitchFamily="49" charset="-122"/>
              </a:rPr>
              <a:t>来实现。</a:t>
            </a:r>
            <a:endParaRPr lang="en-US" altLang="zh-CN" sz="1800" dirty="0" smtClean="0">
              <a:latin typeface="黑体"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122291450"/>
              </p:ext>
            </p:extLst>
          </p:nvPr>
        </p:nvGraphicFramePr>
        <p:xfrm>
          <a:off x="3539831" y="2362328"/>
          <a:ext cx="1221355" cy="306786"/>
        </p:xfrm>
        <a:graphic>
          <a:graphicData uri="http://schemas.openxmlformats.org/presentationml/2006/ole">
            <mc:AlternateContent xmlns:mc="http://schemas.openxmlformats.org/markup-compatibility/2006">
              <mc:Choice xmlns:v="urn:schemas-microsoft-com:vml" Requires="v">
                <p:oleObj spid="_x0000_s22509" name="Equation" r:id="rId4" imgW="1002865" imgH="253890" progId="Equation.DSMT4">
                  <p:embed/>
                </p:oleObj>
              </mc:Choice>
              <mc:Fallback>
                <p:oleObj name="Equation" r:id="rId4" imgW="1002865" imgH="253890" progId="Equation.DSMT4">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9831" y="2362328"/>
                        <a:ext cx="1221355" cy="306786"/>
                      </a:xfrm>
                      <a:prstGeom prst="rect">
                        <a:avLst/>
                      </a:prstGeom>
                      <a:noFill/>
                    </p:spPr>
                  </p:pic>
                </p:oleObj>
              </mc:Fallback>
            </mc:AlternateContent>
          </a:graphicData>
        </a:graphic>
      </p:graphicFrame>
      <p:sp>
        <p:nvSpPr>
          <p:cNvPr id="10" name="文本框 9"/>
          <p:cNvSpPr txBox="1"/>
          <p:nvPr/>
        </p:nvSpPr>
        <p:spPr>
          <a:xfrm>
            <a:off x="4937760" y="2319268"/>
            <a:ext cx="3909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12"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956536612"/>
              </p:ext>
            </p:extLst>
          </p:nvPr>
        </p:nvGraphicFramePr>
        <p:xfrm>
          <a:off x="2625630" y="2953448"/>
          <a:ext cx="3674271" cy="313586"/>
        </p:xfrm>
        <a:graphic>
          <a:graphicData uri="http://schemas.openxmlformats.org/presentationml/2006/ole">
            <mc:AlternateContent xmlns:mc="http://schemas.openxmlformats.org/markup-compatibility/2006">
              <mc:Choice xmlns:v="urn:schemas-microsoft-com:vml" Requires="v">
                <p:oleObj spid="_x0000_s22510" name="Equation" r:id="rId6" imgW="2959100" imgH="254000" progId="Equation.DSMT4">
                  <p:embed/>
                </p:oleObj>
              </mc:Choice>
              <mc:Fallback>
                <p:oleObj name="Equation" r:id="rId6" imgW="2959100" imgH="2540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5630" y="2953448"/>
                        <a:ext cx="3674271" cy="313586"/>
                      </a:xfrm>
                      <a:prstGeom prst="rect">
                        <a:avLst/>
                      </a:prstGeom>
                      <a:noFill/>
                    </p:spPr>
                  </p:pic>
                </p:oleObj>
              </mc:Fallback>
            </mc:AlternateContent>
          </a:graphicData>
        </a:graphic>
      </p:graphicFrame>
      <p:sp>
        <p:nvSpPr>
          <p:cNvPr id="14" name="文本框 13"/>
          <p:cNvSpPr txBox="1"/>
          <p:nvPr/>
        </p:nvSpPr>
        <p:spPr>
          <a:xfrm>
            <a:off x="6490138" y="2897702"/>
            <a:ext cx="3909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15"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70656839"/>
              </p:ext>
            </p:extLst>
          </p:nvPr>
        </p:nvGraphicFramePr>
        <p:xfrm>
          <a:off x="3745420" y="3565161"/>
          <a:ext cx="661988" cy="914400"/>
        </p:xfrm>
        <a:graphic>
          <a:graphicData uri="http://schemas.openxmlformats.org/presentationml/2006/ole">
            <mc:AlternateContent xmlns:mc="http://schemas.openxmlformats.org/markup-compatibility/2006">
              <mc:Choice xmlns:v="urn:schemas-microsoft-com:vml" Requires="v">
                <p:oleObj spid="_x0000_s22511" name="Equation" r:id="rId8" imgW="660400" imgH="914400" progId="Equation.DSMT4">
                  <p:embed/>
                </p:oleObj>
              </mc:Choice>
              <mc:Fallback>
                <p:oleObj name="Equation" r:id="rId8" imgW="660400" imgH="914400" progId="Equation.DSMT4">
                  <p:embed/>
                  <p:pic>
                    <p:nvPicPr>
                      <p:cNvPr id="0"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5420" y="3565161"/>
                        <a:ext cx="6619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文本框 16"/>
          <p:cNvSpPr txBox="1"/>
          <p:nvPr/>
        </p:nvSpPr>
        <p:spPr>
          <a:xfrm>
            <a:off x="4660286" y="3837695"/>
            <a:ext cx="3909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p:txBody>
      </p:sp>
      <p:sp>
        <p:nvSpPr>
          <p:cNvPr id="21" name="Rectangle 4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1257282974"/>
              </p:ext>
            </p:extLst>
          </p:nvPr>
        </p:nvGraphicFramePr>
        <p:xfrm>
          <a:off x="1467198" y="4991310"/>
          <a:ext cx="5218432" cy="347023"/>
        </p:xfrm>
        <a:graphic>
          <a:graphicData uri="http://schemas.openxmlformats.org/presentationml/2006/ole">
            <mc:AlternateContent xmlns:mc="http://schemas.openxmlformats.org/markup-compatibility/2006">
              <mc:Choice xmlns:v="urn:schemas-microsoft-com:vml" Requires="v">
                <p:oleObj spid="_x0000_s22512" name="Equation" r:id="rId10" imgW="3797300" imgH="254000" progId="Equation.DSMT4">
                  <p:embed/>
                </p:oleObj>
              </mc:Choice>
              <mc:Fallback>
                <p:oleObj name="Equation" r:id="rId10" imgW="3797300" imgH="254000" progId="Equation.DSMT4">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67198" y="4991310"/>
                        <a:ext cx="5218432" cy="347023"/>
                      </a:xfrm>
                      <a:prstGeom prst="rect">
                        <a:avLst/>
                      </a:prstGeom>
                      <a:noFill/>
                    </p:spPr>
                  </p:pic>
                </p:oleObj>
              </mc:Fallback>
            </mc:AlternateContent>
          </a:graphicData>
        </a:graphic>
      </p:graphicFrame>
      <p:sp>
        <p:nvSpPr>
          <p:cNvPr id="24" name="文本框 23"/>
          <p:cNvSpPr txBox="1"/>
          <p:nvPr/>
        </p:nvSpPr>
        <p:spPr>
          <a:xfrm>
            <a:off x="6881122" y="4969001"/>
            <a:ext cx="3909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13</a:t>
            </a:fld>
            <a:endParaRPr lang="zh-CN" altLang="en-US" dirty="0">
              <a:solidFill>
                <a:prstClr val="black">
                  <a:tint val="75000"/>
                </a:prstClr>
              </a:solidFill>
            </a:endParaRPr>
          </a:p>
        </p:txBody>
      </p:sp>
    </p:spTree>
    <p:extLst>
      <p:ext uri="{BB962C8B-B14F-4D97-AF65-F5344CB8AC3E}">
        <p14:creationId xmlns:p14="http://schemas.microsoft.com/office/powerpoint/2010/main" val="2411547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编译验证</a:t>
            </a:r>
            <a:r>
              <a:rPr lang="zh-CN" altLang="en-US" b="1" dirty="0">
                <a:latin typeface="华文仿宋" panose="02010600040101010101" pitchFamily="2" charset="-122"/>
                <a:ea typeface="华文仿宋" panose="02010600040101010101" pitchFamily="2" charset="-122"/>
              </a:rPr>
              <a:t>架构</a:t>
            </a:r>
          </a:p>
        </p:txBody>
      </p:sp>
      <p:sp>
        <p:nvSpPr>
          <p:cNvPr id="3" name="内容占位符 2"/>
          <p:cNvSpPr>
            <a:spLocks noGrp="1"/>
          </p:cNvSpPr>
          <p:nvPr>
            <p:ph idx="1"/>
          </p:nvPr>
        </p:nvSpPr>
        <p:spPr>
          <a:xfrm>
            <a:off x="457200" y="1600202"/>
            <a:ext cx="4177862" cy="4634344"/>
          </a:xfrm>
        </p:spPr>
        <p:txBody>
          <a:bodyPr>
            <a:normAutofit/>
          </a:bodyPr>
          <a:lstStyle/>
          <a:p>
            <a:pPr>
              <a:buSzPct val="100000"/>
            </a:pPr>
            <a:r>
              <a:rPr lang="zh-CN" altLang="en-US" sz="2200" dirty="0">
                <a:latin typeface="黑体" panose="02010609060101010101" pitchFamily="49" charset="-122"/>
              </a:rPr>
              <a:t>文法单元</a:t>
            </a:r>
            <a:r>
              <a:rPr lang="zh-CN" altLang="en-US" sz="2200" dirty="0" smtClean="0">
                <a:latin typeface="黑体" panose="02010609060101010101" pitchFamily="49" charset="-122"/>
              </a:rPr>
              <a:t>验证架构</a:t>
            </a:r>
            <a:endParaRPr lang="en-US" altLang="zh-CN" sz="2200" dirty="0">
              <a:latin typeface="黑体" panose="02010609060101010101" pitchFamily="49" charset="-122"/>
            </a:endParaRPr>
          </a:p>
          <a:p>
            <a:pPr lvl="1">
              <a:buSzPct val="100000"/>
            </a:pPr>
            <a:r>
              <a:rPr lang="zh-CN" altLang="en-US" sz="1900" dirty="0" smtClean="0">
                <a:latin typeface="Times New Roman" panose="02020603050405020304" pitchFamily="18" charset="0"/>
                <a:cs typeface="Times New Roman" panose="02020603050405020304" pitchFamily="18" charset="0"/>
              </a:rPr>
              <a:t>代码生成</a:t>
            </a:r>
            <a:endParaRPr lang="en-US" altLang="zh-CN" sz="1900" dirty="0" smtClean="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根据识别出的文法单元生成对应的目标码</a:t>
            </a:r>
            <a:r>
              <a:rPr lang="zh-CN" altLang="en-US" sz="1500" dirty="0" smtClean="0">
                <a:latin typeface="Times New Roman" panose="02020603050405020304" pitchFamily="18" charset="0"/>
                <a:cs typeface="Times New Roman" panose="02020603050405020304" pitchFamily="18" charset="0"/>
              </a:rPr>
              <a:t>模式</a:t>
            </a:r>
            <a:endParaRPr lang="en-US" altLang="zh-CN" sz="1500" dirty="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涉及</a:t>
            </a:r>
            <a:r>
              <a:rPr lang="zh-CN" altLang="en-US" sz="1500" dirty="0" smtClean="0">
                <a:latin typeface="Times New Roman" panose="02020603050405020304" pitchFamily="18" charset="0"/>
                <a:cs typeface="Times New Roman" panose="02020603050405020304" pitchFamily="18" charset="0"/>
              </a:rPr>
              <a:t>目标</a:t>
            </a:r>
            <a:r>
              <a:rPr lang="zh-CN" altLang="en-US" sz="1500" dirty="0">
                <a:latin typeface="Times New Roman" panose="02020603050405020304" pitchFamily="18" charset="0"/>
                <a:cs typeface="Times New Roman" panose="02020603050405020304" pitchFamily="18" charset="0"/>
              </a:rPr>
              <a:t>机器的</a:t>
            </a:r>
            <a:r>
              <a:rPr lang="zh-CN" altLang="en-US" sz="1500" dirty="0" smtClean="0">
                <a:latin typeface="Times New Roman" panose="02020603050405020304" pitchFamily="18" charset="0"/>
                <a:cs typeface="Times New Roman" panose="02020603050405020304" pitchFamily="18" charset="0"/>
              </a:rPr>
              <a:t>语境等</a:t>
            </a:r>
            <a:endParaRPr lang="en-US" altLang="zh-CN" sz="1500" dirty="0" smtClean="0">
              <a:latin typeface="Times New Roman" panose="02020603050405020304" pitchFamily="18" charset="0"/>
              <a:cs typeface="Times New Roman" panose="02020603050405020304" pitchFamily="18" charset="0"/>
            </a:endParaRPr>
          </a:p>
          <a:p>
            <a:pPr lvl="2">
              <a:buSzPct val="100000"/>
            </a:pPr>
            <a:r>
              <a:rPr lang="zh-CN" altLang="en-US" sz="1500" dirty="0" smtClean="0">
                <a:latin typeface="Times New Roman" panose="02020603050405020304" pitchFamily="18" charset="0"/>
                <a:cs typeface="Times New Roman" panose="02020603050405020304" pitchFamily="18" charset="0"/>
              </a:rPr>
              <a:t>文法</a:t>
            </a:r>
            <a:r>
              <a:rPr lang="zh-CN" altLang="en-US" sz="1500" dirty="0">
                <a:latin typeface="Times New Roman" panose="02020603050405020304" pitchFamily="18" charset="0"/>
                <a:cs typeface="Times New Roman" panose="02020603050405020304" pitchFamily="18" charset="0"/>
              </a:rPr>
              <a:t>单元的语义</a:t>
            </a:r>
            <a:endParaRPr lang="en-US" altLang="zh-CN" sz="1500" dirty="0" smtClean="0">
              <a:latin typeface="Times New Roman" panose="02020603050405020304" pitchFamily="18" charset="0"/>
              <a:cs typeface="Times New Roman" panose="02020603050405020304" pitchFamily="18" charset="0"/>
            </a:endParaRPr>
          </a:p>
          <a:p>
            <a:pPr lvl="1">
              <a:buSzPct val="100000"/>
            </a:pPr>
            <a:r>
              <a:rPr lang="zh-CN" altLang="en-US" sz="1900" dirty="0" smtClean="0">
                <a:latin typeface="Times New Roman" panose="02020603050405020304" pitchFamily="18" charset="0"/>
                <a:cs typeface="Times New Roman" panose="02020603050405020304" pitchFamily="18" charset="0"/>
              </a:rPr>
              <a:t>命题映射</a:t>
            </a:r>
            <a:endParaRPr lang="en-US" altLang="zh-CN" sz="1900" dirty="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把目标码模式映射为对应的目标码模式</a:t>
            </a:r>
            <a:r>
              <a:rPr lang="zh-CN" altLang="en-US" sz="1500" dirty="0" smtClean="0">
                <a:latin typeface="Times New Roman" panose="02020603050405020304" pitchFamily="18" charset="0"/>
                <a:cs typeface="Times New Roman" panose="02020603050405020304" pitchFamily="18" charset="0"/>
              </a:rPr>
              <a:t>命题</a:t>
            </a:r>
            <a:endParaRPr lang="en-US" altLang="zh-CN" sz="1500" dirty="0" smtClean="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专用公理</a:t>
            </a:r>
            <a:endParaRPr lang="en-US" altLang="zh-CN" sz="1500" dirty="0" smtClean="0">
              <a:latin typeface="Times New Roman" panose="02020603050405020304" pitchFamily="18" charset="0"/>
              <a:cs typeface="Times New Roman" panose="02020603050405020304" pitchFamily="18" charset="0"/>
            </a:endParaRPr>
          </a:p>
          <a:p>
            <a:pPr lvl="1">
              <a:buSzPct val="100000"/>
            </a:pPr>
            <a:r>
              <a:rPr lang="zh-CN" altLang="en-US" sz="1900" dirty="0" smtClean="0">
                <a:latin typeface="Times New Roman" panose="02020603050405020304" pitchFamily="18" charset="0"/>
                <a:cs typeface="Times New Roman" panose="02020603050405020304" pitchFamily="18" charset="0"/>
              </a:rPr>
              <a:t>形式推理</a:t>
            </a:r>
            <a:endParaRPr lang="en-US" altLang="zh-CN" sz="1900" dirty="0" smtClean="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目标码模式命题为前提</a:t>
            </a:r>
            <a:r>
              <a:rPr lang="zh-CN" altLang="en-US" sz="1500" dirty="0" smtClean="0">
                <a:latin typeface="Times New Roman" panose="02020603050405020304" pitchFamily="18" charset="0"/>
                <a:cs typeface="Times New Roman" panose="02020603050405020304" pitchFamily="18" charset="0"/>
              </a:rPr>
              <a:t>集</a:t>
            </a:r>
            <a:endParaRPr lang="en-US" altLang="zh-CN" sz="1500" dirty="0" smtClean="0">
              <a:latin typeface="Times New Roman" panose="02020603050405020304" pitchFamily="18" charset="0"/>
              <a:cs typeface="Times New Roman" panose="02020603050405020304" pitchFamily="18" charset="0"/>
            </a:endParaRPr>
          </a:p>
          <a:p>
            <a:pPr lvl="2">
              <a:buSzPct val="100000"/>
            </a:pPr>
            <a:r>
              <a:rPr lang="zh-CN" altLang="en-US" sz="1500" dirty="0" smtClean="0">
                <a:latin typeface="Times New Roman" panose="02020603050405020304" pitchFamily="18" charset="0"/>
                <a:cs typeface="Times New Roman" panose="02020603050405020304" pitchFamily="18" charset="0"/>
              </a:rPr>
              <a:t>逻辑公理系统</a:t>
            </a:r>
            <a:endParaRPr lang="en-US" altLang="zh-CN" sz="1500" dirty="0" smtClean="0">
              <a:latin typeface="Times New Roman" panose="02020603050405020304" pitchFamily="18" charset="0"/>
              <a:cs typeface="Times New Roman" panose="02020603050405020304" pitchFamily="18" charset="0"/>
            </a:endParaRPr>
          </a:p>
          <a:p>
            <a:pPr lvl="2">
              <a:buSzPct val="100000"/>
            </a:pPr>
            <a:r>
              <a:rPr lang="zh-CN" altLang="en-US" sz="1500" dirty="0" smtClean="0">
                <a:latin typeface="Times New Roman" panose="02020603050405020304" pitchFamily="18" charset="0"/>
                <a:cs typeface="Times New Roman" panose="02020603050405020304" pitchFamily="18" charset="0"/>
              </a:rPr>
              <a:t>语义一致性确认</a:t>
            </a:r>
            <a:endParaRPr lang="en-US" altLang="zh-CN" sz="1500" dirty="0" smtClean="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969560176"/>
              </p:ext>
            </p:extLst>
          </p:nvPr>
        </p:nvGraphicFramePr>
        <p:xfrm>
          <a:off x="4874701" y="2109298"/>
          <a:ext cx="3630042" cy="3698718"/>
        </p:xfrm>
        <a:graphic>
          <a:graphicData uri="http://schemas.openxmlformats.org/presentationml/2006/ole">
            <mc:AlternateContent xmlns:mc="http://schemas.openxmlformats.org/markup-compatibility/2006">
              <mc:Choice xmlns:v="urn:schemas-microsoft-com:vml" Requires="v">
                <p:oleObj spid="_x0000_s11744" name="Visio" r:id="rId4" imgW="4838482" imgH="4919589" progId="Visio.Drawing.15">
                  <p:embed/>
                </p:oleObj>
              </mc:Choice>
              <mc:Fallback>
                <p:oleObj name="Visio" r:id="rId4" imgW="4838482" imgH="4919589" progId="Visio.Drawing.15">
                  <p:embed/>
                  <p:pic>
                    <p:nvPicPr>
                      <p:cNvPr id="0" name="Object 1"/>
                      <p:cNvPicPr>
                        <a:picLocks noChangeAspect="1" noChangeArrowheads="1"/>
                      </p:cNvPicPr>
                      <p:nvPr/>
                    </p:nvPicPr>
                    <p:blipFill>
                      <a:blip r:embed="rId5"/>
                      <a:srcRect/>
                      <a:stretch>
                        <a:fillRect/>
                      </a:stretch>
                    </p:blipFill>
                    <p:spPr bwMode="auto">
                      <a:xfrm>
                        <a:off x="4874701" y="2109298"/>
                        <a:ext cx="3630042" cy="3698718"/>
                      </a:xfrm>
                      <a:prstGeom prst="rect">
                        <a:avLst/>
                      </a:prstGeom>
                      <a:noFill/>
                      <a:extLst/>
                    </p:spPr>
                  </p:pic>
                </p:oleObj>
              </mc:Fallback>
            </mc:AlternateContent>
          </a:graphicData>
        </a:graphic>
      </p:graphicFrame>
      <p:sp>
        <p:nvSpPr>
          <p:cNvPr id="6" name="灯片编号占位符 5"/>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14</a:t>
            </a:fld>
            <a:endParaRPr lang="zh-CN" altLang="en-US" dirty="0">
              <a:solidFill>
                <a:prstClr val="black">
                  <a:tint val="75000"/>
                </a:prstClr>
              </a:solidFill>
            </a:endParaRPr>
          </a:p>
        </p:txBody>
      </p:sp>
    </p:spTree>
    <p:extLst>
      <p:ext uri="{BB962C8B-B14F-4D97-AF65-F5344CB8AC3E}">
        <p14:creationId xmlns:p14="http://schemas.microsoft.com/office/powerpoint/2010/main" val="3620797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a:t>
            </a:r>
            <a:r>
              <a:rPr lang="zh-CN" altLang="en-US" b="1" dirty="0">
                <a:latin typeface="华文仿宋" panose="02010600040101010101" pitchFamily="2" charset="-122"/>
                <a:ea typeface="华文仿宋" panose="02010600040101010101" pitchFamily="2" charset="-122"/>
              </a:rPr>
              <a:t>验证公理系统</a:t>
            </a: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smtClean="0">
                <a:latin typeface="黑体" panose="02010609060101010101" pitchFamily="49" charset="-122"/>
              </a:rPr>
              <a:t>公理</a:t>
            </a:r>
            <a:r>
              <a:rPr lang="zh-CN" altLang="en-US" sz="2200" dirty="0">
                <a:latin typeface="黑体" panose="02010609060101010101" pitchFamily="49" charset="-122"/>
              </a:rPr>
              <a:t>系统的符号</a:t>
            </a:r>
            <a:r>
              <a:rPr lang="zh-CN" altLang="en-US" sz="2200" dirty="0" smtClean="0">
                <a:latin typeface="黑体" panose="02010609060101010101" pitchFamily="49" charset="-122"/>
              </a:rPr>
              <a:t>定义</a:t>
            </a:r>
            <a:endParaRPr lang="en-US" altLang="zh-CN" sz="2200" dirty="0">
              <a:latin typeface="Times New Roman" panose="02020603050405020304" pitchFamily="18" charset="0"/>
              <a:cs typeface="Times New Roman" panose="02020603050405020304" pitchFamily="18" charset="0"/>
            </a:endParaRPr>
          </a:p>
          <a:p>
            <a:pPr lvl="1">
              <a:buSzPct val="100000"/>
            </a:pPr>
            <a:r>
              <a:rPr lang="zh-CN" altLang="en-US" sz="1800" dirty="0" smtClean="0">
                <a:latin typeface="Times New Roman" panose="02020603050405020304" pitchFamily="18" charset="0"/>
                <a:cs typeface="Times New Roman" panose="02020603050405020304" pitchFamily="18" charset="0"/>
              </a:rPr>
              <a:t>下表定义了编译</a:t>
            </a:r>
            <a:r>
              <a:rPr lang="zh-CN" altLang="en-US" sz="1800" dirty="0">
                <a:latin typeface="Times New Roman" panose="02020603050405020304" pitchFamily="18" charset="0"/>
                <a:cs typeface="Times New Roman" panose="02020603050405020304" pitchFamily="18" charset="0"/>
              </a:rPr>
              <a:t>验证公理</a:t>
            </a:r>
            <a:r>
              <a:rPr lang="zh-CN" altLang="en-US" sz="1800" dirty="0" smtClean="0">
                <a:latin typeface="Times New Roman" panose="02020603050405020304" pitchFamily="18" charset="0"/>
                <a:cs typeface="Times New Roman" panose="02020603050405020304" pitchFamily="18" charset="0"/>
              </a:rPr>
              <a:t>系统</a:t>
            </a:r>
            <a:r>
              <a:rPr lang="zh-CN" altLang="en-US" sz="1800" dirty="0">
                <a:latin typeface="Times New Roman" panose="02020603050405020304" pitchFamily="18" charset="0"/>
                <a:cs typeface="Times New Roman" panose="02020603050405020304" pitchFamily="18" charset="0"/>
              </a:rPr>
              <a:t>所</a:t>
            </a:r>
            <a:r>
              <a:rPr lang="zh-CN" altLang="en-US" sz="1800" dirty="0" smtClean="0">
                <a:latin typeface="Times New Roman" panose="02020603050405020304" pitchFamily="18" charset="0"/>
                <a:cs typeface="Times New Roman" panose="02020603050405020304" pitchFamily="18" charset="0"/>
              </a:rPr>
              <a:t>涉及到的所有符号。</a:t>
            </a: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2200" dirty="0" smtClean="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63912339"/>
              </p:ext>
            </p:extLst>
          </p:nvPr>
        </p:nvGraphicFramePr>
        <p:xfrm>
          <a:off x="870256" y="2419290"/>
          <a:ext cx="7403486" cy="3840480"/>
        </p:xfrm>
        <a:graphic>
          <a:graphicData uri="http://schemas.openxmlformats.org/drawingml/2006/table">
            <a:tbl>
              <a:tblPr firstRow="1" firstCol="1" bandRow="1">
                <a:tableStyleId>{5940675A-B579-460E-94D1-54222C63F5DA}</a:tableStyleId>
              </a:tblPr>
              <a:tblGrid>
                <a:gridCol w="1431510">
                  <a:extLst>
                    <a:ext uri="{9D8B030D-6E8A-4147-A177-3AD203B41FA5}">
                      <a16:colId xmlns:a16="http://schemas.microsoft.com/office/drawing/2014/main" val="127622985"/>
                    </a:ext>
                  </a:extLst>
                </a:gridCol>
                <a:gridCol w="895481">
                  <a:extLst>
                    <a:ext uri="{9D8B030D-6E8A-4147-A177-3AD203B41FA5}">
                      <a16:colId xmlns:a16="http://schemas.microsoft.com/office/drawing/2014/main" val="4026642253"/>
                    </a:ext>
                  </a:extLst>
                </a:gridCol>
                <a:gridCol w="5076495">
                  <a:extLst>
                    <a:ext uri="{9D8B030D-6E8A-4147-A177-3AD203B41FA5}">
                      <a16:colId xmlns:a16="http://schemas.microsoft.com/office/drawing/2014/main" val="865069761"/>
                    </a:ext>
                  </a:extLst>
                </a:gridCol>
              </a:tblGrid>
              <a:tr h="231913">
                <a:tc>
                  <a:txBody>
                    <a:bodyPr/>
                    <a:lstStyle/>
                    <a:p>
                      <a:pPr indent="127000" algn="just">
                        <a:lnSpc>
                          <a:spcPct val="150000"/>
                        </a:lnSpc>
                        <a:spcAft>
                          <a:spcPts val="0"/>
                        </a:spcAft>
                      </a:pPr>
                      <a:r>
                        <a:rPr lang="zh-CN" sz="1400" kern="0" dirty="0">
                          <a:effectLst/>
                        </a:rPr>
                        <a:t>类型</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符号</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意义</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2370258685"/>
                  </a:ext>
                </a:extLst>
              </a:tr>
              <a:tr h="265044">
                <a:tc rowSpan="4">
                  <a:txBody>
                    <a:bodyPr/>
                    <a:lstStyle/>
                    <a:p>
                      <a:pPr indent="127000" algn="just">
                        <a:lnSpc>
                          <a:spcPct val="150000"/>
                        </a:lnSpc>
                        <a:spcAft>
                          <a:spcPts val="0"/>
                        </a:spcAft>
                      </a:pPr>
                      <a:r>
                        <a:rPr lang="zh-CN" sz="1400" kern="0" dirty="0">
                          <a:effectLst/>
                        </a:rPr>
                        <a:t>逻辑联结词</a:t>
                      </a:r>
                      <a:endParaRPr lang="zh-CN" sz="1400" kern="100" dirty="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en-US" sz="1400" kern="0" dirty="0">
                          <a:effectLst/>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一元联结词，非</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4235150390"/>
                  </a:ext>
                </a:extLst>
              </a:tr>
              <a:tr h="231913">
                <a:tc vMerge="1">
                  <a:txBody>
                    <a:bodyPr/>
                    <a:lstStyle/>
                    <a:p>
                      <a:endParaRPr lang="zh-CN" altLang="en-US"/>
                    </a:p>
                  </a:txBody>
                  <a:tcPr/>
                </a:tc>
                <a:tc>
                  <a:txBody>
                    <a:bodyPr/>
                    <a:lstStyle/>
                    <a:p>
                      <a:pPr indent="127000" algn="just">
                        <a:lnSpc>
                          <a:spcPct val="150000"/>
                        </a:lnSpc>
                        <a:spcAft>
                          <a:spcPts val="0"/>
                        </a:spcAft>
                      </a:pPr>
                      <a:r>
                        <a:rPr lang="en-US" sz="1400" kern="0" dirty="0">
                          <a:effectLst/>
                        </a:rPr>
                        <a:t>-&gt;</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二元联结词，蕴含</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934332323"/>
                  </a:ext>
                </a:extLst>
              </a:tr>
              <a:tr h="265044">
                <a:tc vMerge="1">
                  <a:txBody>
                    <a:bodyPr/>
                    <a:lstStyle/>
                    <a:p>
                      <a:endParaRPr lang="zh-CN" altLang="en-US"/>
                    </a:p>
                  </a:txBody>
                  <a:tcPr/>
                </a:tc>
                <a:tc>
                  <a:txBody>
                    <a:bodyPr/>
                    <a:lstStyle/>
                    <a:p>
                      <a:pPr indent="127000" algn="just">
                        <a:lnSpc>
                          <a:spcPct val="150000"/>
                        </a:lnSpc>
                        <a:spcAft>
                          <a:spcPts val="0"/>
                        </a:spcAft>
                      </a:pPr>
                      <a:r>
                        <a:rPr lang="pt-BR" sz="1400" kern="0">
                          <a:effectLst/>
                          <a:sym typeface="Symbol" panose="05050102010706020507" pitchFamily="18" charset="2"/>
                        </a:rPr>
                        <a:t></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二元联结词，或</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2533906890"/>
                  </a:ext>
                </a:extLst>
              </a:tr>
              <a:tr h="265044">
                <a:tc vMerge="1">
                  <a:txBody>
                    <a:bodyPr/>
                    <a:lstStyle/>
                    <a:p>
                      <a:endParaRPr lang="zh-CN" altLang="en-US"/>
                    </a:p>
                  </a:txBody>
                  <a:tcPr/>
                </a:tc>
                <a:tc>
                  <a:txBody>
                    <a:bodyPr/>
                    <a:lstStyle/>
                    <a:p>
                      <a:pPr indent="127000" algn="just">
                        <a:lnSpc>
                          <a:spcPct val="150000"/>
                        </a:lnSpc>
                        <a:spcAft>
                          <a:spcPts val="0"/>
                        </a:spcAft>
                      </a:pPr>
                      <a:r>
                        <a:rPr lang="de-DE" sz="1400" kern="0" dirty="0">
                          <a:effectLst/>
                          <a:sym typeface="Symbol" panose="05050102010706020507" pitchFamily="18" charset="2"/>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二元联结词，且</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3309649327"/>
                  </a:ext>
                </a:extLst>
              </a:tr>
              <a:tr h="463826">
                <a:tc rowSpan="3">
                  <a:txBody>
                    <a:bodyPr/>
                    <a:lstStyle/>
                    <a:p>
                      <a:pPr indent="127000" algn="just">
                        <a:lnSpc>
                          <a:spcPct val="150000"/>
                        </a:lnSpc>
                        <a:spcAft>
                          <a:spcPts val="0"/>
                        </a:spcAft>
                      </a:pPr>
                      <a:r>
                        <a:rPr lang="zh-CN" sz="1400" kern="0">
                          <a:effectLst/>
                        </a:rPr>
                        <a:t>寄存器元件</a:t>
                      </a:r>
                      <a:endParaRPr lang="zh-CN" sz="1400" kern="10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de-DE" sz="1400" kern="0" dirty="0">
                          <a:effectLst/>
                        </a:rPr>
                        <a:t>GPR</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表示</a:t>
                      </a:r>
                      <a:r>
                        <a:rPr lang="en-US" sz="1400" kern="0" dirty="0">
                          <a:effectLst/>
                        </a:rPr>
                        <a:t>Power PC</a:t>
                      </a:r>
                      <a:r>
                        <a:rPr lang="zh-CN" sz="1400" kern="0" dirty="0">
                          <a:effectLst/>
                        </a:rPr>
                        <a:t>的通用寄存器，主要用作堆栈指针、函数的</a:t>
                      </a:r>
                      <a:r>
                        <a:rPr lang="zh-CN" sz="1400" kern="0" dirty="0" smtClean="0">
                          <a:effectLst/>
                        </a:rPr>
                        <a:t>第</a:t>
                      </a:r>
                      <a:r>
                        <a:rPr lang="en-US" altLang="zh-CN" sz="1400" kern="0" dirty="0" smtClean="0">
                          <a:effectLst/>
                        </a:rPr>
                        <a:t>  </a:t>
                      </a:r>
                    </a:p>
                    <a:p>
                      <a:pPr indent="127000" algn="just">
                        <a:lnSpc>
                          <a:spcPct val="150000"/>
                        </a:lnSpc>
                        <a:spcAft>
                          <a:spcPts val="0"/>
                        </a:spcAft>
                      </a:pPr>
                      <a:r>
                        <a:rPr lang="zh-CN" sz="1400" kern="0" dirty="0" smtClean="0">
                          <a:effectLst/>
                        </a:rPr>
                        <a:t>一</a:t>
                      </a:r>
                      <a:r>
                        <a:rPr lang="zh-CN" sz="1400" kern="0" dirty="0">
                          <a:effectLst/>
                        </a:rPr>
                        <a:t>个参数和返回值等</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18511350"/>
                  </a:ext>
                </a:extLst>
              </a:tr>
              <a:tr h="463826">
                <a:tc vMerge="1">
                  <a:txBody>
                    <a:bodyPr/>
                    <a:lstStyle/>
                    <a:p>
                      <a:endParaRPr lang="zh-CN" altLang="en-US"/>
                    </a:p>
                  </a:txBody>
                  <a:tcPr/>
                </a:tc>
                <a:tc>
                  <a:txBody>
                    <a:bodyPr/>
                    <a:lstStyle/>
                    <a:p>
                      <a:pPr indent="127000" algn="just">
                        <a:lnSpc>
                          <a:spcPct val="150000"/>
                        </a:lnSpc>
                        <a:spcAft>
                          <a:spcPts val="0"/>
                        </a:spcAft>
                      </a:pPr>
                      <a:r>
                        <a:rPr lang="de-DE" sz="1400" kern="0" dirty="0">
                          <a:effectLst/>
                        </a:rPr>
                        <a:t>CR</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表示条件寄存器，用来反映某些操作的结果（比如比较指令</a:t>
                      </a:r>
                      <a:r>
                        <a:rPr lang="zh-CN" sz="1400" kern="0" dirty="0" smtClean="0">
                          <a:effectLst/>
                        </a:rPr>
                        <a:t>），</a:t>
                      </a:r>
                      <a:endParaRPr lang="en-US" altLang="zh-CN" sz="1400" kern="0" dirty="0" smtClean="0">
                        <a:effectLst/>
                      </a:endParaRPr>
                    </a:p>
                    <a:p>
                      <a:pPr indent="127000" algn="just">
                        <a:lnSpc>
                          <a:spcPct val="150000"/>
                        </a:lnSpc>
                        <a:spcAft>
                          <a:spcPts val="0"/>
                        </a:spcAft>
                      </a:pPr>
                      <a:r>
                        <a:rPr lang="zh-CN" sz="1400" kern="0" dirty="0" smtClean="0">
                          <a:effectLst/>
                        </a:rPr>
                        <a:t>协助</a:t>
                      </a:r>
                      <a:r>
                        <a:rPr lang="zh-CN" sz="1400" kern="0" dirty="0">
                          <a:effectLst/>
                        </a:rPr>
                        <a:t>测试和分支转移指令的执行</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781338435"/>
                  </a:ext>
                </a:extLst>
              </a:tr>
              <a:tr h="265044">
                <a:tc vMerge="1">
                  <a:txBody>
                    <a:bodyPr/>
                    <a:lstStyle/>
                    <a:p>
                      <a:endParaRPr lang="zh-CN" altLang="en-US"/>
                    </a:p>
                  </a:txBody>
                  <a:tcPr/>
                </a:tc>
                <a:tc>
                  <a:txBody>
                    <a:bodyPr/>
                    <a:lstStyle/>
                    <a:p>
                      <a:pPr indent="127000" algn="just">
                        <a:lnSpc>
                          <a:spcPct val="150000"/>
                        </a:lnSpc>
                        <a:spcAft>
                          <a:spcPts val="0"/>
                        </a:spcAft>
                      </a:pPr>
                      <a:r>
                        <a:rPr lang="de-DE" sz="1400" kern="0">
                          <a:effectLst/>
                        </a:rPr>
                        <a:t>PC</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表示程序计数器，用于存放下一条指令所在单元的地址的地方</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2585546313"/>
                  </a:ext>
                </a:extLst>
              </a:tr>
              <a:tr h="265044">
                <a:tc>
                  <a:txBody>
                    <a:bodyPr/>
                    <a:lstStyle/>
                    <a:p>
                      <a:pPr indent="127000" algn="just">
                        <a:lnSpc>
                          <a:spcPct val="150000"/>
                        </a:lnSpc>
                        <a:spcAft>
                          <a:spcPts val="0"/>
                        </a:spcAft>
                      </a:pPr>
                      <a:r>
                        <a:rPr lang="zh-CN" sz="1400" kern="0" dirty="0">
                          <a:effectLst/>
                        </a:rPr>
                        <a:t>内存</a:t>
                      </a:r>
                      <a:endParaRPr lang="zh-CN" sz="1400" kern="100" dirty="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de-DE" sz="1400" kern="0">
                          <a:effectLst/>
                        </a:rPr>
                        <a:t>MEM</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表示内存地址，与内存寻址</a:t>
                      </a:r>
                      <a:r>
                        <a:rPr lang="zh-CN" sz="1400" kern="0" dirty="0" smtClean="0">
                          <a:effectLst/>
                        </a:rPr>
                        <a:t>相关</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4009053837"/>
                  </a:ext>
                </a:extLst>
              </a:tr>
              <a:tr h="265044">
                <a:tc>
                  <a:txBody>
                    <a:bodyPr/>
                    <a:lstStyle/>
                    <a:p>
                      <a:pPr indent="127000" algn="just">
                        <a:lnSpc>
                          <a:spcPct val="150000"/>
                        </a:lnSpc>
                        <a:spcAft>
                          <a:spcPts val="0"/>
                        </a:spcAft>
                      </a:pPr>
                      <a:r>
                        <a:rPr lang="en-US" altLang="zh-CN" sz="1400" kern="100" dirty="0" smtClean="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en-US" altLang="zh-CN" sz="1400" kern="100" dirty="0" smtClean="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en-US" altLang="zh-CN" sz="1400" kern="100" dirty="0" smtClean="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3740922143"/>
                  </a:ext>
                </a:extLst>
              </a:tr>
            </a:tbl>
          </a:graphicData>
        </a:graphic>
      </p:graphicFrame>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15</a:t>
            </a:fld>
            <a:endParaRPr lang="zh-CN" altLang="en-US" dirty="0">
              <a:solidFill>
                <a:prstClr val="black">
                  <a:tint val="75000"/>
                </a:prstClr>
              </a:solidFill>
            </a:endParaRPr>
          </a:p>
        </p:txBody>
      </p:sp>
    </p:spTree>
    <p:extLst>
      <p:ext uri="{BB962C8B-B14F-4D97-AF65-F5344CB8AC3E}">
        <p14:creationId xmlns:p14="http://schemas.microsoft.com/office/powerpoint/2010/main" val="605320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定义文法</a:t>
            </a:r>
            <a:r>
              <a:rPr lang="zh-CN" altLang="en-US" b="1" dirty="0">
                <a:latin typeface="华文仿宋" panose="02010600040101010101" pitchFamily="2" charset="-122"/>
                <a:ea typeface="华文仿宋" panose="02010600040101010101" pitchFamily="2" charset="-122"/>
              </a:rPr>
              <a:t>单元和</a:t>
            </a:r>
            <a:r>
              <a:rPr lang="zh-CN" altLang="en-US" b="1" dirty="0" smtClean="0">
                <a:latin typeface="华文仿宋" panose="02010600040101010101" pitchFamily="2" charset="-122"/>
                <a:ea typeface="华文仿宋" panose="02010600040101010101" pitchFamily="2" charset="-122"/>
              </a:rPr>
              <a:t>语义</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smtClean="0">
                <a:latin typeface="黑体" panose="02010609060101010101" pitchFamily="49" charset="-122"/>
              </a:rPr>
              <a:t>文法单元</a:t>
            </a:r>
            <a:endParaRPr lang="en-US" altLang="zh-CN" sz="2200" dirty="0">
              <a:latin typeface="黑体" panose="02010609060101010101" pitchFamily="49" charset="-122"/>
            </a:endParaRPr>
          </a:p>
          <a:p>
            <a:pPr lvl="1">
              <a:buSzPct val="100000"/>
            </a:pPr>
            <a:r>
              <a:rPr lang="zh-CN" altLang="en-US" sz="1800" dirty="0">
                <a:latin typeface="Times New Roman" panose="02020603050405020304" pitchFamily="18" charset="0"/>
                <a:cs typeface="Times New Roman" panose="02020603050405020304" pitchFamily="18" charset="0"/>
              </a:rPr>
              <a:t>上下文无关文法之间具有相互独立的特性，因此上下文无关文法的并集仍然是上下文无关文法。</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a:latin typeface="Times New Roman" panose="02020603050405020304" pitchFamily="18" charset="0"/>
                <a:cs typeface="Times New Roman" panose="02020603050405020304" pitchFamily="18" charset="0"/>
              </a:rPr>
              <a:t>安全</a:t>
            </a:r>
            <a:r>
              <a:rPr lang="en-US" altLang="zh-CN" sz="1800" dirty="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子集也是由上下文无关文法来规定的，每种上下文无关文法描述的语句结构的</a:t>
            </a:r>
            <a:r>
              <a:rPr lang="en-US" altLang="zh-CN" sz="1800" dirty="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语言表达形式就是相应的</a:t>
            </a:r>
            <a:r>
              <a:rPr lang="en-US" altLang="zh-CN" sz="1800" dirty="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文法单元。</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en-US" altLang="zh-CN" sz="1800" dirty="0"/>
              <a:t>C</a:t>
            </a:r>
            <a:r>
              <a:rPr lang="zh-CN" altLang="en-US" sz="1800" dirty="0"/>
              <a:t>文法单元可以用对应文法的下推自动机来识别，不同文法单元之间之间也是相互独立的。</a:t>
            </a:r>
            <a:endParaRPr lang="en-US" altLang="zh-CN" sz="1800" dirty="0" smtClean="0"/>
          </a:p>
          <a:p>
            <a:pPr>
              <a:buSzPct val="100000"/>
            </a:pPr>
            <a:r>
              <a:rPr lang="zh-CN" altLang="en-US" sz="2200" dirty="0" smtClean="0">
                <a:latin typeface="黑体" panose="02010609060101010101" pitchFamily="49" charset="-122"/>
              </a:rPr>
              <a:t>文法单元的语义</a:t>
            </a:r>
            <a:endParaRPr lang="en-US" altLang="zh-CN" sz="2200" dirty="0" smtClean="0">
              <a:latin typeface="黑体" panose="02010609060101010101" pitchFamily="49" charset="-122"/>
            </a:endParaRPr>
          </a:p>
          <a:p>
            <a:pPr lvl="1">
              <a:buSzPct val="100000"/>
            </a:pPr>
            <a:r>
              <a:rPr lang="zh-CN" altLang="en-US" sz="1800" dirty="0"/>
              <a:t>语义定义了用于判定特定模型中的语句真值的规则，也就是语句的含义以及这些含义之间的</a:t>
            </a:r>
            <a:r>
              <a:rPr lang="zh-CN" altLang="en-US" sz="1800" dirty="0" smtClean="0"/>
              <a:t>关系。</a:t>
            </a:r>
            <a:endParaRPr lang="en-US" altLang="zh-CN" sz="1800" dirty="0" smtClean="0"/>
          </a:p>
          <a:p>
            <a:pPr lvl="1">
              <a:buSzPct val="100000"/>
            </a:pPr>
            <a:r>
              <a:rPr lang="zh-CN" altLang="en-US" sz="1800" dirty="0" smtClean="0"/>
              <a:t>根据</a:t>
            </a:r>
            <a:r>
              <a:rPr lang="zh-CN" altLang="en-US" sz="1800" dirty="0"/>
              <a:t>程序的语境可以定义出的文法单元的语义</a:t>
            </a:r>
            <a:r>
              <a:rPr lang="zh-CN" altLang="en-US" sz="1800" dirty="0" smtClean="0"/>
              <a:t>。</a:t>
            </a:r>
            <a:endParaRPr lang="en-US" altLang="zh-CN" sz="1800" dirty="0" smtClean="0"/>
          </a:p>
          <a:p>
            <a:pPr lvl="1">
              <a:buSzPct val="100000"/>
            </a:pPr>
            <a:r>
              <a:rPr lang="zh-CN" altLang="en-US" sz="1800" dirty="0"/>
              <a:t>语境在计算机程序中表示语法单位表达某种特定意义时所依赖的各种环境和上下文</a:t>
            </a:r>
            <a:r>
              <a:rPr lang="zh-CN" altLang="en-US" sz="1800" dirty="0" smtClean="0"/>
              <a:t>因素。</a:t>
            </a:r>
            <a:endParaRPr lang="en-US" altLang="zh-CN" sz="1800" dirty="0" smtClean="0"/>
          </a:p>
        </p:txBody>
      </p:sp>
      <p:graphicFrame>
        <p:nvGraphicFramePr>
          <p:cNvPr id="4" name="表格 3"/>
          <p:cNvGraphicFramePr>
            <a:graphicFrameLocks noGrp="1"/>
          </p:cNvGraphicFramePr>
          <p:nvPr>
            <p:extLst>
              <p:ext uri="{D42A27DB-BD31-4B8C-83A1-F6EECF244321}">
                <p14:modId xmlns:p14="http://schemas.microsoft.com/office/powerpoint/2010/main" val="168886553"/>
              </p:ext>
            </p:extLst>
          </p:nvPr>
        </p:nvGraphicFramePr>
        <p:xfrm>
          <a:off x="1114150" y="2090226"/>
          <a:ext cx="7392923" cy="3806078"/>
        </p:xfrm>
        <a:graphic>
          <a:graphicData uri="http://schemas.openxmlformats.org/drawingml/2006/table">
            <a:tbl>
              <a:tblPr firstRow="1" firstCol="1" bandRow="1">
                <a:tableStyleId>{00A15C55-8517-42AA-B614-E9B94910E393}</a:tableStyleId>
              </a:tblPr>
              <a:tblGrid>
                <a:gridCol w="1629390">
                  <a:extLst>
                    <a:ext uri="{9D8B030D-6E8A-4147-A177-3AD203B41FA5}">
                      <a16:colId xmlns:a16="http://schemas.microsoft.com/office/drawing/2014/main" val="2377729108"/>
                    </a:ext>
                  </a:extLst>
                </a:gridCol>
                <a:gridCol w="2074764">
                  <a:extLst>
                    <a:ext uri="{9D8B030D-6E8A-4147-A177-3AD203B41FA5}">
                      <a16:colId xmlns:a16="http://schemas.microsoft.com/office/drawing/2014/main" val="1808036558"/>
                    </a:ext>
                  </a:extLst>
                </a:gridCol>
                <a:gridCol w="3688769">
                  <a:extLst>
                    <a:ext uri="{9D8B030D-6E8A-4147-A177-3AD203B41FA5}">
                      <a16:colId xmlns:a16="http://schemas.microsoft.com/office/drawing/2014/main" val="2464806640"/>
                    </a:ext>
                  </a:extLst>
                </a:gridCol>
              </a:tblGrid>
              <a:tr h="322277">
                <a:tc>
                  <a:txBody>
                    <a:bodyPr/>
                    <a:lstStyle/>
                    <a:p>
                      <a:pPr algn="l">
                        <a:lnSpc>
                          <a:spcPts val="2000"/>
                        </a:lnSpc>
                        <a:spcAft>
                          <a:spcPts val="0"/>
                        </a:spcAft>
                      </a:pPr>
                      <a:r>
                        <a:rPr lang="zh-CN" sz="1200" kern="100" dirty="0">
                          <a:effectLst/>
                        </a:rPr>
                        <a:t>语句</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l">
                        <a:lnSpc>
                          <a:spcPts val="2000"/>
                        </a:lnSpc>
                        <a:spcAft>
                          <a:spcPts val="0"/>
                        </a:spcAft>
                      </a:pPr>
                      <a:r>
                        <a:rPr lang="en-US" sz="1200" kern="100" dirty="0">
                          <a:effectLst/>
                        </a:rPr>
                        <a:t>C</a:t>
                      </a:r>
                      <a:r>
                        <a:rPr lang="zh-CN" sz="1200" kern="100" dirty="0">
                          <a:effectLst/>
                        </a:rPr>
                        <a:t>文法单元</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l">
                        <a:lnSpc>
                          <a:spcPts val="2000"/>
                        </a:lnSpc>
                        <a:spcAft>
                          <a:spcPts val="0"/>
                        </a:spcAft>
                      </a:pPr>
                      <a:r>
                        <a:rPr lang="en-US" sz="1200" kern="100" dirty="0">
                          <a:effectLst/>
                        </a:rPr>
                        <a:t>C</a:t>
                      </a:r>
                      <a:r>
                        <a:rPr lang="zh-CN" sz="1200" kern="100" dirty="0">
                          <a:effectLst/>
                        </a:rPr>
                        <a:t>文法单元</a:t>
                      </a:r>
                      <a:r>
                        <a:rPr lang="zh-CN" sz="1200" kern="100" dirty="0" smtClean="0">
                          <a:effectLst/>
                        </a:rPr>
                        <a:t>语义</a:t>
                      </a:r>
                      <a:r>
                        <a:rPr lang="zh-CN" altLang="en-US" sz="1200" kern="100" dirty="0" smtClean="0">
                          <a:effectLst/>
                        </a:rPr>
                        <a:t>（前置条件）</a:t>
                      </a:r>
                      <a:endParaRPr lang="zh-CN" sz="1200" kern="100" dirty="0">
                        <a:effectLst/>
                        <a:latin typeface="Times New Roman" panose="02020603050405020304" pitchFamily="18" charset="0"/>
                        <a:ea typeface="宋体" panose="02010600030101010101" pitchFamily="2" charset="-122"/>
                      </a:endParaRPr>
                    </a:p>
                  </a:txBody>
                  <a:tcPr marL="56970" marR="56970" marT="0" marB="0"/>
                </a:tc>
                <a:extLst>
                  <a:ext uri="{0D108BD9-81ED-4DB2-BD59-A6C34878D82A}">
                    <a16:rowId xmlns:a16="http://schemas.microsoft.com/office/drawing/2014/main" val="3399169851"/>
                  </a:ext>
                </a:extLst>
              </a:tr>
              <a:tr h="2194695">
                <a:tc>
                  <a:txBody>
                    <a:bodyPr/>
                    <a:lstStyle/>
                    <a:p>
                      <a:pPr algn="just">
                        <a:lnSpc>
                          <a:spcPts val="2000"/>
                        </a:lnSpc>
                        <a:spcAft>
                          <a:spcPts val="0"/>
                        </a:spcAft>
                      </a:pPr>
                      <a:r>
                        <a:rPr lang="de-DE" sz="1200" kern="100" dirty="0">
                          <a:effectLst/>
                        </a:rPr>
                        <a:t>&lt;if-statement&gt;</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dirty="0">
                          <a:effectLst/>
                        </a:rPr>
                        <a:t>if (&lt;LOG-EXP&gt;)</a:t>
                      </a:r>
                      <a:endParaRPr lang="zh-CN" sz="1200" kern="100" dirty="0">
                        <a:effectLst/>
                      </a:endParaRPr>
                    </a:p>
                    <a:p>
                      <a:pPr algn="just">
                        <a:lnSpc>
                          <a:spcPts val="2000"/>
                        </a:lnSpc>
                        <a:spcAft>
                          <a:spcPts val="0"/>
                        </a:spcAft>
                      </a:pPr>
                      <a:r>
                        <a:rPr lang="en-US" sz="1200" kern="100" dirty="0">
                          <a:effectLst/>
                        </a:rPr>
                        <a:t>{</a:t>
                      </a:r>
                      <a:endParaRPr lang="zh-CN" sz="1200" kern="100" dirty="0">
                        <a:effectLst/>
                      </a:endParaRPr>
                    </a:p>
                    <a:p>
                      <a:pPr algn="just">
                        <a:lnSpc>
                          <a:spcPts val="2000"/>
                        </a:lnSpc>
                        <a:spcAft>
                          <a:spcPts val="0"/>
                        </a:spcAft>
                      </a:pPr>
                      <a:r>
                        <a:rPr lang="en-US" sz="1200" kern="100" dirty="0">
                          <a:effectLst/>
                        </a:rPr>
                        <a:t>  &lt;STA-LIST_1&gt;</a:t>
                      </a:r>
                      <a:endParaRPr lang="zh-CN" sz="1200" kern="100" dirty="0">
                        <a:effectLst/>
                      </a:endParaRPr>
                    </a:p>
                    <a:p>
                      <a:pPr algn="just">
                        <a:lnSpc>
                          <a:spcPts val="2000"/>
                        </a:lnSpc>
                        <a:spcAft>
                          <a:spcPts val="0"/>
                        </a:spcAft>
                      </a:pPr>
                      <a:r>
                        <a:rPr lang="en-US" sz="1200" kern="100" dirty="0" smtClean="0">
                          <a:effectLst/>
                        </a:rPr>
                        <a:t>} </a:t>
                      </a:r>
                    </a:p>
                    <a:p>
                      <a:pPr algn="just">
                        <a:lnSpc>
                          <a:spcPts val="2000"/>
                        </a:lnSpc>
                        <a:spcAft>
                          <a:spcPts val="0"/>
                        </a:spcAft>
                      </a:pPr>
                      <a:r>
                        <a:rPr lang="en-US" sz="1200" kern="100" dirty="0" smtClean="0">
                          <a:effectLst/>
                        </a:rPr>
                        <a:t>else</a:t>
                      </a:r>
                      <a:r>
                        <a:rPr lang="en-US" sz="1200" kern="100" baseline="0" dirty="0" smtClean="0">
                          <a:effectLst/>
                        </a:rPr>
                        <a:t> </a:t>
                      </a:r>
                    </a:p>
                    <a:p>
                      <a:pPr algn="just">
                        <a:lnSpc>
                          <a:spcPts val="2000"/>
                        </a:lnSpc>
                        <a:spcAft>
                          <a:spcPts val="0"/>
                        </a:spcAft>
                      </a:pPr>
                      <a:r>
                        <a:rPr lang="en-US" sz="1200" kern="100" dirty="0" smtClean="0">
                          <a:effectLst/>
                        </a:rPr>
                        <a:t>{</a:t>
                      </a:r>
                      <a:endParaRPr lang="zh-CN" sz="1200" kern="100" dirty="0">
                        <a:effectLst/>
                      </a:endParaRPr>
                    </a:p>
                    <a:p>
                      <a:pPr algn="just">
                        <a:lnSpc>
                          <a:spcPts val="2000"/>
                        </a:lnSpc>
                        <a:spcAft>
                          <a:spcPts val="0"/>
                        </a:spcAft>
                      </a:pPr>
                      <a:r>
                        <a:rPr lang="en-US" sz="1200" kern="100" dirty="0">
                          <a:effectLst/>
                        </a:rPr>
                        <a:t>  &lt;STA-LIST_2&gt;</a:t>
                      </a:r>
                      <a:endParaRPr lang="zh-CN" sz="1200" kern="100" dirty="0">
                        <a:effectLst/>
                      </a:endParaRPr>
                    </a:p>
                    <a:p>
                      <a:pPr algn="just">
                        <a:lnSpc>
                          <a:spcPts val="2000"/>
                        </a:lnSpc>
                        <a:spcAft>
                          <a:spcPts val="0"/>
                        </a:spcAft>
                      </a:pPr>
                      <a:r>
                        <a:rPr lang="en-US"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dirty="0">
                          <a:effectLst/>
                        </a:rPr>
                        <a:t>σ(&lt;LOG-EXP&gt;) -&gt; σ(&lt;STA-LIST_1&gt;)</a:t>
                      </a:r>
                      <a:endParaRPr lang="zh-CN" sz="1200" kern="100" dirty="0">
                        <a:effectLst/>
                      </a:endParaRPr>
                    </a:p>
                    <a:p>
                      <a:pPr algn="just">
                        <a:lnSpc>
                          <a:spcPts val="2000"/>
                        </a:lnSpc>
                        <a:spcAft>
                          <a:spcPts val="0"/>
                        </a:spcAft>
                      </a:pPr>
                      <a:r>
                        <a:rPr lang="en-US" sz="1200" kern="100" dirty="0">
                          <a:effectLst/>
                        </a:rPr>
                        <a:t>~σ(&lt;LOG-EXP&gt;) -&gt; σ(&lt;STA-LIST_2&gt;)</a:t>
                      </a:r>
                      <a:endParaRPr lang="zh-CN" sz="1200" kern="100" dirty="0">
                        <a:effectLst/>
                        <a:latin typeface="Times New Roman" panose="02020603050405020304" pitchFamily="18" charset="0"/>
                        <a:ea typeface="宋体" panose="02010600030101010101" pitchFamily="2" charset="-122"/>
                      </a:endParaRPr>
                    </a:p>
                  </a:txBody>
                  <a:tcPr marL="56970" marR="56970" marT="0" marB="0"/>
                </a:tc>
                <a:extLst>
                  <a:ext uri="{0D108BD9-81ED-4DB2-BD59-A6C34878D82A}">
                    <a16:rowId xmlns:a16="http://schemas.microsoft.com/office/drawing/2014/main" val="630107251"/>
                  </a:ext>
                </a:extLst>
              </a:tr>
              <a:tr h="1289106">
                <a:tc>
                  <a:txBody>
                    <a:bodyPr/>
                    <a:lstStyle/>
                    <a:p>
                      <a:pPr algn="just">
                        <a:lnSpc>
                          <a:spcPts val="2000"/>
                        </a:lnSpc>
                        <a:spcAft>
                          <a:spcPts val="0"/>
                        </a:spcAft>
                      </a:pPr>
                      <a:r>
                        <a:rPr lang="en-US" sz="1200" kern="100">
                          <a:effectLst/>
                        </a:rPr>
                        <a:t>&lt;while-statement&gt;</a:t>
                      </a:r>
                      <a:endParaRPr lang="zh-CN" sz="1200" kern="10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dirty="0">
                          <a:effectLst/>
                        </a:rPr>
                        <a:t>while (&lt;LOG-EXP&gt;)</a:t>
                      </a:r>
                      <a:endParaRPr lang="zh-CN" sz="1200" kern="100" dirty="0">
                        <a:effectLst/>
                      </a:endParaRPr>
                    </a:p>
                    <a:p>
                      <a:pPr algn="just">
                        <a:lnSpc>
                          <a:spcPts val="2000"/>
                        </a:lnSpc>
                        <a:spcAft>
                          <a:spcPts val="0"/>
                        </a:spcAft>
                      </a:pPr>
                      <a:r>
                        <a:rPr lang="en-US" sz="1200" kern="100" dirty="0">
                          <a:effectLst/>
                        </a:rPr>
                        <a:t>{</a:t>
                      </a:r>
                      <a:endParaRPr lang="zh-CN" sz="1200" kern="100" dirty="0">
                        <a:effectLst/>
                      </a:endParaRPr>
                    </a:p>
                    <a:p>
                      <a:pPr algn="just">
                        <a:lnSpc>
                          <a:spcPts val="2000"/>
                        </a:lnSpc>
                        <a:spcAft>
                          <a:spcPts val="0"/>
                        </a:spcAft>
                      </a:pPr>
                      <a:r>
                        <a:rPr lang="en-US" sz="1200" kern="100" dirty="0">
                          <a:effectLst/>
                        </a:rPr>
                        <a:t>  &lt;STA-LIST&gt;</a:t>
                      </a:r>
                      <a:endParaRPr lang="zh-CN" sz="1200" kern="100" dirty="0">
                        <a:effectLst/>
                      </a:endParaRPr>
                    </a:p>
                    <a:p>
                      <a:pPr algn="just">
                        <a:lnSpc>
                          <a:spcPts val="2000"/>
                        </a:lnSpc>
                        <a:spcAft>
                          <a:spcPts val="0"/>
                        </a:spcAft>
                      </a:pPr>
                      <a:r>
                        <a:rPr lang="en-US"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dirty="0">
                          <a:effectLst/>
                        </a:rPr>
                        <a:t>{σ(&lt;LOG-EXP&gt;) -&gt; σ(&lt;STA-LIST&gt;)} ** n</a:t>
                      </a:r>
                      <a:endParaRPr lang="zh-CN" sz="1200" kern="100" dirty="0">
                        <a:effectLst/>
                      </a:endParaRPr>
                    </a:p>
                    <a:p>
                      <a:pPr algn="just">
                        <a:lnSpc>
                          <a:spcPts val="2000"/>
                        </a:lnSpc>
                        <a:spcAft>
                          <a:spcPts val="0"/>
                        </a:spcAft>
                      </a:pPr>
                      <a:r>
                        <a:rPr lang="en-US" sz="1200" kern="100" dirty="0">
                          <a:effectLst/>
                        </a:rPr>
                        <a:t>~σ(&lt;LOG-EXP&gt;) -&gt; skip</a:t>
                      </a:r>
                      <a:endParaRPr lang="zh-CN" sz="1200" kern="100" dirty="0">
                        <a:effectLst/>
                        <a:latin typeface="Times New Roman" panose="02020603050405020304" pitchFamily="18" charset="0"/>
                        <a:ea typeface="宋体" panose="02010600030101010101" pitchFamily="2" charset="-122"/>
                      </a:endParaRPr>
                    </a:p>
                  </a:txBody>
                  <a:tcPr marL="56970" marR="56970" marT="0" marB="0"/>
                </a:tc>
                <a:extLst>
                  <a:ext uri="{0D108BD9-81ED-4DB2-BD59-A6C34878D82A}">
                    <a16:rowId xmlns:a16="http://schemas.microsoft.com/office/drawing/2014/main" val="3716823174"/>
                  </a:ext>
                </a:extLst>
              </a:tr>
            </a:tbl>
          </a:graphicData>
        </a:graphic>
      </p:graphicFrame>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16</a:t>
            </a:fld>
            <a:endParaRPr lang="zh-CN" altLang="en-US" dirty="0">
              <a:solidFill>
                <a:prstClr val="black">
                  <a:tint val="75000"/>
                </a:prstClr>
              </a:solidFill>
            </a:endParaRPr>
          </a:p>
        </p:txBody>
      </p:sp>
    </p:spTree>
    <p:extLst>
      <p:ext uri="{BB962C8B-B14F-4D97-AF65-F5344CB8AC3E}">
        <p14:creationId xmlns:p14="http://schemas.microsoft.com/office/powerpoint/2010/main" val="2636523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华文仿宋" panose="02010600040101010101" pitchFamily="2" charset="-122"/>
                <a:ea typeface="华文仿宋" panose="02010600040101010101" pitchFamily="2" charset="-122"/>
              </a:rPr>
              <a:t>定义目标码</a:t>
            </a:r>
            <a:r>
              <a:rPr lang="zh-CN" altLang="en-US" b="1" dirty="0">
                <a:latin typeface="华文仿宋" panose="02010600040101010101" pitchFamily="2" charset="-122"/>
                <a:ea typeface="华文仿宋" panose="02010600040101010101" pitchFamily="2" charset="-122"/>
              </a:rPr>
              <a:t>模式和</a:t>
            </a:r>
            <a:r>
              <a:rPr lang="zh-CN" altLang="en-US" b="1" dirty="0" smtClean="0">
                <a:latin typeface="华文仿宋" panose="02010600040101010101" pitchFamily="2" charset="-122"/>
                <a:ea typeface="华文仿宋" panose="02010600040101010101" pitchFamily="2" charset="-122"/>
              </a:rPr>
              <a:t>命题</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smtClean="0">
                <a:latin typeface="黑体" panose="02010609060101010101" pitchFamily="49" charset="-122"/>
              </a:rPr>
              <a:t>目标码</a:t>
            </a:r>
            <a:r>
              <a:rPr lang="zh-CN" altLang="en-US" sz="2200" dirty="0">
                <a:latin typeface="黑体" panose="02010609060101010101" pitchFamily="49" charset="-122"/>
              </a:rPr>
              <a:t>模式</a:t>
            </a:r>
            <a:endParaRPr lang="en-US" altLang="zh-CN" sz="2200" dirty="0">
              <a:latin typeface="黑体" panose="02010609060101010101" pitchFamily="49" charset="-122"/>
            </a:endParaRPr>
          </a:p>
          <a:p>
            <a:pPr lvl="1">
              <a:buSzPct val="100000"/>
            </a:pPr>
            <a:r>
              <a:rPr lang="zh-CN" altLang="en-US" sz="1800" dirty="0">
                <a:latin typeface="Times New Roman" panose="02020603050405020304" pitchFamily="18" charset="0"/>
                <a:cs typeface="Times New Roman" panose="02020603050405020304" pitchFamily="18" charset="0"/>
              </a:rPr>
              <a:t>目标码模式是通过</a:t>
            </a:r>
            <a:r>
              <a:rPr lang="en-US" altLang="zh-CN" sz="1800" dirty="0">
                <a:latin typeface="Times New Roman" panose="02020603050405020304" pitchFamily="18" charset="0"/>
                <a:cs typeface="Times New Roman" panose="02020603050405020304" pitchFamily="18" charset="0"/>
              </a:rPr>
              <a:t>GCC</a:t>
            </a:r>
            <a:r>
              <a:rPr lang="zh-CN" altLang="en-US" sz="1800" dirty="0">
                <a:latin typeface="Times New Roman" panose="02020603050405020304" pitchFamily="18" charset="0"/>
                <a:cs typeface="Times New Roman" panose="02020603050405020304" pitchFamily="18" charset="0"/>
              </a:rPr>
              <a:t>编译器编译在一定语境下的</a:t>
            </a:r>
            <a:r>
              <a:rPr lang="en-US" altLang="zh-CN" sz="1800" dirty="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文法单元得到目标码序列，消除掉语境对目标码序列的影响而获得的目标码序列的</a:t>
            </a:r>
            <a:r>
              <a:rPr lang="zh-CN" altLang="en-US" sz="1800" dirty="0" smtClean="0">
                <a:latin typeface="Times New Roman" panose="02020603050405020304" pitchFamily="18" charset="0"/>
                <a:cs typeface="Times New Roman" panose="02020603050405020304" pitchFamily="18" charset="0"/>
              </a:rPr>
              <a:t>一般化表示</a:t>
            </a:r>
            <a:r>
              <a:rPr lang="zh-CN" altLang="en-US" sz="1800" dirty="0">
                <a:latin typeface="Times New Roman" panose="02020603050405020304" pitchFamily="18" charset="0"/>
                <a:cs typeface="Times New Roman" panose="02020603050405020304" pitchFamily="18" charset="0"/>
              </a:rPr>
              <a:t>形式。</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a:latin typeface="Times New Roman" panose="02020603050405020304" pitchFamily="18" charset="0"/>
                <a:cs typeface="Times New Roman" panose="02020603050405020304" pitchFamily="18" charset="0"/>
              </a:rPr>
              <a:t>目标代码是目标码模式在目标机器的具体语境下集成而得到的</a:t>
            </a:r>
            <a:r>
              <a:rPr lang="zh-CN" altLang="en-US" sz="1800" dirty="0" smtClean="0">
                <a:latin typeface="Times New Roman" panose="02020603050405020304" pitchFamily="18" charset="0"/>
                <a:cs typeface="Times New Roman" panose="02020603050405020304" pitchFamily="18" charset="0"/>
              </a:rPr>
              <a:t>。</a:t>
            </a:r>
            <a:endParaRPr lang="en-US" altLang="zh-CN" sz="1800" dirty="0" smtClean="0"/>
          </a:p>
          <a:p>
            <a:pPr>
              <a:buSzPct val="100000"/>
            </a:pPr>
            <a:r>
              <a:rPr lang="zh-CN" altLang="en-US" sz="2200" dirty="0" smtClean="0">
                <a:latin typeface="黑体" panose="02010609060101010101" pitchFamily="49" charset="-122"/>
              </a:rPr>
              <a:t>目标码</a:t>
            </a:r>
            <a:r>
              <a:rPr lang="zh-CN" altLang="en-US" sz="2200" dirty="0">
                <a:latin typeface="黑体" panose="02010609060101010101" pitchFamily="49" charset="-122"/>
              </a:rPr>
              <a:t>模式命题</a:t>
            </a:r>
            <a:endParaRPr lang="en-US" altLang="zh-CN" sz="2200" dirty="0" smtClean="0">
              <a:latin typeface="黑体" panose="02010609060101010101" pitchFamily="49" charset="-122"/>
            </a:endParaRPr>
          </a:p>
          <a:p>
            <a:pPr lvl="1">
              <a:buSzPct val="100000"/>
            </a:pPr>
            <a:r>
              <a:rPr lang="zh-CN" altLang="en-US" sz="1800" dirty="0" smtClean="0"/>
              <a:t>目标码</a:t>
            </a:r>
            <a:r>
              <a:rPr lang="zh-CN" altLang="en-US" sz="1800" dirty="0"/>
              <a:t>模式命题是目标码模式的命题化表示形式，目标码模式只有表示成命题的形式才能进行后续的</a:t>
            </a:r>
            <a:r>
              <a:rPr lang="zh-CN" altLang="en-US" sz="1800" dirty="0" smtClean="0"/>
              <a:t>形式推理。</a:t>
            </a:r>
            <a:endParaRPr lang="en-US" altLang="zh-CN" sz="1800" dirty="0" smtClean="0"/>
          </a:p>
          <a:p>
            <a:pPr lvl="1">
              <a:buSzPct val="100000"/>
            </a:pPr>
            <a:r>
              <a:rPr lang="zh-CN" altLang="en-US" sz="1800" dirty="0" smtClean="0"/>
              <a:t>以</a:t>
            </a:r>
            <a:r>
              <a:rPr lang="en-US" altLang="zh-CN" sz="1800" dirty="0"/>
              <a:t>PowerPC</a:t>
            </a:r>
            <a:r>
              <a:rPr lang="zh-CN" altLang="en-US" sz="1800" dirty="0"/>
              <a:t>指令的指称语义</a:t>
            </a:r>
            <a:r>
              <a:rPr lang="zh-CN" altLang="en-US" sz="1800" dirty="0" smtClean="0"/>
              <a:t>作为</a:t>
            </a:r>
            <a:r>
              <a:rPr lang="zh-CN" altLang="en-US" sz="1800" dirty="0"/>
              <a:t>专用公理使用命题映射算法转化目标码模式而得到的。</a:t>
            </a:r>
          </a:p>
          <a:p>
            <a:pPr lvl="1">
              <a:buSzPct val="100000"/>
            </a:pPr>
            <a:r>
              <a:rPr lang="zh-CN" altLang="en-US" sz="1800" dirty="0" smtClean="0"/>
              <a:t>目标码模式命题集作为前提集。</a:t>
            </a:r>
            <a:endParaRPr lang="en-US" altLang="zh-CN" sz="1800" dirty="0" smtClean="0"/>
          </a:p>
        </p:txBody>
      </p:sp>
      <p:graphicFrame>
        <p:nvGraphicFramePr>
          <p:cNvPr id="7" name="表格 6"/>
          <p:cNvGraphicFramePr>
            <a:graphicFrameLocks noGrp="1"/>
          </p:cNvGraphicFramePr>
          <p:nvPr>
            <p:extLst>
              <p:ext uri="{D42A27DB-BD31-4B8C-83A1-F6EECF244321}">
                <p14:modId xmlns:p14="http://schemas.microsoft.com/office/powerpoint/2010/main" val="1194597485"/>
              </p:ext>
            </p:extLst>
          </p:nvPr>
        </p:nvGraphicFramePr>
        <p:xfrm>
          <a:off x="1170354" y="2040174"/>
          <a:ext cx="7460078" cy="4194372"/>
        </p:xfrm>
        <a:graphic>
          <a:graphicData uri="http://schemas.openxmlformats.org/drawingml/2006/table">
            <a:tbl>
              <a:tblPr firstRow="1" firstCol="1" bandRow="1">
                <a:tableStyleId>{00A15C55-8517-42AA-B614-E9B94910E393}</a:tableStyleId>
              </a:tblPr>
              <a:tblGrid>
                <a:gridCol w="1888156">
                  <a:extLst>
                    <a:ext uri="{9D8B030D-6E8A-4147-A177-3AD203B41FA5}">
                      <a16:colId xmlns:a16="http://schemas.microsoft.com/office/drawing/2014/main" val="2027120902"/>
                    </a:ext>
                  </a:extLst>
                </a:gridCol>
                <a:gridCol w="2043211">
                  <a:extLst>
                    <a:ext uri="{9D8B030D-6E8A-4147-A177-3AD203B41FA5}">
                      <a16:colId xmlns:a16="http://schemas.microsoft.com/office/drawing/2014/main" val="3041628808"/>
                    </a:ext>
                  </a:extLst>
                </a:gridCol>
                <a:gridCol w="3528711">
                  <a:extLst>
                    <a:ext uri="{9D8B030D-6E8A-4147-A177-3AD203B41FA5}">
                      <a16:colId xmlns:a16="http://schemas.microsoft.com/office/drawing/2014/main" val="237343669"/>
                    </a:ext>
                  </a:extLst>
                </a:gridCol>
              </a:tblGrid>
              <a:tr h="265605">
                <a:tc>
                  <a:txBody>
                    <a:bodyPr/>
                    <a:lstStyle/>
                    <a:p>
                      <a:pPr algn="just">
                        <a:spcAft>
                          <a:spcPts val="0"/>
                        </a:spcAft>
                      </a:pPr>
                      <a:r>
                        <a:rPr lang="zh-CN" sz="1200" kern="100" dirty="0" smtClean="0">
                          <a:effectLst/>
                        </a:rPr>
                        <a:t>语句</a:t>
                      </a:r>
                      <a:r>
                        <a:rPr lang="zh-CN" altLang="en-US" sz="1200" kern="100" dirty="0" smtClean="0">
                          <a:effectLst/>
                        </a:rPr>
                        <a:t>（部分）</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目标码模式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目标码模式命题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01341493"/>
                  </a:ext>
                </a:extLst>
              </a:tr>
              <a:tr h="2028187">
                <a:tc>
                  <a:txBody>
                    <a:bodyPr/>
                    <a:lstStyle/>
                    <a:p>
                      <a:pPr algn="just">
                        <a:spcAft>
                          <a:spcPts val="0"/>
                        </a:spcAft>
                      </a:pPr>
                      <a:r>
                        <a:rPr lang="de-DE" sz="1200" kern="100" dirty="0">
                          <a:effectLst/>
                        </a:rPr>
                        <a:t>&lt;if-statement&gt;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kern="100" dirty="0">
                          <a:effectLst/>
                        </a:rPr>
                        <a:t>&lt;LOG-EXP&gt;</a:t>
                      </a:r>
                      <a:endParaRPr lang="zh-CN" sz="1200" kern="100" dirty="0">
                        <a:effectLst/>
                      </a:endParaRPr>
                    </a:p>
                    <a:p>
                      <a:pPr algn="just">
                        <a:spcAft>
                          <a:spcPts val="0"/>
                        </a:spcAft>
                      </a:pPr>
                      <a:r>
                        <a:rPr lang="en-US" sz="1200" kern="100" dirty="0" smtClean="0">
                          <a:effectLst/>
                        </a:rPr>
                        <a:t>       </a:t>
                      </a:r>
                      <a:r>
                        <a:rPr lang="en-US" sz="1200" kern="100" dirty="0" err="1" smtClean="0">
                          <a:effectLst/>
                        </a:rPr>
                        <a:t>cmpi</a:t>
                      </a:r>
                      <a:r>
                        <a:rPr lang="en-US" sz="1200" kern="100" dirty="0" smtClean="0">
                          <a:effectLst/>
                        </a:rPr>
                        <a:t> </a:t>
                      </a:r>
                      <a:r>
                        <a:rPr lang="en-US" sz="1200" kern="100" dirty="0">
                          <a:effectLst/>
                        </a:rPr>
                        <a:t>7,0,0,0</a:t>
                      </a:r>
                      <a:endParaRPr lang="zh-CN" sz="1200" kern="100" dirty="0">
                        <a:effectLst/>
                      </a:endParaRPr>
                    </a:p>
                    <a:p>
                      <a:pPr algn="just">
                        <a:spcAft>
                          <a:spcPts val="0"/>
                        </a:spcAft>
                      </a:pPr>
                      <a:r>
                        <a:rPr lang="en-US" sz="1200" kern="100" dirty="0" smtClean="0">
                          <a:effectLst/>
                        </a:rPr>
                        <a:t>       </a:t>
                      </a:r>
                      <a:r>
                        <a:rPr lang="en-US" sz="1200" kern="100" dirty="0" err="1" smtClean="0">
                          <a:effectLst/>
                        </a:rPr>
                        <a:t>beq</a:t>
                      </a:r>
                      <a:r>
                        <a:rPr lang="en-US" sz="1200" kern="100" dirty="0" smtClean="0">
                          <a:effectLst/>
                        </a:rPr>
                        <a:t> </a:t>
                      </a:r>
                      <a:r>
                        <a:rPr lang="en-US" sz="1200" kern="100" dirty="0">
                          <a:effectLst/>
                        </a:rPr>
                        <a:t>7,.L1</a:t>
                      </a:r>
                      <a:endParaRPr lang="zh-CN" sz="1200" kern="100" dirty="0">
                        <a:effectLst/>
                      </a:endParaRPr>
                    </a:p>
                    <a:p>
                      <a:pPr algn="just">
                        <a:spcAft>
                          <a:spcPts val="0"/>
                        </a:spcAft>
                      </a:pPr>
                      <a:r>
                        <a:rPr lang="en-US" sz="1200" kern="100" dirty="0" smtClean="0">
                          <a:effectLst/>
                        </a:rPr>
                        <a:t>       &lt;</a:t>
                      </a:r>
                      <a:r>
                        <a:rPr lang="en-US" sz="1200" kern="100" dirty="0">
                          <a:effectLst/>
                        </a:rPr>
                        <a:t>STA-LIST_1&gt;</a:t>
                      </a:r>
                      <a:endParaRPr lang="zh-CN" sz="1200" kern="100" dirty="0">
                        <a:effectLst/>
                      </a:endParaRPr>
                    </a:p>
                    <a:p>
                      <a:pPr algn="just">
                        <a:spcAft>
                          <a:spcPts val="0"/>
                        </a:spcAft>
                      </a:pPr>
                      <a:r>
                        <a:rPr lang="en-US" sz="1200" kern="100" dirty="0" smtClean="0">
                          <a:effectLst/>
                        </a:rPr>
                        <a:t>       b </a:t>
                      </a:r>
                      <a:r>
                        <a:rPr lang="en-US" sz="1200" kern="100" dirty="0">
                          <a:effectLst/>
                        </a:rPr>
                        <a:t>.L2</a:t>
                      </a:r>
                      <a:endParaRPr lang="zh-CN" sz="1200" kern="100" dirty="0">
                        <a:effectLst/>
                      </a:endParaRPr>
                    </a:p>
                    <a:p>
                      <a:pPr algn="just">
                        <a:spcAft>
                          <a:spcPts val="0"/>
                        </a:spcAft>
                      </a:pPr>
                      <a:r>
                        <a:rPr lang="en-US" sz="1200" kern="100" dirty="0">
                          <a:effectLst/>
                        </a:rPr>
                        <a:t>.L1:</a:t>
                      </a:r>
                      <a:endParaRPr lang="zh-CN" sz="1200" kern="100" dirty="0">
                        <a:effectLst/>
                      </a:endParaRPr>
                    </a:p>
                    <a:p>
                      <a:pPr algn="just">
                        <a:spcAft>
                          <a:spcPts val="0"/>
                        </a:spcAft>
                      </a:pPr>
                      <a:r>
                        <a:rPr lang="en-US" sz="1200" kern="100" baseline="0" dirty="0" smtClean="0">
                          <a:effectLst/>
                        </a:rPr>
                        <a:t>      </a:t>
                      </a:r>
                      <a:r>
                        <a:rPr lang="en-US" sz="1200" kern="100" dirty="0" smtClean="0">
                          <a:effectLst/>
                        </a:rPr>
                        <a:t>&lt;</a:t>
                      </a:r>
                      <a:r>
                        <a:rPr lang="en-US" sz="1200" kern="100" dirty="0">
                          <a:effectLst/>
                        </a:rPr>
                        <a:t>STA-LIST_2&gt;</a:t>
                      </a:r>
                      <a:endParaRPr lang="zh-CN" sz="1200" kern="100" dirty="0">
                        <a:effectLst/>
                      </a:endParaRPr>
                    </a:p>
                    <a:p>
                      <a:pPr algn="just">
                        <a:spcAft>
                          <a:spcPts val="0"/>
                        </a:spcAft>
                      </a:pPr>
                      <a:r>
                        <a:rPr lang="en-US" sz="1200" kern="100" dirty="0">
                          <a:effectLst/>
                        </a:rPr>
                        <a:t>.L2: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P1: GPR[0] = &lt;LOG-EXP&gt;</a:t>
                      </a:r>
                      <a:endParaRPr lang="zh-CN" sz="1200" kern="100" dirty="0">
                        <a:effectLst/>
                      </a:endParaRPr>
                    </a:p>
                    <a:p>
                      <a:pPr algn="just">
                        <a:spcAft>
                          <a:spcPts val="0"/>
                        </a:spcAft>
                      </a:pPr>
                      <a:r>
                        <a:rPr lang="en-US" sz="1200" kern="100" dirty="0">
                          <a:effectLst/>
                        </a:rPr>
                        <a:t>P2: (GPR[0] &lt; 0 -&gt; CR[7] = b100) || (GPR[0] &gt; 0 -&gt; CR[7] = b010) || (GPR[0] == 0 -&gt; CR[7] = b001)</a:t>
                      </a:r>
                      <a:endParaRPr lang="zh-CN" sz="1200" kern="100" dirty="0">
                        <a:effectLst/>
                      </a:endParaRPr>
                    </a:p>
                    <a:p>
                      <a:pPr algn="just">
                        <a:spcAft>
                          <a:spcPts val="0"/>
                        </a:spcAft>
                      </a:pPr>
                      <a:r>
                        <a:rPr lang="en-US" sz="1200" kern="100" dirty="0">
                          <a:effectLst/>
                        </a:rPr>
                        <a:t>P3: (CR[7] == b100 -&gt; PC = PC + 4) || (CR[7] == b010 -&gt; PC = PC + 4) || (CR[7] == b001 -&gt; PC = PC + @.L1)</a:t>
                      </a:r>
                      <a:endParaRPr lang="zh-CN" sz="1200" kern="100" dirty="0">
                        <a:effectLst/>
                      </a:endParaRPr>
                    </a:p>
                    <a:p>
                      <a:pPr algn="just">
                        <a:spcAft>
                          <a:spcPts val="0"/>
                        </a:spcAft>
                      </a:pPr>
                      <a:r>
                        <a:rPr lang="en-US" sz="1200" kern="100" dirty="0">
                          <a:effectLst/>
                        </a:rPr>
                        <a:t>P4= &lt;STA-LIST_1&gt;</a:t>
                      </a:r>
                      <a:endParaRPr lang="zh-CN" sz="1200" kern="100" dirty="0">
                        <a:effectLst/>
                      </a:endParaRPr>
                    </a:p>
                    <a:p>
                      <a:pPr algn="just">
                        <a:spcAft>
                          <a:spcPts val="0"/>
                        </a:spcAft>
                      </a:pPr>
                      <a:r>
                        <a:rPr lang="en-US" sz="1200" kern="100" dirty="0">
                          <a:effectLst/>
                        </a:rPr>
                        <a:t>P5: PC = PC + @.L2</a:t>
                      </a:r>
                      <a:endParaRPr lang="zh-CN" sz="1200" kern="100" dirty="0">
                        <a:effectLst/>
                      </a:endParaRPr>
                    </a:p>
                    <a:p>
                      <a:pPr algn="just">
                        <a:spcAft>
                          <a:spcPts val="0"/>
                        </a:spcAft>
                      </a:pPr>
                      <a:r>
                        <a:rPr lang="en-US" sz="1200" kern="100" dirty="0">
                          <a:effectLst/>
                        </a:rPr>
                        <a:t>P6: .L1:</a:t>
                      </a:r>
                      <a:endParaRPr lang="zh-CN" sz="1200" kern="100" dirty="0">
                        <a:effectLst/>
                      </a:endParaRPr>
                    </a:p>
                    <a:p>
                      <a:pPr algn="just">
                        <a:spcAft>
                          <a:spcPts val="0"/>
                        </a:spcAft>
                      </a:pPr>
                      <a:r>
                        <a:rPr lang="en-US" sz="1200" kern="100" dirty="0">
                          <a:effectLst/>
                        </a:rPr>
                        <a:t>P7: &lt;STA-LIST_2&gt;</a:t>
                      </a:r>
                      <a:endParaRPr lang="zh-CN" sz="1200" kern="100" dirty="0">
                        <a:effectLst/>
                      </a:endParaRPr>
                    </a:p>
                    <a:p>
                      <a:pPr algn="just">
                        <a:spcAft>
                          <a:spcPts val="0"/>
                        </a:spcAft>
                      </a:pPr>
                      <a:r>
                        <a:rPr lang="en-US" sz="1200" kern="100" dirty="0">
                          <a:effectLst/>
                        </a:rPr>
                        <a:t>P8: .L2: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2559"/>
                  </a:ext>
                </a:extLst>
              </a:tr>
              <a:tr h="1900580">
                <a:tc>
                  <a:txBody>
                    <a:bodyPr/>
                    <a:lstStyle/>
                    <a:p>
                      <a:pPr algn="just">
                        <a:spcAft>
                          <a:spcPts val="0"/>
                        </a:spcAft>
                      </a:pPr>
                      <a:r>
                        <a:rPr lang="en-US" sz="1200" kern="100">
                          <a:effectLst/>
                        </a:rPr>
                        <a:t>&lt;while-statement&gt;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kern="100" dirty="0" smtClean="0">
                          <a:effectLst/>
                        </a:rPr>
                        <a:t>b </a:t>
                      </a:r>
                      <a:r>
                        <a:rPr lang="en-US" sz="1200" kern="100" dirty="0">
                          <a:effectLst/>
                        </a:rPr>
                        <a:t>.L2</a:t>
                      </a:r>
                      <a:endParaRPr lang="zh-CN" sz="1200" kern="100" dirty="0">
                        <a:effectLst/>
                      </a:endParaRPr>
                    </a:p>
                    <a:p>
                      <a:pPr algn="just">
                        <a:spcAft>
                          <a:spcPts val="0"/>
                        </a:spcAft>
                      </a:pPr>
                      <a:r>
                        <a:rPr lang="en-US" sz="1200" kern="100" dirty="0">
                          <a:effectLst/>
                        </a:rPr>
                        <a:t>.L1:</a:t>
                      </a:r>
                      <a:endParaRPr lang="zh-CN" sz="1200" kern="100" dirty="0">
                        <a:effectLst/>
                      </a:endParaRPr>
                    </a:p>
                    <a:p>
                      <a:pPr algn="just">
                        <a:spcAft>
                          <a:spcPts val="0"/>
                        </a:spcAft>
                      </a:pPr>
                      <a:r>
                        <a:rPr lang="en-US" sz="1200" kern="100" baseline="0" dirty="0" smtClean="0">
                          <a:effectLst/>
                        </a:rPr>
                        <a:t>       </a:t>
                      </a:r>
                      <a:r>
                        <a:rPr lang="en-US" sz="1200" kern="100" dirty="0" smtClean="0">
                          <a:effectLst/>
                        </a:rPr>
                        <a:t>&lt;</a:t>
                      </a:r>
                      <a:r>
                        <a:rPr lang="en-US" sz="1200" kern="100" dirty="0">
                          <a:effectLst/>
                        </a:rPr>
                        <a:t>STA-LIST&gt;</a:t>
                      </a:r>
                      <a:endParaRPr lang="zh-CN" sz="1200" kern="100" dirty="0">
                        <a:effectLst/>
                      </a:endParaRPr>
                    </a:p>
                    <a:p>
                      <a:pPr algn="just">
                        <a:spcAft>
                          <a:spcPts val="0"/>
                        </a:spcAft>
                      </a:pPr>
                      <a:r>
                        <a:rPr lang="en-US" sz="1200" kern="100" dirty="0">
                          <a:effectLst/>
                        </a:rPr>
                        <a:t>.L2</a:t>
                      </a:r>
                      <a:r>
                        <a:rPr lang="en-US" sz="1200" kern="100" dirty="0" smtClean="0">
                          <a:effectLst/>
                        </a:rPr>
                        <a:t>:</a:t>
                      </a:r>
                    </a:p>
                    <a:p>
                      <a:pPr algn="just">
                        <a:spcAft>
                          <a:spcPts val="0"/>
                        </a:spcAft>
                      </a:pPr>
                      <a:r>
                        <a:rPr lang="en-US" sz="1200" kern="100" baseline="0" dirty="0" smtClean="0">
                          <a:effectLst/>
                        </a:rPr>
                        <a:t>       </a:t>
                      </a:r>
                      <a:r>
                        <a:rPr lang="en-US" sz="1200" kern="100" dirty="0" smtClean="0">
                          <a:effectLst/>
                        </a:rPr>
                        <a:t>&lt;LOG-EXP&gt;</a:t>
                      </a:r>
                    </a:p>
                    <a:p>
                      <a:pPr algn="just">
                        <a:spcAft>
                          <a:spcPts val="0"/>
                        </a:spcAft>
                      </a:pPr>
                      <a:r>
                        <a:rPr lang="en-US" sz="1200" kern="100" baseline="0" dirty="0" smtClean="0">
                          <a:effectLst/>
                        </a:rPr>
                        <a:t>       </a:t>
                      </a:r>
                      <a:r>
                        <a:rPr lang="en-US" sz="1200" kern="100" dirty="0" err="1" smtClean="0">
                          <a:effectLst/>
                        </a:rPr>
                        <a:t>cmpi</a:t>
                      </a:r>
                      <a:r>
                        <a:rPr lang="en-US" sz="1200" kern="100" dirty="0" smtClean="0">
                          <a:effectLst/>
                        </a:rPr>
                        <a:t> 7,0,0,0</a:t>
                      </a:r>
                    </a:p>
                    <a:p>
                      <a:pPr algn="just">
                        <a:spcAft>
                          <a:spcPts val="0"/>
                        </a:spcAft>
                      </a:pPr>
                      <a:r>
                        <a:rPr lang="en-US" sz="1200" kern="100" baseline="0" dirty="0" smtClean="0">
                          <a:effectLst/>
                        </a:rPr>
                        <a:t>       </a:t>
                      </a:r>
                      <a:r>
                        <a:rPr lang="en-US" sz="1200" kern="100" dirty="0" err="1" smtClean="0">
                          <a:effectLst/>
                        </a:rPr>
                        <a:t>bne</a:t>
                      </a:r>
                      <a:r>
                        <a:rPr lang="en-US" sz="1200" kern="100" dirty="0" smtClean="0">
                          <a:effectLst/>
                        </a:rPr>
                        <a:t> </a:t>
                      </a:r>
                      <a:r>
                        <a:rPr lang="en-US" sz="1200" kern="100" dirty="0">
                          <a:effectLst/>
                        </a:rPr>
                        <a:t>7,.L1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P1: PC = PC + @.L2</a:t>
                      </a:r>
                      <a:endParaRPr lang="zh-CN" sz="1200" kern="100" dirty="0">
                        <a:effectLst/>
                      </a:endParaRPr>
                    </a:p>
                    <a:p>
                      <a:pPr algn="just">
                        <a:spcAft>
                          <a:spcPts val="0"/>
                        </a:spcAft>
                      </a:pPr>
                      <a:r>
                        <a:rPr lang="en-US" sz="1200" kern="100" dirty="0">
                          <a:effectLst/>
                        </a:rPr>
                        <a:t>P2: .L1:</a:t>
                      </a:r>
                      <a:endParaRPr lang="zh-CN" sz="1200" kern="100" dirty="0">
                        <a:effectLst/>
                      </a:endParaRPr>
                    </a:p>
                    <a:p>
                      <a:pPr algn="just">
                        <a:spcAft>
                          <a:spcPts val="0"/>
                        </a:spcAft>
                      </a:pPr>
                      <a:r>
                        <a:rPr lang="en-US" sz="1200" kern="100" dirty="0">
                          <a:effectLst/>
                        </a:rPr>
                        <a:t>P3: &lt;STA-LIST&gt;</a:t>
                      </a:r>
                      <a:endParaRPr lang="zh-CN" sz="1200" kern="100" dirty="0">
                        <a:effectLst/>
                      </a:endParaRPr>
                    </a:p>
                    <a:p>
                      <a:pPr algn="just">
                        <a:spcAft>
                          <a:spcPts val="0"/>
                        </a:spcAft>
                      </a:pPr>
                      <a:r>
                        <a:rPr lang="en-US" sz="1200" kern="100" dirty="0">
                          <a:effectLst/>
                        </a:rPr>
                        <a:t>P4: .L2:</a:t>
                      </a:r>
                      <a:endParaRPr lang="zh-CN" sz="1200" kern="100" dirty="0">
                        <a:effectLst/>
                      </a:endParaRPr>
                    </a:p>
                    <a:p>
                      <a:pPr algn="just">
                        <a:spcAft>
                          <a:spcPts val="0"/>
                        </a:spcAft>
                      </a:pPr>
                      <a:r>
                        <a:rPr lang="en-US" sz="1200" kern="100" dirty="0">
                          <a:effectLst/>
                        </a:rPr>
                        <a:t>P5: GPR[0] = &lt;LOG-EXP&gt;</a:t>
                      </a:r>
                      <a:endParaRPr lang="zh-CN" sz="1200" kern="100" dirty="0">
                        <a:effectLst/>
                      </a:endParaRPr>
                    </a:p>
                    <a:p>
                      <a:pPr algn="just">
                        <a:spcAft>
                          <a:spcPts val="0"/>
                        </a:spcAft>
                      </a:pPr>
                      <a:r>
                        <a:rPr lang="en-US" sz="1200" kern="100" dirty="0">
                          <a:effectLst/>
                        </a:rPr>
                        <a:t>P6: (GPR[0] &lt; 0 -&gt; CR[7] = b100) || (GPR[0] &gt; 0 -&gt; CR[7] = b010) || (GPR[0] == 0 -&gt; CR[7] = b001)</a:t>
                      </a:r>
                      <a:endParaRPr lang="zh-CN" sz="1200" kern="100" dirty="0">
                        <a:effectLst/>
                      </a:endParaRPr>
                    </a:p>
                    <a:p>
                      <a:pPr algn="just">
                        <a:spcAft>
                          <a:spcPts val="0"/>
                        </a:spcAft>
                      </a:pPr>
                      <a:r>
                        <a:rPr lang="en-US" sz="1200" kern="100" dirty="0">
                          <a:effectLst/>
                        </a:rPr>
                        <a:t>P7: (CR[7] == b100 -&gt; PC = PC + @.L1) || (CR[7] == b010 -&gt; PC = PC + @.L1) || (CR[7] == b001 -&gt; PC = PC + 4)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1806088"/>
                  </a:ext>
                </a:extLst>
              </a:tr>
            </a:tbl>
          </a:graphicData>
        </a:graphic>
      </p:graphicFrame>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17</a:t>
            </a:fld>
            <a:endParaRPr lang="zh-CN" altLang="en-US" dirty="0">
              <a:solidFill>
                <a:prstClr val="black">
                  <a:tint val="75000"/>
                </a:prstClr>
              </a:solidFill>
            </a:endParaRPr>
          </a:p>
        </p:txBody>
      </p:sp>
    </p:spTree>
    <p:extLst>
      <p:ext uri="{BB962C8B-B14F-4D97-AF65-F5344CB8AC3E}">
        <p14:creationId xmlns:p14="http://schemas.microsoft.com/office/powerpoint/2010/main" val="1032366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a:t>
            </a:r>
            <a:r>
              <a:rPr lang="zh-CN" altLang="en-US" b="1" dirty="0">
                <a:latin typeface="华文仿宋" panose="02010600040101010101" pitchFamily="2" charset="-122"/>
                <a:ea typeface="华文仿宋" panose="02010600040101010101" pitchFamily="2" charset="-122"/>
              </a:rPr>
              <a:t>验证公理系统</a:t>
            </a: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a:latin typeface="黑体" panose="02010609060101010101" pitchFamily="49" charset="-122"/>
              </a:rPr>
              <a:t>公理</a:t>
            </a:r>
            <a:r>
              <a:rPr lang="zh-CN" altLang="en-US" sz="2200" dirty="0" smtClean="0">
                <a:latin typeface="黑体" panose="02010609060101010101" pitchFamily="49" charset="-122"/>
              </a:rPr>
              <a:t>系统的推理规则</a:t>
            </a:r>
            <a:endParaRPr lang="en-US" altLang="zh-CN" sz="2200" dirty="0" smtClean="0">
              <a:latin typeface="黑体" panose="02010609060101010101" pitchFamily="49" charset="-122"/>
            </a:endParaRPr>
          </a:p>
          <a:p>
            <a:pPr lvl="1">
              <a:buSzPct val="100000"/>
            </a:pPr>
            <a:r>
              <a:rPr lang="zh-CN" altLang="en-US" sz="1800" dirty="0">
                <a:latin typeface="黑体" panose="02010609060101010101" pitchFamily="49" charset="-122"/>
              </a:rPr>
              <a:t>推理规则是正确推理的依据，任何一条永真蕴含式都可以作为一条推理规则。下表给</a:t>
            </a:r>
            <a:r>
              <a:rPr lang="zh-CN" altLang="en-US" sz="1800" dirty="0" smtClean="0">
                <a:latin typeface="黑体" panose="02010609060101010101" pitchFamily="49" charset="-122"/>
              </a:rPr>
              <a:t>出公理系统</a:t>
            </a:r>
            <a:r>
              <a:rPr lang="zh-CN" altLang="en-US" sz="1800" dirty="0">
                <a:latin typeface="黑体" panose="02010609060101010101" pitchFamily="49" charset="-122"/>
              </a:rPr>
              <a:t>的推理规则，其中，</a:t>
            </a:r>
            <a:r>
              <a:rPr lang="en-US" altLang="zh-CN" sz="1800" dirty="0">
                <a:latin typeface="黑体" panose="02010609060101010101" pitchFamily="49" charset="-122"/>
              </a:rPr>
              <a:t>HYP</a:t>
            </a:r>
            <a:r>
              <a:rPr lang="zh-CN" altLang="en-US" sz="1800" dirty="0">
                <a:latin typeface="黑体" panose="02010609060101010101" pitchFamily="49" charset="-122"/>
              </a:rPr>
              <a:t>为前提或者断言， </a:t>
            </a:r>
            <a:r>
              <a:rPr lang="en-US" altLang="zh-CN" sz="1800" dirty="0">
                <a:latin typeface="黑体" panose="02010609060101010101" pitchFamily="49" charset="-122"/>
              </a:rPr>
              <a:t>P</a:t>
            </a:r>
            <a:r>
              <a:rPr lang="zh-CN" altLang="en-US" sz="1800" dirty="0">
                <a:latin typeface="黑体" panose="02010609060101010101" pitchFamily="49" charset="-122"/>
              </a:rPr>
              <a:t>、</a:t>
            </a:r>
            <a:r>
              <a:rPr lang="en-US" altLang="zh-CN" sz="1800" dirty="0">
                <a:latin typeface="黑体" panose="02010609060101010101" pitchFamily="49" charset="-122"/>
              </a:rPr>
              <a:t>Q</a:t>
            </a:r>
            <a:r>
              <a:rPr lang="zh-CN" altLang="en-US" sz="1800" dirty="0">
                <a:latin typeface="黑体" panose="02010609060101010101" pitchFamily="49" charset="-122"/>
              </a:rPr>
              <a:t>为命题。</a:t>
            </a:r>
          </a:p>
          <a:p>
            <a:pPr marL="0" indent="0">
              <a:buSzPct val="100000"/>
              <a:buNone/>
            </a:pPr>
            <a:endParaRPr lang="en-US" altLang="zh-CN" sz="2600" dirty="0" smtClean="0">
              <a:latin typeface="黑体" panose="02010609060101010101" pitchFamily="49" charset="-122"/>
            </a:endParaRPr>
          </a:p>
          <a:p>
            <a:pPr marL="0" indent="0">
              <a:buSzPct val="100000"/>
              <a:buNone/>
            </a:pPr>
            <a:endParaRPr lang="en-US" altLang="zh-CN" sz="2600" dirty="0">
              <a:latin typeface="黑体" panose="02010609060101010101" pitchFamily="49" charset="-122"/>
            </a:endParaRPr>
          </a:p>
          <a:p>
            <a:pPr marL="290250" lvl="1" indent="0">
              <a:buSzPct val="100000"/>
              <a:buNone/>
            </a:pPr>
            <a:endParaRPr lang="en-US" altLang="zh-CN" sz="2200" dirty="0" smtClean="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840644586"/>
              </p:ext>
            </p:extLst>
          </p:nvPr>
        </p:nvGraphicFramePr>
        <p:xfrm>
          <a:off x="6327865" y="3776131"/>
          <a:ext cx="690563" cy="457200"/>
        </p:xfrm>
        <a:graphic>
          <a:graphicData uri="http://schemas.openxmlformats.org/presentationml/2006/ole">
            <mc:AlternateContent xmlns:mc="http://schemas.openxmlformats.org/markup-compatibility/2006">
              <mc:Choice xmlns:v="urn:schemas-microsoft-com:vml" Requires="v">
                <p:oleObj spid="_x0000_s28577" name="Equation" r:id="rId4" imgW="685800" imgH="457200" progId="Equation.DSMT4">
                  <p:embed/>
                </p:oleObj>
              </mc:Choice>
              <mc:Fallback>
                <p:oleObj name="Equation" r:id="rId4" imgW="685800" imgH="4572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7865" y="3776131"/>
                        <a:ext cx="6905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76991373"/>
              </p:ext>
            </p:extLst>
          </p:nvPr>
        </p:nvGraphicFramePr>
        <p:xfrm>
          <a:off x="6246903" y="3388779"/>
          <a:ext cx="852488" cy="204788"/>
        </p:xfrm>
        <a:graphic>
          <a:graphicData uri="http://schemas.openxmlformats.org/presentationml/2006/ole">
            <mc:AlternateContent xmlns:mc="http://schemas.openxmlformats.org/markup-compatibility/2006">
              <mc:Choice xmlns:v="urn:schemas-microsoft-com:vml" Requires="v">
                <p:oleObj spid="_x0000_s28578" name="Equation" r:id="rId6" imgW="850531" imgH="203112" progId="Equation.DSMT4">
                  <p:embed/>
                </p:oleObj>
              </mc:Choice>
              <mc:Fallback>
                <p:oleObj name="Equation" r:id="rId6" imgW="850531" imgH="203112"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6903" y="3388779"/>
                        <a:ext cx="852488"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66338477"/>
              </p:ext>
            </p:extLst>
          </p:nvPr>
        </p:nvGraphicFramePr>
        <p:xfrm>
          <a:off x="4100790" y="3902337"/>
          <a:ext cx="852488" cy="204788"/>
        </p:xfrm>
        <a:graphic>
          <a:graphicData uri="http://schemas.openxmlformats.org/presentationml/2006/ole">
            <mc:AlternateContent xmlns:mc="http://schemas.openxmlformats.org/markup-compatibility/2006">
              <mc:Choice xmlns:v="urn:schemas-microsoft-com:vml" Requires="v">
                <p:oleObj spid="_x0000_s28579" name="Equation" r:id="rId8" imgW="850531" imgH="203112" progId="Equation.DSMT4">
                  <p:embed/>
                </p:oleObj>
              </mc:Choice>
              <mc:Fallback>
                <p:oleObj name="Equation" r:id="rId8" imgW="850531" imgH="203112"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00790" y="3902337"/>
                        <a:ext cx="852488"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96316448"/>
              </p:ext>
            </p:extLst>
          </p:nvPr>
        </p:nvGraphicFramePr>
        <p:xfrm>
          <a:off x="4100790" y="3262573"/>
          <a:ext cx="690563" cy="457200"/>
        </p:xfrm>
        <a:graphic>
          <a:graphicData uri="http://schemas.openxmlformats.org/presentationml/2006/ole">
            <mc:AlternateContent xmlns:mc="http://schemas.openxmlformats.org/markup-compatibility/2006">
              <mc:Choice xmlns:v="urn:schemas-microsoft-com:vml" Requires="v">
                <p:oleObj spid="_x0000_s28580" name="Equation" r:id="rId10" imgW="685800" imgH="457200" progId="Equation.DSMT4">
                  <p:embed/>
                </p:oleObj>
              </mc:Choice>
              <mc:Fallback>
                <p:oleObj name="Equation" r:id="rId10" imgW="685800" imgH="457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0790" y="3262573"/>
                        <a:ext cx="6905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6269852"/>
              </p:ext>
            </p:extLst>
          </p:nvPr>
        </p:nvGraphicFramePr>
        <p:xfrm>
          <a:off x="4065071" y="4345746"/>
          <a:ext cx="762000" cy="204788"/>
        </p:xfrm>
        <a:graphic>
          <a:graphicData uri="http://schemas.openxmlformats.org/presentationml/2006/ole">
            <mc:AlternateContent xmlns:mc="http://schemas.openxmlformats.org/markup-compatibility/2006">
              <mc:Choice xmlns:v="urn:schemas-microsoft-com:vml" Requires="v">
                <p:oleObj spid="_x0000_s28581" name="Equation" r:id="rId11" imgW="761669" imgH="203112" progId="Equation.DSMT4">
                  <p:embed/>
                </p:oleObj>
              </mc:Choice>
              <mc:Fallback>
                <p:oleObj name="Equation" r:id="rId11" imgW="761669" imgH="203112"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5071" y="4345746"/>
                        <a:ext cx="7620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04352571"/>
              </p:ext>
            </p:extLst>
          </p:nvPr>
        </p:nvGraphicFramePr>
        <p:xfrm>
          <a:off x="6215946" y="4345746"/>
          <a:ext cx="914400" cy="204788"/>
        </p:xfrm>
        <a:graphic>
          <a:graphicData uri="http://schemas.openxmlformats.org/presentationml/2006/ole">
            <mc:AlternateContent xmlns:mc="http://schemas.openxmlformats.org/markup-compatibility/2006">
              <mc:Choice xmlns:v="urn:schemas-microsoft-com:vml" Requires="v">
                <p:oleObj spid="_x0000_s28582" name="Equation" r:id="rId13" imgW="914400" imgH="203200" progId="Equation.DSMT4">
                  <p:embed/>
                </p:oleObj>
              </mc:Choice>
              <mc:Fallback>
                <p:oleObj name="Equation" r:id="rId13" imgW="914400" imgH="203200" progId="Equation.DSMT4">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15946" y="4345746"/>
                        <a:ext cx="9144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041095489"/>
              </p:ext>
            </p:extLst>
          </p:nvPr>
        </p:nvGraphicFramePr>
        <p:xfrm>
          <a:off x="4024590" y="4720531"/>
          <a:ext cx="1004888" cy="457200"/>
        </p:xfrm>
        <a:graphic>
          <a:graphicData uri="http://schemas.openxmlformats.org/presentationml/2006/ole">
            <mc:AlternateContent xmlns:mc="http://schemas.openxmlformats.org/markup-compatibility/2006">
              <mc:Choice xmlns:v="urn:schemas-microsoft-com:vml" Requires="v">
                <p:oleObj spid="_x0000_s28583" name="Equation" r:id="rId15" imgW="1002865" imgH="457002" progId="Equation.DSMT4">
                  <p:embed/>
                </p:oleObj>
              </mc:Choice>
              <mc:Fallback>
                <p:oleObj name="Equation" r:id="rId15" imgW="1002865" imgH="457002" progId="Equation.DSMT4">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24590" y="4720531"/>
                        <a:ext cx="10048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24885287"/>
              </p:ext>
            </p:extLst>
          </p:nvPr>
        </p:nvGraphicFramePr>
        <p:xfrm>
          <a:off x="6327865" y="4846737"/>
          <a:ext cx="595313" cy="204788"/>
        </p:xfrm>
        <a:graphic>
          <a:graphicData uri="http://schemas.openxmlformats.org/presentationml/2006/ole">
            <mc:AlternateContent xmlns:mc="http://schemas.openxmlformats.org/markup-compatibility/2006">
              <mc:Choice xmlns:v="urn:schemas-microsoft-com:vml" Requires="v">
                <p:oleObj spid="_x0000_s28584" name="Equation" r:id="rId17" imgW="596641" imgH="203112" progId="Equation.DSMT4">
                  <p:embed/>
                </p:oleObj>
              </mc:Choice>
              <mc:Fallback>
                <p:oleObj name="Equation" r:id="rId17" imgW="596641" imgH="203112" progId="Equation.DSMT4">
                  <p:embed/>
                  <p:pic>
                    <p:nvPicPr>
                      <p:cNvPr id="0" name="Object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27865" y="4846737"/>
                        <a:ext cx="595313"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935959259"/>
              </p:ext>
            </p:extLst>
          </p:nvPr>
        </p:nvGraphicFramePr>
        <p:xfrm>
          <a:off x="1429353" y="2940753"/>
          <a:ext cx="6285291" cy="3293792"/>
        </p:xfrm>
        <a:graphic>
          <a:graphicData uri="http://schemas.openxmlformats.org/drawingml/2006/table">
            <a:tbl>
              <a:tblPr firstRow="1" firstCol="1" bandRow="1">
                <a:tableStyleId>{5940675A-B579-460E-94D1-54222C63F5DA}</a:tableStyleId>
              </a:tblPr>
              <a:tblGrid>
                <a:gridCol w="2094634">
                  <a:extLst>
                    <a:ext uri="{9D8B030D-6E8A-4147-A177-3AD203B41FA5}">
                      <a16:colId xmlns:a16="http://schemas.microsoft.com/office/drawing/2014/main" val="2697882231"/>
                    </a:ext>
                  </a:extLst>
                </a:gridCol>
                <a:gridCol w="2094634">
                  <a:extLst>
                    <a:ext uri="{9D8B030D-6E8A-4147-A177-3AD203B41FA5}">
                      <a16:colId xmlns:a16="http://schemas.microsoft.com/office/drawing/2014/main" val="2368399431"/>
                    </a:ext>
                  </a:extLst>
                </a:gridCol>
                <a:gridCol w="2096023">
                  <a:extLst>
                    <a:ext uri="{9D8B030D-6E8A-4147-A177-3AD203B41FA5}">
                      <a16:colId xmlns:a16="http://schemas.microsoft.com/office/drawing/2014/main" val="3573576363"/>
                    </a:ext>
                  </a:extLst>
                </a:gridCol>
              </a:tblGrid>
              <a:tr h="285097">
                <a:tc>
                  <a:txBody>
                    <a:bodyPr/>
                    <a:lstStyle/>
                    <a:p>
                      <a:pPr algn="ctr">
                        <a:lnSpc>
                          <a:spcPct val="150000"/>
                        </a:lnSpc>
                        <a:spcAft>
                          <a:spcPts val="0"/>
                        </a:spcAft>
                      </a:pPr>
                      <a:r>
                        <a:rPr lang="zh-CN" sz="1200" kern="0">
                          <a:effectLst/>
                        </a:rPr>
                        <a:t>名称</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200" kern="0" dirty="0">
                          <a:effectLst/>
                        </a:rPr>
                        <a:t>前件</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200" kern="0">
                          <a:effectLst/>
                        </a:rPr>
                        <a:t>后件</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73523764"/>
                  </a:ext>
                </a:extLst>
              </a:tr>
              <a:tr h="505575">
                <a:tc>
                  <a:txBody>
                    <a:bodyPr/>
                    <a:lstStyle/>
                    <a:p>
                      <a:pPr algn="just">
                        <a:lnSpc>
                          <a:spcPct val="150000"/>
                        </a:lnSpc>
                        <a:spcAft>
                          <a:spcPts val="0"/>
                        </a:spcAft>
                      </a:pPr>
                      <a:r>
                        <a:rPr lang="en-US" sz="1200" kern="0" dirty="0">
                          <a:effectLst/>
                        </a:rPr>
                        <a:t>Rule1 CI</a:t>
                      </a:r>
                      <a:r>
                        <a:rPr lang="zh-CN" sz="1200" kern="0" dirty="0">
                          <a:effectLst/>
                        </a:rPr>
                        <a:t>规则（合取引入）</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4665715"/>
                  </a:ext>
                </a:extLst>
              </a:tr>
              <a:tr h="517153">
                <a:tc>
                  <a:txBody>
                    <a:bodyPr/>
                    <a:lstStyle/>
                    <a:p>
                      <a:pPr algn="just">
                        <a:lnSpc>
                          <a:spcPct val="150000"/>
                        </a:lnSpc>
                        <a:spcAft>
                          <a:spcPts val="0"/>
                        </a:spcAft>
                      </a:pPr>
                      <a:r>
                        <a:rPr lang="en-US" sz="1200" kern="0" dirty="0">
                          <a:effectLst/>
                        </a:rPr>
                        <a:t>Rule2 </a:t>
                      </a:r>
                      <a:r>
                        <a:rPr lang="zh-CN" sz="1200" kern="0" dirty="0">
                          <a:effectLst/>
                        </a:rPr>
                        <a:t>合取删除规则</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57919290"/>
                  </a:ext>
                </a:extLst>
              </a:tr>
              <a:tr h="362136">
                <a:tc>
                  <a:txBody>
                    <a:bodyPr/>
                    <a:lstStyle/>
                    <a:p>
                      <a:pPr algn="just">
                        <a:lnSpc>
                          <a:spcPct val="150000"/>
                        </a:lnSpc>
                        <a:spcAft>
                          <a:spcPts val="0"/>
                        </a:spcAft>
                      </a:pPr>
                      <a:r>
                        <a:rPr lang="en-US" sz="1200" kern="0">
                          <a:effectLst/>
                        </a:rPr>
                        <a:t>Rule3 </a:t>
                      </a:r>
                      <a:r>
                        <a:rPr lang="zh-CN" sz="1200" kern="0">
                          <a:effectLst/>
                        </a:rPr>
                        <a:t>演绎规则</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29916397"/>
                  </a:ext>
                </a:extLst>
              </a:tr>
              <a:tr h="647728">
                <a:tc>
                  <a:txBody>
                    <a:bodyPr/>
                    <a:lstStyle/>
                    <a:p>
                      <a:pPr algn="just">
                        <a:lnSpc>
                          <a:spcPct val="150000"/>
                        </a:lnSpc>
                        <a:spcAft>
                          <a:spcPts val="0"/>
                        </a:spcAft>
                      </a:pPr>
                      <a:r>
                        <a:rPr lang="en-US" sz="1200" kern="0">
                          <a:effectLst/>
                        </a:rPr>
                        <a:t>Rule4 MP</a:t>
                      </a:r>
                      <a:r>
                        <a:rPr lang="zh-CN" sz="1200" kern="0">
                          <a:effectLst/>
                        </a:rPr>
                        <a:t>规则（假言推理）</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31995012"/>
                  </a:ext>
                </a:extLst>
              </a:tr>
              <a:tr h="540953">
                <a:tc>
                  <a:txBody>
                    <a:bodyPr/>
                    <a:lstStyle/>
                    <a:p>
                      <a:pPr algn="just">
                        <a:lnSpc>
                          <a:spcPct val="150000"/>
                        </a:lnSpc>
                        <a:spcAft>
                          <a:spcPts val="0"/>
                        </a:spcAft>
                      </a:pPr>
                      <a:r>
                        <a:rPr lang="en-US" sz="1200" kern="0">
                          <a:effectLst/>
                        </a:rPr>
                        <a:t>Rule5 P</a:t>
                      </a:r>
                      <a:r>
                        <a:rPr lang="zh-CN" sz="1200" kern="0">
                          <a:effectLst/>
                        </a:rPr>
                        <a:t>规则（前提引入）</a:t>
                      </a:r>
                      <a:endParaRPr lang="zh-CN" sz="1200" kern="10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lnSpc>
                          <a:spcPct val="150000"/>
                        </a:lnSpc>
                        <a:spcAft>
                          <a:spcPts val="0"/>
                        </a:spcAft>
                      </a:pPr>
                      <a:r>
                        <a:rPr lang="zh-CN" sz="1200" kern="0">
                          <a:effectLst/>
                        </a:rPr>
                        <a:t>在推导的任何步骤上，都可以引入前提。</a:t>
                      </a:r>
                      <a:endParaRPr lang="zh-CN" sz="12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1264336692"/>
                  </a:ext>
                </a:extLst>
              </a:tr>
              <a:tr h="435150">
                <a:tc>
                  <a:txBody>
                    <a:bodyPr/>
                    <a:lstStyle/>
                    <a:p>
                      <a:pPr algn="just">
                        <a:lnSpc>
                          <a:spcPct val="150000"/>
                        </a:lnSpc>
                        <a:spcAft>
                          <a:spcPts val="0"/>
                        </a:spcAft>
                      </a:pPr>
                      <a:r>
                        <a:rPr lang="en-US" sz="1200" kern="0">
                          <a:effectLst/>
                        </a:rPr>
                        <a:t>Rule6 T</a:t>
                      </a:r>
                      <a:r>
                        <a:rPr lang="zh-CN" sz="1200" kern="0">
                          <a:effectLst/>
                        </a:rPr>
                        <a:t>规则（结论引用）</a:t>
                      </a:r>
                      <a:endParaRPr lang="zh-CN" sz="1200" kern="10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lnSpc>
                          <a:spcPct val="150000"/>
                        </a:lnSpc>
                        <a:spcAft>
                          <a:spcPts val="0"/>
                        </a:spcAft>
                      </a:pPr>
                      <a:r>
                        <a:rPr lang="zh-CN" sz="1200" kern="0" dirty="0">
                          <a:effectLst/>
                        </a:rPr>
                        <a:t>在推导任何步骤上所得结论都可以作为后继证明的定理。</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3044290476"/>
                  </a:ext>
                </a:extLst>
              </a:tr>
            </a:tbl>
          </a:graphicData>
        </a:graphic>
      </p:graphicFrame>
      <p:sp>
        <p:nvSpPr>
          <p:cNvPr id="14" name="灯片编号占位符 1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18</a:t>
            </a:fld>
            <a:endParaRPr lang="zh-CN" altLang="en-US" dirty="0">
              <a:solidFill>
                <a:prstClr val="black">
                  <a:tint val="75000"/>
                </a:prstClr>
              </a:solidFill>
            </a:endParaRPr>
          </a:p>
        </p:txBody>
      </p:sp>
    </p:spTree>
    <p:extLst>
      <p:ext uri="{BB962C8B-B14F-4D97-AF65-F5344CB8AC3E}">
        <p14:creationId xmlns:p14="http://schemas.microsoft.com/office/powerpoint/2010/main" val="15272675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编译验证证明方法</a:t>
            </a: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smtClean="0">
                <a:latin typeface="黑体" panose="02010609060101010101" pitchFamily="49" charset="-122"/>
              </a:rPr>
              <a:t>证明方法</a:t>
            </a:r>
            <a:endParaRPr lang="en-US" altLang="zh-CN" sz="2200" dirty="0">
              <a:latin typeface="黑体" panose="02010609060101010101" pitchFamily="49" charset="-122"/>
            </a:endParaRPr>
          </a:p>
          <a:p>
            <a:pPr lvl="1">
              <a:buSzPct val="100000"/>
            </a:pPr>
            <a:r>
              <a:rPr lang="zh-CN" altLang="en-US" sz="1800" dirty="0" smtClean="0">
                <a:latin typeface="Times New Roman" panose="02020603050405020304" pitchFamily="18" charset="0"/>
                <a:cs typeface="Times New Roman" panose="02020603050405020304" pitchFamily="18" charset="0"/>
              </a:rPr>
              <a:t>基于命题逻辑系统构成</a:t>
            </a:r>
            <a:r>
              <a:rPr lang="zh-CN" altLang="en-US" sz="1800" dirty="0">
                <a:latin typeface="Times New Roman" panose="02020603050405020304" pitchFamily="18" charset="0"/>
                <a:cs typeface="Times New Roman" panose="02020603050405020304" pitchFamily="18" charset="0"/>
              </a:rPr>
              <a:t>的编译验证公理系统，从公理系统中事先给定的</a:t>
            </a:r>
            <a:r>
              <a:rPr lang="zh-CN" altLang="en-US" sz="1800" dirty="0" smtClean="0">
                <a:latin typeface="Times New Roman" panose="02020603050405020304" pitchFamily="18" charset="0"/>
                <a:cs typeface="Times New Roman" panose="02020603050405020304" pitchFamily="18" charset="0"/>
              </a:rPr>
              <a:t>前提集（</a:t>
            </a:r>
            <a:r>
              <a:rPr lang="zh-CN" altLang="en-US" sz="1800" dirty="0">
                <a:latin typeface="Times New Roman" panose="02020603050405020304" pitchFamily="18" charset="0"/>
                <a:cs typeface="Times New Roman" panose="02020603050405020304" pitchFamily="18" charset="0"/>
              </a:rPr>
              <a:t>目标码模式命题）出发，根据公理系统的推理规则推导出一系列新命题，并作为定理加入到之后的证明过程中</a:t>
            </a:r>
            <a:r>
              <a:rPr lang="zh-CN" altLang="en-US"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a:latin typeface="Times New Roman" panose="02020603050405020304" pitchFamily="18" charset="0"/>
                <a:cs typeface="Times New Roman" panose="02020603050405020304" pitchFamily="18" charset="0"/>
              </a:rPr>
              <a:t>证明过程中每一项都是前提、公理或由定理推导</a:t>
            </a:r>
            <a:r>
              <a:rPr lang="zh-CN" altLang="en-US" sz="1800" dirty="0" smtClean="0">
                <a:latin typeface="Times New Roman" panose="02020603050405020304" pitchFamily="18" charset="0"/>
                <a:cs typeface="Times New Roman" panose="02020603050405020304" pitchFamily="18" charset="0"/>
              </a:rPr>
              <a:t>得到。</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smtClean="0"/>
              <a:t>命题逻辑公理系统是可靠且完全的，所以最终</a:t>
            </a:r>
            <a:r>
              <a:rPr lang="zh-CN" altLang="en-US" sz="1800" dirty="0"/>
              <a:t>推导出来的证明结果一定是正确的。</a:t>
            </a:r>
            <a:endParaRPr lang="en-US" altLang="zh-CN" sz="1800" dirty="0" smtClean="0"/>
          </a:p>
          <a:p>
            <a:pPr>
              <a:buSzPct val="100000"/>
            </a:pPr>
            <a:r>
              <a:rPr lang="zh-CN" altLang="en-US" sz="2200" dirty="0" smtClean="0">
                <a:latin typeface="黑体" panose="02010609060101010101" pitchFamily="49" charset="-122"/>
              </a:rPr>
              <a:t>证明</a:t>
            </a:r>
            <a:r>
              <a:rPr lang="zh-CN" altLang="en-US" sz="2200" dirty="0">
                <a:latin typeface="黑体" panose="02010609060101010101" pitchFamily="49" charset="-122"/>
              </a:rPr>
              <a:t>序列</a:t>
            </a:r>
            <a:endParaRPr lang="en-US" altLang="zh-CN" sz="2200" dirty="0" smtClean="0">
              <a:latin typeface="黑体" panose="02010609060101010101" pitchFamily="49" charset="-122"/>
            </a:endParaRPr>
          </a:p>
          <a:p>
            <a:pPr lvl="1">
              <a:buSzPct val="100000"/>
            </a:pPr>
            <a:r>
              <a:rPr lang="zh-CN" altLang="en-US" sz="1800" dirty="0"/>
              <a:t>证明序列是一系列证明步骤的集合，每个步骤包括公式和证据两</a:t>
            </a:r>
            <a:r>
              <a:rPr lang="zh-CN" altLang="en-US" sz="1800" dirty="0" smtClean="0"/>
              <a:t>项</a:t>
            </a:r>
            <a:r>
              <a:rPr lang="zh-CN" altLang="en-US" sz="1800" dirty="0"/>
              <a:t>。</a:t>
            </a:r>
            <a:endParaRPr lang="en-US" altLang="zh-CN" sz="1800" dirty="0" smtClean="0"/>
          </a:p>
          <a:p>
            <a:pPr lvl="1">
              <a:buSzPct val="100000"/>
            </a:pPr>
            <a:r>
              <a:rPr lang="zh-CN" altLang="en-US" sz="1800" dirty="0"/>
              <a:t>公式是形式推理的命题变换过程和结果，证据表示构造这一步骤的</a:t>
            </a:r>
            <a:r>
              <a:rPr lang="zh-CN" altLang="en-US" sz="1800" dirty="0" smtClean="0"/>
              <a:t>原因。</a:t>
            </a:r>
            <a:endParaRPr lang="en-US" altLang="zh-CN" sz="1800" dirty="0" smtClean="0"/>
          </a:p>
          <a:p>
            <a:pPr lvl="1">
              <a:buSzPct val="100000"/>
            </a:pPr>
            <a:r>
              <a:rPr lang="zh-CN" altLang="en-US" sz="1800" dirty="0"/>
              <a:t>证据可</a:t>
            </a:r>
            <a:r>
              <a:rPr lang="zh-CN" altLang="en-US" sz="1800" dirty="0" smtClean="0"/>
              <a:t>分为公理系统的前提</a:t>
            </a:r>
            <a:r>
              <a:rPr lang="zh-CN" altLang="en-US" sz="1800" dirty="0"/>
              <a:t>、定理和推理规则三种。</a:t>
            </a:r>
            <a:endParaRPr lang="en-US" altLang="zh-CN" sz="1800" dirty="0" smtClean="0"/>
          </a:p>
        </p:txBody>
      </p:sp>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19</a:t>
            </a:fld>
            <a:endParaRPr lang="zh-CN" altLang="en-US" dirty="0">
              <a:solidFill>
                <a:prstClr val="black">
                  <a:tint val="75000"/>
                </a:prstClr>
              </a:solidFill>
            </a:endParaRPr>
          </a:p>
        </p:txBody>
      </p:sp>
    </p:spTree>
    <p:extLst>
      <p:ext uri="{BB962C8B-B14F-4D97-AF65-F5344CB8AC3E}">
        <p14:creationId xmlns:p14="http://schemas.microsoft.com/office/powerpoint/2010/main" val="34330582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a:bodyPr>
          <a:lstStyle/>
          <a:p>
            <a:pPr>
              <a:lnSpc>
                <a:spcPct val="150000"/>
              </a:lnSpc>
              <a:buClr>
                <a:srgbClr val="0B74A1"/>
              </a:buClr>
            </a:pPr>
            <a:r>
              <a:rPr lang="zh-CN" altLang="en-US" b="1" dirty="0" smtClean="0">
                <a:solidFill>
                  <a:srgbClr val="7030A0"/>
                </a:solidFill>
                <a:latin typeface="华文仿宋" panose="02010600040101010101" pitchFamily="2" charset="-122"/>
                <a:ea typeface="华文仿宋" panose="02010600040101010101" pitchFamily="2" charset="-122"/>
              </a:rPr>
              <a:t>课题背景和意义</a:t>
            </a:r>
            <a:endParaRPr lang="en-US" altLang="zh-CN" b="1" dirty="0" smtClean="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国内外研究现状</a:t>
            </a:r>
            <a:endParaRPr lang="en-US" altLang="zh-CN"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a:latin typeface="华文仿宋" panose="02010600040101010101" pitchFamily="2" charset="-122"/>
                <a:ea typeface="华文仿宋" panose="02010600040101010101" pitchFamily="2" charset="-122"/>
              </a:rPr>
              <a:t>研究目标和内容</a:t>
            </a:r>
            <a:endParaRPr lang="en-US" altLang="zh-CN"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系统设计与实现</a:t>
            </a:r>
            <a:endParaRPr lang="en-US" altLang="zh-CN"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总结与展望</a:t>
            </a:r>
            <a:endParaRPr lang="en-US" altLang="zh-CN"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参考文献</a:t>
            </a:r>
            <a:endParaRPr lang="en-US" altLang="zh-CN"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a:t>
            </a:fld>
            <a:endParaRPr lang="zh-CN" altLang="en-US" dirty="0">
              <a:solidFill>
                <a:prstClr val="black">
                  <a:tint val="75000"/>
                </a:prstClr>
              </a:solidFill>
            </a:endParaRPr>
          </a:p>
        </p:txBody>
      </p:sp>
    </p:spTree>
    <p:extLst>
      <p:ext uri="{BB962C8B-B14F-4D97-AF65-F5344CB8AC3E}">
        <p14:creationId xmlns:p14="http://schemas.microsoft.com/office/powerpoint/2010/main" val="11659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a:t>
            </a:r>
            <a:r>
              <a:rPr lang="zh-CN" altLang="en-US" b="1" dirty="0">
                <a:latin typeface="华文仿宋" panose="02010600040101010101" pitchFamily="2" charset="-122"/>
                <a:ea typeface="华文仿宋" panose="02010600040101010101" pitchFamily="2" charset="-122"/>
              </a:rPr>
              <a:t>验证证明方法</a:t>
            </a:r>
          </a:p>
        </p:txBody>
      </p:sp>
      <p:sp>
        <p:nvSpPr>
          <p:cNvPr id="3" name="内容占位符 2"/>
          <p:cNvSpPr>
            <a:spLocks noGrp="1"/>
          </p:cNvSpPr>
          <p:nvPr>
            <p:ph idx="1"/>
          </p:nvPr>
        </p:nvSpPr>
        <p:spPr>
          <a:xfrm>
            <a:off x="457199" y="1600202"/>
            <a:ext cx="8229601" cy="4634344"/>
          </a:xfrm>
        </p:spPr>
        <p:txBody>
          <a:bodyPr>
            <a:normAutofit/>
          </a:bodyPr>
          <a:lstStyle/>
          <a:p>
            <a:pPr marL="0" indent="0">
              <a:buSzPct val="100000"/>
              <a:buNone/>
            </a:pPr>
            <a:endParaRPr lang="en-US" altLang="zh-CN" sz="2600" dirty="0" smtClean="0">
              <a:latin typeface="黑体" panose="02010609060101010101" pitchFamily="49" charset="-122"/>
            </a:endParaRPr>
          </a:p>
          <a:p>
            <a:pPr>
              <a:buSzPct val="100000"/>
            </a:pPr>
            <a:endParaRPr lang="en-US" altLang="zh-CN" sz="2600" dirty="0">
              <a:latin typeface="黑体" panose="02010609060101010101" pitchFamily="49" charset="-122"/>
            </a:endParaRPr>
          </a:p>
          <a:p>
            <a:pPr>
              <a:buSzPct val="100000"/>
            </a:pPr>
            <a:endParaRPr lang="en-US" altLang="zh-CN" sz="2600" dirty="0" smtClean="0">
              <a:latin typeface="黑体" panose="02010609060101010101" pitchFamily="49" charset="-122"/>
            </a:endParaRPr>
          </a:p>
          <a:p>
            <a:pPr>
              <a:buSzPct val="100000"/>
            </a:pPr>
            <a:endParaRPr lang="en-US" altLang="zh-CN" sz="2600" dirty="0">
              <a:latin typeface="黑体" panose="02010609060101010101" pitchFamily="49" charset="-122"/>
            </a:endParaRPr>
          </a:p>
          <a:p>
            <a:pPr>
              <a:buSzPct val="100000"/>
            </a:pPr>
            <a:endParaRPr lang="en-US" altLang="zh-CN" sz="2600" dirty="0" smtClean="0">
              <a:latin typeface="黑体" panose="02010609060101010101" pitchFamily="49" charset="-122"/>
            </a:endParaRPr>
          </a:p>
          <a:p>
            <a:pPr>
              <a:buSzPct val="100000"/>
            </a:pPr>
            <a:endParaRPr lang="en-US" altLang="zh-CN" sz="2600" dirty="0">
              <a:latin typeface="黑体" panose="02010609060101010101" pitchFamily="49" charset="-122"/>
            </a:endParaRPr>
          </a:p>
          <a:p>
            <a:pPr marL="0" indent="0">
              <a:buSzPct val="100000"/>
              <a:buNone/>
            </a:pPr>
            <a:endParaRPr lang="en-US" altLang="zh-CN" sz="2600" dirty="0" smtClean="0">
              <a:latin typeface="黑体" panose="02010609060101010101" pitchFamily="49" charset="-122"/>
            </a:endParaRPr>
          </a:p>
          <a:p>
            <a:pPr>
              <a:buSzPct val="100000"/>
            </a:pPr>
            <a:endParaRPr lang="en-US" altLang="zh-CN" sz="2600" dirty="0" smtClean="0">
              <a:latin typeface="黑体" panose="02010609060101010101" pitchFamily="49" charset="-122"/>
            </a:endParaRPr>
          </a:p>
          <a:p>
            <a:pPr marL="0" indent="0">
              <a:buSzPct val="100000"/>
              <a:buNone/>
            </a:pPr>
            <a:endParaRPr lang="en-US" altLang="zh-CN" sz="2200" dirty="0" smtClean="0">
              <a:latin typeface="黑体" panose="02010609060101010101" pitchFamily="49" charset="-122"/>
            </a:endParaRPr>
          </a:p>
          <a:p>
            <a:pPr>
              <a:buSzPct val="100000"/>
            </a:pPr>
            <a:endParaRPr lang="en-US" altLang="zh-CN" sz="2600" dirty="0">
              <a:latin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416944720"/>
              </p:ext>
            </p:extLst>
          </p:nvPr>
        </p:nvGraphicFramePr>
        <p:xfrm>
          <a:off x="4931682" y="1600201"/>
          <a:ext cx="3688901" cy="5091346"/>
        </p:xfrm>
        <a:graphic>
          <a:graphicData uri="http://schemas.openxmlformats.org/drawingml/2006/table">
            <a:tbl>
              <a:tblPr firstRow="1" firstCol="1" bandRow="1">
                <a:tableStyleId>{5940675A-B579-460E-94D1-54222C63F5DA}</a:tableStyleId>
              </a:tblPr>
              <a:tblGrid>
                <a:gridCol w="2698789">
                  <a:extLst>
                    <a:ext uri="{9D8B030D-6E8A-4147-A177-3AD203B41FA5}">
                      <a16:colId xmlns:a16="http://schemas.microsoft.com/office/drawing/2014/main" val="2154212945"/>
                    </a:ext>
                  </a:extLst>
                </a:gridCol>
                <a:gridCol w="990112">
                  <a:extLst>
                    <a:ext uri="{9D8B030D-6E8A-4147-A177-3AD203B41FA5}">
                      <a16:colId xmlns:a16="http://schemas.microsoft.com/office/drawing/2014/main" val="537933991"/>
                    </a:ext>
                  </a:extLst>
                </a:gridCol>
              </a:tblGrid>
              <a:tr h="171556">
                <a:tc>
                  <a:txBody>
                    <a:bodyPr/>
                    <a:lstStyle/>
                    <a:p>
                      <a:pPr algn="just">
                        <a:lnSpc>
                          <a:spcPct val="150000"/>
                        </a:lnSpc>
                        <a:spcAft>
                          <a:spcPts val="0"/>
                        </a:spcAft>
                      </a:pPr>
                      <a:r>
                        <a:rPr lang="zh-CN" sz="700" kern="0" dirty="0">
                          <a:effectLst/>
                        </a:rPr>
                        <a:t>公式</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zh-CN" sz="700" kern="0">
                          <a:effectLst/>
                        </a:rPr>
                        <a:t>证据</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4021536348"/>
                  </a:ext>
                </a:extLst>
              </a:tr>
              <a:tr h="171556">
                <a:tc>
                  <a:txBody>
                    <a:bodyPr/>
                    <a:lstStyle/>
                    <a:p>
                      <a:pPr algn="just">
                        <a:lnSpc>
                          <a:spcPct val="150000"/>
                        </a:lnSpc>
                        <a:spcAft>
                          <a:spcPts val="0"/>
                        </a:spcAft>
                      </a:pPr>
                      <a:r>
                        <a:rPr lang="en-US" sz="700" kern="0">
                          <a:effectLst/>
                        </a:rPr>
                        <a:t>S1= GPR[0] = &lt;LOG-EXP&gt;</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P1</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199705784"/>
                  </a:ext>
                </a:extLst>
              </a:tr>
              <a:tr h="343111">
                <a:tc>
                  <a:txBody>
                    <a:bodyPr/>
                    <a:lstStyle/>
                    <a:p>
                      <a:pPr algn="just">
                        <a:lnSpc>
                          <a:spcPct val="150000"/>
                        </a:lnSpc>
                        <a:spcAft>
                          <a:spcPts val="0"/>
                        </a:spcAft>
                      </a:pPr>
                      <a:r>
                        <a:rPr lang="en-US" sz="700" kern="0">
                          <a:effectLst/>
                        </a:rPr>
                        <a:t>S2= (GPR[0] &lt; 0 -&gt; CR[7] = b100) || (GPR[0] &gt; 0 -&gt; CR[7] = b010) || (GPR[0] == 0 -&gt; CR[7] = b001)</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P2</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60428911"/>
                  </a:ext>
                </a:extLst>
              </a:tr>
              <a:tr h="343111">
                <a:tc>
                  <a:txBody>
                    <a:bodyPr/>
                    <a:lstStyle/>
                    <a:p>
                      <a:pPr algn="just">
                        <a:lnSpc>
                          <a:spcPct val="150000"/>
                        </a:lnSpc>
                        <a:spcAft>
                          <a:spcPts val="0"/>
                        </a:spcAft>
                      </a:pPr>
                      <a:r>
                        <a:rPr lang="en-US" sz="700" kern="0">
                          <a:effectLst/>
                        </a:rPr>
                        <a:t>S3= (&lt;LOG-EXP&gt; &lt; 0 -&gt; CR[7] = b100) || (&lt;LOG-EXP&gt; &gt; 0 -&gt; CR[7] = b010) || (&lt;LOG-EXP&gt; == 0 -&gt; CR[7] = b001)</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S1, S2, MP</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489551743"/>
                  </a:ext>
                </a:extLst>
              </a:tr>
              <a:tr h="343111">
                <a:tc>
                  <a:txBody>
                    <a:bodyPr/>
                    <a:lstStyle/>
                    <a:p>
                      <a:pPr algn="just">
                        <a:lnSpc>
                          <a:spcPct val="150000"/>
                        </a:lnSpc>
                        <a:spcAft>
                          <a:spcPts val="0"/>
                        </a:spcAft>
                      </a:pPr>
                      <a:r>
                        <a:rPr lang="en-US" sz="700" kern="0" dirty="0">
                          <a:effectLst/>
                        </a:rPr>
                        <a:t>S4= (CR[7] == b100 -&gt; PC = PC + 4) || (CR[7] == b010 -&gt; PC = PC + 4) || (CR[7] == b001 -&gt; PC = PC + @.L1)</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P3</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763516613"/>
                  </a:ext>
                </a:extLst>
              </a:tr>
              <a:tr h="343111">
                <a:tc>
                  <a:txBody>
                    <a:bodyPr/>
                    <a:lstStyle/>
                    <a:p>
                      <a:pPr algn="just">
                        <a:lnSpc>
                          <a:spcPct val="150000"/>
                        </a:lnSpc>
                        <a:spcAft>
                          <a:spcPts val="0"/>
                        </a:spcAft>
                      </a:pPr>
                      <a:r>
                        <a:rPr lang="en-US" sz="700" kern="0" dirty="0">
                          <a:effectLst/>
                        </a:rPr>
                        <a:t>S5= (&lt;LOG-EXP&gt; &lt; 0 -&gt; PC = PC + 4) || (&lt;LOG-EXP&gt; &gt; 0 -&gt; PC = PC + 4) || (&lt;LOG-EXP&gt; == 0 -&gt; PC = PC + @.L1)</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S3, S4, MP</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3819346912"/>
                  </a:ext>
                </a:extLst>
              </a:tr>
              <a:tr h="171556">
                <a:tc>
                  <a:txBody>
                    <a:bodyPr/>
                    <a:lstStyle/>
                    <a:p>
                      <a:pPr algn="just">
                        <a:lnSpc>
                          <a:spcPct val="150000"/>
                        </a:lnSpc>
                        <a:spcAft>
                          <a:spcPts val="0"/>
                        </a:spcAft>
                      </a:pPr>
                      <a:r>
                        <a:rPr lang="en-US" sz="700" kern="0" dirty="0">
                          <a:effectLst/>
                        </a:rPr>
                        <a:t>S6= &lt;STA-LIST_1&gt;</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P4</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282355814"/>
                  </a:ext>
                </a:extLst>
              </a:tr>
              <a:tr h="171556">
                <a:tc>
                  <a:txBody>
                    <a:bodyPr/>
                    <a:lstStyle/>
                    <a:p>
                      <a:pPr algn="just">
                        <a:lnSpc>
                          <a:spcPct val="150000"/>
                        </a:lnSpc>
                        <a:spcAft>
                          <a:spcPts val="0"/>
                        </a:spcAft>
                      </a:pPr>
                      <a:r>
                        <a:rPr lang="en-US" sz="700" kern="0">
                          <a:effectLst/>
                        </a:rPr>
                        <a:t>S7= PC = PC + @.L2</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P5</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995598360"/>
                  </a:ext>
                </a:extLst>
              </a:tr>
              <a:tr h="171556">
                <a:tc>
                  <a:txBody>
                    <a:bodyPr/>
                    <a:lstStyle/>
                    <a:p>
                      <a:pPr algn="just">
                        <a:lnSpc>
                          <a:spcPct val="150000"/>
                        </a:lnSpc>
                        <a:spcAft>
                          <a:spcPts val="0"/>
                        </a:spcAft>
                      </a:pPr>
                      <a:r>
                        <a:rPr lang="en-US" sz="700" kern="0">
                          <a:effectLst/>
                        </a:rPr>
                        <a:t>S8= .L1:</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P6</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3805340159"/>
                  </a:ext>
                </a:extLst>
              </a:tr>
              <a:tr h="171556">
                <a:tc>
                  <a:txBody>
                    <a:bodyPr/>
                    <a:lstStyle/>
                    <a:p>
                      <a:pPr algn="just">
                        <a:lnSpc>
                          <a:spcPct val="150000"/>
                        </a:lnSpc>
                        <a:spcAft>
                          <a:spcPts val="0"/>
                        </a:spcAft>
                      </a:pPr>
                      <a:r>
                        <a:rPr lang="en-US" sz="700" kern="0">
                          <a:effectLst/>
                        </a:rPr>
                        <a:t>S9= &lt;STA-LIST_2&gt;</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dirty="0">
                          <a:effectLst/>
                        </a:rPr>
                        <a:t>P7</a:t>
                      </a:r>
                      <a:endParaRPr lang="zh-CN" sz="700" kern="100" dirty="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389115995"/>
                  </a:ext>
                </a:extLst>
              </a:tr>
              <a:tr h="171556">
                <a:tc>
                  <a:txBody>
                    <a:bodyPr/>
                    <a:lstStyle/>
                    <a:p>
                      <a:pPr algn="just">
                        <a:lnSpc>
                          <a:spcPct val="150000"/>
                        </a:lnSpc>
                        <a:spcAft>
                          <a:spcPts val="0"/>
                        </a:spcAft>
                      </a:pPr>
                      <a:r>
                        <a:rPr lang="en-US" sz="700" kern="0">
                          <a:effectLst/>
                        </a:rPr>
                        <a:t>S10= .L2:</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P8</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098630747"/>
                  </a:ext>
                </a:extLst>
              </a:tr>
              <a:tr h="1483131">
                <a:tc>
                  <a:txBody>
                    <a:bodyPr/>
                    <a:lstStyle/>
                    <a:p>
                      <a:pPr algn="just">
                        <a:lnSpc>
                          <a:spcPct val="150000"/>
                        </a:lnSpc>
                        <a:spcAft>
                          <a:spcPts val="0"/>
                        </a:spcAft>
                      </a:pPr>
                      <a:r>
                        <a:rPr lang="en-US" sz="700" kern="0" dirty="0">
                          <a:effectLst/>
                        </a:rPr>
                        <a:t>S11= {</a:t>
                      </a:r>
                      <a:endParaRPr lang="zh-CN" sz="700" kern="100" dirty="0">
                        <a:effectLst/>
                      </a:endParaRPr>
                    </a:p>
                    <a:p>
                      <a:pPr algn="just">
                        <a:lnSpc>
                          <a:spcPct val="150000"/>
                        </a:lnSpc>
                        <a:spcAft>
                          <a:spcPts val="0"/>
                        </a:spcAft>
                      </a:pPr>
                      <a:r>
                        <a:rPr lang="en-US" sz="700" kern="0" dirty="0">
                          <a:effectLst/>
                        </a:rPr>
                        <a:t>(&lt;LOG-EXP&gt; &lt; 0 -&gt; PC = PC + 4) || (&lt;LOG-EXP&gt; &gt; 0 -&gt; PC = PC + 4) || (&lt;LOG-EXP&gt; == 0 -&gt; PC = PC + @.L1) </a:t>
                      </a:r>
                      <a:r>
                        <a:rPr lang="zh-CN" sz="700" kern="0" dirty="0">
                          <a:effectLst/>
                        </a:rPr>
                        <a:t>∧</a:t>
                      </a:r>
                      <a:endParaRPr lang="zh-CN" sz="700" kern="100" dirty="0">
                        <a:effectLst/>
                      </a:endParaRPr>
                    </a:p>
                    <a:p>
                      <a:pPr algn="just">
                        <a:lnSpc>
                          <a:spcPct val="150000"/>
                        </a:lnSpc>
                        <a:spcAft>
                          <a:spcPts val="0"/>
                        </a:spcAft>
                      </a:pPr>
                      <a:r>
                        <a:rPr lang="en-US" sz="700" kern="0" dirty="0">
                          <a:effectLst/>
                        </a:rPr>
                        <a:t>&lt;STA-LIST_1&gt; </a:t>
                      </a:r>
                      <a:r>
                        <a:rPr lang="zh-CN" sz="700" kern="0" dirty="0">
                          <a:effectLst/>
                        </a:rPr>
                        <a:t>∧</a:t>
                      </a:r>
                      <a:endParaRPr lang="zh-CN" sz="700" kern="100" dirty="0">
                        <a:effectLst/>
                      </a:endParaRPr>
                    </a:p>
                    <a:p>
                      <a:pPr algn="just">
                        <a:lnSpc>
                          <a:spcPct val="150000"/>
                        </a:lnSpc>
                        <a:spcAft>
                          <a:spcPts val="0"/>
                        </a:spcAft>
                      </a:pPr>
                      <a:r>
                        <a:rPr lang="en-US" sz="700" kern="0" dirty="0">
                          <a:effectLst/>
                        </a:rPr>
                        <a:t>PC = PC + @.L2 </a:t>
                      </a:r>
                      <a:r>
                        <a:rPr lang="zh-CN" sz="700" kern="0" dirty="0">
                          <a:effectLst/>
                        </a:rPr>
                        <a:t>∧</a:t>
                      </a:r>
                      <a:endParaRPr lang="zh-CN" sz="700" kern="100" dirty="0">
                        <a:effectLst/>
                      </a:endParaRPr>
                    </a:p>
                    <a:p>
                      <a:pPr algn="just">
                        <a:lnSpc>
                          <a:spcPct val="150000"/>
                        </a:lnSpc>
                        <a:spcAft>
                          <a:spcPts val="0"/>
                        </a:spcAft>
                      </a:pPr>
                      <a:r>
                        <a:rPr lang="en-US" sz="700" kern="0" dirty="0">
                          <a:effectLst/>
                        </a:rPr>
                        <a:t>.L1: </a:t>
                      </a:r>
                      <a:r>
                        <a:rPr lang="zh-CN" sz="700" kern="0" dirty="0">
                          <a:effectLst/>
                        </a:rPr>
                        <a:t>∧</a:t>
                      </a:r>
                      <a:endParaRPr lang="zh-CN" sz="700" kern="100" dirty="0">
                        <a:effectLst/>
                      </a:endParaRPr>
                    </a:p>
                    <a:p>
                      <a:pPr algn="just">
                        <a:lnSpc>
                          <a:spcPct val="150000"/>
                        </a:lnSpc>
                        <a:spcAft>
                          <a:spcPts val="0"/>
                        </a:spcAft>
                      </a:pPr>
                      <a:r>
                        <a:rPr lang="en-US" sz="700" kern="0" dirty="0">
                          <a:effectLst/>
                        </a:rPr>
                        <a:t>&lt;STA-LIST_2&gt; </a:t>
                      </a:r>
                      <a:r>
                        <a:rPr lang="zh-CN" sz="700" kern="0" dirty="0">
                          <a:effectLst/>
                        </a:rPr>
                        <a:t>∧</a:t>
                      </a:r>
                      <a:endParaRPr lang="zh-CN" sz="700" kern="100" dirty="0">
                        <a:effectLst/>
                      </a:endParaRPr>
                    </a:p>
                    <a:p>
                      <a:pPr algn="just">
                        <a:lnSpc>
                          <a:spcPct val="150000"/>
                        </a:lnSpc>
                        <a:spcAft>
                          <a:spcPts val="0"/>
                        </a:spcAft>
                      </a:pPr>
                      <a:r>
                        <a:rPr lang="en-US" sz="700" kern="0" dirty="0">
                          <a:effectLst/>
                        </a:rPr>
                        <a:t>.L2:</a:t>
                      </a:r>
                      <a:endParaRPr lang="zh-CN" sz="700" kern="100" dirty="0">
                        <a:effectLst/>
                      </a:endParaRPr>
                    </a:p>
                    <a:p>
                      <a:pPr algn="just">
                        <a:lnSpc>
                          <a:spcPct val="150000"/>
                        </a:lnSpc>
                        <a:spcAft>
                          <a:spcPts val="0"/>
                        </a:spcAft>
                      </a:pPr>
                      <a:r>
                        <a:rPr lang="en-US" sz="700" kern="0" dirty="0">
                          <a:effectLst/>
                        </a:rPr>
                        <a:t>}</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S5, S6, S7, S8, S9, S10, CI</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660577702"/>
                  </a:ext>
                </a:extLst>
              </a:tr>
              <a:tr h="691768">
                <a:tc>
                  <a:txBody>
                    <a:bodyPr/>
                    <a:lstStyle/>
                    <a:p>
                      <a:pPr algn="just">
                        <a:lnSpc>
                          <a:spcPct val="150000"/>
                        </a:lnSpc>
                        <a:spcAft>
                          <a:spcPts val="0"/>
                        </a:spcAft>
                      </a:pPr>
                      <a:r>
                        <a:rPr lang="en-US" sz="700" kern="0">
                          <a:effectLst/>
                        </a:rPr>
                        <a:t>S12= {</a:t>
                      </a:r>
                      <a:endParaRPr lang="zh-CN" sz="700" kern="100">
                        <a:effectLst/>
                      </a:endParaRPr>
                    </a:p>
                    <a:p>
                      <a:pPr algn="just">
                        <a:lnSpc>
                          <a:spcPct val="150000"/>
                        </a:lnSpc>
                        <a:spcAft>
                          <a:spcPts val="0"/>
                        </a:spcAft>
                      </a:pPr>
                      <a:r>
                        <a:rPr lang="en-US" sz="700" kern="0">
                          <a:effectLst/>
                        </a:rPr>
                        <a:t>(&lt;LOG-EXP&gt; &lt; 0 -&gt; &lt;STA-LIST_1&gt;) || (&lt;LOG-EXP&gt; &gt; 0 -&gt; &lt;STA-LIST_1&gt;) || (&lt;LOG-EXP&gt; == 0 -&gt; &lt;STA-LIST_2&gt;)</a:t>
                      </a:r>
                      <a:endParaRPr lang="zh-CN" sz="700" kern="100">
                        <a:effectLst/>
                      </a:endParaRPr>
                    </a:p>
                    <a:p>
                      <a:pPr algn="just">
                        <a:lnSpc>
                          <a:spcPct val="150000"/>
                        </a:lnSpc>
                        <a:spcAft>
                          <a:spcPts val="0"/>
                        </a:spcAft>
                      </a:pPr>
                      <a:r>
                        <a:rPr lang="en-US" sz="700" kern="0">
                          <a:effectLst/>
                        </a:rPr>
                        <a:t>}</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dirty="0">
                          <a:effectLst/>
                        </a:rPr>
                        <a:t>S11, REDUCE</a:t>
                      </a:r>
                      <a:endParaRPr lang="zh-CN" sz="700" kern="100" dirty="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012900339"/>
                  </a:ext>
                </a:extLst>
              </a:tr>
              <a:tr h="343111">
                <a:tc>
                  <a:txBody>
                    <a:bodyPr/>
                    <a:lstStyle/>
                    <a:p>
                      <a:pPr algn="just">
                        <a:lnSpc>
                          <a:spcPct val="150000"/>
                        </a:lnSpc>
                        <a:spcAft>
                          <a:spcPts val="0"/>
                        </a:spcAft>
                      </a:pPr>
                      <a:r>
                        <a:rPr lang="en-US" sz="700" kern="0" dirty="0">
                          <a:effectLst/>
                        </a:rPr>
                        <a:t>S13= (&lt;LOG-EXP&gt; != 0 -&gt; σ(&lt;STA-LIST_1&gt;) || &lt;LOG-EXP&gt; == 0 -&gt; σ(&lt;STA-LIST_2&gt;))</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dirty="0">
                          <a:effectLst/>
                        </a:rPr>
                        <a:t>S12, σ</a:t>
                      </a:r>
                      <a:endParaRPr lang="zh-CN" sz="700" kern="100" dirty="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372221059"/>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213010765"/>
              </p:ext>
            </p:extLst>
          </p:nvPr>
        </p:nvGraphicFramePr>
        <p:xfrm>
          <a:off x="671611" y="2306496"/>
          <a:ext cx="2954458" cy="3101755"/>
        </p:xfrm>
        <a:graphic>
          <a:graphicData uri="http://schemas.openxmlformats.org/drawingml/2006/table">
            <a:tbl>
              <a:tblPr firstRow="1" bandRow="1">
                <a:tableStyleId>{5940675A-B579-460E-94D1-54222C63F5DA}</a:tableStyleId>
              </a:tblPr>
              <a:tblGrid>
                <a:gridCol w="2954458">
                  <a:extLst>
                    <a:ext uri="{9D8B030D-6E8A-4147-A177-3AD203B41FA5}">
                      <a16:colId xmlns:a16="http://schemas.microsoft.com/office/drawing/2014/main" val="230370277"/>
                    </a:ext>
                  </a:extLst>
                </a:gridCol>
              </a:tblGrid>
              <a:tr h="308125">
                <a:tc>
                  <a:txBody>
                    <a:bodyPr/>
                    <a:lstStyle/>
                    <a:p>
                      <a:r>
                        <a:rPr lang="zh-CN" altLang="en-US" sz="1000" dirty="0" smtClean="0"/>
                        <a:t>目标码模式命题</a:t>
                      </a:r>
                    </a:p>
                  </a:txBody>
                  <a:tcPr/>
                </a:tc>
                <a:extLst>
                  <a:ext uri="{0D108BD9-81ED-4DB2-BD59-A6C34878D82A}">
                    <a16:rowId xmlns:a16="http://schemas.microsoft.com/office/drawing/2014/main" val="2767616952"/>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P1: GPR[0] = &lt;LOG-EXP&gt;</a:t>
                      </a:r>
                      <a:endParaRPr lang="zh-CN" altLang="zh-CN" sz="1000" kern="100" dirty="0" smtClean="0">
                        <a:effectLst/>
                      </a:endParaRPr>
                    </a:p>
                  </a:txBody>
                  <a:tcPr/>
                </a:tc>
                <a:extLst>
                  <a:ext uri="{0D108BD9-81ED-4DB2-BD59-A6C34878D82A}">
                    <a16:rowId xmlns:a16="http://schemas.microsoft.com/office/drawing/2014/main" val="4102333119"/>
                  </a:ext>
                </a:extLst>
              </a:tr>
              <a:tr h="3864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P2: (GPR[0] &lt; 0 -&gt; CR[7] = b100) || (GPR[0] &gt; 0 -&gt; CR[7] = b010) || (GPR[0] == 0 -&gt; CR[7] = b001)</a:t>
                      </a:r>
                      <a:endParaRPr lang="zh-CN" altLang="zh-CN" sz="1000" kern="100" dirty="0" smtClean="0">
                        <a:effectLst/>
                      </a:endParaRPr>
                    </a:p>
                  </a:txBody>
                  <a:tcPr/>
                </a:tc>
                <a:extLst>
                  <a:ext uri="{0D108BD9-81ED-4DB2-BD59-A6C34878D82A}">
                    <a16:rowId xmlns:a16="http://schemas.microsoft.com/office/drawing/2014/main" val="3619315943"/>
                  </a:ext>
                </a:extLst>
              </a:tr>
              <a:tr h="5293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P3: (CR[7] == b100 -&gt; PC = PC + 4) || (CR[7] == b010 -&gt; PC = PC + 4) || (CR[7] == b001 -&gt; PC = PC + @.L1)</a:t>
                      </a:r>
                      <a:endParaRPr lang="zh-CN" altLang="zh-CN" sz="1000" kern="100" dirty="0" smtClean="0">
                        <a:effectLst/>
                      </a:endParaRPr>
                    </a:p>
                  </a:txBody>
                  <a:tcPr/>
                </a:tc>
                <a:extLst>
                  <a:ext uri="{0D108BD9-81ED-4DB2-BD59-A6C34878D82A}">
                    <a16:rowId xmlns:a16="http://schemas.microsoft.com/office/drawing/2014/main" val="3139222784"/>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P4: &lt;STA-LIST_1&gt;</a:t>
                      </a:r>
                      <a:endParaRPr lang="zh-CN" altLang="zh-CN" sz="1000" kern="100" dirty="0" smtClean="0">
                        <a:effectLst/>
                      </a:endParaRPr>
                    </a:p>
                  </a:txBody>
                  <a:tcPr/>
                </a:tc>
                <a:extLst>
                  <a:ext uri="{0D108BD9-81ED-4DB2-BD59-A6C34878D82A}">
                    <a16:rowId xmlns:a16="http://schemas.microsoft.com/office/drawing/2014/main" val="860814250"/>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P5: PC = PC + @.L2</a:t>
                      </a:r>
                      <a:endParaRPr lang="zh-CN" altLang="zh-CN" sz="1000" kern="100" dirty="0" smtClean="0">
                        <a:effectLst/>
                      </a:endParaRPr>
                    </a:p>
                  </a:txBody>
                  <a:tcPr/>
                </a:tc>
                <a:extLst>
                  <a:ext uri="{0D108BD9-81ED-4DB2-BD59-A6C34878D82A}">
                    <a16:rowId xmlns:a16="http://schemas.microsoft.com/office/drawing/2014/main" val="518727614"/>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P6: .L1:</a:t>
                      </a:r>
                      <a:endParaRPr lang="zh-CN" altLang="zh-CN" sz="1000" kern="100" dirty="0" smtClean="0">
                        <a:effectLst/>
                      </a:endParaRPr>
                    </a:p>
                  </a:txBody>
                  <a:tcPr/>
                </a:tc>
                <a:extLst>
                  <a:ext uri="{0D108BD9-81ED-4DB2-BD59-A6C34878D82A}">
                    <a16:rowId xmlns:a16="http://schemas.microsoft.com/office/drawing/2014/main" val="1405801646"/>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P7: &lt;STA-LIST_2&gt;</a:t>
                      </a:r>
                      <a:endParaRPr lang="zh-CN" altLang="zh-CN" sz="1000" kern="100" dirty="0" smtClean="0">
                        <a:effectLst/>
                      </a:endParaRPr>
                    </a:p>
                  </a:txBody>
                  <a:tcPr/>
                </a:tc>
                <a:extLst>
                  <a:ext uri="{0D108BD9-81ED-4DB2-BD59-A6C34878D82A}">
                    <a16:rowId xmlns:a16="http://schemas.microsoft.com/office/drawing/2014/main" val="2865716730"/>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P8: .L2:</a:t>
                      </a:r>
                      <a:endParaRPr lang="zh-CN" altLang="zh-CN" sz="1000" kern="100" dirty="0" smtClean="0">
                        <a:effectLst/>
                        <a:latin typeface="Times New Roman" panose="02020603050405020304" pitchFamily="18" charset="0"/>
                        <a:ea typeface="宋体" panose="02010600030101010101" pitchFamily="2" charset="-122"/>
                      </a:endParaRPr>
                    </a:p>
                  </a:txBody>
                  <a:tcPr/>
                </a:tc>
                <a:extLst>
                  <a:ext uri="{0D108BD9-81ED-4DB2-BD59-A6C34878D82A}">
                    <a16:rowId xmlns:a16="http://schemas.microsoft.com/office/drawing/2014/main" val="2752567884"/>
                  </a:ext>
                </a:extLst>
              </a:tr>
            </a:tbl>
          </a:graphicData>
        </a:graphic>
      </p:graphicFrame>
      <p:sp>
        <p:nvSpPr>
          <p:cNvPr id="8" name="文本框 7"/>
          <p:cNvSpPr txBox="1"/>
          <p:nvPr/>
        </p:nvSpPr>
        <p:spPr>
          <a:xfrm>
            <a:off x="1669568" y="5423562"/>
            <a:ext cx="606973" cy="261610"/>
          </a:xfrm>
          <a:prstGeom prst="rect">
            <a:avLst/>
          </a:prstGeom>
          <a:noFill/>
        </p:spPr>
        <p:txBody>
          <a:bodyPr wrap="square" rtlCol="0">
            <a:spAutoFit/>
          </a:bodyPr>
          <a:lstStyle/>
          <a:p>
            <a:r>
              <a:rPr lang="zh-CN" altLang="en-US" sz="1100" dirty="0" smtClean="0">
                <a:latin typeface="仿宋" panose="02010609060101010101" pitchFamily="49" charset="-122"/>
                <a:ea typeface="仿宋" panose="02010609060101010101" pitchFamily="49" charset="-122"/>
              </a:rPr>
              <a:t>前提集</a:t>
            </a:r>
            <a:endParaRPr lang="en-US" altLang="zh-CN" sz="1100" dirty="0">
              <a:latin typeface="仿宋" panose="02010609060101010101" pitchFamily="49" charset="-122"/>
              <a:ea typeface="仿宋" panose="02010609060101010101" pitchFamily="49" charset="-122"/>
            </a:endParaRPr>
          </a:p>
        </p:txBody>
      </p:sp>
      <p:sp>
        <p:nvSpPr>
          <p:cNvPr id="9" name="右箭头 8"/>
          <p:cNvSpPr/>
          <p:nvPr/>
        </p:nvSpPr>
        <p:spPr>
          <a:xfrm>
            <a:off x="3894197" y="3729108"/>
            <a:ext cx="769357" cy="256529"/>
          </a:xfrm>
          <a:prstGeom prst="right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0" name="文本框 9"/>
          <p:cNvSpPr txBox="1"/>
          <p:nvPr/>
        </p:nvSpPr>
        <p:spPr>
          <a:xfrm>
            <a:off x="3744367" y="3454886"/>
            <a:ext cx="1069016" cy="261610"/>
          </a:xfrm>
          <a:prstGeom prst="rect">
            <a:avLst/>
          </a:prstGeom>
          <a:noFill/>
        </p:spPr>
        <p:txBody>
          <a:bodyPr wrap="square" rtlCol="0">
            <a:spAutoFit/>
          </a:bodyPr>
          <a:lstStyle/>
          <a:p>
            <a:r>
              <a:rPr lang="zh-CN" altLang="en-US" sz="1100" dirty="0" smtClean="0">
                <a:latin typeface="+mn-ea"/>
              </a:rPr>
              <a:t>形式推理过程</a:t>
            </a:r>
            <a:endParaRPr lang="en-US" altLang="zh-CN" sz="1100" dirty="0">
              <a:latin typeface="+mn-ea"/>
            </a:endParaRPr>
          </a:p>
        </p:txBody>
      </p:sp>
      <p:sp>
        <p:nvSpPr>
          <p:cNvPr id="12" name="文本框 11"/>
          <p:cNvSpPr txBox="1"/>
          <p:nvPr/>
        </p:nvSpPr>
        <p:spPr>
          <a:xfrm>
            <a:off x="4134791" y="5896303"/>
            <a:ext cx="777973" cy="261610"/>
          </a:xfrm>
          <a:prstGeom prst="rect">
            <a:avLst/>
          </a:prstGeom>
          <a:noFill/>
        </p:spPr>
        <p:txBody>
          <a:bodyPr wrap="square" rtlCol="0">
            <a:spAutoFit/>
          </a:bodyPr>
          <a:lstStyle/>
          <a:p>
            <a:r>
              <a:rPr lang="zh-CN" altLang="en-US" sz="1100" dirty="0" smtClean="0">
                <a:latin typeface="仿宋" panose="02010609060101010101" pitchFamily="49" charset="-122"/>
                <a:ea typeface="仿宋" panose="02010609060101010101" pitchFamily="49" charset="-122"/>
              </a:rPr>
              <a:t>证明序列</a:t>
            </a:r>
            <a:endParaRPr lang="en-US" altLang="zh-CN" sz="1100" dirty="0">
              <a:latin typeface="仿宋" panose="02010609060101010101" pitchFamily="49" charset="-122"/>
              <a:ea typeface="仿宋" panose="02010609060101010101" pitchFamily="49" charset="-122"/>
            </a:endParaRPr>
          </a:p>
        </p:txBody>
      </p:sp>
      <p:sp>
        <p:nvSpPr>
          <p:cNvPr id="13" name="文本框 12"/>
          <p:cNvSpPr txBox="1"/>
          <p:nvPr/>
        </p:nvSpPr>
        <p:spPr>
          <a:xfrm>
            <a:off x="608549" y="1799716"/>
            <a:ext cx="2273388"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&lt;</a:t>
            </a:r>
            <a:r>
              <a:rPr lang="en-US" altLang="zh-CN" sz="1200" dirty="0" smtClean="0">
                <a:latin typeface="Times New Roman" panose="02020603050405020304" pitchFamily="18" charset="0"/>
                <a:cs typeface="Times New Roman" panose="02020603050405020304" pitchFamily="18" charset="0"/>
              </a:rPr>
              <a:t>if-statement&gt;</a:t>
            </a:r>
            <a:r>
              <a:rPr lang="zh-CN" altLang="en-US" sz="1200" dirty="0" smtClean="0">
                <a:latin typeface="Times New Roman" panose="02020603050405020304" pitchFamily="18" charset="0"/>
                <a:cs typeface="Times New Roman" panose="02020603050405020304" pitchFamily="18" charset="0"/>
              </a:rPr>
              <a:t>文法单元</a:t>
            </a:r>
            <a:r>
              <a:rPr lang="zh-CN" altLang="en-US" sz="1200" dirty="0" smtClean="0">
                <a:latin typeface="+mn-ea"/>
              </a:rPr>
              <a:t>的证明：</a:t>
            </a:r>
            <a:endParaRPr lang="en-US" altLang="zh-CN" sz="1200" dirty="0">
              <a:latin typeface="+mn-ea"/>
            </a:endParaRPr>
          </a:p>
        </p:txBody>
      </p:sp>
      <p:sp>
        <p:nvSpPr>
          <p:cNvPr id="15" name="灯片编号占位符 1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20</a:t>
            </a:fld>
            <a:endParaRPr lang="zh-CN" altLang="en-US" dirty="0">
              <a:solidFill>
                <a:prstClr val="black">
                  <a:tint val="75000"/>
                </a:prstClr>
              </a:solidFill>
            </a:endParaRPr>
          </a:p>
        </p:txBody>
      </p:sp>
    </p:spTree>
    <p:extLst>
      <p:ext uri="{BB962C8B-B14F-4D97-AF65-F5344CB8AC3E}">
        <p14:creationId xmlns:p14="http://schemas.microsoft.com/office/powerpoint/2010/main" val="558906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编译验证关键算法</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308714"/>
          </a:xfrm>
        </p:spPr>
        <p:txBody>
          <a:bodyPr>
            <a:normAutofit fontScale="85000" lnSpcReduction="20000"/>
          </a:bodyPr>
          <a:lstStyle/>
          <a:p>
            <a:pPr>
              <a:buSzPct val="100000"/>
            </a:pPr>
            <a:r>
              <a:rPr lang="zh-CN" altLang="en-US" sz="2600" dirty="0" smtClean="0">
                <a:latin typeface="黑体" panose="02010609060101010101" pitchFamily="49" charset="-122"/>
              </a:rPr>
              <a:t>命题</a:t>
            </a:r>
            <a:r>
              <a:rPr lang="zh-CN" altLang="en-US" sz="2600" dirty="0">
                <a:latin typeface="黑体" panose="02010609060101010101" pitchFamily="49" charset="-122"/>
              </a:rPr>
              <a:t>映射算法</a:t>
            </a:r>
            <a:endParaRPr lang="en-US" altLang="zh-CN" sz="2600" dirty="0">
              <a:latin typeface="黑体" panose="02010609060101010101" pitchFamily="49" charset="-122"/>
            </a:endParaRPr>
          </a:p>
          <a:p>
            <a:pPr lvl="1">
              <a:buSzPct val="100000"/>
            </a:pPr>
            <a:r>
              <a:rPr lang="zh-CN" altLang="en-US" sz="2200" dirty="0">
                <a:latin typeface="Times New Roman" panose="02020603050405020304" pitchFamily="18" charset="0"/>
                <a:cs typeface="Times New Roman" panose="02020603050405020304" pitchFamily="18" charset="0"/>
              </a:rPr>
              <a:t>作用是把目标码模式转换为命题的</a:t>
            </a:r>
            <a:r>
              <a:rPr lang="zh-CN" altLang="en-US" sz="2200" dirty="0" smtClean="0">
                <a:latin typeface="Times New Roman" panose="02020603050405020304" pitchFamily="18" charset="0"/>
                <a:cs typeface="Times New Roman" panose="02020603050405020304" pitchFamily="18" charset="0"/>
              </a:rPr>
              <a:t>形式，构造后续推理的前提集合。</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专用公理</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t>算法</a:t>
            </a:r>
            <a:r>
              <a:rPr lang="zh-CN" altLang="en-US" sz="2200" dirty="0"/>
              <a:t>的时间复杂复为</a:t>
            </a:r>
            <a:r>
              <a:rPr lang="en-US" altLang="zh-CN" sz="2200" dirty="0">
                <a:latin typeface="Times New Roman" panose="02020603050405020304" pitchFamily="18" charset="0"/>
                <a:cs typeface="Times New Roman" panose="02020603050405020304" pitchFamily="18" charset="0"/>
              </a:rPr>
              <a:t>O(n)</a:t>
            </a:r>
            <a:endParaRPr lang="en-US" altLang="zh-CN" sz="2200" dirty="0" smtClean="0">
              <a:latin typeface="Times New Roman" panose="02020603050405020304" pitchFamily="18" charset="0"/>
              <a:cs typeface="Times New Roman" panose="02020603050405020304" pitchFamily="18" charset="0"/>
            </a:endParaRPr>
          </a:p>
          <a:p>
            <a:pPr>
              <a:buSzPct val="100000"/>
            </a:pPr>
            <a:r>
              <a:rPr lang="zh-CN" altLang="en-US" sz="2600" dirty="0" smtClean="0">
                <a:latin typeface="黑体" panose="02010609060101010101" pitchFamily="49" charset="-122"/>
              </a:rPr>
              <a:t>自动推理</a:t>
            </a:r>
            <a:r>
              <a:rPr lang="zh-CN" altLang="en-US" sz="2600" dirty="0">
                <a:latin typeface="黑体" panose="02010609060101010101" pitchFamily="49" charset="-122"/>
              </a:rPr>
              <a:t>算法</a:t>
            </a:r>
            <a:endParaRPr lang="en-US" altLang="zh-CN" sz="2600" dirty="0" smtClean="0">
              <a:latin typeface="黑体" panose="02010609060101010101" pitchFamily="49" charset="-122"/>
            </a:endParaRPr>
          </a:p>
          <a:p>
            <a:pPr lvl="1">
              <a:buSzPct val="100000"/>
            </a:pPr>
            <a:r>
              <a:rPr lang="zh-CN" altLang="en-US" sz="2200" dirty="0" smtClean="0"/>
              <a:t>本文</a:t>
            </a:r>
            <a:r>
              <a:rPr lang="zh-CN" altLang="en-US" sz="2200" dirty="0"/>
              <a:t>提出的形式验证方法的核心。</a:t>
            </a:r>
            <a:endParaRPr lang="en-US" altLang="zh-CN" sz="2200" dirty="0" smtClean="0"/>
          </a:p>
          <a:p>
            <a:pPr lvl="1">
              <a:buSzPct val="100000"/>
            </a:pPr>
            <a:r>
              <a:rPr lang="zh-CN" altLang="en-US" sz="2200" dirty="0" smtClean="0"/>
              <a:t>基于构建</a:t>
            </a:r>
            <a:r>
              <a:rPr lang="zh-CN" altLang="en-US" sz="2200" dirty="0"/>
              <a:t>的公理系统，使用前提集和推理规则推导出一系列新命题，把这些新的命题作为定理加入</a:t>
            </a:r>
            <a:r>
              <a:rPr lang="zh-CN" altLang="en-US" sz="2200" dirty="0" smtClean="0"/>
              <a:t>前提集中</a:t>
            </a:r>
            <a:r>
              <a:rPr lang="zh-CN" altLang="en-US" sz="2200" dirty="0"/>
              <a:t>进行后续的</a:t>
            </a:r>
            <a:r>
              <a:rPr lang="zh-CN" altLang="en-US" sz="2200" dirty="0" smtClean="0"/>
              <a:t>证明。</a:t>
            </a:r>
            <a:endParaRPr lang="en-US" altLang="zh-CN" sz="2200" dirty="0" smtClean="0"/>
          </a:p>
          <a:p>
            <a:pPr lvl="1">
              <a:buSzPct val="100000"/>
            </a:pPr>
            <a:r>
              <a:rPr lang="zh-CN" altLang="en-US" sz="2200" dirty="0"/>
              <a:t>算法的时间复杂度为</a:t>
            </a:r>
            <a:r>
              <a:rPr lang="en-US" altLang="zh-CN" sz="2200" dirty="0">
                <a:latin typeface="Times New Roman" panose="02020603050405020304" pitchFamily="18" charset="0"/>
                <a:cs typeface="Times New Roman" panose="02020603050405020304" pitchFamily="18" charset="0"/>
              </a:rPr>
              <a:t>O(n</a:t>
            </a:r>
            <a:r>
              <a:rPr lang="en-US" altLang="zh-CN" sz="2200" baseline="30000" dirty="0">
                <a:latin typeface="Times New Roman" panose="02020603050405020304" pitchFamily="18" charset="0"/>
                <a:cs typeface="Times New Roman" panose="02020603050405020304" pitchFamily="18" charset="0"/>
              </a:rPr>
              <a:t>2</a:t>
            </a:r>
            <a:r>
              <a:rPr lang="en-US" altLang="zh-CN" sz="2200" dirty="0">
                <a:latin typeface="Times New Roman" panose="02020603050405020304" pitchFamily="18" charset="0"/>
                <a:cs typeface="Times New Roman" panose="02020603050405020304" pitchFamily="18" charset="0"/>
              </a:rPr>
              <a:t>)</a:t>
            </a:r>
            <a:endParaRPr lang="en-US" altLang="zh-CN" sz="2200" dirty="0" smtClean="0">
              <a:latin typeface="Times New Roman" panose="02020603050405020304" pitchFamily="18" charset="0"/>
              <a:cs typeface="Times New Roman" panose="02020603050405020304" pitchFamily="18" charset="0"/>
            </a:endParaRPr>
          </a:p>
          <a:p>
            <a:pPr>
              <a:buSzPct val="100000"/>
            </a:pPr>
            <a:r>
              <a:rPr lang="zh-CN" altLang="en-US" sz="2600" dirty="0" smtClean="0">
                <a:latin typeface="黑体" panose="02010609060101010101" pitchFamily="49" charset="-122"/>
              </a:rPr>
              <a:t>循环</a:t>
            </a:r>
            <a:r>
              <a:rPr lang="zh-CN" altLang="en-US" sz="2600" dirty="0">
                <a:latin typeface="黑体" panose="02010609060101010101" pitchFamily="49" charset="-122"/>
              </a:rPr>
              <a:t>交互证明算法</a:t>
            </a:r>
            <a:endParaRPr lang="en-US" altLang="zh-CN" sz="2200" dirty="0" smtClean="0"/>
          </a:p>
          <a:p>
            <a:pPr lvl="1">
              <a:buSzPct val="100000"/>
            </a:pPr>
            <a:r>
              <a:rPr lang="zh-CN" altLang="en-US" sz="2200" dirty="0"/>
              <a:t>主要用于含有循环结构的文法</a:t>
            </a:r>
            <a:r>
              <a:rPr lang="zh-CN" altLang="en-US" sz="2200" dirty="0" smtClean="0"/>
              <a:t>单元的推理证明。</a:t>
            </a:r>
            <a:endParaRPr lang="en-US" altLang="zh-CN" sz="2200" dirty="0" smtClean="0"/>
          </a:p>
          <a:p>
            <a:pPr lvl="1">
              <a:buSzPct val="100000"/>
            </a:pPr>
            <a:r>
              <a:rPr lang="zh-CN" altLang="en-US" sz="2200" dirty="0"/>
              <a:t>理论基础是限定</a:t>
            </a:r>
            <a:r>
              <a:rPr lang="zh-CN" altLang="en-US" sz="2200" dirty="0" smtClean="0"/>
              <a:t>数学归纳法</a:t>
            </a:r>
            <a:endParaRPr lang="en-US" altLang="zh-CN" sz="2200" dirty="0" smtClean="0"/>
          </a:p>
          <a:p>
            <a:pPr lvl="1">
              <a:buSzPct val="100000"/>
            </a:pPr>
            <a:r>
              <a:rPr lang="zh-CN" altLang="en-US" sz="2200" dirty="0" smtClean="0"/>
              <a:t>需要两次调用自动推理算法</a:t>
            </a:r>
            <a:endParaRPr lang="en-US" altLang="zh-CN" sz="2200" dirty="0" smtClean="0"/>
          </a:p>
          <a:p>
            <a:pPr lvl="1">
              <a:buSzPct val="100000"/>
            </a:pPr>
            <a:r>
              <a:rPr lang="zh-CN" altLang="en-US" sz="2200" dirty="0"/>
              <a:t>算法的时间复杂度为</a:t>
            </a:r>
            <a:r>
              <a:rPr lang="en-US" altLang="zh-CN" sz="2200" dirty="0">
                <a:latin typeface="Times New Roman" panose="02020603050405020304" pitchFamily="18" charset="0"/>
                <a:cs typeface="Times New Roman" panose="02020603050405020304" pitchFamily="18" charset="0"/>
              </a:rPr>
              <a:t>O(n</a:t>
            </a:r>
            <a:r>
              <a:rPr lang="en-US" altLang="zh-CN" sz="2200" baseline="30000" dirty="0">
                <a:latin typeface="Times New Roman" panose="02020603050405020304" pitchFamily="18" charset="0"/>
                <a:cs typeface="Times New Roman" panose="02020603050405020304" pitchFamily="18" charset="0"/>
              </a:rPr>
              <a:t>2</a:t>
            </a:r>
            <a:r>
              <a:rPr lang="en-US" altLang="zh-CN" sz="2200" dirty="0" smtClean="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21</a:t>
            </a:fld>
            <a:endParaRPr lang="zh-CN" altLang="en-US" dirty="0">
              <a:solidFill>
                <a:prstClr val="black">
                  <a:tint val="75000"/>
                </a:prstClr>
              </a:solidFill>
            </a:endParaRPr>
          </a:p>
        </p:txBody>
      </p:sp>
    </p:spTree>
    <p:extLst>
      <p:ext uri="{BB962C8B-B14F-4D97-AF65-F5344CB8AC3E}">
        <p14:creationId xmlns:p14="http://schemas.microsoft.com/office/powerpoint/2010/main" val="828013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编译验证关键</a:t>
            </a:r>
            <a:r>
              <a:rPr lang="zh-CN" altLang="en-US" b="1" dirty="0">
                <a:latin typeface="华文仿宋" panose="02010600040101010101" pitchFamily="2" charset="-122"/>
                <a:ea typeface="华文仿宋" panose="02010600040101010101" pitchFamily="2" charset="-122"/>
              </a:rPr>
              <a:t>算法</a:t>
            </a:r>
          </a:p>
        </p:txBody>
      </p:sp>
      <p:pic>
        <p:nvPicPr>
          <p:cNvPr id="7" name="内容占位符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98849" y="4338524"/>
            <a:ext cx="3607698" cy="2396129"/>
          </a:xfr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556585"/>
            <a:ext cx="3241390" cy="2792850"/>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9014" y="1574915"/>
            <a:ext cx="3225424" cy="2719611"/>
          </a:xfrm>
          <a:prstGeom prst="rect">
            <a:avLst/>
          </a:prstGeom>
        </p:spPr>
      </p:pic>
      <p:sp>
        <p:nvSpPr>
          <p:cNvPr id="10" name="灯片编号占位符 9"/>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22</a:t>
            </a:fld>
            <a:endParaRPr lang="zh-CN" altLang="en-US" dirty="0">
              <a:solidFill>
                <a:prstClr val="black">
                  <a:tint val="75000"/>
                </a:prstClr>
              </a:solidFill>
            </a:endParaRPr>
          </a:p>
        </p:txBody>
      </p:sp>
    </p:spTree>
    <p:extLst>
      <p:ext uri="{BB962C8B-B14F-4D97-AF65-F5344CB8AC3E}">
        <p14:creationId xmlns:p14="http://schemas.microsoft.com/office/powerpoint/2010/main" val="3992729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安全</a:t>
            </a:r>
            <a:r>
              <a:rPr lang="en-US" altLang="zh-CN" b="1" dirty="0">
                <a:latin typeface="华文仿宋" panose="02010600040101010101" pitchFamily="2" charset="-122"/>
                <a:ea typeface="华文仿宋" panose="02010600040101010101" pitchFamily="2" charset="-122"/>
              </a:rPr>
              <a:t>C</a:t>
            </a:r>
            <a:r>
              <a:rPr lang="zh-CN" altLang="en-US" b="1" dirty="0" smtClean="0">
                <a:latin typeface="华文仿宋" panose="02010600040101010101" pitchFamily="2" charset="-122"/>
                <a:ea typeface="华文仿宋" panose="02010600040101010101" pitchFamily="2" charset="-122"/>
              </a:rPr>
              <a:t>编译构建方法</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2"/>
            <a:ext cx="2853559" cy="4634344"/>
          </a:xfrm>
        </p:spPr>
        <p:txBody>
          <a:bodyPr>
            <a:normAutofit/>
          </a:bodyPr>
          <a:lstStyle/>
          <a:p>
            <a:pPr>
              <a:buSzPct val="100000"/>
            </a:pPr>
            <a:r>
              <a:rPr lang="zh-CN" altLang="en-US" sz="2200" dirty="0" smtClean="0">
                <a:latin typeface="黑体" panose="02010609060101010101" pitchFamily="49" charset="-122"/>
              </a:rPr>
              <a:t>构建方法架构</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a:t>上部分是</a:t>
            </a:r>
            <a:r>
              <a:rPr lang="zh-CN" altLang="en-US" sz="1800" dirty="0" smtClean="0"/>
              <a:t>编译系统</a:t>
            </a:r>
            <a:r>
              <a:rPr lang="zh-CN" altLang="en-US" sz="1800" dirty="0"/>
              <a:t>的构成</a:t>
            </a:r>
            <a:r>
              <a:rPr lang="zh-CN" altLang="en-US" sz="1800" dirty="0" smtClean="0"/>
              <a:t>部分</a:t>
            </a:r>
            <a:endParaRPr lang="en-US" altLang="zh-CN" sz="1800" dirty="0" smtClean="0"/>
          </a:p>
          <a:p>
            <a:pPr lvl="1">
              <a:buSzPct val="100000"/>
            </a:pPr>
            <a:r>
              <a:rPr lang="zh-CN" altLang="en-US" sz="1800" dirty="0"/>
              <a:t>下部分为输入的数据在整个处理流程中的转化</a:t>
            </a:r>
            <a:r>
              <a:rPr lang="zh-CN" altLang="en-US" sz="1800" dirty="0" smtClean="0"/>
              <a:t>过程</a:t>
            </a:r>
            <a:endParaRPr lang="en-US" altLang="zh-CN" sz="1800" dirty="0" smtClean="0"/>
          </a:p>
          <a:p>
            <a:pPr lvl="1">
              <a:buSzPct val="100000"/>
            </a:pPr>
            <a:r>
              <a:rPr lang="zh-CN" altLang="en-US" sz="1800" b="1" u="sng" dirty="0"/>
              <a:t>文法</a:t>
            </a:r>
            <a:r>
              <a:rPr lang="zh-CN" altLang="en-US" sz="1800" b="1" u="sng" dirty="0" smtClean="0"/>
              <a:t>单元识别</a:t>
            </a:r>
            <a:endParaRPr lang="en-US" altLang="zh-CN" sz="1800" b="1" u="sng" dirty="0" smtClean="0"/>
          </a:p>
          <a:p>
            <a:pPr lvl="1">
              <a:buSzPct val="100000"/>
            </a:pPr>
            <a:r>
              <a:rPr lang="zh-CN" altLang="en-US" sz="1800" b="1" u="sng" dirty="0" smtClean="0"/>
              <a:t>层级编码</a:t>
            </a:r>
            <a:endParaRPr lang="en-US" altLang="zh-CN" sz="1800" b="1" u="sng" dirty="0" smtClean="0"/>
          </a:p>
          <a:p>
            <a:pPr lvl="1">
              <a:buSzPct val="100000"/>
            </a:pPr>
            <a:r>
              <a:rPr lang="zh-CN" altLang="en-US" sz="1800" b="1" u="sng" dirty="0" smtClean="0"/>
              <a:t>安全</a:t>
            </a:r>
            <a:r>
              <a:rPr lang="en-US" altLang="zh-CN" sz="1800" b="1" u="sng" dirty="0" smtClean="0"/>
              <a:t>C</a:t>
            </a:r>
            <a:r>
              <a:rPr lang="zh-CN" altLang="en-US" sz="1800" b="1" u="sng" dirty="0" smtClean="0"/>
              <a:t>检验</a:t>
            </a:r>
            <a:endParaRPr lang="en-US" altLang="zh-CN" sz="1800" b="1" u="sng" dirty="0" smtClean="0"/>
          </a:p>
          <a:p>
            <a:pPr lvl="1">
              <a:buSzPct val="100000"/>
            </a:pPr>
            <a:r>
              <a:rPr lang="zh-CN" altLang="en-US" sz="1800" dirty="0" smtClean="0"/>
              <a:t>形式验证</a:t>
            </a:r>
            <a:endParaRPr lang="en-US" altLang="zh-CN" sz="1800" dirty="0" smtClean="0"/>
          </a:p>
          <a:p>
            <a:pPr lvl="2">
              <a:buSzPct val="100000"/>
            </a:pPr>
            <a:r>
              <a:rPr lang="zh-CN" altLang="en-US" sz="1400" dirty="0" smtClean="0"/>
              <a:t>前文所述编译验证</a:t>
            </a:r>
            <a:r>
              <a:rPr lang="zh-CN" altLang="en-US" sz="1400" dirty="0"/>
              <a:t>过程作为一个处理阶段加入到</a:t>
            </a:r>
            <a:r>
              <a:rPr lang="zh-CN" altLang="en-US" sz="1400" dirty="0" smtClean="0"/>
              <a:t>编译系统</a:t>
            </a:r>
            <a:r>
              <a:rPr lang="zh-CN" altLang="en-US" sz="1400" dirty="0"/>
              <a:t>的</a:t>
            </a:r>
            <a:r>
              <a:rPr lang="zh-CN" altLang="en-US" sz="1400" dirty="0" smtClean="0"/>
              <a:t>后端实现中</a:t>
            </a:r>
            <a:endParaRPr lang="en-US" altLang="zh-CN" sz="1400" dirty="0" smtClean="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11012980"/>
              </p:ext>
            </p:extLst>
          </p:nvPr>
        </p:nvGraphicFramePr>
        <p:xfrm>
          <a:off x="3482012" y="2362417"/>
          <a:ext cx="5343525" cy="3294251"/>
        </p:xfrm>
        <a:graphic>
          <a:graphicData uri="http://schemas.openxmlformats.org/presentationml/2006/ole">
            <mc:AlternateContent xmlns:mc="http://schemas.openxmlformats.org/markup-compatibility/2006">
              <mc:Choice xmlns:v="urn:schemas-microsoft-com:vml" Requires="v">
                <p:oleObj spid="_x0000_s20742" name="Visio" r:id="rId4" imgW="5710501" imgH="3319389" progId="Visio.Drawing.15">
                  <p:embed/>
                </p:oleObj>
              </mc:Choice>
              <mc:Fallback>
                <p:oleObj name="Visio" r:id="rId4" imgW="5710501" imgH="331938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2012" y="2362417"/>
                        <a:ext cx="5343525" cy="3294251"/>
                      </a:xfrm>
                      <a:prstGeom prst="rect">
                        <a:avLst/>
                      </a:prstGeom>
                      <a:noFill/>
                    </p:spPr>
                  </p:pic>
                </p:oleObj>
              </mc:Fallback>
            </mc:AlternateContent>
          </a:graphicData>
        </a:graphic>
      </p:graphicFrame>
      <p:sp>
        <p:nvSpPr>
          <p:cNvPr id="6" name="灯片编号占位符 5"/>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23</a:t>
            </a:fld>
            <a:endParaRPr lang="zh-CN" altLang="en-US" dirty="0">
              <a:solidFill>
                <a:prstClr val="black">
                  <a:tint val="75000"/>
                </a:prstClr>
              </a:solidFill>
            </a:endParaRPr>
          </a:p>
        </p:txBody>
      </p:sp>
    </p:spTree>
    <p:extLst>
      <p:ext uri="{BB962C8B-B14F-4D97-AF65-F5344CB8AC3E}">
        <p14:creationId xmlns:p14="http://schemas.microsoft.com/office/powerpoint/2010/main" val="13726115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文法单元识别方法</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1"/>
            <a:ext cx="4531011" cy="4611413"/>
          </a:xfrm>
        </p:spPr>
        <p:txBody>
          <a:bodyPr>
            <a:normAutofit fontScale="62500" lnSpcReduction="20000"/>
          </a:bodyPr>
          <a:lstStyle/>
          <a:p>
            <a:pPr>
              <a:buSzPct val="100000"/>
            </a:pPr>
            <a:r>
              <a:rPr lang="zh-CN" altLang="en-US" sz="2600" dirty="0">
                <a:latin typeface="黑体" panose="02010609060101010101" pitchFamily="49" charset="-122"/>
              </a:rPr>
              <a:t>文法单元识别主要使用的技术是下推自动机</a:t>
            </a:r>
            <a:r>
              <a:rPr lang="zh-CN" altLang="en-US" sz="2600" dirty="0" smtClean="0">
                <a:latin typeface="黑体" panose="02010609060101010101" pitchFamily="49" charset="-122"/>
              </a:rPr>
              <a:t>。</a:t>
            </a:r>
            <a:endParaRPr lang="en-US" altLang="zh-CN" sz="2600" dirty="0" smtClean="0">
              <a:latin typeface="黑体" panose="02010609060101010101" pitchFamily="49" charset="-122"/>
            </a:endParaRPr>
          </a:p>
          <a:p>
            <a:pPr>
              <a:buSzPct val="100000"/>
            </a:pPr>
            <a:r>
              <a:rPr lang="zh-CN" altLang="en-US" sz="2600" dirty="0" smtClean="0">
                <a:latin typeface="黑体" panose="02010609060101010101" pitchFamily="49" charset="-122"/>
              </a:rPr>
              <a:t>下推自动机</a:t>
            </a:r>
            <a:endParaRPr lang="en-US" altLang="zh-CN" sz="2600" dirty="0" smtClean="0">
              <a:latin typeface="黑体" panose="02010609060101010101" pitchFamily="49" charset="-122"/>
            </a:endParaRPr>
          </a:p>
          <a:p>
            <a:pPr lvl="1">
              <a:buSzPct val="100000"/>
            </a:pPr>
            <a:r>
              <a:rPr lang="zh-CN" altLang="en-US" sz="2000" dirty="0">
                <a:latin typeface="黑体" panose="02010609060101010101" pitchFamily="49" charset="-122"/>
              </a:rPr>
              <a:t>定义：下推自动机是一个六元组 </a:t>
            </a:r>
            <a:r>
              <a:rPr lang="zh-CN" altLang="en-US" sz="2000" dirty="0" smtClean="0">
                <a:latin typeface="黑体" panose="02010609060101010101" pitchFamily="49" charset="-122"/>
              </a:rPr>
              <a:t>            ，</a:t>
            </a:r>
            <a:r>
              <a:rPr lang="zh-CN" altLang="en-US" sz="2000" dirty="0">
                <a:latin typeface="黑体" panose="02010609060101010101" pitchFamily="49" charset="-122"/>
              </a:rPr>
              <a:t>其中：</a:t>
            </a:r>
            <a:endParaRPr lang="en-US" altLang="zh-CN" sz="2000" dirty="0">
              <a:latin typeface="黑体" panose="02010609060101010101" pitchFamily="49" charset="-122"/>
            </a:endParaRP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状态的一个非空有穷集合。</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输入字母表。</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栈字母表。</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起始状态。</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5</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栈起始符号。</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6</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终止状态集， </a:t>
            </a:r>
            <a:r>
              <a:rPr lang="zh-CN" altLang="en-US" sz="2000" dirty="0" smtClean="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7</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状态映射函数。它表示</a:t>
            </a:r>
            <a:r>
              <a:rPr lang="zh-CN" altLang="en-US" sz="2000" dirty="0" smtClean="0">
                <a:latin typeface="Times New Roman" panose="02020603050405020304" pitchFamily="18" charset="0"/>
                <a:cs typeface="Times New Roman" panose="02020603050405020304" pitchFamily="18" charset="0"/>
              </a:rPr>
              <a:t>从</a:t>
            </a:r>
            <a:endParaRPr lang="en-US" altLang="zh-CN" sz="2000" dirty="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当前状态</a:t>
            </a:r>
            <a:r>
              <a:rPr lang="en-US" altLang="zh-CN" sz="2000" i="1" dirty="0" smtClean="0">
                <a:latin typeface="Times New Roman" panose="02020603050405020304" pitchFamily="18" charset="0"/>
                <a:cs typeface="Times New Roman" panose="02020603050405020304" pitchFamily="18" charset="0"/>
              </a:rPr>
              <a:t>s</a:t>
            </a:r>
            <a:r>
              <a:rPr lang="zh-CN" altLang="en-US" sz="2000" dirty="0" smtClean="0">
                <a:latin typeface="Times New Roman" panose="02020603050405020304" pitchFamily="18" charset="0"/>
                <a:cs typeface="Times New Roman" panose="02020603050405020304" pitchFamily="18" charset="0"/>
              </a:rPr>
              <a:t>出发</a:t>
            </a:r>
            <a:r>
              <a:rPr lang="zh-CN" altLang="en-US" sz="2000" dirty="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且栈</a:t>
            </a:r>
            <a:r>
              <a:rPr lang="zh-CN" altLang="en-US" sz="2000" dirty="0">
                <a:latin typeface="Times New Roman" panose="02020603050405020304" pitchFamily="18" charset="0"/>
                <a:cs typeface="Times New Roman" panose="02020603050405020304" pitchFamily="18" charset="0"/>
              </a:rPr>
              <a:t>顶符号是</a:t>
            </a:r>
            <a:r>
              <a:rPr lang="en-US" altLang="zh-CN" sz="2000" dirty="0">
                <a:latin typeface="Times New Roman" panose="02020603050405020304" pitchFamily="18" charset="0"/>
                <a:cs typeface="Times New Roman" panose="02020603050405020304" pitchFamily="18" charset="0"/>
              </a:rPr>
              <a:t>z</a:t>
            </a:r>
            <a:r>
              <a:rPr lang="zh-CN" altLang="en-US" sz="2000" dirty="0">
                <a:latin typeface="Times New Roman" panose="02020603050405020304" pitchFamily="18" charset="0"/>
                <a:cs typeface="Times New Roman" panose="02020603050405020304" pitchFamily="18" charset="0"/>
              </a:rPr>
              <a:t>，若输入的</a:t>
            </a:r>
            <a:r>
              <a:rPr lang="zh-CN" altLang="en-US" sz="2000" dirty="0" smtClean="0">
                <a:latin typeface="Times New Roman" panose="02020603050405020304" pitchFamily="18" charset="0"/>
                <a:cs typeface="Times New Roman" panose="02020603050405020304" pitchFamily="18" charset="0"/>
              </a:rPr>
              <a:t>字符</a:t>
            </a:r>
            <a:endParaRPr lang="en-US" altLang="zh-CN" sz="2000" dirty="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为</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，则映射到</a:t>
            </a:r>
            <a:r>
              <a:rPr lang="zh-CN" altLang="en-US" sz="2000" dirty="0" smtClean="0">
                <a:latin typeface="Times New Roman" panose="02020603050405020304" pitchFamily="18" charset="0"/>
                <a:cs typeface="Times New Roman" panose="02020603050405020304" pitchFamily="18" charset="0"/>
              </a:rPr>
              <a:t>三元</a:t>
            </a:r>
            <a:r>
              <a:rPr lang="zh-CN" altLang="en-US" sz="2000" dirty="0">
                <a:latin typeface="Times New Roman" panose="02020603050405020304" pitchFamily="18" charset="0"/>
                <a:cs typeface="Times New Roman" panose="02020603050405020304" pitchFamily="18" charset="0"/>
              </a:rPr>
              <a:t>偶 </a:t>
            </a:r>
            <a:r>
              <a:rPr lang="zh-CN" altLang="en-US" sz="2000" dirty="0" smtClean="0">
                <a:latin typeface="Times New Roman" panose="02020603050405020304" pitchFamily="18" charset="0"/>
                <a:cs typeface="Times New Roman" panose="02020603050405020304" pitchFamily="18" charset="0"/>
              </a:rPr>
              <a:t>                 。</a:t>
            </a:r>
            <a:endParaRPr lang="en-US" altLang="zh-CN" sz="2000" dirty="0" smtClean="0">
              <a:latin typeface="黑体" panose="02010609060101010101" pitchFamily="49" charset="-122"/>
            </a:endParaRPr>
          </a:p>
          <a:p>
            <a:pPr>
              <a:buSzPct val="100000"/>
            </a:pPr>
            <a:r>
              <a:rPr lang="zh-CN" altLang="en-US" sz="2600" dirty="0" smtClean="0">
                <a:latin typeface="黑体" panose="02010609060101010101" pitchFamily="49" charset="-122"/>
              </a:rPr>
              <a:t>下推自动机算法</a:t>
            </a:r>
            <a:endParaRPr lang="en-US" altLang="zh-CN" sz="2600" dirty="0" smtClean="0">
              <a:latin typeface="黑体" panose="02010609060101010101" pitchFamily="49" charset="-122"/>
            </a:endParaRPr>
          </a:p>
          <a:p>
            <a:pPr lvl="1">
              <a:buSzPct val="100000"/>
            </a:pPr>
            <a:r>
              <a:rPr lang="zh-CN" altLang="en-US" sz="2000" dirty="0" smtClean="0">
                <a:latin typeface="黑体" panose="02010609060101010101" pitchFamily="49" charset="-122"/>
                <a:cs typeface="Times New Roman" panose="02020603050405020304" pitchFamily="18" charset="0"/>
              </a:rPr>
              <a:t>输入：单词流、状态</a:t>
            </a:r>
            <a:r>
              <a:rPr lang="zh-CN" altLang="en-US" sz="2000" dirty="0">
                <a:latin typeface="黑体" panose="02010609060101010101" pitchFamily="49" charset="-122"/>
                <a:cs typeface="Times New Roman" panose="02020603050405020304" pitchFamily="18" charset="0"/>
              </a:rPr>
              <a:t>集和终止状态集</a:t>
            </a:r>
            <a:endParaRPr lang="en-US" altLang="zh-CN" sz="2000" dirty="0" smtClean="0">
              <a:latin typeface="黑体" panose="02010609060101010101" pitchFamily="49" charset="-122"/>
              <a:cs typeface="Times New Roman" panose="02020603050405020304" pitchFamily="18" charset="0"/>
            </a:endParaRPr>
          </a:p>
          <a:p>
            <a:pPr lvl="1">
              <a:buSzPct val="100000"/>
            </a:pPr>
            <a:r>
              <a:rPr lang="zh-CN" altLang="en-US" sz="2000" dirty="0" smtClean="0">
                <a:latin typeface="黑体" panose="02010609060101010101" pitchFamily="49" charset="-122"/>
                <a:cs typeface="Times New Roman" panose="02020603050405020304" pitchFamily="18" charset="0"/>
              </a:rPr>
              <a:t>输出：文法单元集合</a:t>
            </a:r>
            <a:endParaRPr lang="en-US" altLang="zh-CN" sz="2000" dirty="0" smtClean="0">
              <a:latin typeface="黑体" panose="02010609060101010101" pitchFamily="49" charset="-122"/>
              <a:cs typeface="Times New Roman" panose="02020603050405020304" pitchFamily="18" charset="0"/>
            </a:endParaRPr>
          </a:p>
          <a:p>
            <a:pPr lvl="1">
              <a:buSzPct val="100000"/>
            </a:pPr>
            <a:r>
              <a:rPr lang="zh-CN" altLang="en-US" sz="2000" dirty="0" smtClean="0">
                <a:latin typeface="黑体" panose="02010609060101010101" pitchFamily="49" charset="-122"/>
                <a:cs typeface="Times New Roman" panose="02020603050405020304" pitchFamily="18" charset="0"/>
              </a:rPr>
              <a:t>定义</a:t>
            </a:r>
            <a:r>
              <a:rPr lang="zh-CN" altLang="en-US" sz="2000" dirty="0">
                <a:latin typeface="黑体" panose="02010609060101010101" pitchFamily="49" charset="-122"/>
                <a:cs typeface="Times New Roman" panose="02020603050405020304" pitchFamily="18" charset="0"/>
              </a:rPr>
              <a:t>一个分析栈、一个回滚栈以及一个状态栈。</a:t>
            </a:r>
          </a:p>
          <a:p>
            <a:pPr lvl="1">
              <a:buSzPct val="100000"/>
            </a:pPr>
            <a:r>
              <a:rPr lang="zh-CN" altLang="en-US" sz="2000" dirty="0">
                <a:latin typeface="黑体" panose="02010609060101010101" pitchFamily="49" charset="-122"/>
                <a:cs typeface="Times New Roman" panose="02020603050405020304" pitchFamily="18" charset="0"/>
              </a:rPr>
              <a:t>分析栈中存储当前自动机已经匹配的单词；</a:t>
            </a:r>
          </a:p>
          <a:p>
            <a:pPr lvl="1">
              <a:buSzPct val="100000"/>
            </a:pPr>
            <a:r>
              <a:rPr lang="zh-CN" altLang="en-US" sz="2000" dirty="0">
                <a:latin typeface="黑体" panose="02010609060101010101" pitchFamily="49" charset="-122"/>
                <a:cs typeface="Times New Roman" panose="02020603050405020304" pitchFamily="18" charset="0"/>
              </a:rPr>
              <a:t>回滚栈中记录了每个阶段自动机都可能到达的状态集合，当自动机匹配失败时可以回溯到上一个状态，从而可以继续当前的匹配过程；</a:t>
            </a:r>
          </a:p>
          <a:p>
            <a:pPr lvl="1">
              <a:buSzPct val="100000"/>
            </a:pPr>
            <a:r>
              <a:rPr lang="zh-CN" altLang="en-US" sz="2000" dirty="0">
                <a:latin typeface="黑体" panose="02010609060101010101" pitchFamily="49" charset="-122"/>
                <a:cs typeface="Times New Roman" panose="02020603050405020304" pitchFamily="18" charset="0"/>
              </a:rPr>
              <a:t>状态栈中存储当前阶段自动机可能达到的</a:t>
            </a:r>
            <a:r>
              <a:rPr lang="zh-CN" altLang="en-US" sz="2000" dirty="0" smtClean="0">
                <a:latin typeface="黑体" panose="02010609060101010101" pitchFamily="49" charset="-122"/>
                <a:cs typeface="Times New Roman" panose="02020603050405020304" pitchFamily="18" charset="0"/>
              </a:rPr>
              <a:t>状态。</a:t>
            </a:r>
            <a:endParaRPr lang="en-US" altLang="zh-CN" sz="2000" dirty="0" smtClean="0">
              <a:latin typeface="黑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8740" y="1600202"/>
            <a:ext cx="3488427" cy="5141133"/>
          </a:xfrm>
          <a:prstGeom prst="rect">
            <a:avLst/>
          </a:prstGeom>
        </p:spPr>
      </p:pic>
      <p:sp>
        <p:nvSpPr>
          <p:cNvPr id="7" name="Rectangle 2"/>
          <p:cNvSpPr>
            <a:spLocks noChangeArrowheads="1"/>
          </p:cNvSpPr>
          <p:nvPr/>
        </p:nvSpPr>
        <p:spPr bwMode="auto">
          <a:xfrm>
            <a:off x="2976530" y="198014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543149807"/>
              </p:ext>
            </p:extLst>
          </p:nvPr>
        </p:nvGraphicFramePr>
        <p:xfrm>
          <a:off x="3492325" y="2082444"/>
          <a:ext cx="978776" cy="223600"/>
        </p:xfrm>
        <a:graphic>
          <a:graphicData uri="http://schemas.openxmlformats.org/presentationml/2006/ole">
            <mc:AlternateContent xmlns:mc="http://schemas.openxmlformats.org/markup-compatibility/2006">
              <mc:Choice xmlns:v="urn:schemas-microsoft-com:vml" Requires="v">
                <p:oleObj spid="_x0000_s28820" name="Equation" r:id="rId5" imgW="1104900" imgH="254000" progId="Equation.DSMT4">
                  <p:embed/>
                </p:oleObj>
              </mc:Choice>
              <mc:Fallback>
                <p:oleObj name="Equation" r:id="rId5" imgW="1104900" imgH="2540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325" y="2082444"/>
                        <a:ext cx="978776" cy="223600"/>
                      </a:xfrm>
                      <a:prstGeom prst="rect">
                        <a:avLst/>
                      </a:prstGeom>
                      <a:noFill/>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652267696"/>
              </p:ext>
            </p:extLst>
          </p:nvPr>
        </p:nvGraphicFramePr>
        <p:xfrm>
          <a:off x="1398648" y="2437327"/>
          <a:ext cx="152400" cy="204788"/>
        </p:xfrm>
        <a:graphic>
          <a:graphicData uri="http://schemas.openxmlformats.org/presentationml/2006/ole">
            <mc:AlternateContent xmlns:mc="http://schemas.openxmlformats.org/markup-compatibility/2006">
              <mc:Choice xmlns:v="urn:schemas-microsoft-com:vml" Requires="v">
                <p:oleObj spid="_x0000_s28821" name="Equation" r:id="rId7" imgW="152268" imgH="203024" progId="Equation.DSMT4">
                  <p:embed/>
                </p:oleObj>
              </mc:Choice>
              <mc:Fallback>
                <p:oleObj name="Equation" r:id="rId7" imgW="152268" imgH="203024"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8648" y="2437327"/>
                        <a:ext cx="1524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753461336"/>
              </p:ext>
            </p:extLst>
          </p:nvPr>
        </p:nvGraphicFramePr>
        <p:xfrm>
          <a:off x="1398303" y="2662841"/>
          <a:ext cx="138113" cy="152400"/>
        </p:xfrm>
        <a:graphic>
          <a:graphicData uri="http://schemas.openxmlformats.org/presentationml/2006/ole">
            <mc:AlternateContent xmlns:mc="http://schemas.openxmlformats.org/markup-compatibility/2006">
              <mc:Choice xmlns:v="urn:schemas-microsoft-com:vml" Requires="v">
                <p:oleObj spid="_x0000_s28822" name="Equation" r:id="rId9" imgW="139639" imgH="152334" progId="Equation.DSMT4">
                  <p:embed/>
                </p:oleObj>
              </mc:Choice>
              <mc:Fallback>
                <p:oleObj name="Equation" r:id="rId9" imgW="139639" imgH="152334"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8303" y="2662841"/>
                        <a:ext cx="138113"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401620813"/>
              </p:ext>
            </p:extLst>
          </p:nvPr>
        </p:nvGraphicFramePr>
        <p:xfrm>
          <a:off x="1382028" y="2843729"/>
          <a:ext cx="138113" cy="166688"/>
        </p:xfrm>
        <a:graphic>
          <a:graphicData uri="http://schemas.openxmlformats.org/presentationml/2006/ole">
            <mc:AlternateContent xmlns:mc="http://schemas.openxmlformats.org/markup-compatibility/2006">
              <mc:Choice xmlns:v="urn:schemas-microsoft-com:vml" Requires="v">
                <p:oleObj spid="_x0000_s28823" name="Equation" r:id="rId11" imgW="139579" imgH="164957" progId="Equation.DSMT4">
                  <p:embed/>
                </p:oleObj>
              </mc:Choice>
              <mc:Fallback>
                <p:oleObj name="Equation" r:id="rId11" imgW="139579" imgH="164957"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2028" y="2843729"/>
                        <a:ext cx="138113" cy="166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563123116"/>
              </p:ext>
            </p:extLst>
          </p:nvPr>
        </p:nvGraphicFramePr>
        <p:xfrm>
          <a:off x="1398303" y="3004111"/>
          <a:ext cx="152400" cy="233363"/>
        </p:xfrm>
        <a:graphic>
          <a:graphicData uri="http://schemas.openxmlformats.org/presentationml/2006/ole">
            <mc:AlternateContent xmlns:mc="http://schemas.openxmlformats.org/markup-compatibility/2006">
              <mc:Choice xmlns:v="urn:schemas-microsoft-com:vml" Requires="v">
                <p:oleObj spid="_x0000_s28824" name="Equation" r:id="rId13" imgW="152334" imgH="228501" progId="Equation.DSMT4">
                  <p:embed/>
                </p:oleObj>
              </mc:Choice>
              <mc:Fallback>
                <p:oleObj name="Equation" r:id="rId13" imgW="152334" imgH="228501"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98303" y="3004111"/>
                        <a:ext cx="152400"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505544379"/>
              </p:ext>
            </p:extLst>
          </p:nvPr>
        </p:nvGraphicFramePr>
        <p:xfrm>
          <a:off x="1398303" y="3194617"/>
          <a:ext cx="166688" cy="233363"/>
        </p:xfrm>
        <a:graphic>
          <a:graphicData uri="http://schemas.openxmlformats.org/presentationml/2006/ole">
            <mc:AlternateContent xmlns:mc="http://schemas.openxmlformats.org/markup-compatibility/2006">
              <mc:Choice xmlns:v="urn:schemas-microsoft-com:vml" Requires="v">
                <p:oleObj spid="_x0000_s28825" name="Equation" r:id="rId15" imgW="165028" imgH="228501" progId="Equation.DSMT4">
                  <p:embed/>
                </p:oleObj>
              </mc:Choice>
              <mc:Fallback>
                <p:oleObj name="Equation" r:id="rId15" imgW="165028" imgH="228501"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98303" y="3194617"/>
                        <a:ext cx="166688"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179874171"/>
              </p:ext>
            </p:extLst>
          </p:nvPr>
        </p:nvGraphicFramePr>
        <p:xfrm>
          <a:off x="1392653" y="3440592"/>
          <a:ext cx="166688" cy="166688"/>
        </p:xfrm>
        <a:graphic>
          <a:graphicData uri="http://schemas.openxmlformats.org/presentationml/2006/ole">
            <mc:AlternateContent xmlns:mc="http://schemas.openxmlformats.org/markup-compatibility/2006">
              <mc:Choice xmlns:v="urn:schemas-microsoft-com:vml" Requires="v">
                <p:oleObj spid="_x0000_s28826" name="Equation" r:id="rId17" imgW="164885" imgH="164885" progId="Equation.DSMT4">
                  <p:embed/>
                </p:oleObj>
              </mc:Choice>
              <mc:Fallback>
                <p:oleObj name="Equation" r:id="rId17" imgW="164885" imgH="164885"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92653" y="3440592"/>
                        <a:ext cx="166688" cy="166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2956566857"/>
              </p:ext>
            </p:extLst>
          </p:nvPr>
        </p:nvGraphicFramePr>
        <p:xfrm>
          <a:off x="2659855" y="3446898"/>
          <a:ext cx="442913" cy="204788"/>
        </p:xfrm>
        <a:graphic>
          <a:graphicData uri="http://schemas.openxmlformats.org/presentationml/2006/ole">
            <mc:AlternateContent xmlns:mc="http://schemas.openxmlformats.org/markup-compatibility/2006">
              <mc:Choice xmlns:v="urn:schemas-microsoft-com:vml" Requires="v">
                <p:oleObj spid="_x0000_s28827" name="Equation" r:id="rId19" imgW="444307" imgH="203112" progId="Equation.DSMT4">
                  <p:embed/>
                </p:oleObj>
              </mc:Choice>
              <mc:Fallback>
                <p:oleObj name="Equation" r:id="rId19" imgW="444307" imgH="203112" progId="Equation.DSMT4">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59855" y="3446898"/>
                        <a:ext cx="442913"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23"/>
          <p:cNvSpPr>
            <a:spLocks noChangeArrowheads="1"/>
          </p:cNvSpPr>
          <p:nvPr/>
        </p:nvSpPr>
        <p:spPr bwMode="auto">
          <a:xfrm>
            <a:off x="1382028" y="35854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2760165694"/>
              </p:ext>
            </p:extLst>
          </p:nvPr>
        </p:nvGraphicFramePr>
        <p:xfrm>
          <a:off x="1404640" y="3605776"/>
          <a:ext cx="1476671" cy="279243"/>
        </p:xfrm>
        <a:graphic>
          <a:graphicData uri="http://schemas.openxmlformats.org/presentationml/2006/ole">
            <mc:AlternateContent xmlns:mc="http://schemas.openxmlformats.org/markup-compatibility/2006">
              <mc:Choice xmlns:v="urn:schemas-microsoft-com:vml" Requires="v">
                <p:oleObj spid="_x0000_s28828" name="Equation" r:id="rId21" imgW="1485900" imgH="279400" progId="Equation.DSMT4">
                  <p:embed/>
                </p:oleObj>
              </mc:Choice>
              <mc:Fallback>
                <p:oleObj name="Equation" r:id="rId21" imgW="1485900" imgH="279400" progId="Equation.DSMT4">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04640" y="3605776"/>
                        <a:ext cx="1476671" cy="279243"/>
                      </a:xfrm>
                      <a:prstGeom prst="rect">
                        <a:avLst/>
                      </a:prstGeom>
                      <a:noFill/>
                    </p:spPr>
                  </p:pic>
                </p:oleObj>
              </mc:Fallback>
            </mc:AlternateContent>
          </a:graphicData>
        </a:graphic>
      </p:graphicFrame>
      <p:sp>
        <p:nvSpPr>
          <p:cNvPr id="26"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45"/>
          <p:cNvSpPr>
            <a:spLocks noChangeArrowheads="1"/>
          </p:cNvSpPr>
          <p:nvPr/>
        </p:nvSpPr>
        <p:spPr bwMode="auto">
          <a:xfrm>
            <a:off x="2976530" y="39870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1230293749"/>
              </p:ext>
            </p:extLst>
          </p:nvPr>
        </p:nvGraphicFramePr>
        <p:xfrm>
          <a:off x="3026980" y="4016750"/>
          <a:ext cx="674764" cy="236971"/>
        </p:xfrm>
        <a:graphic>
          <a:graphicData uri="http://schemas.openxmlformats.org/presentationml/2006/ole">
            <mc:AlternateContent xmlns:mc="http://schemas.openxmlformats.org/markup-compatibility/2006">
              <mc:Choice xmlns:v="urn:schemas-microsoft-com:vml" Requires="v">
                <p:oleObj spid="_x0000_s28829" name="Equation" r:id="rId23" imgW="800100" imgH="279400" progId="Equation.DSMT4">
                  <p:embed/>
                </p:oleObj>
              </mc:Choice>
              <mc:Fallback>
                <p:oleObj name="Equation" r:id="rId23" imgW="800100" imgH="279400" progId="Equation.DSMT4">
                  <p:embed/>
                  <p:pic>
                    <p:nvPicPr>
                      <p:cNvPr id="29" name="对象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26980" y="4016750"/>
                        <a:ext cx="674764" cy="236971"/>
                      </a:xfrm>
                      <a:prstGeom prst="rect">
                        <a:avLst/>
                      </a:prstGeom>
                      <a:noFill/>
                    </p:spPr>
                  </p:pic>
                </p:oleObj>
              </mc:Fallback>
            </mc:AlternateContent>
          </a:graphicData>
        </a:graphic>
      </p:graphicFrame>
      <p:sp>
        <p:nvSpPr>
          <p:cNvPr id="34" name="灯片编号占位符 3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24</a:t>
            </a:fld>
            <a:endParaRPr lang="zh-CN" altLang="en-US" dirty="0">
              <a:solidFill>
                <a:prstClr val="black">
                  <a:tint val="75000"/>
                </a:prstClr>
              </a:solidFill>
            </a:endParaRPr>
          </a:p>
        </p:txBody>
      </p:sp>
    </p:spTree>
    <p:extLst>
      <p:ext uri="{BB962C8B-B14F-4D97-AF65-F5344CB8AC3E}">
        <p14:creationId xmlns:p14="http://schemas.microsoft.com/office/powerpoint/2010/main" val="7453632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层级编码方法</a:t>
            </a:r>
          </a:p>
        </p:txBody>
      </p:sp>
      <p:sp>
        <p:nvSpPr>
          <p:cNvPr id="3" name="内容占位符 2"/>
          <p:cNvSpPr>
            <a:spLocks noGrp="1"/>
          </p:cNvSpPr>
          <p:nvPr>
            <p:ph idx="1"/>
          </p:nvPr>
        </p:nvSpPr>
        <p:spPr>
          <a:xfrm>
            <a:off x="457200" y="1600202"/>
            <a:ext cx="3900389" cy="4634344"/>
          </a:xfrm>
        </p:spPr>
        <p:txBody>
          <a:bodyPr>
            <a:normAutofit/>
          </a:bodyPr>
          <a:lstStyle/>
          <a:p>
            <a:pPr>
              <a:buSzPct val="100000"/>
            </a:pPr>
            <a:r>
              <a:rPr lang="zh-CN" altLang="en-US" sz="2000" dirty="0" smtClean="0">
                <a:latin typeface="黑体" panose="02010609060101010101" pitchFamily="49" charset="-122"/>
              </a:rPr>
              <a:t>层级编码</a:t>
            </a:r>
            <a:endParaRPr lang="en-US" altLang="zh-CN" sz="2000" dirty="0" smtClean="0">
              <a:latin typeface="黑体" panose="02010609060101010101" pitchFamily="49" charset="-122"/>
            </a:endParaRPr>
          </a:p>
          <a:p>
            <a:pPr lvl="1">
              <a:buSzPct val="100000"/>
            </a:pPr>
            <a:r>
              <a:rPr lang="zh-CN" altLang="en-US" sz="1600" dirty="0">
                <a:latin typeface="Times New Roman" panose="02020603050405020304" pitchFamily="18" charset="0"/>
                <a:cs typeface="Times New Roman" panose="02020603050405020304" pitchFamily="18" charset="0"/>
              </a:rPr>
              <a:t>一种把源代码按照代码的嵌套层次依次赋予对应的数字编号的</a:t>
            </a:r>
            <a:r>
              <a:rPr lang="zh-CN" altLang="en-US" sz="1600" dirty="0" smtClean="0">
                <a:latin typeface="Times New Roman" panose="02020603050405020304" pitchFamily="18" charset="0"/>
                <a:cs typeface="Times New Roman" panose="02020603050405020304" pitchFamily="18" charset="0"/>
              </a:rPr>
              <a:t>方法</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lvl="1">
              <a:buSzPct val="100000"/>
            </a:pPr>
            <a:r>
              <a:rPr lang="zh-CN" altLang="en-US" sz="1600" dirty="0">
                <a:latin typeface="Times New Roman" panose="02020603050405020304" pitchFamily="18" charset="0"/>
                <a:cs typeface="Times New Roman" panose="02020603050405020304" pitchFamily="18" charset="0"/>
              </a:rPr>
              <a:t>编译的前端实现的，只用到了代码的</a:t>
            </a:r>
            <a:r>
              <a:rPr lang="zh-CN" altLang="en-US" sz="1600" dirty="0" smtClean="0">
                <a:latin typeface="Times New Roman" panose="02020603050405020304" pitchFamily="18" charset="0"/>
                <a:cs typeface="Times New Roman" panose="02020603050405020304" pitchFamily="18" charset="0"/>
              </a:rPr>
              <a:t>少量结构信息</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lvl="1">
              <a:buSzPct val="100000"/>
            </a:pPr>
            <a:r>
              <a:rPr lang="zh-CN" altLang="en-US" sz="1600" dirty="0" smtClean="0"/>
              <a:t>实现从</a:t>
            </a:r>
            <a:r>
              <a:rPr lang="zh-CN" altLang="en-US" sz="1600" dirty="0"/>
              <a:t>源代码到目标代码及证明序列之间的相互追踪，从而完成</a:t>
            </a:r>
            <a:r>
              <a:rPr lang="en-US" altLang="zh-CN" sz="1600" dirty="0" smtClean="0"/>
              <a:t>DO-178C</a:t>
            </a:r>
            <a:r>
              <a:rPr lang="zh-CN" altLang="en-US" sz="1600" dirty="0"/>
              <a:t>标准中规定的</a:t>
            </a:r>
            <a:r>
              <a:rPr lang="en-US" altLang="zh-CN" sz="1600" dirty="0" smtClean="0"/>
              <a:t>A</a:t>
            </a:r>
            <a:r>
              <a:rPr lang="zh-CN" altLang="en-US" sz="1600" dirty="0" smtClean="0"/>
              <a:t>级</a:t>
            </a:r>
            <a:r>
              <a:rPr lang="zh-CN" altLang="en-US" sz="1600" dirty="0"/>
              <a:t>软件可追踪性</a:t>
            </a:r>
            <a:r>
              <a:rPr lang="zh-CN" altLang="en-US" sz="1600" dirty="0" smtClean="0"/>
              <a:t>需求。</a:t>
            </a:r>
            <a:endParaRPr lang="en-US" altLang="zh-CN" sz="1600" dirty="0" smtClean="0">
              <a:latin typeface="黑体" panose="02010609060101010101" pitchFamily="49" charset="-122"/>
            </a:endParaRPr>
          </a:p>
          <a:p>
            <a:pPr>
              <a:buSzPct val="100000"/>
            </a:pPr>
            <a:r>
              <a:rPr lang="zh-CN" altLang="en-US" sz="2000" dirty="0">
                <a:latin typeface="黑体" panose="02010609060101010101" pitchFamily="49" charset="-122"/>
              </a:rPr>
              <a:t>层级</a:t>
            </a:r>
            <a:r>
              <a:rPr lang="zh-CN" altLang="en-US" sz="2000" dirty="0" smtClean="0">
                <a:latin typeface="黑体" panose="02010609060101010101" pitchFamily="49" charset="-122"/>
              </a:rPr>
              <a:t>编码算法</a:t>
            </a:r>
            <a:endParaRPr lang="en-US" altLang="zh-CN" sz="2000" dirty="0">
              <a:latin typeface="黑体" panose="02010609060101010101" pitchFamily="49" charset="-122"/>
            </a:endParaRPr>
          </a:p>
          <a:p>
            <a:pPr lvl="1">
              <a:buSzPct val="100000"/>
            </a:pPr>
            <a:r>
              <a:rPr lang="zh-CN" altLang="en-US" sz="1600" dirty="0" smtClean="0">
                <a:latin typeface="黑体" panose="02010609060101010101" pitchFamily="49" charset="-122"/>
              </a:rPr>
              <a:t>使用</a:t>
            </a:r>
            <a:r>
              <a:rPr lang="zh-CN" altLang="en-US" sz="1600" dirty="0">
                <a:latin typeface="黑体" panose="02010609060101010101" pitchFamily="49" charset="-122"/>
              </a:rPr>
              <a:t>栈的方式存储当前的层级</a:t>
            </a:r>
            <a:r>
              <a:rPr lang="zh-CN" altLang="en-US" sz="1600" dirty="0" smtClean="0">
                <a:latin typeface="黑体" panose="02010609060101010101" pitchFamily="49" charset="-122"/>
              </a:rPr>
              <a:t>编号。</a:t>
            </a:r>
            <a:endParaRPr lang="en-US" altLang="zh-CN" sz="1600" dirty="0" smtClean="0">
              <a:latin typeface="黑体" panose="02010609060101010101" pitchFamily="49" charset="-122"/>
            </a:endParaRPr>
          </a:p>
          <a:p>
            <a:pPr lvl="1">
              <a:buSzPct val="100000"/>
            </a:pPr>
            <a:r>
              <a:rPr lang="zh-CN" altLang="en-US" sz="1600" dirty="0" smtClean="0">
                <a:latin typeface="黑体" panose="02010609060101010101" pitchFamily="49" charset="-122"/>
              </a:rPr>
              <a:t>用</a:t>
            </a:r>
            <a:r>
              <a:rPr lang="zh-CN" altLang="en-US" sz="1600" dirty="0">
                <a:latin typeface="黑体" panose="02010609060101010101" pitchFamily="49" charset="-122"/>
              </a:rPr>
              <a:t>入栈和出栈来对应复合语句的进入和退出过程</a:t>
            </a:r>
            <a:r>
              <a:rPr lang="zh-CN" altLang="en-US" sz="1600" dirty="0" smtClean="0">
                <a:latin typeface="黑体" panose="02010609060101010101" pitchFamily="49" charset="-122"/>
              </a:rPr>
              <a:t>。</a:t>
            </a:r>
            <a:endParaRPr lang="en-US" altLang="zh-CN" sz="1600" dirty="0" smtClean="0">
              <a:latin typeface="黑体" panose="02010609060101010101" pitchFamily="49" charset="-122"/>
            </a:endParaRPr>
          </a:p>
          <a:p>
            <a:pPr lvl="1">
              <a:buSzPct val="100000"/>
            </a:pPr>
            <a:r>
              <a:rPr lang="zh-CN" altLang="en-US" sz="1600" dirty="0" smtClean="0">
                <a:latin typeface="黑体" panose="02010609060101010101" pitchFamily="49" charset="-122"/>
              </a:rPr>
              <a:t>基于词法分析过程实现的。</a:t>
            </a:r>
            <a:endParaRPr lang="en-US" altLang="zh-CN" sz="1600" dirty="0" smtClean="0">
              <a:latin typeface="黑体" panose="02010609060101010101" pitchFamily="49" charset="-122"/>
            </a:endParaRPr>
          </a:p>
          <a:p>
            <a:pPr lvl="1">
              <a:buSzPct val="100000"/>
            </a:pPr>
            <a:r>
              <a:rPr lang="zh-CN" altLang="en-US" sz="1600" dirty="0">
                <a:latin typeface="黑体" panose="02010609060101010101" pitchFamily="49" charset="-122"/>
              </a:rPr>
              <a:t>算法的时间复杂复为</a:t>
            </a:r>
            <a:r>
              <a:rPr lang="en-US" altLang="zh-CN" sz="1600" dirty="0">
                <a:latin typeface="Times New Roman" panose="02020603050405020304" pitchFamily="18" charset="0"/>
                <a:cs typeface="Times New Roman" panose="02020603050405020304" pitchFamily="18" charset="0"/>
              </a:rPr>
              <a:t>O(n</a:t>
            </a:r>
            <a:r>
              <a:rPr lang="en-US" altLang="zh-CN" sz="1600" dirty="0" smtClean="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0589" y="1778290"/>
            <a:ext cx="4313414" cy="4181076"/>
          </a:xfrm>
          <a:prstGeom prst="rect">
            <a:avLst/>
          </a:prstGeom>
        </p:spPr>
      </p:pic>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25</a:t>
            </a:fld>
            <a:endParaRPr lang="zh-CN" altLang="en-US" dirty="0">
              <a:solidFill>
                <a:prstClr val="black">
                  <a:tint val="75000"/>
                </a:prstClr>
              </a:solidFill>
            </a:endParaRPr>
          </a:p>
        </p:txBody>
      </p:sp>
    </p:spTree>
    <p:extLst>
      <p:ext uri="{BB962C8B-B14F-4D97-AF65-F5344CB8AC3E}">
        <p14:creationId xmlns:p14="http://schemas.microsoft.com/office/powerpoint/2010/main" val="3786627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华文仿宋" panose="02010600040101010101" pitchFamily="2" charset="-122"/>
                <a:ea typeface="华文仿宋" panose="02010600040101010101" pitchFamily="2" charset="-122"/>
              </a:rPr>
              <a:t>安全</a:t>
            </a:r>
            <a:r>
              <a:rPr lang="en-US" altLang="zh-CN" b="1" dirty="0">
                <a:latin typeface="华文仿宋" panose="02010600040101010101" pitchFamily="2" charset="-122"/>
                <a:ea typeface="华文仿宋" panose="02010600040101010101" pitchFamily="2" charset="-122"/>
              </a:rPr>
              <a:t>C</a:t>
            </a:r>
            <a:r>
              <a:rPr lang="zh-CN" altLang="en-US" b="1" dirty="0" smtClean="0">
                <a:latin typeface="华文仿宋" panose="02010600040101010101" pitchFamily="2" charset="-122"/>
                <a:ea typeface="华文仿宋" panose="02010600040101010101" pitchFamily="2" charset="-122"/>
              </a:rPr>
              <a:t>检验</a:t>
            </a:r>
            <a:r>
              <a:rPr lang="zh-CN" altLang="en-US" b="1" dirty="0">
                <a:latin typeface="华文仿宋" panose="02010600040101010101" pitchFamily="2" charset="-122"/>
                <a:ea typeface="华文仿宋" panose="02010600040101010101" pitchFamily="2" charset="-122"/>
              </a:rPr>
              <a:t>方法</a:t>
            </a:r>
          </a:p>
        </p:txBody>
      </p:sp>
      <p:sp>
        <p:nvSpPr>
          <p:cNvPr id="3" name="内容占位符 2"/>
          <p:cNvSpPr>
            <a:spLocks noGrp="1"/>
          </p:cNvSpPr>
          <p:nvPr>
            <p:ph idx="1"/>
          </p:nvPr>
        </p:nvSpPr>
        <p:spPr>
          <a:xfrm>
            <a:off x="457201" y="1600202"/>
            <a:ext cx="4051737" cy="4624024"/>
          </a:xfrm>
        </p:spPr>
        <p:txBody>
          <a:bodyPr>
            <a:normAutofit fontScale="85000" lnSpcReduction="20000"/>
          </a:bodyPr>
          <a:lstStyle/>
          <a:p>
            <a:pPr>
              <a:buSzPct val="100000"/>
            </a:pPr>
            <a:r>
              <a:rPr lang="zh-CN" altLang="en-US" sz="2600" dirty="0" smtClean="0">
                <a:latin typeface="黑体" panose="02010609060101010101" pitchFamily="49" charset="-122"/>
              </a:rPr>
              <a:t>安全</a:t>
            </a:r>
            <a:r>
              <a:rPr lang="en-US" altLang="zh-CN" sz="2600" dirty="0">
                <a:latin typeface="黑体" panose="02010609060101010101" pitchFamily="49" charset="-122"/>
              </a:rPr>
              <a:t>C</a:t>
            </a:r>
            <a:r>
              <a:rPr lang="zh-CN" altLang="en-US" sz="2600" dirty="0">
                <a:latin typeface="黑体" panose="02010609060101010101" pitchFamily="49" charset="-122"/>
              </a:rPr>
              <a:t>检验</a:t>
            </a:r>
            <a:endParaRPr lang="en-US" altLang="zh-CN" sz="2600" dirty="0">
              <a:latin typeface="黑体" panose="02010609060101010101" pitchFamily="49" charset="-122"/>
            </a:endParaRPr>
          </a:p>
          <a:p>
            <a:pPr lvl="1">
              <a:buSzPct val="100000"/>
            </a:pPr>
            <a:r>
              <a:rPr lang="zh-CN" altLang="en-US" sz="2100" dirty="0">
                <a:latin typeface="Times New Roman" panose="02020603050405020304" pitchFamily="18" charset="0"/>
                <a:cs typeface="Times New Roman" panose="02020603050405020304" pitchFamily="18" charset="0"/>
              </a:rPr>
              <a:t>为了分析源代码是否符合</a:t>
            </a:r>
            <a:r>
              <a:rPr lang="zh-CN" altLang="en-US" sz="2100" dirty="0" smtClean="0">
                <a:latin typeface="Times New Roman" panose="02020603050405020304" pitchFamily="18" charset="0"/>
                <a:cs typeface="Times New Roman" panose="02020603050405020304" pitchFamily="18" charset="0"/>
              </a:rPr>
              <a:t>安全</a:t>
            </a:r>
            <a:r>
              <a:rPr lang="en-US" altLang="zh-CN" sz="2100" dirty="0" smtClean="0">
                <a:latin typeface="Times New Roman" panose="02020603050405020304" pitchFamily="18" charset="0"/>
                <a:cs typeface="Times New Roman" panose="02020603050405020304" pitchFamily="18" charset="0"/>
              </a:rPr>
              <a:t>C</a:t>
            </a:r>
            <a:r>
              <a:rPr lang="zh-CN" altLang="en-US" sz="2100" dirty="0" smtClean="0">
                <a:latin typeface="Times New Roman" panose="02020603050405020304" pitchFamily="18" charset="0"/>
                <a:cs typeface="Times New Roman" panose="02020603050405020304" pitchFamily="18" charset="0"/>
              </a:rPr>
              <a:t>子集</a:t>
            </a:r>
            <a:endParaRPr lang="en-US" altLang="zh-CN" sz="2100" dirty="0" smtClean="0">
              <a:latin typeface="Times New Roman" panose="02020603050405020304" pitchFamily="18" charset="0"/>
              <a:cs typeface="Times New Roman" panose="02020603050405020304" pitchFamily="18" charset="0"/>
            </a:endParaRPr>
          </a:p>
          <a:p>
            <a:pPr lvl="1">
              <a:buSzPct val="100000"/>
            </a:pPr>
            <a:r>
              <a:rPr lang="zh-CN" altLang="en-US" sz="2100" dirty="0" smtClean="0">
                <a:latin typeface="Times New Roman" panose="02020603050405020304" pitchFamily="18" charset="0"/>
                <a:cs typeface="Times New Roman" panose="02020603050405020304" pitchFamily="18" charset="0"/>
              </a:rPr>
              <a:t>安全</a:t>
            </a:r>
            <a:r>
              <a:rPr lang="en-US" altLang="zh-CN" sz="2100" dirty="0">
                <a:latin typeface="Times New Roman" panose="02020603050405020304" pitchFamily="18" charset="0"/>
                <a:cs typeface="Times New Roman" panose="02020603050405020304" pitchFamily="18" charset="0"/>
              </a:rPr>
              <a:t>C</a:t>
            </a:r>
            <a:r>
              <a:rPr lang="zh-CN" altLang="en-US" sz="2100" dirty="0">
                <a:latin typeface="Times New Roman" panose="02020603050405020304" pitchFamily="18" charset="0"/>
                <a:cs typeface="Times New Roman" panose="02020603050405020304" pitchFamily="18" charset="0"/>
              </a:rPr>
              <a:t>子集规定了</a:t>
            </a:r>
            <a:r>
              <a:rPr lang="zh-CN" altLang="en-US" sz="2100" dirty="0" smtClean="0">
                <a:latin typeface="Times New Roman" panose="02020603050405020304" pitchFamily="18" charset="0"/>
                <a:cs typeface="Times New Roman" panose="02020603050405020304" pitchFamily="18" charset="0"/>
              </a:rPr>
              <a:t>本文系统</a:t>
            </a:r>
            <a:r>
              <a:rPr lang="zh-CN" altLang="en-US" sz="2100" dirty="0">
                <a:latin typeface="Times New Roman" panose="02020603050405020304" pitchFamily="18" charset="0"/>
                <a:cs typeface="Times New Roman" panose="02020603050405020304" pitchFamily="18" charset="0"/>
              </a:rPr>
              <a:t>处理的高级语言规范</a:t>
            </a:r>
            <a:endParaRPr lang="en-US" altLang="zh-CN" sz="2100" dirty="0" smtClean="0">
              <a:latin typeface="Times New Roman" panose="02020603050405020304" pitchFamily="18" charset="0"/>
              <a:cs typeface="Times New Roman" panose="02020603050405020304" pitchFamily="18" charset="0"/>
            </a:endParaRPr>
          </a:p>
          <a:p>
            <a:pPr lvl="1">
              <a:buSzPct val="100000"/>
            </a:pPr>
            <a:r>
              <a:rPr lang="zh-CN" altLang="en-US" sz="2100" dirty="0" smtClean="0"/>
              <a:t>实现系统安全性</a:t>
            </a:r>
            <a:r>
              <a:rPr lang="zh-CN" altLang="en-US" sz="2100" dirty="0"/>
              <a:t>和可靠性的</a:t>
            </a:r>
            <a:r>
              <a:rPr lang="zh-CN" altLang="en-US" sz="2100" dirty="0" smtClean="0"/>
              <a:t>重要保证</a:t>
            </a:r>
            <a:endParaRPr lang="en-US" altLang="zh-CN" sz="2100" dirty="0" smtClean="0"/>
          </a:p>
          <a:p>
            <a:pPr>
              <a:buSzPct val="100000"/>
            </a:pPr>
            <a:r>
              <a:rPr lang="zh-CN" altLang="en-US" sz="2600" dirty="0" smtClean="0">
                <a:latin typeface="黑体" panose="02010609060101010101" pitchFamily="49" charset="-122"/>
              </a:rPr>
              <a:t>检验过程</a:t>
            </a:r>
            <a:endParaRPr lang="en-US" altLang="zh-CN" sz="2600" dirty="0" smtClean="0"/>
          </a:p>
          <a:p>
            <a:pPr lvl="1">
              <a:buSzPct val="100000"/>
            </a:pPr>
            <a:r>
              <a:rPr lang="zh-CN" altLang="en-US" sz="2100" dirty="0" smtClean="0"/>
              <a:t>直接检验</a:t>
            </a:r>
            <a:endParaRPr lang="en-US" altLang="zh-CN" sz="2100" dirty="0" smtClean="0"/>
          </a:p>
          <a:p>
            <a:pPr lvl="2">
              <a:buSzPct val="100000"/>
            </a:pPr>
            <a:r>
              <a:rPr lang="zh-CN" altLang="en-US" sz="1900" dirty="0"/>
              <a:t>在编译系统的构建中实现</a:t>
            </a:r>
            <a:r>
              <a:rPr lang="zh-CN" altLang="en-US" sz="1900" dirty="0" smtClean="0"/>
              <a:t>检验</a:t>
            </a:r>
            <a:endParaRPr lang="en-US" altLang="zh-CN" sz="1900" dirty="0" smtClean="0"/>
          </a:p>
          <a:p>
            <a:pPr marL="779400" lvl="2" indent="0">
              <a:buSzPct val="100000"/>
              <a:buNone/>
            </a:pPr>
            <a:r>
              <a:rPr lang="en-US" altLang="zh-CN" sz="1900" dirty="0"/>
              <a:t> </a:t>
            </a:r>
            <a:r>
              <a:rPr lang="en-US" altLang="zh-CN" sz="1900" dirty="0" smtClean="0"/>
              <a:t> </a:t>
            </a:r>
            <a:r>
              <a:rPr lang="zh-CN" altLang="en-US" sz="1900" dirty="0" smtClean="0"/>
              <a:t>过程</a:t>
            </a:r>
            <a:endParaRPr lang="en-US" altLang="zh-CN" sz="1900" dirty="0" smtClean="0"/>
          </a:p>
          <a:p>
            <a:pPr lvl="2">
              <a:buSzPct val="100000"/>
            </a:pPr>
            <a:r>
              <a:rPr lang="zh-CN" altLang="en-US" sz="1900" dirty="0"/>
              <a:t>增加检验函数或者设计检验算法</a:t>
            </a:r>
            <a:endParaRPr lang="en-US" altLang="zh-CN" sz="1900" dirty="0" smtClean="0"/>
          </a:p>
          <a:p>
            <a:pPr lvl="1">
              <a:buSzPct val="100000"/>
            </a:pPr>
            <a:r>
              <a:rPr lang="zh-CN" altLang="en-US" sz="2100" dirty="0" smtClean="0">
                <a:latin typeface="Times New Roman" panose="02020603050405020304" pitchFamily="18" charset="0"/>
                <a:cs typeface="Times New Roman" panose="02020603050405020304" pitchFamily="18" charset="0"/>
              </a:rPr>
              <a:t>间接检验</a:t>
            </a:r>
            <a:endParaRPr lang="en-US" altLang="zh-CN" sz="2100" dirty="0" smtClean="0">
              <a:latin typeface="Times New Roman" panose="02020603050405020304" pitchFamily="18" charset="0"/>
              <a:cs typeface="Times New Roman" panose="02020603050405020304" pitchFamily="18" charset="0"/>
            </a:endParaRPr>
          </a:p>
          <a:p>
            <a:pPr lvl="2">
              <a:buSzPct val="100000"/>
            </a:pPr>
            <a:r>
              <a:rPr lang="zh-CN" altLang="en-US" sz="1900" dirty="0">
                <a:latin typeface="Times New Roman" panose="02020603050405020304" pitchFamily="18" charset="0"/>
                <a:cs typeface="Times New Roman" panose="02020603050405020304" pitchFamily="18" charset="0"/>
              </a:rPr>
              <a:t>除去直接检验之外的其它</a:t>
            </a:r>
            <a:r>
              <a:rPr lang="zh-CN" altLang="en-US" sz="1900" dirty="0" smtClean="0">
                <a:latin typeface="Times New Roman" panose="02020603050405020304" pitchFamily="18" charset="0"/>
                <a:cs typeface="Times New Roman" panose="02020603050405020304" pitchFamily="18" charset="0"/>
              </a:rPr>
              <a:t>过程，不能</a:t>
            </a:r>
            <a:r>
              <a:rPr lang="zh-CN" altLang="en-US" sz="1900" dirty="0">
                <a:latin typeface="Times New Roman" panose="02020603050405020304" pitchFamily="18" charset="0"/>
                <a:cs typeface="Times New Roman" panose="02020603050405020304" pitchFamily="18" charset="0"/>
              </a:rPr>
              <a:t>在编译构建中</a:t>
            </a:r>
            <a:r>
              <a:rPr lang="zh-CN" altLang="en-US" sz="1900" dirty="0" smtClean="0">
                <a:latin typeface="Times New Roman" panose="02020603050405020304" pitchFamily="18" charset="0"/>
                <a:cs typeface="Times New Roman" panose="02020603050405020304" pitchFamily="18" charset="0"/>
              </a:rPr>
              <a:t>完成</a:t>
            </a:r>
            <a:endParaRPr lang="en-US" altLang="zh-CN" sz="1900" dirty="0" smtClean="0">
              <a:latin typeface="Times New Roman" panose="02020603050405020304" pitchFamily="18" charset="0"/>
              <a:cs typeface="Times New Roman" panose="02020603050405020304" pitchFamily="18" charset="0"/>
            </a:endParaRPr>
          </a:p>
          <a:p>
            <a:pPr lvl="2">
              <a:buSzPct val="100000"/>
            </a:pPr>
            <a:r>
              <a:rPr lang="zh-CN" altLang="en-US" sz="1900" dirty="0">
                <a:latin typeface="Times New Roman" panose="02020603050405020304" pitchFamily="18" charset="0"/>
                <a:cs typeface="Times New Roman" panose="02020603050405020304" pitchFamily="18" charset="0"/>
              </a:rPr>
              <a:t>如：文档规则规定了编写与源程序相关的文档需要遵循的标准</a:t>
            </a:r>
            <a:endParaRPr lang="en-US" altLang="zh-CN" sz="1900" dirty="0" smtClean="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4805330" y="19675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13280217"/>
              </p:ext>
            </p:extLst>
          </p:nvPr>
        </p:nvGraphicFramePr>
        <p:xfrm>
          <a:off x="4881004" y="2181947"/>
          <a:ext cx="3931314" cy="3235085"/>
        </p:xfrm>
        <a:graphic>
          <a:graphicData uri="http://schemas.openxmlformats.org/presentationml/2006/ole">
            <mc:AlternateContent xmlns:mc="http://schemas.openxmlformats.org/markup-compatibility/2006">
              <mc:Choice xmlns:v="urn:schemas-microsoft-com:vml" Requires="v">
                <p:oleObj spid="_x0000_s24755" name="Visio" r:id="rId4" imgW="4338610" imgH="3438378" progId="Visio.Drawing.15">
                  <p:embed/>
                </p:oleObj>
              </mc:Choice>
              <mc:Fallback>
                <p:oleObj name="Visio" r:id="rId4" imgW="4338610" imgH="3438378"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1004" y="2181947"/>
                        <a:ext cx="3931314" cy="3235085"/>
                      </a:xfrm>
                      <a:prstGeom prst="rect">
                        <a:avLst/>
                      </a:prstGeom>
                      <a:noFill/>
                    </p:spPr>
                  </p:pic>
                </p:oleObj>
              </mc:Fallback>
            </mc:AlternateContent>
          </a:graphicData>
        </a:graphic>
      </p:graphicFrame>
      <p:sp>
        <p:nvSpPr>
          <p:cNvPr id="6" name="灯片编号占位符 5"/>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26</a:t>
            </a:fld>
            <a:endParaRPr lang="zh-CN" altLang="en-US" dirty="0">
              <a:solidFill>
                <a:prstClr val="black">
                  <a:tint val="75000"/>
                </a:prstClr>
              </a:solidFill>
            </a:endParaRPr>
          </a:p>
        </p:txBody>
      </p:sp>
    </p:spTree>
    <p:extLst>
      <p:ext uri="{BB962C8B-B14F-4D97-AF65-F5344CB8AC3E}">
        <p14:creationId xmlns:p14="http://schemas.microsoft.com/office/powerpoint/2010/main" val="10585243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系统设计与实现</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27</a:t>
            </a:fld>
            <a:endParaRPr lang="zh-CN" altLang="en-US" dirty="0">
              <a:solidFill>
                <a:prstClr val="black">
                  <a:tint val="75000"/>
                </a:prstClr>
              </a:solidFill>
            </a:endParaRPr>
          </a:p>
        </p:txBody>
      </p:sp>
    </p:spTree>
    <p:extLst>
      <p:ext uri="{BB962C8B-B14F-4D97-AF65-F5344CB8AC3E}">
        <p14:creationId xmlns:p14="http://schemas.microsoft.com/office/powerpoint/2010/main" val="2331106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a:t>
            </a:r>
            <a:r>
              <a:rPr lang="zh-CN" altLang="en-US" b="1" dirty="0">
                <a:latin typeface="华文仿宋" panose="02010600040101010101" pitchFamily="2" charset="-122"/>
                <a:ea typeface="华文仿宋" panose="02010600040101010101" pitchFamily="2" charset="-122"/>
              </a:rPr>
              <a:t>验证工具架构</a:t>
            </a:r>
          </a:p>
        </p:txBody>
      </p:sp>
      <p:sp>
        <p:nvSpPr>
          <p:cNvPr id="3" name="内容占位符 2"/>
          <p:cNvSpPr>
            <a:spLocks noGrp="1"/>
          </p:cNvSpPr>
          <p:nvPr>
            <p:ph idx="1"/>
          </p:nvPr>
        </p:nvSpPr>
        <p:spPr>
          <a:xfrm>
            <a:off x="457200" y="1600202"/>
            <a:ext cx="2727434" cy="4634344"/>
          </a:xfrm>
        </p:spPr>
        <p:txBody>
          <a:bodyPr>
            <a:normAutofit fontScale="92500" lnSpcReduction="10000"/>
          </a:bodyPr>
          <a:lstStyle/>
          <a:p>
            <a:pPr>
              <a:buSzPct val="100000"/>
            </a:pPr>
            <a:r>
              <a:rPr lang="zh-CN" altLang="en-US" sz="2600" dirty="0">
                <a:latin typeface="黑体" panose="02010609060101010101" pitchFamily="49" charset="-122"/>
              </a:rPr>
              <a:t>编译前端</a:t>
            </a:r>
            <a:r>
              <a:rPr lang="zh-CN" altLang="en-US" sz="2600" dirty="0" smtClean="0">
                <a:latin typeface="黑体" panose="02010609060101010101" pitchFamily="49" charset="-122"/>
              </a:rPr>
              <a:t>模块</a:t>
            </a:r>
            <a:endParaRPr lang="en-US" altLang="zh-CN" sz="2600" dirty="0" smtClean="0">
              <a:latin typeface="黑体" panose="02010609060101010101" pitchFamily="49" charset="-122"/>
            </a:endParaRPr>
          </a:p>
          <a:p>
            <a:pPr lvl="1">
              <a:buSzPct val="100000"/>
            </a:pPr>
            <a:r>
              <a:rPr lang="zh-CN" altLang="en-US" sz="2200" dirty="0" smtClean="0">
                <a:latin typeface="黑体" panose="02010609060101010101" pitchFamily="49" charset="-122"/>
              </a:rPr>
              <a:t>处理输入</a:t>
            </a:r>
            <a:r>
              <a:rPr lang="zh-CN" altLang="en-US" sz="2200" dirty="0">
                <a:latin typeface="黑体" panose="02010609060101010101" pitchFamily="49" charset="-122"/>
              </a:rPr>
              <a:t>的</a:t>
            </a:r>
            <a:r>
              <a:rPr lang="zh-CN" altLang="en-US" sz="2200" dirty="0" smtClean="0">
                <a:latin typeface="黑体" panose="02010609060101010101" pitchFamily="49" charset="-122"/>
              </a:rPr>
              <a:t>源代码并生成文法单元集合</a:t>
            </a:r>
            <a:endParaRPr lang="en-US" altLang="zh-CN" sz="2200" dirty="0" smtClean="0">
              <a:latin typeface="黑体" panose="02010609060101010101" pitchFamily="49" charset="-122"/>
            </a:endParaRPr>
          </a:p>
          <a:p>
            <a:pPr>
              <a:buSzPct val="100000"/>
            </a:pPr>
            <a:r>
              <a:rPr lang="zh-CN" altLang="en-US" sz="2600" dirty="0" smtClean="0">
                <a:latin typeface="黑体" panose="02010609060101010101" pitchFamily="49" charset="-122"/>
              </a:rPr>
              <a:t>编译后端模块</a:t>
            </a:r>
            <a:endParaRPr lang="en-US" altLang="zh-CN" sz="2600" dirty="0" smtClean="0">
              <a:latin typeface="黑体" panose="02010609060101010101" pitchFamily="49" charset="-122"/>
            </a:endParaRPr>
          </a:p>
          <a:p>
            <a:pPr lvl="1">
              <a:buSzPct val="100000"/>
            </a:pPr>
            <a:r>
              <a:rPr lang="zh-CN" altLang="en-US" sz="2200" dirty="0" smtClean="0">
                <a:latin typeface="黑体" panose="02010609060101010101" pitchFamily="49" charset="-122"/>
              </a:rPr>
              <a:t>目标代码生成与集成</a:t>
            </a:r>
            <a:endParaRPr lang="en-US" altLang="zh-CN" sz="2200" dirty="0" smtClean="0">
              <a:latin typeface="黑体" panose="02010609060101010101" pitchFamily="49" charset="-122"/>
            </a:endParaRPr>
          </a:p>
          <a:p>
            <a:pPr>
              <a:buSzPct val="100000"/>
            </a:pPr>
            <a:r>
              <a:rPr lang="zh-CN" altLang="en-US" sz="2600" dirty="0" smtClean="0">
                <a:latin typeface="黑体" panose="02010609060101010101" pitchFamily="49" charset="-122"/>
              </a:rPr>
              <a:t>形式</a:t>
            </a:r>
            <a:r>
              <a:rPr lang="zh-CN" altLang="en-US" sz="2600" dirty="0">
                <a:latin typeface="黑体" panose="02010609060101010101" pitchFamily="49" charset="-122"/>
              </a:rPr>
              <a:t>验证</a:t>
            </a:r>
            <a:r>
              <a:rPr lang="zh-CN" altLang="en-US" sz="2600" dirty="0" smtClean="0">
                <a:latin typeface="黑体" panose="02010609060101010101" pitchFamily="49" charset="-122"/>
              </a:rPr>
              <a:t>模块</a:t>
            </a:r>
            <a:endParaRPr lang="en-US" altLang="zh-CN" sz="2600" dirty="0" smtClean="0">
              <a:latin typeface="黑体" panose="02010609060101010101" pitchFamily="49" charset="-122"/>
            </a:endParaRPr>
          </a:p>
          <a:p>
            <a:pPr lvl="1">
              <a:buSzPct val="100000"/>
            </a:pPr>
            <a:r>
              <a:rPr lang="zh-CN" altLang="en-US" sz="2200" dirty="0" smtClean="0">
                <a:latin typeface="黑体" panose="02010609060101010101" pitchFamily="49" charset="-122"/>
              </a:rPr>
              <a:t>编译</a:t>
            </a:r>
            <a:r>
              <a:rPr lang="zh-CN" altLang="en-US" sz="2200" dirty="0">
                <a:latin typeface="黑体" panose="02010609060101010101" pitchFamily="49" charset="-122"/>
              </a:rPr>
              <a:t>语义形式</a:t>
            </a:r>
            <a:r>
              <a:rPr lang="zh-CN" altLang="en-US" sz="2200" dirty="0" smtClean="0">
                <a:latin typeface="黑体" panose="02010609060101010101" pitchFamily="49" charset="-122"/>
              </a:rPr>
              <a:t>验证</a:t>
            </a:r>
            <a:endParaRPr lang="en-US" altLang="zh-CN" sz="2200" dirty="0" smtClean="0">
              <a:latin typeface="黑体" panose="02010609060101010101" pitchFamily="49" charset="-122"/>
            </a:endParaRPr>
          </a:p>
          <a:p>
            <a:pPr>
              <a:buSzPct val="100000"/>
            </a:pPr>
            <a:r>
              <a:rPr lang="zh-CN" altLang="en-US" sz="2600" dirty="0">
                <a:latin typeface="黑体" panose="02010609060101010101" pitchFamily="49" charset="-122"/>
              </a:rPr>
              <a:t>用户界面</a:t>
            </a:r>
            <a:r>
              <a:rPr lang="zh-CN" altLang="en-US" sz="2600" dirty="0" smtClean="0">
                <a:latin typeface="黑体" panose="02010609060101010101" pitchFamily="49" charset="-122"/>
              </a:rPr>
              <a:t>模块</a:t>
            </a:r>
            <a:endParaRPr lang="en-US" altLang="zh-CN" sz="2600" dirty="0" smtClean="0">
              <a:latin typeface="黑体" panose="02010609060101010101" pitchFamily="49" charset="-122"/>
            </a:endParaRPr>
          </a:p>
          <a:p>
            <a:pPr lvl="1">
              <a:buSzPct val="100000"/>
            </a:pPr>
            <a:r>
              <a:rPr lang="zh-CN" altLang="en-US" sz="2200" dirty="0">
                <a:latin typeface="黑体" panose="02010609060101010101" pitchFamily="49" charset="-122"/>
              </a:rPr>
              <a:t>用户与程序交互的</a:t>
            </a:r>
            <a:r>
              <a:rPr lang="zh-CN" altLang="en-US" sz="2200" dirty="0" smtClean="0">
                <a:latin typeface="黑体" panose="02010609060101010101" pitchFamily="49" charset="-122"/>
              </a:rPr>
              <a:t>接口</a:t>
            </a:r>
            <a:endParaRPr lang="en-US" altLang="zh-CN" sz="2200" dirty="0">
              <a:latin typeface="黑体" panose="02010609060101010101" pitchFamily="49"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28</a:t>
            </a:fld>
            <a:endParaRPr lang="zh-CN" altLang="en-US" dirty="0">
              <a:solidFill>
                <a:prstClr val="black">
                  <a:tint val="75000"/>
                </a:prstClr>
              </a:solidFill>
            </a:endParaRPr>
          </a:p>
        </p:txBody>
      </p:sp>
      <p:sp>
        <p:nvSpPr>
          <p:cNvPr id="5" name="Rectangle 2"/>
          <p:cNvSpPr>
            <a:spLocks noChangeArrowheads="1"/>
          </p:cNvSpPr>
          <p:nvPr/>
        </p:nvSpPr>
        <p:spPr bwMode="auto">
          <a:xfrm>
            <a:off x="2863018" y="17768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746222679"/>
              </p:ext>
            </p:extLst>
          </p:nvPr>
        </p:nvGraphicFramePr>
        <p:xfrm>
          <a:off x="3298113" y="1776846"/>
          <a:ext cx="5262563" cy="4457700"/>
        </p:xfrm>
        <a:graphic>
          <a:graphicData uri="http://schemas.openxmlformats.org/presentationml/2006/ole">
            <mc:AlternateContent xmlns:mc="http://schemas.openxmlformats.org/markup-compatibility/2006">
              <mc:Choice xmlns:v="urn:schemas-microsoft-com:vml" Requires="v">
                <p:oleObj spid="_x0000_s25747" name="Visio" r:id="rId4" imgW="5262299" imgH="4457700" progId="Visio.Drawing.15">
                  <p:embed/>
                </p:oleObj>
              </mc:Choice>
              <mc:Fallback>
                <p:oleObj name="Visio" r:id="rId4" imgW="5262299" imgH="445770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8113" y="1776846"/>
                        <a:ext cx="5262563" cy="445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20264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华文仿宋" panose="02010600040101010101" pitchFamily="2" charset="-122"/>
                <a:ea typeface="华文仿宋" panose="02010600040101010101" pitchFamily="2" charset="-122"/>
              </a:rPr>
              <a:t>系统设计与</a:t>
            </a:r>
            <a:r>
              <a:rPr lang="zh-CN" altLang="en-US" b="1" dirty="0" smtClean="0">
                <a:latin typeface="华文仿宋" panose="02010600040101010101" pitchFamily="2" charset="-122"/>
                <a:ea typeface="华文仿宋" panose="02010600040101010101" pitchFamily="2" charset="-122"/>
              </a:rPr>
              <a:t>实现</a:t>
            </a:r>
            <a:endParaRPr lang="zh-CN" altLang="en-US"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29</a:t>
            </a:fld>
            <a:endParaRPr lang="zh-CN" altLang="en-US" dirty="0">
              <a:solidFill>
                <a:prstClr val="black">
                  <a:tint val="75000"/>
                </a:prstClr>
              </a:solidFill>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4817943" y="1779084"/>
            <a:ext cx="3622915" cy="3499212"/>
          </a:xfrm>
          <a:prstGeom prst="rect">
            <a:avLst/>
          </a:prstGeom>
          <a:noFill/>
        </p:spPr>
      </p:pic>
      <p:pic>
        <p:nvPicPr>
          <p:cNvPr id="5" name="图片 4" descr="C:\Users\destiny\Desktop\绘图10.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2061" y="1779084"/>
            <a:ext cx="3622915" cy="3499212"/>
          </a:xfrm>
          <a:prstGeom prst="rect">
            <a:avLst/>
          </a:prstGeom>
          <a:noFill/>
          <a:ln>
            <a:noFill/>
          </a:ln>
        </p:spPr>
      </p:pic>
      <p:pic>
        <p:nvPicPr>
          <p:cNvPr id="11" name="图片 10" descr="C:\Users\destiny\Desktop\绘图12.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8003" y="2611196"/>
            <a:ext cx="3622915" cy="3499212"/>
          </a:xfrm>
          <a:prstGeom prst="rect">
            <a:avLst/>
          </a:prstGeom>
          <a:noFill/>
          <a:ln>
            <a:noFill/>
          </a:ln>
        </p:spPr>
      </p:pic>
      <p:pic>
        <p:nvPicPr>
          <p:cNvPr id="12" name="图片 11" descr="C:\Users\destiny\Desktop\绘图13.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3885" y="2611196"/>
            <a:ext cx="3622915" cy="3499212"/>
          </a:xfrm>
          <a:prstGeom prst="rect">
            <a:avLst/>
          </a:prstGeom>
          <a:noFill/>
          <a:ln>
            <a:noFill/>
          </a:ln>
        </p:spPr>
      </p:pic>
    </p:spTree>
    <p:extLst>
      <p:ext uri="{BB962C8B-B14F-4D97-AF65-F5344CB8AC3E}">
        <p14:creationId xmlns:p14="http://schemas.microsoft.com/office/powerpoint/2010/main" val="1648464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选</a:t>
            </a:r>
            <a:r>
              <a:rPr lang="zh-CN" altLang="en-US" b="1" dirty="0" smtClean="0">
                <a:latin typeface="华文仿宋" panose="02010600040101010101" pitchFamily="2" charset="-122"/>
                <a:ea typeface="华文仿宋" panose="02010600040101010101" pitchFamily="2" charset="-122"/>
              </a:rPr>
              <a:t>题背景和意义</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1372"/>
            <a:ext cx="3366656" cy="4772894"/>
          </a:xfrm>
        </p:spPr>
        <p:txBody>
          <a:bodyPr>
            <a:normAutofit fontScale="85000" lnSpcReduction="20000"/>
          </a:bodyPr>
          <a:lstStyle/>
          <a:p>
            <a:pPr>
              <a:buSzPct val="100000"/>
            </a:pPr>
            <a:r>
              <a:rPr lang="zh-CN" altLang="en-US" sz="2600" dirty="0">
                <a:latin typeface="黑体" panose="02010609060101010101" pitchFamily="49" charset="-122"/>
                <a:ea typeface="黑体" panose="02010609060101010101" pitchFamily="49" charset="-122"/>
              </a:rPr>
              <a:t>机载软件</a:t>
            </a:r>
            <a:endParaRPr lang="en-US" altLang="zh-CN" sz="2600" dirty="0">
              <a:latin typeface="黑体" panose="02010609060101010101" pitchFamily="49" charset="-122"/>
              <a:ea typeface="黑体" panose="02010609060101010101" pitchFamily="49" charset="-122"/>
            </a:endParaRPr>
          </a:p>
          <a:p>
            <a:pPr lvl="1">
              <a:buSzPct val="100000"/>
            </a:pPr>
            <a:r>
              <a:rPr lang="zh-CN" altLang="en-US" sz="2200" dirty="0"/>
              <a:t>规模百万行</a:t>
            </a:r>
            <a:r>
              <a:rPr lang="zh-CN" altLang="en-US" sz="2200" dirty="0" smtClean="0"/>
              <a:t>级别</a:t>
            </a:r>
            <a:endParaRPr lang="en-US" altLang="zh-CN" sz="2200" dirty="0"/>
          </a:p>
          <a:p>
            <a:pPr lvl="1">
              <a:buSzPct val="100000"/>
            </a:pPr>
            <a:r>
              <a:rPr lang="zh-CN" altLang="en-US" sz="2200" dirty="0"/>
              <a:t>软件结构日益复杂</a:t>
            </a:r>
            <a:endParaRPr lang="en-US" altLang="zh-CN" sz="2200" dirty="0"/>
          </a:p>
          <a:p>
            <a:pPr lvl="1">
              <a:buSzPct val="100000"/>
            </a:pPr>
            <a:r>
              <a:rPr lang="zh-CN" altLang="en-US" sz="2200" dirty="0"/>
              <a:t>安全性和可靠性</a:t>
            </a:r>
          </a:p>
          <a:p>
            <a:pPr>
              <a:buSzPct val="100000"/>
            </a:pPr>
            <a:r>
              <a:rPr lang="zh-CN" altLang="en-US" sz="2600" dirty="0">
                <a:latin typeface="黑体" panose="02010609060101010101" pitchFamily="49" charset="-122"/>
                <a:ea typeface="黑体" panose="02010609060101010101" pitchFamily="49" charset="-122"/>
              </a:rPr>
              <a:t>编译器</a:t>
            </a:r>
            <a:endParaRPr lang="en-US" altLang="zh-CN" sz="2600" dirty="0">
              <a:latin typeface="黑体" panose="02010609060101010101" pitchFamily="49" charset="-122"/>
              <a:ea typeface="黑体" panose="02010609060101010101" pitchFamily="49" charset="-122"/>
            </a:endParaRPr>
          </a:p>
          <a:p>
            <a:pPr lvl="1">
              <a:buSzPct val="100000"/>
            </a:pPr>
            <a:r>
              <a:rPr lang="zh-CN" altLang="en-US" sz="2200" dirty="0"/>
              <a:t>机载软件开发过程中的重要工具</a:t>
            </a:r>
            <a:endParaRPr lang="en-US" altLang="zh-CN" sz="2200" dirty="0"/>
          </a:p>
          <a:p>
            <a:pPr lvl="1">
              <a:buSzPct val="100000"/>
            </a:pPr>
            <a:r>
              <a:rPr lang="zh-CN" altLang="en-US" sz="2200" dirty="0"/>
              <a:t>软件设计到硬件运行的</a:t>
            </a:r>
            <a:r>
              <a:rPr lang="zh-CN" altLang="en-US" sz="2200" dirty="0" smtClean="0"/>
              <a:t>桥梁</a:t>
            </a:r>
            <a:endParaRPr lang="en-US" altLang="zh-CN" sz="2200" dirty="0" smtClean="0"/>
          </a:p>
          <a:p>
            <a:pPr lvl="1">
              <a:buSzPct val="100000"/>
            </a:pPr>
            <a:r>
              <a:rPr lang="zh-CN" altLang="en-US" sz="2200" dirty="0"/>
              <a:t>软件工程实践</a:t>
            </a:r>
            <a:endParaRPr lang="en-US" altLang="zh-CN" sz="2200" dirty="0"/>
          </a:p>
          <a:p>
            <a:pPr>
              <a:buSzPct val="100000"/>
            </a:pPr>
            <a:r>
              <a:rPr lang="en-US" altLang="zh-CN" sz="2600" dirty="0">
                <a:latin typeface="黑体" panose="02010609060101010101" pitchFamily="49" charset="-122"/>
                <a:ea typeface="黑体" panose="02010609060101010101" pitchFamily="49" charset="-122"/>
              </a:rPr>
              <a:t>GCC</a:t>
            </a:r>
          </a:p>
          <a:p>
            <a:pPr lvl="1">
              <a:buSzPct val="100000"/>
            </a:pPr>
            <a:r>
              <a:rPr lang="en-US" altLang="zh-CN" sz="2200" dirty="0">
                <a:latin typeface="Times New Roman" panose="02020603050405020304" pitchFamily="18" charset="0"/>
                <a:cs typeface="Times New Roman" panose="02020603050405020304" pitchFamily="18" charset="0"/>
              </a:rPr>
              <a:t>GNU</a:t>
            </a:r>
            <a:r>
              <a:rPr lang="zh-CN" altLang="en-US" sz="2200" dirty="0">
                <a:latin typeface="Times New Roman" panose="02020603050405020304" pitchFamily="18" charset="0"/>
                <a:cs typeface="Times New Roman" panose="02020603050405020304" pitchFamily="18" charset="0"/>
              </a:rPr>
              <a:t>开发的</a:t>
            </a:r>
            <a:r>
              <a:rPr lang="zh-CN" altLang="en-US" sz="2200" dirty="0" smtClean="0">
                <a:latin typeface="Times New Roman" panose="02020603050405020304" pitchFamily="18" charset="0"/>
                <a:cs typeface="Times New Roman" panose="02020603050405020304" pitchFamily="18" charset="0"/>
              </a:rPr>
              <a:t>编程语言</a:t>
            </a:r>
            <a:endParaRPr lang="en-US" altLang="zh-CN" sz="2200" dirty="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200" dirty="0" smtClean="0">
                <a:latin typeface="Times New Roman" panose="02020603050405020304" pitchFamily="18" charset="0"/>
                <a:cs typeface="Times New Roman" panose="02020603050405020304" pitchFamily="18" charset="0"/>
              </a:rPr>
              <a:t>     </a:t>
            </a:r>
            <a:r>
              <a:rPr lang="zh-CN" altLang="en-US" sz="2200" dirty="0" smtClean="0">
                <a:latin typeface="Times New Roman" panose="02020603050405020304" pitchFamily="18" charset="0"/>
                <a:cs typeface="Times New Roman" panose="02020603050405020304" pitchFamily="18" charset="0"/>
              </a:rPr>
              <a:t>编译器</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支持</a:t>
            </a:r>
            <a:r>
              <a:rPr lang="zh-CN" altLang="en-US" sz="2200" dirty="0">
                <a:latin typeface="Times New Roman" panose="02020603050405020304" pitchFamily="18" charset="0"/>
                <a:cs typeface="Times New Roman" panose="02020603050405020304" pitchFamily="18" charset="0"/>
              </a:rPr>
              <a:t>多种</a:t>
            </a:r>
            <a:r>
              <a:rPr lang="zh-CN" altLang="en-US" sz="2200" dirty="0" smtClean="0">
                <a:latin typeface="Times New Roman" panose="02020603050405020304" pitchFamily="18" charset="0"/>
                <a:cs typeface="Times New Roman" panose="02020603050405020304" pitchFamily="18" charset="0"/>
              </a:rPr>
              <a:t>语言</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a:latin typeface="Times New Roman" panose="02020603050405020304" pitchFamily="18" charset="0"/>
                <a:cs typeface="Times New Roman" panose="02020603050405020304" pitchFamily="18" charset="0"/>
              </a:rPr>
              <a:t>规模成倍增长</a:t>
            </a:r>
            <a:endParaRPr lang="en-US" altLang="zh-CN" sz="2200" dirty="0">
              <a:latin typeface="Times New Roman" panose="02020603050405020304" pitchFamily="18" charset="0"/>
              <a:cs typeface="Times New Roman" panose="02020603050405020304" pitchFamily="18" charset="0"/>
            </a:endParaRPr>
          </a:p>
          <a:p>
            <a:pPr lvl="1">
              <a:buSzPct val="100000"/>
            </a:pPr>
            <a:r>
              <a:rPr lang="zh-CN" altLang="en-US" sz="2200" dirty="0">
                <a:latin typeface="Times New Roman" panose="02020603050405020304" pitchFamily="18" charset="0"/>
                <a:cs typeface="Times New Roman" panose="02020603050405020304" pitchFamily="18" charset="0"/>
              </a:rPr>
              <a:t>存在着</a:t>
            </a:r>
            <a:r>
              <a:rPr lang="zh-CN" altLang="en-US" sz="2200" dirty="0" smtClean="0">
                <a:latin typeface="Times New Roman" panose="02020603050405020304" pitchFamily="18" charset="0"/>
                <a:cs typeface="Times New Roman" panose="02020603050405020304" pitchFamily="18" charset="0"/>
              </a:rPr>
              <a:t>许多</a:t>
            </a:r>
            <a:r>
              <a:rPr lang="en-US" altLang="zh-CN" sz="2200" dirty="0" smtClean="0"/>
              <a:t>GCC </a:t>
            </a:r>
            <a:r>
              <a:rPr lang="en-US" altLang="zh-CN" sz="2200" dirty="0" smtClean="0"/>
              <a:t>Bugs</a:t>
            </a:r>
            <a:r>
              <a:rPr lang="en-US" altLang="zh-CN" sz="2200" baseline="30000" dirty="0" smtClean="0"/>
              <a:t>[2]</a:t>
            </a:r>
            <a:endParaRPr lang="en-US" altLang="zh-CN" sz="2200" baseline="30000" dirty="0"/>
          </a:p>
        </p:txBody>
      </p:sp>
      <p:grpSp>
        <p:nvGrpSpPr>
          <p:cNvPr id="7" name="组合 6"/>
          <p:cNvGrpSpPr/>
          <p:nvPr/>
        </p:nvGrpSpPr>
        <p:grpSpPr>
          <a:xfrm>
            <a:off x="4572000" y="3999035"/>
            <a:ext cx="3797808" cy="2356360"/>
            <a:chOff x="4950770" y="4335386"/>
            <a:chExt cx="3434089" cy="2091497"/>
          </a:xfrm>
        </p:grpSpPr>
        <p:pic>
          <p:nvPicPr>
            <p:cNvPr id="9" name="图片 8"/>
            <p:cNvPicPr>
              <a:picLocks noChangeAspect="1"/>
            </p:cNvPicPr>
            <p:nvPr/>
          </p:nvPicPr>
          <p:blipFill>
            <a:blip r:embed="rId3"/>
            <a:stretch>
              <a:fillRect/>
            </a:stretch>
          </p:blipFill>
          <p:spPr>
            <a:xfrm>
              <a:off x="4950770" y="4335386"/>
              <a:ext cx="3355029" cy="1829887"/>
            </a:xfrm>
            <a:prstGeom prst="rect">
              <a:avLst/>
            </a:prstGeom>
          </p:spPr>
        </p:pic>
        <p:sp>
          <p:nvSpPr>
            <p:cNvPr id="10" name="文本框 9"/>
            <p:cNvSpPr txBox="1"/>
            <p:nvPr/>
          </p:nvSpPr>
          <p:spPr>
            <a:xfrm>
              <a:off x="5116075" y="6165273"/>
              <a:ext cx="3268784" cy="261610"/>
            </a:xfrm>
            <a:prstGeom prst="rect">
              <a:avLst/>
            </a:prstGeom>
            <a:noFill/>
          </p:spPr>
          <p:txBody>
            <a:bodyPr wrap="square" rtlCol="0">
              <a:spAutoFit/>
            </a:bodyPr>
            <a:lstStyle/>
            <a:p>
              <a:r>
                <a:rPr lang="en-US" altLang="zh-CN" sz="1100" dirty="0" smtClean="0">
                  <a:latin typeface="仿宋" panose="02010609060101010101" pitchFamily="49" charset="-122"/>
                  <a:ea typeface="仿宋" panose="02010609060101010101" pitchFamily="49" charset="-122"/>
                </a:rPr>
                <a:t>2014</a:t>
              </a:r>
              <a:r>
                <a:rPr lang="zh-CN" altLang="en-US" sz="1100" dirty="0">
                  <a:latin typeface="仿宋" panose="02010609060101010101" pitchFamily="49" charset="-122"/>
                  <a:ea typeface="仿宋" panose="02010609060101010101" pitchFamily="49" charset="-122"/>
                </a:rPr>
                <a:t>年</a:t>
              </a:r>
              <a:r>
                <a:rPr lang="en-US" altLang="zh-CN" sz="1100" dirty="0" smtClean="0">
                  <a:latin typeface="仿宋" panose="02010609060101010101" pitchFamily="49" charset="-122"/>
                  <a:ea typeface="仿宋" panose="02010609060101010101" pitchFamily="49" charset="-122"/>
                </a:rPr>
                <a:t>GCC</a:t>
              </a:r>
              <a:r>
                <a:rPr lang="zh-CN" altLang="en-US" sz="1100" dirty="0" smtClean="0">
                  <a:latin typeface="仿宋" panose="02010609060101010101" pitchFamily="49" charset="-122"/>
                  <a:ea typeface="仿宋" panose="02010609060101010101" pitchFamily="49" charset="-122"/>
                </a:rPr>
                <a:t>代码</a:t>
              </a:r>
              <a:r>
                <a:rPr lang="zh-CN" altLang="en-US" sz="1100" dirty="0">
                  <a:latin typeface="仿宋" panose="02010609060101010101" pitchFamily="49" charset="-122"/>
                  <a:ea typeface="仿宋" panose="02010609060101010101" pitchFamily="49" charset="-122"/>
                </a:rPr>
                <a:t>量为</a:t>
              </a:r>
              <a:r>
                <a:rPr lang="en-US" altLang="zh-CN" sz="1100" dirty="0">
                  <a:latin typeface="仿宋" panose="02010609060101010101" pitchFamily="49" charset="-122"/>
                  <a:ea typeface="仿宋" panose="02010609060101010101" pitchFamily="49" charset="-122"/>
                </a:rPr>
                <a:t>1450</a:t>
              </a:r>
              <a:r>
                <a:rPr lang="zh-CN" altLang="en-US" sz="1100" dirty="0">
                  <a:latin typeface="仿宋" panose="02010609060101010101" pitchFamily="49" charset="-122"/>
                  <a:ea typeface="仿宋" panose="02010609060101010101" pitchFamily="49" charset="-122"/>
                </a:rPr>
                <a:t>万</a:t>
              </a:r>
              <a:r>
                <a:rPr lang="zh-CN" altLang="en-US" sz="1100" dirty="0" smtClean="0">
                  <a:latin typeface="仿宋" panose="02010609060101010101" pitchFamily="49" charset="-122"/>
                  <a:ea typeface="仿宋" panose="02010609060101010101" pitchFamily="49" charset="-122"/>
                </a:rPr>
                <a:t>行</a:t>
              </a:r>
              <a:r>
                <a:rPr lang="en-US" altLang="zh-CN" sz="1100" baseline="30000" dirty="0" smtClean="0">
                  <a:latin typeface="仿宋" panose="02010609060101010101" pitchFamily="49" charset="-122"/>
                  <a:ea typeface="仿宋" panose="02010609060101010101" pitchFamily="49" charset="-122"/>
                </a:rPr>
                <a:t>[1]</a:t>
              </a:r>
              <a:r>
                <a:rPr lang="zh-CN" altLang="en-US" sz="1100" dirty="0" smtClean="0">
                  <a:latin typeface="仿宋" panose="02010609060101010101" pitchFamily="49" charset="-122"/>
                  <a:ea typeface="仿宋" panose="02010609060101010101" pitchFamily="49" charset="-122"/>
                </a:rPr>
                <a:t>（</a:t>
              </a:r>
              <a:r>
                <a:rPr lang="en-US" altLang="zh-CN" sz="1100" dirty="0" smtClean="0">
                  <a:latin typeface="仿宋" panose="02010609060101010101" pitchFamily="49" charset="-122"/>
                  <a:ea typeface="仿宋" panose="02010609060101010101" pitchFamily="49" charset="-122"/>
                </a:rPr>
                <a:t>100</a:t>
              </a:r>
              <a:r>
                <a:rPr lang="zh-CN" altLang="en-US" sz="1100" dirty="0">
                  <a:latin typeface="仿宋" panose="02010609060101010101" pitchFamily="49" charset="-122"/>
                  <a:ea typeface="仿宋" panose="02010609060101010101" pitchFamily="49" charset="-122"/>
                </a:rPr>
                <a:t>万行左右）</a:t>
              </a:r>
            </a:p>
          </p:txBody>
        </p:sp>
      </p:grpSp>
      <p:pic>
        <p:nvPicPr>
          <p:cNvPr id="11" name="图片 10"/>
          <p:cNvPicPr>
            <a:picLocks noChangeAspect="1"/>
          </p:cNvPicPr>
          <p:nvPr/>
        </p:nvPicPr>
        <p:blipFill>
          <a:blip r:embed="rId4"/>
          <a:stretch>
            <a:fillRect/>
          </a:stretch>
        </p:blipFill>
        <p:spPr>
          <a:xfrm>
            <a:off x="4258454" y="2001523"/>
            <a:ext cx="4215611" cy="1559095"/>
          </a:xfrm>
          <a:prstGeom prst="rect">
            <a:avLst/>
          </a:prstGeom>
        </p:spPr>
      </p:pic>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a:t>
            </a:fld>
            <a:endParaRPr lang="zh-CN" altLang="en-US" dirty="0">
              <a:solidFill>
                <a:prstClr val="black">
                  <a:tint val="75000"/>
                </a:prstClr>
              </a:solidFill>
            </a:endParaRPr>
          </a:p>
        </p:txBody>
      </p:sp>
    </p:spTree>
    <p:extLst>
      <p:ext uri="{BB962C8B-B14F-4D97-AF65-F5344CB8AC3E}">
        <p14:creationId xmlns:p14="http://schemas.microsoft.com/office/powerpoint/2010/main" val="34319979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系统设计与实现</a:t>
            </a: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30</a:t>
            </a:fld>
            <a:endParaRPr lang="zh-CN" altLang="en-US" dirty="0">
              <a:solidFill>
                <a:prstClr val="black">
                  <a:tint val="75000"/>
                </a:prstClr>
              </a:solidFill>
            </a:endParaRPr>
          </a:p>
        </p:txBody>
      </p:sp>
      <p:pic>
        <p:nvPicPr>
          <p:cNvPr id="6" name="内容占位符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9253" y="1635527"/>
            <a:ext cx="6329736" cy="3399303"/>
          </a:xfrm>
        </p:spPr>
      </p:pic>
      <p:graphicFrame>
        <p:nvGraphicFramePr>
          <p:cNvPr id="7" name="表格 6"/>
          <p:cNvGraphicFramePr>
            <a:graphicFrameLocks noGrp="1"/>
          </p:cNvGraphicFramePr>
          <p:nvPr>
            <p:extLst>
              <p:ext uri="{D42A27DB-BD31-4B8C-83A1-F6EECF244321}">
                <p14:modId xmlns:p14="http://schemas.microsoft.com/office/powerpoint/2010/main" val="2546023373"/>
              </p:ext>
            </p:extLst>
          </p:nvPr>
        </p:nvGraphicFramePr>
        <p:xfrm>
          <a:off x="1482240" y="5306059"/>
          <a:ext cx="6469481" cy="741680"/>
        </p:xfrm>
        <a:graphic>
          <a:graphicData uri="http://schemas.openxmlformats.org/drawingml/2006/table">
            <a:tbl>
              <a:tblPr firstRow="1" bandRow="1">
                <a:tableStyleId>{5940675A-B579-460E-94D1-54222C63F5DA}</a:tableStyleId>
              </a:tblPr>
              <a:tblGrid>
                <a:gridCol w="1341120">
                  <a:extLst>
                    <a:ext uri="{9D8B030D-6E8A-4147-A177-3AD203B41FA5}">
                      <a16:colId xmlns:a16="http://schemas.microsoft.com/office/drawing/2014/main" val="360116"/>
                    </a:ext>
                  </a:extLst>
                </a:gridCol>
                <a:gridCol w="1219200">
                  <a:extLst>
                    <a:ext uri="{9D8B030D-6E8A-4147-A177-3AD203B41FA5}">
                      <a16:colId xmlns:a16="http://schemas.microsoft.com/office/drawing/2014/main" val="2746552497"/>
                    </a:ext>
                  </a:extLst>
                </a:gridCol>
                <a:gridCol w="1691640">
                  <a:extLst>
                    <a:ext uri="{9D8B030D-6E8A-4147-A177-3AD203B41FA5}">
                      <a16:colId xmlns:a16="http://schemas.microsoft.com/office/drawing/2014/main" val="135944133"/>
                    </a:ext>
                  </a:extLst>
                </a:gridCol>
                <a:gridCol w="1143000">
                  <a:extLst>
                    <a:ext uri="{9D8B030D-6E8A-4147-A177-3AD203B41FA5}">
                      <a16:colId xmlns:a16="http://schemas.microsoft.com/office/drawing/2014/main" val="3825611486"/>
                    </a:ext>
                  </a:extLst>
                </a:gridCol>
                <a:gridCol w="1074521">
                  <a:extLst>
                    <a:ext uri="{9D8B030D-6E8A-4147-A177-3AD203B41FA5}">
                      <a16:colId xmlns:a16="http://schemas.microsoft.com/office/drawing/2014/main" val="1438294982"/>
                    </a:ext>
                  </a:extLst>
                </a:gridCol>
              </a:tblGrid>
              <a:tr h="370840">
                <a:tc>
                  <a:txBody>
                    <a:bodyPr/>
                    <a:lstStyle/>
                    <a:p>
                      <a:pPr algn="ctr"/>
                      <a:r>
                        <a:rPr lang="en-US" altLang="zh-CN" sz="1400" dirty="0" smtClean="0"/>
                        <a:t>Front Module</a:t>
                      </a:r>
                      <a:endParaRPr lang="zh-CN" altLang="en-US" sz="1400" dirty="0"/>
                    </a:p>
                  </a:txBody>
                  <a:tcPr/>
                </a:tc>
                <a:tc>
                  <a:txBody>
                    <a:bodyPr/>
                    <a:lstStyle/>
                    <a:p>
                      <a:pPr algn="ctr"/>
                      <a:r>
                        <a:rPr lang="en-US" altLang="zh-CN" sz="1400" dirty="0" smtClean="0"/>
                        <a:t>Back Module</a:t>
                      </a:r>
                      <a:endParaRPr lang="zh-CN" altLang="en-US" sz="1400" dirty="0"/>
                    </a:p>
                  </a:txBody>
                  <a:tcPr/>
                </a:tc>
                <a:tc>
                  <a:txBody>
                    <a:bodyPr/>
                    <a:lstStyle/>
                    <a:p>
                      <a:pPr algn="ctr"/>
                      <a:r>
                        <a:rPr lang="en-US" altLang="zh-CN" sz="1400" dirty="0" smtClean="0"/>
                        <a:t>Verification Module</a:t>
                      </a:r>
                      <a:endParaRPr lang="zh-CN" altLang="en-US" sz="1400" dirty="0"/>
                    </a:p>
                  </a:txBody>
                  <a:tcPr/>
                </a:tc>
                <a:tc>
                  <a:txBody>
                    <a:bodyPr/>
                    <a:lstStyle/>
                    <a:p>
                      <a:pPr algn="ctr"/>
                      <a:r>
                        <a:rPr lang="en-US" altLang="zh-CN" sz="1400" dirty="0" smtClean="0"/>
                        <a:t>GUI Module</a:t>
                      </a:r>
                      <a:endParaRPr lang="zh-CN" altLang="en-US" sz="1400" dirty="0"/>
                    </a:p>
                  </a:txBody>
                  <a:tcPr/>
                </a:tc>
                <a:tc>
                  <a:txBody>
                    <a:bodyPr/>
                    <a:lstStyle/>
                    <a:p>
                      <a:pPr algn="ctr"/>
                      <a:r>
                        <a:rPr lang="en-US" altLang="zh-CN" sz="1400" dirty="0" smtClean="0"/>
                        <a:t>Total (lines)</a:t>
                      </a:r>
                      <a:endParaRPr lang="zh-CN" altLang="en-US" sz="1400" dirty="0"/>
                    </a:p>
                  </a:txBody>
                  <a:tcPr/>
                </a:tc>
                <a:extLst>
                  <a:ext uri="{0D108BD9-81ED-4DB2-BD59-A6C34878D82A}">
                    <a16:rowId xmlns:a16="http://schemas.microsoft.com/office/drawing/2014/main" val="950237408"/>
                  </a:ext>
                </a:extLst>
              </a:tr>
              <a:tr h="370840">
                <a:tc>
                  <a:txBody>
                    <a:bodyPr/>
                    <a:lstStyle/>
                    <a:p>
                      <a:pPr algn="ctr"/>
                      <a:r>
                        <a:rPr lang="en-US" altLang="zh-CN" sz="1400" dirty="0" smtClean="0"/>
                        <a:t>3332</a:t>
                      </a:r>
                      <a:endParaRPr lang="zh-CN" altLang="en-US" sz="1400" dirty="0"/>
                    </a:p>
                  </a:txBody>
                  <a:tcPr/>
                </a:tc>
                <a:tc>
                  <a:txBody>
                    <a:bodyPr/>
                    <a:lstStyle/>
                    <a:p>
                      <a:pPr algn="ctr"/>
                      <a:r>
                        <a:rPr lang="en-US" altLang="zh-CN" sz="1400" dirty="0" smtClean="0"/>
                        <a:t>5837</a:t>
                      </a:r>
                      <a:endParaRPr lang="zh-CN" altLang="en-US" sz="1400" dirty="0"/>
                    </a:p>
                  </a:txBody>
                  <a:tcPr/>
                </a:tc>
                <a:tc>
                  <a:txBody>
                    <a:bodyPr/>
                    <a:lstStyle/>
                    <a:p>
                      <a:pPr algn="ctr"/>
                      <a:r>
                        <a:rPr lang="en-US" altLang="zh-CN" sz="1400" dirty="0" smtClean="0"/>
                        <a:t>2458</a:t>
                      </a:r>
                      <a:endParaRPr lang="zh-CN" altLang="en-US" sz="1400" dirty="0"/>
                    </a:p>
                  </a:txBody>
                  <a:tcPr/>
                </a:tc>
                <a:tc>
                  <a:txBody>
                    <a:bodyPr/>
                    <a:lstStyle/>
                    <a:p>
                      <a:pPr algn="ctr"/>
                      <a:r>
                        <a:rPr lang="en-US" altLang="zh-CN" sz="1400" dirty="0" smtClean="0"/>
                        <a:t>1124</a:t>
                      </a:r>
                      <a:endParaRPr lang="zh-CN" altLang="en-US" sz="1400" dirty="0"/>
                    </a:p>
                  </a:txBody>
                  <a:tcPr/>
                </a:tc>
                <a:tc>
                  <a:txBody>
                    <a:bodyPr/>
                    <a:lstStyle/>
                    <a:p>
                      <a:pPr algn="ctr"/>
                      <a:r>
                        <a:rPr lang="en-US" altLang="zh-CN" sz="1400" dirty="0" smtClean="0"/>
                        <a:t>12751</a:t>
                      </a:r>
                      <a:endParaRPr lang="zh-CN" altLang="en-US" sz="1400" dirty="0"/>
                    </a:p>
                  </a:txBody>
                  <a:tcPr/>
                </a:tc>
                <a:extLst>
                  <a:ext uri="{0D108BD9-81ED-4DB2-BD59-A6C34878D82A}">
                    <a16:rowId xmlns:a16="http://schemas.microsoft.com/office/drawing/2014/main" val="1796789659"/>
                  </a:ext>
                </a:extLst>
              </a:tr>
            </a:tbl>
          </a:graphicData>
        </a:graphic>
      </p:graphicFrame>
      <p:sp>
        <p:nvSpPr>
          <p:cNvPr id="8" name="文本框 7"/>
          <p:cNvSpPr txBox="1"/>
          <p:nvPr/>
        </p:nvSpPr>
        <p:spPr>
          <a:xfrm>
            <a:off x="925175" y="2717958"/>
            <a:ext cx="461665" cy="1234440"/>
          </a:xfrm>
          <a:prstGeom prst="rect">
            <a:avLst/>
          </a:prstGeom>
          <a:noFill/>
        </p:spPr>
        <p:txBody>
          <a:bodyPr vert="eaVert" wrap="square" rtlCol="0">
            <a:spAutoFit/>
          </a:bodyPr>
          <a:lstStyle/>
          <a:p>
            <a:r>
              <a:rPr lang="zh-CN" altLang="en-US" dirty="0" smtClean="0"/>
              <a:t>代码频率图</a:t>
            </a:r>
            <a:endParaRPr lang="zh-CN" altLang="en-US" dirty="0"/>
          </a:p>
        </p:txBody>
      </p:sp>
    </p:spTree>
    <p:extLst>
      <p:ext uri="{BB962C8B-B14F-4D97-AF65-F5344CB8AC3E}">
        <p14:creationId xmlns:p14="http://schemas.microsoft.com/office/powerpoint/2010/main" val="1750676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系统设计与实现</a:t>
            </a: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31</a:t>
            </a:fld>
            <a:endParaRPr lang="zh-CN" altLang="en-US" dirty="0">
              <a:solidFill>
                <a:prstClr val="black">
                  <a:tint val="75000"/>
                </a:prstClr>
              </a:solidFill>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8938" y="1568378"/>
            <a:ext cx="3782976" cy="5093064"/>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050" y="1568378"/>
            <a:ext cx="3526983" cy="4687073"/>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6423" y="1644978"/>
            <a:ext cx="6400137" cy="4919783"/>
          </a:xfrm>
          <a:prstGeom prst="rect">
            <a:avLst/>
          </a:prstGeom>
        </p:spPr>
      </p:pic>
    </p:spTree>
    <p:extLst>
      <p:ext uri="{BB962C8B-B14F-4D97-AF65-F5344CB8AC3E}">
        <p14:creationId xmlns:p14="http://schemas.microsoft.com/office/powerpoint/2010/main" val="347286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系统设计与实现</a:t>
            </a: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32</a:t>
            </a:fld>
            <a:endParaRPr lang="zh-CN" altLang="en-US" dirty="0">
              <a:solidFill>
                <a:prstClr val="black">
                  <a:tint val="75000"/>
                </a:prstClr>
              </a:solidFill>
            </a:endParaRPr>
          </a:p>
        </p:txBody>
      </p:sp>
      <p:pic>
        <p:nvPicPr>
          <p:cNvPr id="6" name="图片 5" descr="\\Mac\Home\Desktop\屏幕快照 2017-01-02 下午3.10.45.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5263" y="1632114"/>
            <a:ext cx="6096209" cy="4387839"/>
          </a:xfrm>
          <a:prstGeom prst="rect">
            <a:avLst/>
          </a:prstGeom>
          <a:noFill/>
          <a:ln>
            <a:noFill/>
          </a:ln>
        </p:spPr>
      </p:pic>
      <p:sp>
        <p:nvSpPr>
          <p:cNvPr id="7" name="椭圆形标注 6"/>
          <p:cNvSpPr/>
          <p:nvPr/>
        </p:nvSpPr>
        <p:spPr>
          <a:xfrm>
            <a:off x="533400" y="3551713"/>
            <a:ext cx="914400" cy="548640"/>
          </a:xfrm>
          <a:prstGeom prst="wedgeEllipseCallout">
            <a:avLst>
              <a:gd name="adj1" fmla="val 102834"/>
              <a:gd name="adj2" fmla="val 65277"/>
            </a:avLst>
          </a:prstGeom>
          <a:no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t>源代码面板</a:t>
            </a:r>
          </a:p>
        </p:txBody>
      </p:sp>
      <p:sp>
        <p:nvSpPr>
          <p:cNvPr id="9" name="椭圆形标注 8"/>
          <p:cNvSpPr/>
          <p:nvPr/>
        </p:nvSpPr>
        <p:spPr>
          <a:xfrm>
            <a:off x="7772400" y="3414553"/>
            <a:ext cx="914400" cy="548640"/>
          </a:xfrm>
          <a:prstGeom prst="wedgeEllipseCallout">
            <a:avLst>
              <a:gd name="adj1" fmla="val -90500"/>
              <a:gd name="adj2" fmla="val 90277"/>
            </a:avLst>
          </a:prstGeom>
          <a:no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smtClean="0"/>
              <a:t>证明序列面</a:t>
            </a:r>
            <a:r>
              <a:rPr lang="zh-CN" altLang="en-US" sz="1200" dirty="0"/>
              <a:t>板</a:t>
            </a:r>
          </a:p>
        </p:txBody>
      </p:sp>
      <p:sp>
        <p:nvSpPr>
          <p:cNvPr id="10" name="椭圆形标注 9"/>
          <p:cNvSpPr/>
          <p:nvPr/>
        </p:nvSpPr>
        <p:spPr>
          <a:xfrm>
            <a:off x="4643367" y="6082030"/>
            <a:ext cx="914400" cy="548640"/>
          </a:xfrm>
          <a:prstGeom prst="wedgeEllipseCallout">
            <a:avLst>
              <a:gd name="adj1" fmla="val -48834"/>
              <a:gd name="adj2" fmla="val -140277"/>
            </a:avLst>
          </a:prstGeom>
          <a:no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smtClean="0"/>
              <a:t>目标代码面</a:t>
            </a:r>
            <a:r>
              <a:rPr lang="zh-CN" altLang="en-US" sz="1200" dirty="0"/>
              <a:t>板</a:t>
            </a:r>
          </a:p>
        </p:txBody>
      </p:sp>
    </p:spTree>
    <p:extLst>
      <p:ext uri="{BB962C8B-B14F-4D97-AF65-F5344CB8AC3E}">
        <p14:creationId xmlns:p14="http://schemas.microsoft.com/office/powerpoint/2010/main" val="944639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总结与</a:t>
            </a:r>
            <a:r>
              <a:rPr lang="zh-CN" altLang="en-US" sz="3200" b="1" dirty="0" smtClean="0">
                <a:solidFill>
                  <a:srgbClr val="7030A0"/>
                </a:solidFill>
                <a:latin typeface="华文仿宋" panose="02010600040101010101" pitchFamily="2" charset="-122"/>
                <a:ea typeface="华文仿宋" panose="02010600040101010101" pitchFamily="2" charset="-122"/>
              </a:rPr>
              <a:t>展望</a:t>
            </a:r>
            <a:endParaRPr lang="en-US" altLang="zh-CN" sz="3200" b="1" dirty="0" smtClean="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solidFill>
                <a:srgbClr val="7030A0"/>
              </a:solidFill>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33</a:t>
            </a:fld>
            <a:endParaRPr lang="zh-CN" altLang="en-US" dirty="0">
              <a:solidFill>
                <a:prstClr val="black">
                  <a:tint val="75000"/>
                </a:prstClr>
              </a:solidFill>
            </a:endParaRPr>
          </a:p>
        </p:txBody>
      </p:sp>
    </p:spTree>
    <p:extLst>
      <p:ext uri="{BB962C8B-B14F-4D97-AF65-F5344CB8AC3E}">
        <p14:creationId xmlns:p14="http://schemas.microsoft.com/office/powerpoint/2010/main" val="2157408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总结与展望</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34</a:t>
            </a:fld>
            <a:endParaRPr lang="zh-CN" altLang="en-US" dirty="0">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fontScale="92500" lnSpcReduction="10000"/>
          </a:bodyPr>
          <a:lstStyle/>
          <a:p>
            <a:r>
              <a:rPr lang="zh-CN" altLang="en-US" b="1" dirty="0" smtClean="0">
                <a:latin typeface="华文仿宋" panose="02010600040101010101" pitchFamily="2" charset="-122"/>
                <a:ea typeface="华文仿宋" panose="02010600040101010101" pitchFamily="2" charset="-122"/>
              </a:rPr>
              <a:t>总结</a:t>
            </a:r>
            <a:endParaRPr lang="en-US" altLang="zh-CN" b="1" dirty="0" smtClean="0">
              <a:latin typeface="华文仿宋" panose="02010600040101010101" pitchFamily="2" charset="-122"/>
              <a:ea typeface="华文仿宋" panose="02010600040101010101" pitchFamily="2" charset="-122"/>
            </a:endParaRPr>
          </a:p>
          <a:p>
            <a:pPr lvl="1"/>
            <a:r>
              <a:rPr lang="zh-CN" altLang="en-US" b="1" dirty="0">
                <a:latin typeface="华文仿宋" panose="02010600040101010101" pitchFamily="2" charset="-122"/>
                <a:ea typeface="华文仿宋" panose="02010600040101010101" pitchFamily="2" charset="-122"/>
              </a:rPr>
              <a:t>提出</a:t>
            </a:r>
            <a:r>
              <a:rPr lang="zh-CN" altLang="en-US" b="1" dirty="0" smtClean="0">
                <a:latin typeface="华文仿宋" panose="02010600040101010101" pitchFamily="2" charset="-122"/>
                <a:ea typeface="华文仿宋" panose="02010600040101010101" pitchFamily="2" charset="-122"/>
              </a:rPr>
              <a:t>一</a:t>
            </a:r>
            <a:r>
              <a:rPr lang="zh-CN" altLang="en-US" b="1" dirty="0">
                <a:latin typeface="华文仿宋" panose="02010600040101010101" pitchFamily="2" charset="-122"/>
                <a:ea typeface="华文仿宋" panose="02010600040101010101" pitchFamily="2" charset="-122"/>
              </a:rPr>
              <a:t>种基于编译语义的形式化验证方法，实现从源到目标码的编译过程</a:t>
            </a:r>
            <a:r>
              <a:rPr lang="zh-CN" altLang="en-US" b="1" dirty="0" smtClean="0">
                <a:latin typeface="华文仿宋" panose="02010600040101010101" pitchFamily="2" charset="-122"/>
                <a:ea typeface="华文仿宋" panose="02010600040101010101" pitchFamily="2" charset="-122"/>
              </a:rPr>
              <a:t>验证，并给出了应用</a:t>
            </a:r>
            <a:r>
              <a:rPr lang="zh-CN" altLang="en-US" b="1" dirty="0">
                <a:latin typeface="华文仿宋" panose="02010600040101010101" pitchFamily="2" charset="-122"/>
                <a:ea typeface="华文仿宋" panose="02010600040101010101" pitchFamily="2" charset="-122"/>
              </a:rPr>
              <a:t>于编译形式化验证过程中的三</a:t>
            </a:r>
            <a:r>
              <a:rPr lang="zh-CN" altLang="en-US" b="1" dirty="0" smtClean="0">
                <a:latin typeface="华文仿宋" panose="02010600040101010101" pitchFamily="2" charset="-122"/>
                <a:ea typeface="华文仿宋" panose="02010600040101010101" pitchFamily="2" charset="-122"/>
              </a:rPr>
              <a:t>大核心算法。</a:t>
            </a:r>
            <a:endParaRPr lang="en-US" altLang="zh-CN" b="1" dirty="0" smtClean="0">
              <a:latin typeface="华文仿宋" panose="02010600040101010101" pitchFamily="2" charset="-122"/>
              <a:ea typeface="华文仿宋" panose="02010600040101010101" pitchFamily="2" charset="-122"/>
            </a:endParaRPr>
          </a:p>
          <a:p>
            <a:pPr lvl="1"/>
            <a:r>
              <a:rPr lang="zh-CN" altLang="en-US" b="1" dirty="0">
                <a:latin typeface="华文仿宋" panose="02010600040101010101" pitchFamily="2" charset="-122"/>
                <a:ea typeface="华文仿宋" panose="02010600040101010101" pitchFamily="2" charset="-122"/>
              </a:rPr>
              <a:t>提出了安全</a:t>
            </a:r>
            <a:r>
              <a:rPr lang="en-US" altLang="zh-CN" b="1" dirty="0">
                <a:latin typeface="华文仿宋" panose="02010600040101010101" pitchFamily="2" charset="-122"/>
                <a:ea typeface="华文仿宋" panose="02010600040101010101" pitchFamily="2" charset="-122"/>
              </a:rPr>
              <a:t>C</a:t>
            </a:r>
            <a:r>
              <a:rPr lang="zh-CN" altLang="en-US" b="1" dirty="0">
                <a:latin typeface="华文仿宋" panose="02010600040101010101" pitchFamily="2" charset="-122"/>
                <a:ea typeface="华文仿宋" panose="02010600040101010101" pitchFamily="2" charset="-122"/>
              </a:rPr>
              <a:t>编译器构建中的关键方法，并给出</a:t>
            </a:r>
            <a:r>
              <a:rPr lang="zh-CN" altLang="en-US" b="1" dirty="0" smtClean="0">
                <a:latin typeface="华文仿宋" panose="02010600040101010101" pitchFamily="2" charset="-122"/>
                <a:ea typeface="华文仿宋" panose="02010600040101010101" pitchFamily="2" charset="-122"/>
              </a:rPr>
              <a:t>了编译构建方法架构。其中，下推自动机</a:t>
            </a:r>
            <a:r>
              <a:rPr lang="zh-CN" altLang="en-US" b="1" dirty="0">
                <a:latin typeface="华文仿宋" panose="02010600040101010101" pitchFamily="2" charset="-122"/>
                <a:ea typeface="华文仿宋" panose="02010600040101010101" pitchFamily="2" charset="-122"/>
              </a:rPr>
              <a:t>解决了文法单元的识别问题，层级编码和安全</a:t>
            </a:r>
            <a:r>
              <a:rPr lang="en-US" altLang="zh-CN" b="1" dirty="0">
                <a:latin typeface="华文仿宋" panose="02010600040101010101" pitchFamily="2" charset="-122"/>
                <a:ea typeface="华文仿宋" panose="02010600040101010101" pitchFamily="2" charset="-122"/>
              </a:rPr>
              <a:t>C</a:t>
            </a:r>
            <a:r>
              <a:rPr lang="zh-CN" altLang="en-US" b="1" dirty="0">
                <a:latin typeface="华文仿宋" panose="02010600040101010101" pitchFamily="2" charset="-122"/>
                <a:ea typeface="华文仿宋" panose="02010600040101010101" pitchFamily="2" charset="-122"/>
              </a:rPr>
              <a:t>检验方法实现了</a:t>
            </a:r>
            <a:r>
              <a:rPr lang="en-US" altLang="zh-CN" b="1" dirty="0">
                <a:latin typeface="华文仿宋" panose="02010600040101010101" pitchFamily="2" charset="-122"/>
                <a:ea typeface="华文仿宋" panose="02010600040101010101" pitchFamily="2" charset="-122"/>
              </a:rPr>
              <a:t>DO178C</a:t>
            </a:r>
            <a:r>
              <a:rPr lang="zh-CN" altLang="en-US" b="1" dirty="0">
                <a:latin typeface="华文仿宋" panose="02010600040101010101" pitchFamily="2" charset="-122"/>
                <a:ea typeface="华文仿宋" panose="02010600040101010101" pitchFamily="2" charset="-122"/>
              </a:rPr>
              <a:t>规定</a:t>
            </a:r>
            <a:r>
              <a:rPr lang="zh-CN" altLang="en-US" b="1" dirty="0" smtClean="0">
                <a:latin typeface="华文仿宋" panose="02010600040101010101" pitchFamily="2" charset="-122"/>
                <a:ea typeface="华文仿宋" panose="02010600040101010101" pitchFamily="2" charset="-122"/>
              </a:rPr>
              <a:t>的编译</a:t>
            </a:r>
            <a:r>
              <a:rPr lang="zh-CN" altLang="en-US" b="1" dirty="0">
                <a:latin typeface="华文仿宋" panose="02010600040101010101" pitchFamily="2" charset="-122"/>
                <a:ea typeface="华文仿宋" panose="02010600040101010101" pitchFamily="2" charset="-122"/>
              </a:rPr>
              <a:t>验证系统的可追踪性</a:t>
            </a:r>
            <a:r>
              <a:rPr lang="zh-CN" altLang="en-US" b="1" dirty="0" smtClean="0">
                <a:latin typeface="华文仿宋" panose="02010600040101010101" pitchFamily="2" charset="-122"/>
                <a:ea typeface="华文仿宋" panose="02010600040101010101" pitchFamily="2" charset="-122"/>
              </a:rPr>
              <a:t>和高安全性需求。</a:t>
            </a:r>
            <a:endParaRPr lang="en-US" altLang="zh-CN" b="1" dirty="0" smtClean="0">
              <a:latin typeface="华文仿宋" panose="02010600040101010101" pitchFamily="2" charset="-122"/>
              <a:ea typeface="华文仿宋" panose="02010600040101010101" pitchFamily="2" charset="-122"/>
            </a:endParaRPr>
          </a:p>
          <a:p>
            <a:pPr lvl="1"/>
            <a:r>
              <a:rPr lang="zh-CN" altLang="en-US" b="1" dirty="0" smtClean="0">
                <a:latin typeface="华文仿宋" panose="02010600040101010101" pitchFamily="2" charset="-122"/>
                <a:ea typeface="华文仿宋" panose="02010600040101010101" pitchFamily="2" charset="-122"/>
              </a:rPr>
              <a:t>实现了一套基于上述</a:t>
            </a:r>
            <a:r>
              <a:rPr lang="zh-CN" altLang="en-US" b="1" dirty="0">
                <a:latin typeface="华文仿宋" panose="02010600040101010101" pitchFamily="2" charset="-122"/>
                <a:ea typeface="华文仿宋" panose="02010600040101010101" pitchFamily="2" charset="-122"/>
              </a:rPr>
              <a:t>编译构建和验证</a:t>
            </a:r>
            <a:r>
              <a:rPr lang="zh-CN" altLang="en-US" b="1" dirty="0" smtClean="0">
                <a:latin typeface="华文仿宋" panose="02010600040101010101" pitchFamily="2" charset="-122"/>
                <a:ea typeface="华文仿宋" panose="02010600040101010101" pitchFamily="2" charset="-122"/>
              </a:rPr>
              <a:t>方法的</a:t>
            </a:r>
            <a:r>
              <a:rPr lang="zh-CN" altLang="en-US" b="1" dirty="0">
                <a:latin typeface="华文仿宋" panose="02010600040101010101" pitchFamily="2" charset="-122"/>
                <a:ea typeface="华文仿宋" panose="02010600040101010101" pitchFamily="2" charset="-122"/>
              </a:rPr>
              <a:t>编译</a:t>
            </a:r>
            <a:r>
              <a:rPr lang="zh-CN" altLang="en-US" b="1" dirty="0" smtClean="0">
                <a:latin typeface="华文仿宋" panose="02010600040101010101" pitchFamily="2" charset="-122"/>
                <a:ea typeface="华文仿宋" panose="02010600040101010101" pitchFamily="2" charset="-122"/>
              </a:rPr>
              <a:t>验证工具</a:t>
            </a:r>
            <a:r>
              <a:rPr lang="zh-CN" altLang="en-US" b="1" dirty="0">
                <a:latin typeface="华文仿宋" panose="02010600040101010101" pitchFamily="2" charset="-122"/>
                <a:ea typeface="华文仿宋" panose="02010600040101010101" pitchFamily="2" charset="-122"/>
              </a:rPr>
              <a:t>原型。</a:t>
            </a:r>
            <a:r>
              <a:rPr lang="zh-CN" altLang="en-US" b="1" dirty="0" smtClean="0">
                <a:latin typeface="华文仿宋" panose="02010600040101010101" pitchFamily="2" charset="-122"/>
                <a:ea typeface="华文仿宋" panose="02010600040101010101" pitchFamily="2" charset="-122"/>
              </a:rPr>
              <a:t>为安全</a:t>
            </a:r>
            <a:r>
              <a:rPr lang="en-US" altLang="zh-CN" b="1" dirty="0" smtClean="0">
                <a:latin typeface="华文仿宋" panose="02010600040101010101" pitchFamily="2" charset="-122"/>
                <a:ea typeface="华文仿宋" panose="02010600040101010101" pitchFamily="2" charset="-122"/>
              </a:rPr>
              <a:t>C</a:t>
            </a:r>
            <a:r>
              <a:rPr lang="zh-CN" altLang="en-US" b="1" dirty="0" smtClean="0">
                <a:latin typeface="华文仿宋" panose="02010600040101010101" pitchFamily="2" charset="-122"/>
                <a:ea typeface="华文仿宋" panose="02010600040101010101" pitchFamily="2" charset="-122"/>
              </a:rPr>
              <a:t>编译器的构建和验证提供</a:t>
            </a:r>
            <a:r>
              <a:rPr lang="zh-CN" altLang="en-US" b="1" dirty="0">
                <a:latin typeface="华文仿宋" panose="02010600040101010101" pitchFamily="2" charset="-122"/>
                <a:ea typeface="华文仿宋" panose="02010600040101010101" pitchFamily="2" charset="-122"/>
              </a:rPr>
              <a:t>一种可行的解决方案</a:t>
            </a:r>
            <a:r>
              <a:rPr lang="zh-CN" altLang="en-US" b="1" dirty="0" smtClean="0">
                <a:latin typeface="华文仿宋" panose="02010600040101010101" pitchFamily="2" charset="-122"/>
                <a:ea typeface="华文仿宋" panose="02010600040101010101" pitchFamily="2" charset="-122"/>
              </a:rPr>
              <a:t>。</a:t>
            </a:r>
            <a:endParaRPr lang="en-US" altLang="zh-CN" b="1" dirty="0" smtClean="0">
              <a:latin typeface="华文仿宋" panose="02010600040101010101" pitchFamily="2" charset="-122"/>
              <a:ea typeface="华文仿宋" panose="02010600040101010101" pitchFamily="2" charset="-122"/>
            </a:endParaRPr>
          </a:p>
          <a:p>
            <a:r>
              <a:rPr lang="zh-CN" altLang="en-US" b="1" dirty="0" smtClean="0">
                <a:latin typeface="华文仿宋" panose="02010600040101010101" pitchFamily="2" charset="-122"/>
                <a:ea typeface="华文仿宋" panose="02010600040101010101" pitchFamily="2" charset="-122"/>
              </a:rPr>
              <a:t>展望</a:t>
            </a:r>
            <a:endParaRPr lang="en-US" altLang="zh-CN" b="1" dirty="0" smtClean="0">
              <a:latin typeface="华文仿宋" panose="02010600040101010101" pitchFamily="2" charset="-122"/>
              <a:ea typeface="华文仿宋" panose="02010600040101010101" pitchFamily="2" charset="-122"/>
            </a:endParaRPr>
          </a:p>
          <a:p>
            <a:pPr lvl="1"/>
            <a:r>
              <a:rPr lang="zh-CN" altLang="en-US" dirty="0"/>
              <a:t>为</a:t>
            </a:r>
            <a:r>
              <a:rPr lang="zh-CN" altLang="en-US" dirty="0" smtClean="0"/>
              <a:t>本系统加入代码优化</a:t>
            </a:r>
            <a:r>
              <a:rPr lang="zh-CN" altLang="en-US" dirty="0"/>
              <a:t>部分</a:t>
            </a:r>
            <a:r>
              <a:rPr lang="zh-CN" altLang="en-US" dirty="0" smtClean="0"/>
              <a:t>。</a:t>
            </a:r>
            <a:endParaRPr lang="zh-CN" altLang="en-US" dirty="0"/>
          </a:p>
        </p:txBody>
      </p:sp>
    </p:spTree>
    <p:extLst>
      <p:ext uri="{BB962C8B-B14F-4D97-AF65-F5344CB8AC3E}">
        <p14:creationId xmlns:p14="http://schemas.microsoft.com/office/powerpoint/2010/main" val="3084953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总结与</a:t>
            </a:r>
            <a:r>
              <a:rPr lang="zh-CN" altLang="en-US" sz="3200" b="1" dirty="0" smtClean="0">
                <a:latin typeface="华文仿宋" panose="02010600040101010101" pitchFamily="2" charset="-122"/>
                <a:ea typeface="华文仿宋" panose="02010600040101010101" pitchFamily="2" charset="-122"/>
              </a:rPr>
              <a:t>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957A3"/>
                </a:solidFill>
                <a:latin typeface="华文仿宋" panose="02010600040101010101" pitchFamily="2" charset="-122"/>
                <a:ea typeface="华文仿宋" panose="02010600040101010101" pitchFamily="2" charset="-122"/>
              </a:rPr>
              <a:t>参考文献</a:t>
            </a:r>
            <a:endParaRPr lang="en-US" altLang="zh-CN" sz="3200" b="1" dirty="0">
              <a:solidFill>
                <a:srgbClr val="7957A3"/>
              </a:solidFill>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solidFill>
                <a:srgbClr val="7030A0"/>
              </a:solidFill>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35</a:t>
            </a:fld>
            <a:endParaRPr lang="zh-CN" altLang="en-US" dirty="0">
              <a:solidFill>
                <a:prstClr val="black">
                  <a:tint val="75000"/>
                </a:prstClr>
              </a:solidFill>
            </a:endParaRPr>
          </a:p>
        </p:txBody>
      </p:sp>
    </p:spTree>
    <p:extLst>
      <p:ext uri="{BB962C8B-B14F-4D97-AF65-F5344CB8AC3E}">
        <p14:creationId xmlns:p14="http://schemas.microsoft.com/office/powerpoint/2010/main" val="2563851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华文仿宋" panose="02010600040101010101" pitchFamily="2" charset="-122"/>
                <a:ea typeface="华文仿宋" panose="02010600040101010101" pitchFamily="2" charset="-122"/>
              </a:rPr>
              <a:t>参考文献</a:t>
            </a:r>
            <a:endParaRPr lang="zh-CN" altLang="en-US" b="1" dirty="0">
              <a:latin typeface="华文仿宋" panose="02010600040101010101" pitchFamily="2" charset="-122"/>
              <a:ea typeface="华文仿宋" panose="02010600040101010101" pitchFamily="2" charset="-122"/>
            </a:endParaRP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36</a:t>
            </a:fld>
            <a:endParaRPr lang="zh-CN" altLang="en-US" dirty="0">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a:bodyPr>
          <a:lstStyle/>
          <a:p>
            <a:pPr marL="290250" lvl="1" indent="0">
              <a:buNone/>
            </a:pPr>
            <a:r>
              <a:rPr lang="en-US" altLang="zh-CN" sz="1800" dirty="0" smtClean="0">
                <a:latin typeface="Times New Roman" panose="02020603050405020304" pitchFamily="18" charset="0"/>
                <a:cs typeface="Times New Roman" panose="02020603050405020304" pitchFamily="18" charset="0"/>
              </a:rPr>
              <a:t>[1] GCC5[EB/OL], http</a:t>
            </a:r>
            <a:r>
              <a:rPr lang="en-US" altLang="zh-CN" sz="1800" dirty="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www.phoronix.com/scan.php?page=news_item&amp;px=MTg3OTQ</a:t>
            </a:r>
          </a:p>
          <a:p>
            <a:pPr marL="290250" lvl="1" indent="0">
              <a:buNone/>
            </a:pPr>
            <a:r>
              <a:rPr lang="en-US" altLang="zh-CN" sz="1800" dirty="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2] GCC </a:t>
            </a:r>
            <a:r>
              <a:rPr lang="en-US" altLang="zh-CN" sz="1800" dirty="0">
                <a:latin typeface="Times New Roman" panose="02020603050405020304" pitchFamily="18" charset="0"/>
                <a:cs typeface="Times New Roman" panose="02020603050405020304" pitchFamily="18" charset="0"/>
              </a:rPr>
              <a:t>Bugs[EB/OL], https://gcc.gnu.org/bugs</a:t>
            </a:r>
            <a:r>
              <a:rPr lang="en-US" altLang="zh-CN" sz="1800" dirty="0" smtClean="0">
                <a:latin typeface="Times New Roman" panose="02020603050405020304" pitchFamily="18" charset="0"/>
                <a:cs typeface="Times New Roman" panose="02020603050405020304" pitchFamily="18" charset="0"/>
              </a:rPr>
              <a:t>/</a:t>
            </a:r>
          </a:p>
          <a:p>
            <a:pPr marL="290250" lvl="1" indent="0">
              <a:buNone/>
            </a:pPr>
            <a:r>
              <a:rPr lang="en-US" altLang="zh-CN" sz="1800" dirty="0">
                <a:latin typeface="Times New Roman" panose="02020603050405020304" pitchFamily="18" charset="0"/>
                <a:cs typeface="Times New Roman" panose="02020603050405020304" pitchFamily="18" charset="0"/>
              </a:rPr>
              <a:t>[3] </a:t>
            </a:r>
            <a:r>
              <a:rPr lang="en-US" altLang="zh-CN" sz="1800" dirty="0" smtClean="0">
                <a:latin typeface="Times New Roman" panose="02020603050405020304" pitchFamily="18" charset="0"/>
                <a:cs typeface="Times New Roman" panose="02020603050405020304" pitchFamily="18" charset="0"/>
              </a:rPr>
              <a:t>Leroy</a:t>
            </a:r>
            <a:r>
              <a:rPr lang="en-US" altLang="zh-CN" sz="1800" dirty="0">
                <a:latin typeface="Times New Roman" panose="02020603050405020304" pitchFamily="18" charset="0"/>
                <a:cs typeface="Times New Roman" panose="02020603050405020304" pitchFamily="18" charset="0"/>
              </a:rPr>
              <a:t>, Xavier. "Formal verification of a realistic compiler." Communications of the ACM 52.7 (2009): 107-115.</a:t>
            </a:r>
            <a:endParaRPr lang="en-US" altLang="zh-CN" sz="1800" dirty="0" smtClean="0">
              <a:latin typeface="Times New Roman" panose="02020603050405020304" pitchFamily="18" charset="0"/>
              <a:cs typeface="Times New Roman" panose="02020603050405020304" pitchFamily="18" charset="0"/>
            </a:endParaRPr>
          </a:p>
          <a:p>
            <a:pPr marL="290250" lvl="1" indent="0">
              <a:buNone/>
            </a:pPr>
            <a:r>
              <a:rPr lang="en-US" altLang="zh-CN" sz="1800" dirty="0">
                <a:latin typeface="Times New Roman" panose="02020603050405020304" pitchFamily="18" charset="0"/>
                <a:cs typeface="Times New Roman" panose="02020603050405020304" pitchFamily="18" charset="0"/>
              </a:rPr>
              <a:t>[4] </a:t>
            </a:r>
            <a:r>
              <a:rPr lang="en-US" altLang="zh-CN" sz="1800" dirty="0" smtClean="0">
                <a:latin typeface="Times New Roman" panose="02020603050405020304" pitchFamily="18" charset="0"/>
                <a:cs typeface="Times New Roman" panose="02020603050405020304" pitchFamily="18" charset="0"/>
              </a:rPr>
              <a:t>Yang</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Xuejun</a:t>
            </a:r>
            <a:r>
              <a:rPr lang="en-US" altLang="zh-CN" sz="1800" dirty="0">
                <a:latin typeface="Times New Roman" panose="02020603050405020304" pitchFamily="18" charset="0"/>
                <a:cs typeface="Times New Roman" panose="02020603050405020304" pitchFamily="18" charset="0"/>
              </a:rPr>
              <a:t>, et al. "Finding and understanding bugs in C compilers." </a:t>
            </a:r>
            <a:r>
              <a:rPr lang="en-US" altLang="zh-CN" sz="1800" dirty="0" smtClean="0">
                <a:latin typeface="Times New Roman" panose="02020603050405020304" pitchFamily="18" charset="0"/>
                <a:cs typeface="Times New Roman" panose="02020603050405020304" pitchFamily="18" charset="0"/>
              </a:rPr>
              <a:t>ACM SIGPLAN </a:t>
            </a:r>
            <a:r>
              <a:rPr lang="en-US" altLang="zh-CN" sz="1800" dirty="0">
                <a:latin typeface="Times New Roman" panose="02020603050405020304" pitchFamily="18" charset="0"/>
                <a:cs typeface="Times New Roman" panose="02020603050405020304" pitchFamily="18" charset="0"/>
              </a:rPr>
              <a:t>Notices. Vol. 46. No. 6. ACM, 2011.</a:t>
            </a:r>
            <a:endParaRPr lang="en-US" altLang="zh-CN" sz="1800" dirty="0" smtClean="0">
              <a:latin typeface="Times New Roman" panose="02020603050405020304" pitchFamily="18" charset="0"/>
              <a:cs typeface="Times New Roman" panose="02020603050405020304" pitchFamily="18" charset="0"/>
            </a:endParaRPr>
          </a:p>
          <a:p>
            <a:pPr marL="290250" lvl="1" indent="0">
              <a:buNone/>
            </a:pPr>
            <a:r>
              <a:rPr lang="en-US" altLang="zh-CN" sz="1800" dirty="0" smtClean="0">
                <a:latin typeface="Times New Roman" panose="02020603050405020304" pitchFamily="18" charset="0"/>
                <a:cs typeface="Times New Roman" panose="02020603050405020304" pitchFamily="18" charset="0"/>
              </a:rPr>
              <a:t>[5] McCarthy </a:t>
            </a:r>
            <a:r>
              <a:rPr lang="en-US" altLang="zh-CN" sz="1800" dirty="0">
                <a:latin typeface="Times New Roman" panose="02020603050405020304" pitchFamily="18" charset="0"/>
                <a:cs typeface="Times New Roman" panose="02020603050405020304" pitchFamily="18" charset="0"/>
              </a:rPr>
              <a:t>J, Painter J. Correctness of a compiler for arithmetical expressions[C]//Mathematical Aspects of Computer Science 19: </a:t>
            </a:r>
            <a:r>
              <a:rPr lang="en-US" altLang="zh-CN" sz="1800" dirty="0" err="1">
                <a:latin typeface="Times New Roman" panose="02020603050405020304" pitchFamily="18" charset="0"/>
                <a:cs typeface="Times New Roman" panose="02020603050405020304" pitchFamily="18" charset="0"/>
              </a:rPr>
              <a:t>Proc</a:t>
            </a:r>
            <a:r>
              <a:rPr lang="en-US" altLang="zh-CN" sz="1800" dirty="0">
                <a:latin typeface="Times New Roman" panose="02020603050405020304" pitchFamily="18" charset="0"/>
                <a:cs typeface="Times New Roman" panose="02020603050405020304" pitchFamily="18" charset="0"/>
              </a:rPr>
              <a:t> of Symposia in Applied Mathematics, 1967: 33−41.</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92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5"/>
          <p:cNvSpPr txBox="1">
            <a:spLocks noChangeArrowheads="1"/>
          </p:cNvSpPr>
          <p:nvPr/>
        </p:nvSpPr>
        <p:spPr bwMode="auto">
          <a:xfrm>
            <a:off x="95250" y="2844800"/>
            <a:ext cx="897255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4400" dirty="0" smtClean="0">
                <a:solidFill>
                  <a:schemeClr val="bg1"/>
                </a:solidFill>
                <a:ea typeface="华文隶书" pitchFamily="2" charset="-122"/>
              </a:rPr>
              <a:t>请老师批评</a:t>
            </a:r>
            <a:r>
              <a:rPr lang="zh-CN" altLang="en-US" sz="4400" dirty="0">
                <a:solidFill>
                  <a:schemeClr val="bg1"/>
                </a:solidFill>
                <a:ea typeface="华文隶书" pitchFamily="2" charset="-122"/>
              </a:rPr>
              <a:t>指导</a:t>
            </a:r>
            <a:r>
              <a:rPr lang="zh-CN" altLang="en-US" sz="4400" dirty="0" smtClean="0">
                <a:solidFill>
                  <a:schemeClr val="bg1"/>
                </a:solidFill>
                <a:ea typeface="华文隶书" pitchFamily="2" charset="-122"/>
              </a:rPr>
              <a:t>！</a:t>
            </a:r>
            <a:endParaRPr lang="zh-CN" altLang="en-US" sz="4400" dirty="0">
              <a:solidFill>
                <a:schemeClr val="bg1"/>
              </a:solidFill>
              <a:ea typeface="华文隶书" pitchFamily="2" charset="-122"/>
            </a:endParaRPr>
          </a:p>
        </p:txBody>
      </p:sp>
      <p:sp>
        <p:nvSpPr>
          <p:cNvPr id="100355" name="WordArt 3"/>
          <p:cNvSpPr>
            <a:spLocks noChangeArrowheads="1" noChangeShapeType="1" noTextEdit="1"/>
          </p:cNvSpPr>
          <p:nvPr/>
        </p:nvSpPr>
        <p:spPr bwMode="blackWhite">
          <a:xfrm>
            <a:off x="609600" y="838200"/>
            <a:ext cx="5399088" cy="1146175"/>
          </a:xfrm>
          <a:prstGeom prst="rect">
            <a:avLst/>
          </a:prstGeom>
        </p:spPr>
        <p:txBody>
          <a:bodyPr wrap="none" fromWordArt="1">
            <a:prstTxWarp prst="textPlain">
              <a:avLst>
                <a:gd name="adj" fmla="val 50000"/>
              </a:avLst>
            </a:prstTxWarp>
          </a:bodyPr>
          <a:lstStyle/>
          <a:p>
            <a:pPr algn="ctr"/>
            <a:r>
              <a:rPr lang="zh-CN" altLang="en-US" sz="5400" kern="1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谢谢大家！</a:t>
            </a:r>
          </a:p>
        </p:txBody>
      </p:sp>
    </p:spTree>
    <p:extLst>
      <p:ext uri="{BB962C8B-B14F-4D97-AF65-F5344CB8AC3E}">
        <p14:creationId xmlns:p14="http://schemas.microsoft.com/office/powerpoint/2010/main" val="4185898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软件测试和编译验证</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6151419" cy="4634344"/>
          </a:xfrm>
        </p:spPr>
        <p:txBody>
          <a:bodyPr>
            <a:normAutofit fontScale="85000" lnSpcReduction="20000"/>
          </a:bodyPr>
          <a:lstStyle/>
          <a:p>
            <a:pPr>
              <a:buSzPct val="100000"/>
            </a:pPr>
            <a:r>
              <a:rPr lang="zh-CN" altLang="en-US" sz="2600" dirty="0" smtClean="0">
                <a:latin typeface="黑体" panose="02010609060101010101" pitchFamily="49" charset="-122"/>
              </a:rPr>
              <a:t>软件测试</a:t>
            </a:r>
            <a:endParaRPr lang="en-US" altLang="zh-CN" sz="2600" dirty="0">
              <a:latin typeface="黑体" panose="02010609060101010101" pitchFamily="49" charset="-122"/>
            </a:endParaRPr>
          </a:p>
          <a:p>
            <a:pPr lvl="1">
              <a:buSzPct val="100000"/>
            </a:pPr>
            <a:r>
              <a:rPr lang="zh-CN" altLang="en-US" sz="2200" dirty="0" smtClean="0">
                <a:latin typeface="Times New Roman" panose="02020603050405020304" pitchFamily="18" charset="0"/>
                <a:cs typeface="Times New Roman" panose="02020603050405020304" pitchFamily="18" charset="0"/>
              </a:rPr>
              <a:t>软件规模的增大测试难度倍增</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无法覆盖</a:t>
            </a:r>
            <a:r>
              <a:rPr lang="zh-CN" altLang="en-US" sz="2200" dirty="0">
                <a:latin typeface="Times New Roman" panose="02020603050405020304" pitchFamily="18" charset="0"/>
                <a:cs typeface="Times New Roman" panose="02020603050405020304" pitchFamily="18" charset="0"/>
              </a:rPr>
              <a:t>所有代码</a:t>
            </a:r>
            <a:r>
              <a:rPr lang="zh-CN" altLang="en-US" sz="2200" dirty="0" smtClean="0">
                <a:latin typeface="Times New Roman" panose="02020603050405020304" pitchFamily="18" charset="0"/>
                <a:cs typeface="Times New Roman" panose="02020603050405020304" pitchFamily="18" charset="0"/>
              </a:rPr>
              <a:t>路径</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t>局限性</a:t>
            </a:r>
            <a:endParaRPr lang="en-US" altLang="zh-CN" sz="2200" dirty="0" smtClean="0"/>
          </a:p>
          <a:p>
            <a:pPr>
              <a:buSzPct val="100000"/>
            </a:pPr>
            <a:r>
              <a:rPr lang="zh-CN" altLang="en-US" sz="2600" dirty="0" smtClean="0">
                <a:latin typeface="黑体" panose="02010609060101010101" pitchFamily="49" charset="-122"/>
              </a:rPr>
              <a:t>形式化技术</a:t>
            </a:r>
            <a:endParaRPr lang="en-US" altLang="zh-CN" sz="2600" dirty="0" smtClean="0">
              <a:latin typeface="黑体" panose="02010609060101010101" pitchFamily="49" charset="-122"/>
            </a:endParaRPr>
          </a:p>
          <a:p>
            <a:pPr lvl="1">
              <a:buSzPct val="100000"/>
            </a:pPr>
            <a:r>
              <a:rPr lang="zh-CN" altLang="en-US" sz="2200" dirty="0"/>
              <a:t>定理证明、模型检测和程序检验</a:t>
            </a:r>
            <a:endParaRPr lang="en-US" altLang="zh-CN" sz="2200" dirty="0" smtClean="0"/>
          </a:p>
          <a:p>
            <a:pPr lvl="1">
              <a:buSzPct val="100000"/>
            </a:pPr>
            <a:r>
              <a:rPr lang="zh-CN" altLang="en-US" sz="2200" dirty="0" smtClean="0"/>
              <a:t>可以保证完全的正确性</a:t>
            </a:r>
            <a:endParaRPr lang="en-US" altLang="zh-CN" sz="2200" dirty="0" smtClean="0"/>
          </a:p>
          <a:p>
            <a:pPr lvl="1">
              <a:buSzPct val="100000"/>
            </a:pPr>
            <a:r>
              <a:rPr lang="zh-CN" altLang="en-US" sz="2200" dirty="0"/>
              <a:t>验证过程复杂</a:t>
            </a:r>
            <a:r>
              <a:rPr lang="zh-CN" altLang="en-US" sz="2200" dirty="0" smtClean="0"/>
              <a:t>繁琐、自动化程度不高</a:t>
            </a:r>
            <a:endParaRPr lang="en-US" altLang="zh-CN" sz="2200" dirty="0" smtClean="0"/>
          </a:p>
          <a:p>
            <a:pPr>
              <a:buSzPct val="100000"/>
            </a:pPr>
            <a:r>
              <a:rPr lang="zh-CN" altLang="en-US" sz="2600" dirty="0" smtClean="0">
                <a:latin typeface="黑体" panose="02010609060101010101" pitchFamily="49" charset="-122"/>
              </a:rPr>
              <a:t>编译验证</a:t>
            </a:r>
            <a:endParaRPr lang="en-US" altLang="zh-CN" sz="2200" dirty="0" smtClean="0"/>
          </a:p>
          <a:p>
            <a:pPr lvl="1">
              <a:buSzPct val="100000"/>
            </a:pPr>
            <a:r>
              <a:rPr lang="zh-CN" altLang="en-US" sz="2200" dirty="0" smtClean="0"/>
              <a:t>验证编译器自身的正确性</a:t>
            </a:r>
            <a:endParaRPr lang="en-US" altLang="zh-CN" sz="2200" dirty="0" smtClean="0"/>
          </a:p>
          <a:p>
            <a:pPr lvl="2">
              <a:buSzPct val="100000"/>
              <a:buFont typeface="Wingdings" panose="05000000000000000000" pitchFamily="2" charset="2"/>
              <a:buChar char="ü"/>
            </a:pPr>
            <a:r>
              <a:rPr lang="zh-CN" altLang="en-US" sz="1800" dirty="0" smtClean="0"/>
              <a:t>验证编译器程序满足给定规范的前后置条件</a:t>
            </a:r>
            <a:endParaRPr lang="en-US" altLang="zh-CN" sz="1800" dirty="0" smtClean="0"/>
          </a:p>
          <a:p>
            <a:pPr lvl="1">
              <a:buSzPct val="100000"/>
            </a:pPr>
            <a:r>
              <a:rPr lang="zh-CN" altLang="en-US" sz="2200" dirty="0" smtClean="0">
                <a:latin typeface="Times New Roman" panose="02020603050405020304" pitchFamily="18" charset="0"/>
                <a:cs typeface="Times New Roman" panose="02020603050405020304" pitchFamily="18" charset="0"/>
              </a:rPr>
              <a:t>验证编译过程的正确性</a:t>
            </a:r>
            <a:endParaRPr lang="en-US" altLang="zh-CN" sz="2200" dirty="0" smtClean="0">
              <a:latin typeface="Times New Roman" panose="02020603050405020304" pitchFamily="18" charset="0"/>
              <a:cs typeface="Times New Roman" panose="02020603050405020304" pitchFamily="18" charset="0"/>
            </a:endParaRPr>
          </a:p>
          <a:p>
            <a:pPr lvl="2">
              <a:buSzPct val="100000"/>
              <a:buFont typeface="Wingdings" panose="05000000000000000000" pitchFamily="2" charset="2"/>
              <a:buChar char="ü"/>
            </a:pPr>
            <a:r>
              <a:rPr lang="zh-CN" altLang="en-US" sz="1800" dirty="0">
                <a:latin typeface="Times New Roman" panose="02020603050405020304" pitchFamily="18" charset="0"/>
                <a:cs typeface="Times New Roman" panose="02020603050405020304" pitchFamily="18" charset="0"/>
              </a:rPr>
              <a:t>源代码和编译后的目标代码语义一致</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2200" dirty="0"/>
              <a:t>编译器自身的</a:t>
            </a:r>
            <a:r>
              <a:rPr lang="zh-CN" altLang="en-US" sz="2200" dirty="0" smtClean="0"/>
              <a:t>正确性</a:t>
            </a:r>
            <a:r>
              <a:rPr lang="zh-CN" altLang="en-US" sz="2200" dirty="0" smtClean="0">
                <a:latin typeface="Times New Roman" panose="02020603050405020304" pitchFamily="18" charset="0"/>
                <a:cs typeface="Times New Roman" panose="02020603050405020304" pitchFamily="18" charset="0"/>
              </a:rPr>
              <a:t>间接保证编译</a:t>
            </a:r>
            <a:r>
              <a:rPr lang="zh-CN" altLang="en-US" sz="2200" dirty="0">
                <a:latin typeface="Times New Roman" panose="02020603050405020304" pitchFamily="18" charset="0"/>
                <a:cs typeface="Times New Roman" panose="02020603050405020304" pitchFamily="18" charset="0"/>
              </a:rPr>
              <a:t>过程的</a:t>
            </a:r>
            <a:r>
              <a:rPr lang="zh-CN" altLang="en-US" sz="2200" dirty="0" smtClean="0">
                <a:latin typeface="Times New Roman" panose="02020603050405020304" pitchFamily="18" charset="0"/>
                <a:cs typeface="Times New Roman" panose="02020603050405020304" pitchFamily="18" charset="0"/>
              </a:rPr>
              <a:t>正确性</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难度更小</a:t>
            </a:r>
            <a:endParaRPr lang="en-US" altLang="zh-CN" sz="2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001615" y="1750868"/>
            <a:ext cx="2024533" cy="1241713"/>
          </a:xfrm>
          <a:prstGeom prst="rect">
            <a:avLst/>
          </a:prstGeom>
        </p:spPr>
      </p:pic>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4</a:t>
            </a:fld>
            <a:endParaRPr lang="zh-CN" altLang="en-US" dirty="0">
              <a:solidFill>
                <a:prstClr val="black">
                  <a:tint val="75000"/>
                </a:prstClr>
              </a:solidFill>
            </a:endParaRPr>
          </a:p>
        </p:txBody>
      </p:sp>
    </p:spTree>
    <p:extLst>
      <p:ext uri="{BB962C8B-B14F-4D97-AF65-F5344CB8AC3E}">
        <p14:creationId xmlns:p14="http://schemas.microsoft.com/office/powerpoint/2010/main" val="3536507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关键技术背景</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0"/>
            <a:ext cx="4821383" cy="4656479"/>
          </a:xfrm>
        </p:spPr>
        <p:txBody>
          <a:bodyPr>
            <a:normAutofit fontScale="85000" lnSpcReduction="20000"/>
          </a:bodyPr>
          <a:lstStyle/>
          <a:p>
            <a:pPr>
              <a:buSzPct val="100000"/>
            </a:pPr>
            <a:r>
              <a:rPr lang="zh-CN" altLang="en-US" sz="2600" dirty="0" smtClean="0">
                <a:latin typeface="黑体" panose="02010609060101010101" pitchFamily="49" charset="-122"/>
              </a:rPr>
              <a:t>课题</a:t>
            </a:r>
            <a:r>
              <a:rPr lang="zh-CN" altLang="en-US" sz="2600" dirty="0">
                <a:latin typeface="黑体" panose="02010609060101010101" pitchFamily="49" charset="-122"/>
              </a:rPr>
              <a:t>来源</a:t>
            </a:r>
          </a:p>
          <a:p>
            <a:pPr lvl="1">
              <a:buSzPct val="100000"/>
            </a:pPr>
            <a:r>
              <a:rPr lang="zh-CN" altLang="en-US" sz="2200" dirty="0"/>
              <a:t>民机专项“符合</a:t>
            </a:r>
            <a:r>
              <a:rPr lang="en-US" altLang="zh-CN" sz="2200" dirty="0"/>
              <a:t>DO-178B/C</a:t>
            </a:r>
            <a:r>
              <a:rPr lang="zh-CN" altLang="en-US" sz="2200" dirty="0"/>
              <a:t>的</a:t>
            </a:r>
            <a:r>
              <a:rPr lang="en-US" altLang="zh-CN" sz="2200" dirty="0"/>
              <a:t>A</a:t>
            </a:r>
            <a:r>
              <a:rPr lang="zh-CN" altLang="en-US" sz="2200" dirty="0"/>
              <a:t>级软件开发与认证技术研究</a:t>
            </a:r>
            <a:r>
              <a:rPr lang="zh-CN" altLang="en-US" sz="2200" dirty="0" smtClean="0"/>
              <a:t>”</a:t>
            </a:r>
            <a:endParaRPr lang="en-US" altLang="zh-CN" sz="2200" dirty="0" smtClean="0"/>
          </a:p>
          <a:p>
            <a:pPr>
              <a:buSzPct val="100000"/>
            </a:pPr>
            <a:r>
              <a:rPr lang="en-US" altLang="zh-CN" sz="2600" dirty="0" smtClean="0">
                <a:latin typeface="黑体" panose="02010609060101010101" pitchFamily="49" charset="-122"/>
              </a:rPr>
              <a:t>DO-178C</a:t>
            </a:r>
            <a:endParaRPr lang="en-US" altLang="zh-CN" sz="2600" dirty="0">
              <a:latin typeface="黑体" panose="02010609060101010101" pitchFamily="49" charset="-122"/>
            </a:endParaRPr>
          </a:p>
          <a:p>
            <a:pPr lvl="1">
              <a:buSzPct val="100000"/>
            </a:pPr>
            <a:r>
              <a:rPr lang="zh-CN" altLang="en-US" sz="2200" dirty="0" smtClean="0"/>
              <a:t>航空</a:t>
            </a:r>
            <a:r>
              <a:rPr lang="zh-CN" altLang="en-US" sz="2200" dirty="0"/>
              <a:t>适航</a:t>
            </a:r>
            <a:r>
              <a:rPr lang="zh-CN" altLang="en-US" sz="2200" dirty="0" smtClean="0"/>
              <a:t>认证标准（</a:t>
            </a:r>
            <a:r>
              <a:rPr lang="en-US" altLang="zh-CN" sz="2200" dirty="0" smtClean="0"/>
              <a:t>2012</a:t>
            </a:r>
            <a:r>
              <a:rPr lang="zh-CN" altLang="en-US" sz="2200" dirty="0" smtClean="0"/>
              <a:t>）</a:t>
            </a:r>
            <a:endParaRPr lang="en-US" altLang="zh-CN" sz="2200" dirty="0" smtClean="0"/>
          </a:p>
          <a:p>
            <a:pPr lvl="1">
              <a:buSzPct val="100000"/>
            </a:pPr>
            <a:r>
              <a:rPr lang="zh-CN" altLang="en-US" sz="2200" dirty="0"/>
              <a:t>引入基于逻辑证明的形式化方法</a:t>
            </a:r>
            <a:endParaRPr lang="en-US" altLang="zh-CN" sz="2200" dirty="0" smtClean="0"/>
          </a:p>
          <a:p>
            <a:pPr lvl="1">
              <a:buSzPct val="100000"/>
            </a:pPr>
            <a:r>
              <a:rPr lang="zh-CN" altLang="en-US" sz="2200" dirty="0"/>
              <a:t>完整性、</a:t>
            </a:r>
            <a:r>
              <a:rPr lang="zh-CN" altLang="en-US" sz="2200" dirty="0" smtClean="0"/>
              <a:t>一致性</a:t>
            </a:r>
            <a:r>
              <a:rPr lang="zh-CN" altLang="en-US" sz="2200" dirty="0"/>
              <a:t>和</a:t>
            </a:r>
            <a:r>
              <a:rPr lang="zh-CN" altLang="en-US" sz="2200" dirty="0" smtClean="0"/>
              <a:t>可</a:t>
            </a:r>
            <a:r>
              <a:rPr lang="zh-CN" altLang="en-US" sz="2200" dirty="0"/>
              <a:t>追溯性</a:t>
            </a:r>
            <a:r>
              <a:rPr lang="zh-CN" altLang="en-US" sz="2200" dirty="0" smtClean="0"/>
              <a:t>等</a:t>
            </a:r>
            <a:endParaRPr lang="en-US" altLang="zh-CN" sz="2200" dirty="0"/>
          </a:p>
          <a:p>
            <a:pPr>
              <a:buSzPct val="100000"/>
            </a:pPr>
            <a:r>
              <a:rPr lang="en-US" altLang="zh-CN" sz="2600" dirty="0">
                <a:latin typeface="黑体" panose="02010609060101010101" pitchFamily="49" charset="-122"/>
              </a:rPr>
              <a:t>MISRA-C</a:t>
            </a:r>
          </a:p>
          <a:p>
            <a:pPr lvl="1">
              <a:buSzPct val="100000"/>
            </a:pPr>
            <a:r>
              <a:rPr lang="zh-CN" altLang="en-US" sz="2200" dirty="0">
                <a:latin typeface="Times New Roman" panose="02020603050405020304" pitchFamily="18" charset="0"/>
                <a:cs typeface="Times New Roman" panose="02020603050405020304" pitchFamily="18" charset="0"/>
              </a:rPr>
              <a:t>汽车制造业嵌入式</a:t>
            </a:r>
            <a:r>
              <a:rPr lang="en-US" altLang="zh-CN" sz="2200" dirty="0">
                <a:latin typeface="Times New Roman" panose="02020603050405020304" pitchFamily="18" charset="0"/>
                <a:cs typeface="Times New Roman" panose="02020603050405020304" pitchFamily="18" charset="0"/>
              </a:rPr>
              <a:t>C</a:t>
            </a:r>
            <a:r>
              <a:rPr lang="zh-CN" altLang="en-US" sz="2200" dirty="0">
                <a:latin typeface="Times New Roman" panose="02020603050405020304" pitchFamily="18" charset="0"/>
                <a:cs typeface="Times New Roman" panose="02020603050405020304" pitchFamily="18" charset="0"/>
              </a:rPr>
              <a:t>编码</a:t>
            </a:r>
            <a:r>
              <a:rPr lang="zh-CN" altLang="en-US" sz="2200" dirty="0" smtClean="0">
                <a:latin typeface="Times New Roman" panose="02020603050405020304" pitchFamily="18" charset="0"/>
                <a:cs typeface="Times New Roman" panose="02020603050405020304" pitchFamily="18" charset="0"/>
              </a:rPr>
              <a:t>标准</a:t>
            </a:r>
            <a:endParaRPr lang="en-US" altLang="zh-CN" sz="2200" dirty="0">
              <a:latin typeface="Times New Roman" panose="02020603050405020304" pitchFamily="18" charset="0"/>
              <a:cs typeface="Times New Roman" panose="02020603050405020304" pitchFamily="18" charset="0"/>
            </a:endParaRPr>
          </a:p>
          <a:p>
            <a:pPr lvl="1">
              <a:buSzPct val="100000"/>
            </a:pPr>
            <a:r>
              <a:rPr lang="en-US" altLang="zh-CN" sz="2200" dirty="0" smtClean="0">
                <a:latin typeface="Times New Roman" panose="02020603050405020304" pitchFamily="18" charset="0"/>
                <a:cs typeface="Times New Roman" panose="02020603050405020304" pitchFamily="18" charset="0"/>
              </a:rPr>
              <a:t>MISRA-C:2004</a:t>
            </a:r>
            <a:r>
              <a:rPr lang="zh-CN" altLang="en-US" sz="2200" dirty="0" smtClean="0">
                <a:latin typeface="Times New Roman" panose="02020603050405020304" pitchFamily="18" charset="0"/>
                <a:cs typeface="Times New Roman" panose="02020603050405020304" pitchFamily="18" charset="0"/>
              </a:rPr>
              <a:t>应用</a:t>
            </a:r>
            <a:r>
              <a:rPr lang="zh-CN" altLang="en-US" sz="2200" dirty="0">
                <a:latin typeface="Times New Roman" panose="02020603050405020304" pitchFamily="18" charset="0"/>
                <a:cs typeface="Times New Roman" panose="02020603050405020304" pitchFamily="18" charset="0"/>
              </a:rPr>
              <a:t>范围扩大到</a:t>
            </a:r>
            <a:r>
              <a:rPr lang="zh-CN" altLang="en-US" sz="2200" dirty="0" smtClean="0">
                <a:latin typeface="Times New Roman" panose="02020603050405020304" pitchFamily="18" charset="0"/>
                <a:cs typeface="Times New Roman" panose="02020603050405020304" pitchFamily="18" charset="0"/>
              </a:rPr>
              <a:t>其它高</a:t>
            </a:r>
            <a:r>
              <a:rPr lang="zh-CN" altLang="en-US" sz="2200" dirty="0">
                <a:latin typeface="Times New Roman" panose="02020603050405020304" pitchFamily="18" charset="0"/>
                <a:cs typeface="Times New Roman" panose="02020603050405020304" pitchFamily="18" charset="0"/>
              </a:rPr>
              <a:t>安全性系统</a:t>
            </a:r>
            <a:endParaRPr lang="en-US" altLang="zh-CN" sz="2200" dirty="0">
              <a:latin typeface="Times New Roman" panose="02020603050405020304" pitchFamily="18" charset="0"/>
              <a:cs typeface="Times New Roman" panose="02020603050405020304" pitchFamily="18" charset="0"/>
            </a:endParaRPr>
          </a:p>
          <a:p>
            <a:pPr lvl="1">
              <a:buSzPct val="100000"/>
            </a:pPr>
            <a:r>
              <a:rPr lang="zh-CN" altLang="en-US" sz="2200" dirty="0" smtClean="0"/>
              <a:t>与</a:t>
            </a:r>
            <a:r>
              <a:rPr lang="zh-CN" altLang="en-US" sz="2200" dirty="0"/>
              <a:t>航天型号软件的特点相结合</a:t>
            </a:r>
            <a:r>
              <a:rPr lang="zh-CN" altLang="en-US" sz="2200" dirty="0" smtClean="0"/>
              <a:t>形成安全</a:t>
            </a:r>
            <a:r>
              <a:rPr lang="en-US" altLang="zh-CN" sz="2200" dirty="0"/>
              <a:t>C</a:t>
            </a:r>
            <a:r>
              <a:rPr lang="zh-CN" altLang="en-US" sz="2200" dirty="0" smtClean="0"/>
              <a:t>子集</a:t>
            </a:r>
            <a:endParaRPr lang="en-US" altLang="zh-CN" sz="2200" dirty="0" smtClean="0"/>
          </a:p>
          <a:p>
            <a:pPr lvl="1">
              <a:buSzPct val="100000"/>
            </a:pPr>
            <a:r>
              <a:rPr lang="zh-CN" altLang="en-US" sz="2200" dirty="0" smtClean="0"/>
              <a:t>安全</a:t>
            </a:r>
            <a:r>
              <a:rPr lang="en-US" altLang="zh-CN" sz="2200" dirty="0" smtClean="0"/>
              <a:t>C</a:t>
            </a:r>
            <a:r>
              <a:rPr lang="zh-CN" altLang="en-US" sz="2200" dirty="0"/>
              <a:t>对编译器支持的</a:t>
            </a:r>
            <a:r>
              <a:rPr lang="en-US" altLang="zh-CN" sz="2200" dirty="0"/>
              <a:t>C</a:t>
            </a:r>
            <a:r>
              <a:rPr lang="zh-CN" altLang="en-US" sz="2200" dirty="0"/>
              <a:t>语言集合作出了一定的限制</a:t>
            </a:r>
          </a:p>
          <a:p>
            <a:pPr lvl="1">
              <a:buSzPct val="100000"/>
            </a:pPr>
            <a:endParaRPr lang="en-US" altLang="zh-CN" sz="2200" dirty="0"/>
          </a:p>
          <a:p>
            <a:pPr marL="0" indent="0">
              <a:buSzPct val="100000"/>
              <a:buNone/>
            </a:pPr>
            <a:endParaRPr lang="en-US" altLang="zh-CN" b="1" dirty="0" smtClean="0">
              <a:solidFill>
                <a:srgbClr val="6600CC"/>
              </a:solidFill>
              <a:latin typeface="华文仿宋" panose="02010600040101010101" pitchFamily="2" charset="-122"/>
              <a:ea typeface="华文仿宋" panose="02010600040101010101" pitchFamily="2" charset="-122"/>
            </a:endParaRPr>
          </a:p>
        </p:txBody>
      </p:sp>
      <p:grpSp>
        <p:nvGrpSpPr>
          <p:cNvPr id="7" name="组合 6"/>
          <p:cNvGrpSpPr/>
          <p:nvPr/>
        </p:nvGrpSpPr>
        <p:grpSpPr>
          <a:xfrm>
            <a:off x="5287216" y="1600200"/>
            <a:ext cx="3856786" cy="5051502"/>
            <a:chOff x="5377268" y="1600200"/>
            <a:chExt cx="3600012" cy="5051502"/>
          </a:xfrm>
        </p:grpSpPr>
        <p:pic>
          <p:nvPicPr>
            <p:cNvPr id="10" name="图片 9" descr="C:\Users\destiny\Desktop\绘图1_3.png"/>
            <p:cNvPicPr/>
            <p:nvPr/>
          </p:nvPicPr>
          <p:blipFill>
            <a:blip r:embed="rId3">
              <a:extLst>
                <a:ext uri="{28A0092B-C50C-407E-A947-70E740481C1C}">
                  <a14:useLocalDpi xmlns:a14="http://schemas.microsoft.com/office/drawing/2010/main" val="0"/>
                </a:ext>
              </a:extLst>
            </a:blip>
            <a:srcRect/>
            <a:stretch>
              <a:fillRect/>
            </a:stretch>
          </p:blipFill>
          <p:spPr bwMode="auto">
            <a:xfrm>
              <a:off x="5377268" y="1600200"/>
              <a:ext cx="3354302" cy="4656479"/>
            </a:xfrm>
            <a:prstGeom prst="rect">
              <a:avLst/>
            </a:prstGeom>
            <a:noFill/>
            <a:ln>
              <a:noFill/>
            </a:ln>
          </p:spPr>
        </p:pic>
        <p:sp>
          <p:nvSpPr>
            <p:cNvPr id="11" name="文本框 10"/>
            <p:cNvSpPr txBox="1"/>
            <p:nvPr/>
          </p:nvSpPr>
          <p:spPr>
            <a:xfrm>
              <a:off x="5474715" y="6390092"/>
              <a:ext cx="3502565" cy="261610"/>
            </a:xfrm>
            <a:prstGeom prst="rect">
              <a:avLst/>
            </a:prstGeom>
            <a:noFill/>
          </p:spPr>
          <p:txBody>
            <a:bodyPr wrap="square" rtlCol="0">
              <a:spAutoFit/>
            </a:bodyPr>
            <a:lstStyle/>
            <a:p>
              <a:r>
                <a:rPr lang="zh-CN" altLang="en-US" sz="1100" dirty="0">
                  <a:latin typeface="仿宋" panose="02010609060101010101" pitchFamily="49" charset="-122"/>
                  <a:ea typeface="仿宋" panose="02010609060101010101" pitchFamily="49" charset="-122"/>
                </a:rPr>
                <a:t>基于</a:t>
              </a:r>
              <a:r>
                <a:rPr lang="en-US" altLang="zh-CN" sz="1100" dirty="0" smtClean="0">
                  <a:latin typeface="仿宋" panose="02010609060101010101" pitchFamily="49" charset="-122"/>
                  <a:ea typeface="仿宋" panose="02010609060101010101" pitchFamily="49" charset="-122"/>
                </a:rPr>
                <a:t>DO-178C</a:t>
              </a:r>
              <a:r>
                <a:rPr lang="zh-CN" altLang="en-US" sz="1100" dirty="0" smtClean="0">
                  <a:latin typeface="仿宋" panose="02010609060101010101" pitchFamily="49" charset="-122"/>
                  <a:ea typeface="仿宋" panose="02010609060101010101" pitchFamily="49" charset="-122"/>
                </a:rPr>
                <a:t>规范的</a:t>
              </a:r>
              <a:r>
                <a:rPr lang="zh-CN" altLang="en-US" sz="1100" dirty="0">
                  <a:latin typeface="仿宋" panose="02010609060101010101" pitchFamily="49" charset="-122"/>
                  <a:ea typeface="仿宋" panose="02010609060101010101" pitchFamily="49" charset="-122"/>
                </a:rPr>
                <a:t>编译验证系统开发与验证过程</a:t>
              </a:r>
            </a:p>
          </p:txBody>
        </p:sp>
      </p:gr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5</a:t>
            </a:fld>
            <a:endParaRPr lang="zh-CN" altLang="en-US" dirty="0">
              <a:solidFill>
                <a:prstClr val="black">
                  <a:tint val="75000"/>
                </a:prstClr>
              </a:solidFill>
            </a:endParaRPr>
          </a:p>
        </p:txBody>
      </p:sp>
    </p:spTree>
    <p:extLst>
      <p:ext uri="{BB962C8B-B14F-4D97-AF65-F5344CB8AC3E}">
        <p14:creationId xmlns:p14="http://schemas.microsoft.com/office/powerpoint/2010/main" val="1536436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国内外研究现状</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6</a:t>
            </a:fld>
            <a:endParaRPr lang="zh-CN" altLang="en-US" dirty="0">
              <a:solidFill>
                <a:prstClr val="black">
                  <a:tint val="75000"/>
                </a:prstClr>
              </a:solidFill>
            </a:endParaRPr>
          </a:p>
        </p:txBody>
      </p:sp>
    </p:spTree>
    <p:extLst>
      <p:ext uri="{BB962C8B-B14F-4D97-AF65-F5344CB8AC3E}">
        <p14:creationId xmlns:p14="http://schemas.microsoft.com/office/powerpoint/2010/main" val="23141759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prstClr val="black"/>
                </a:solidFill>
                <a:latin typeface="华文仿宋" panose="02010600040101010101" pitchFamily="2" charset="-122"/>
                <a:ea typeface="华文仿宋" panose="02010600040101010101" pitchFamily="2" charset="-122"/>
              </a:rPr>
              <a:t>国内外</a:t>
            </a:r>
            <a:r>
              <a:rPr lang="zh-CN" altLang="en-US" b="1" dirty="0">
                <a:solidFill>
                  <a:prstClr val="black"/>
                </a:solidFill>
                <a:latin typeface="华文仿宋" panose="02010600040101010101" pitchFamily="2" charset="-122"/>
                <a:ea typeface="华文仿宋" panose="02010600040101010101" pitchFamily="2" charset="-122"/>
              </a:rPr>
              <a:t>研究现状</a:t>
            </a:r>
            <a:endParaRPr lang="zh-CN" altLang="en-US" dirty="0">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3" name="内容占位符 2"/>
          <p:cNvSpPr>
            <a:spLocks noGrp="1"/>
          </p:cNvSpPr>
          <p:nvPr>
            <p:ph idx="1"/>
          </p:nvPr>
        </p:nvSpPr>
        <p:spPr>
          <a:xfrm>
            <a:off x="457200" y="1600200"/>
            <a:ext cx="8229600" cy="4329545"/>
          </a:xfrm>
        </p:spPr>
        <p:txBody>
          <a:bodyPr>
            <a:normAutofit fontScale="70000" lnSpcReduction="20000"/>
          </a:bodyPr>
          <a:lstStyle/>
          <a:p>
            <a:r>
              <a:rPr lang="en-US" altLang="zh-CN" dirty="0" err="1" smtClean="0"/>
              <a:t>CompCert</a:t>
            </a:r>
            <a:r>
              <a:rPr lang="zh-CN" altLang="en-US" dirty="0" smtClean="0"/>
              <a:t>编译器</a:t>
            </a:r>
            <a:r>
              <a:rPr lang="en-US" altLang="zh-CN" baseline="30000" dirty="0" smtClean="0"/>
              <a:t>[3]</a:t>
            </a:r>
            <a:endParaRPr lang="en-US" altLang="zh-CN" baseline="30000" dirty="0" smtClean="0"/>
          </a:p>
          <a:p>
            <a:pPr lvl="1"/>
            <a:r>
              <a:rPr lang="zh-CN" altLang="en-US" dirty="0" smtClean="0"/>
              <a:t>近年来比较</a:t>
            </a:r>
            <a:r>
              <a:rPr lang="zh-CN" altLang="en-US" dirty="0"/>
              <a:t>具有</a:t>
            </a:r>
            <a:r>
              <a:rPr lang="zh-CN" altLang="en-US" dirty="0" smtClean="0"/>
              <a:t>代表性的工作（开发中）</a:t>
            </a:r>
            <a:endParaRPr lang="en-US" altLang="zh-CN" dirty="0" smtClean="0"/>
          </a:p>
          <a:p>
            <a:pPr lvl="1"/>
            <a:r>
              <a:rPr lang="en-US" altLang="zh-CN" dirty="0" smtClean="0"/>
              <a:t>Xavier Leroy</a:t>
            </a:r>
            <a:r>
              <a:rPr lang="zh-CN" altLang="en-US" dirty="0" smtClean="0"/>
              <a:t>于</a:t>
            </a:r>
            <a:r>
              <a:rPr lang="en-US" altLang="zh-CN" dirty="0" smtClean="0"/>
              <a:t>2009</a:t>
            </a:r>
            <a:r>
              <a:rPr lang="zh-CN" altLang="en-US" dirty="0" smtClean="0"/>
              <a:t>年公布</a:t>
            </a:r>
            <a:r>
              <a:rPr lang="en-US" altLang="zh-CN" dirty="0" err="1" smtClean="0"/>
              <a:t>CompCert</a:t>
            </a:r>
            <a:r>
              <a:rPr lang="zh-CN" altLang="en-US" dirty="0"/>
              <a:t>编译器的开发和验证</a:t>
            </a:r>
            <a:r>
              <a:rPr lang="zh-CN" altLang="en-US" dirty="0" smtClean="0"/>
              <a:t>进展</a:t>
            </a:r>
            <a:endParaRPr lang="en-US" altLang="zh-CN" dirty="0" smtClean="0"/>
          </a:p>
          <a:p>
            <a:pPr lvl="1"/>
            <a:r>
              <a:rPr lang="zh-CN" altLang="en-US" dirty="0" smtClean="0"/>
              <a:t>基于</a:t>
            </a:r>
            <a:r>
              <a:rPr lang="en-US" altLang="zh-CN" u="sng" dirty="0" smtClean="0"/>
              <a:t>Coq</a:t>
            </a:r>
            <a:r>
              <a:rPr lang="zh-CN" altLang="en-US" u="sng" dirty="0" smtClean="0"/>
              <a:t>定理证明</a:t>
            </a:r>
            <a:r>
              <a:rPr lang="zh-CN" altLang="en-US" u="sng" dirty="0"/>
              <a:t>工具</a:t>
            </a:r>
            <a:r>
              <a:rPr lang="zh-CN" altLang="en-US" dirty="0"/>
              <a:t>完成了对一个完整且实际的编译过程的</a:t>
            </a:r>
            <a:r>
              <a:rPr lang="zh-CN" altLang="en-US" dirty="0" smtClean="0"/>
              <a:t>正确性</a:t>
            </a:r>
            <a:endParaRPr lang="en-US" altLang="zh-CN" dirty="0" smtClean="0"/>
          </a:p>
          <a:p>
            <a:pPr marL="290250" lvl="1" indent="0">
              <a:buNone/>
            </a:pPr>
            <a:r>
              <a:rPr lang="en-US" altLang="zh-CN" dirty="0"/>
              <a:t> </a:t>
            </a:r>
            <a:r>
              <a:rPr lang="en-US" altLang="zh-CN" dirty="0" smtClean="0"/>
              <a:t>  </a:t>
            </a:r>
            <a:r>
              <a:rPr lang="zh-CN" altLang="en-US" dirty="0" smtClean="0"/>
              <a:t>形式验证</a:t>
            </a:r>
            <a:endParaRPr lang="en-US" altLang="zh-CN" dirty="0" smtClean="0"/>
          </a:p>
          <a:p>
            <a:pPr lvl="1"/>
            <a:r>
              <a:rPr lang="zh-CN" altLang="en-US" dirty="0"/>
              <a:t>整个证明过程完全形式化的且是机器自动生成</a:t>
            </a:r>
            <a:r>
              <a:rPr lang="zh-CN" altLang="en-US" dirty="0" smtClean="0"/>
              <a:t>的</a:t>
            </a:r>
            <a:endParaRPr lang="en-US" altLang="zh-CN" dirty="0" smtClean="0"/>
          </a:p>
          <a:p>
            <a:pPr lvl="1"/>
            <a:r>
              <a:rPr lang="en-US" altLang="zh-CN" dirty="0" err="1"/>
              <a:t>CompCert</a:t>
            </a:r>
            <a:r>
              <a:rPr lang="zh-CN" altLang="en-US" dirty="0"/>
              <a:t>支持所有的</a:t>
            </a:r>
            <a:r>
              <a:rPr lang="en-US" altLang="zh-CN" dirty="0"/>
              <a:t>MISRA-C:2004</a:t>
            </a:r>
            <a:r>
              <a:rPr lang="zh-CN" altLang="en-US" dirty="0"/>
              <a:t>和所有被</a:t>
            </a:r>
            <a:r>
              <a:rPr lang="en-US" altLang="zh-CN" dirty="0"/>
              <a:t>MISRA-C</a:t>
            </a:r>
            <a:r>
              <a:rPr lang="zh-CN" altLang="en-US" dirty="0"/>
              <a:t>排除的</a:t>
            </a:r>
            <a:r>
              <a:rPr lang="zh-CN" altLang="en-US" dirty="0" smtClean="0"/>
              <a:t>特性</a:t>
            </a:r>
            <a:endParaRPr lang="en-US" altLang="zh-CN" dirty="0" smtClean="0"/>
          </a:p>
          <a:p>
            <a:r>
              <a:rPr lang="en-US" altLang="zh-CN" dirty="0" err="1" smtClean="0"/>
              <a:t>Csmith</a:t>
            </a:r>
            <a:r>
              <a:rPr lang="en-US" altLang="zh-CN" baseline="30000" dirty="0" smtClean="0"/>
              <a:t>[4]</a:t>
            </a:r>
            <a:endParaRPr lang="en-US" altLang="zh-CN" dirty="0" smtClean="0"/>
          </a:p>
          <a:p>
            <a:pPr lvl="1"/>
            <a:r>
              <a:rPr lang="zh-CN" altLang="en-US" dirty="0" smtClean="0"/>
              <a:t>随机</a:t>
            </a:r>
            <a:r>
              <a:rPr lang="zh-CN" altLang="en-US" dirty="0"/>
              <a:t>测试用例生成</a:t>
            </a:r>
            <a:r>
              <a:rPr lang="zh-CN" altLang="en-US" dirty="0" smtClean="0"/>
              <a:t>工具</a:t>
            </a:r>
            <a:endParaRPr lang="en-US" altLang="zh-CN" dirty="0" smtClean="0"/>
          </a:p>
          <a:p>
            <a:pPr lvl="1"/>
            <a:r>
              <a:rPr lang="en-US" altLang="zh-CN" dirty="0" err="1"/>
              <a:t>Xuejun</a:t>
            </a:r>
            <a:r>
              <a:rPr lang="en-US" altLang="zh-CN" dirty="0"/>
              <a:t> </a:t>
            </a:r>
            <a:r>
              <a:rPr lang="en-US" altLang="zh-CN" dirty="0" smtClean="0"/>
              <a:t>Yang</a:t>
            </a:r>
            <a:r>
              <a:rPr lang="zh-CN" altLang="en-US" dirty="0" smtClean="0"/>
              <a:t>团队（</a:t>
            </a:r>
            <a:r>
              <a:rPr lang="en-US" altLang="zh-CN" dirty="0" smtClean="0"/>
              <a:t>2011</a:t>
            </a:r>
            <a:r>
              <a:rPr lang="zh-CN" altLang="en-US" dirty="0" smtClean="0"/>
              <a:t>年）使用</a:t>
            </a:r>
            <a:r>
              <a:rPr lang="en-US" altLang="zh-CN" dirty="0" err="1" smtClean="0"/>
              <a:t>Csmith</a:t>
            </a:r>
            <a:endParaRPr lang="en-US" altLang="zh-CN" dirty="0" smtClean="0"/>
          </a:p>
          <a:p>
            <a:pPr marL="290250" lvl="1" indent="0">
              <a:buNone/>
            </a:pPr>
            <a:r>
              <a:rPr lang="zh-CN" altLang="en-US" dirty="0" smtClean="0"/>
              <a:t>   工具对</a:t>
            </a:r>
            <a:r>
              <a:rPr lang="zh-CN" altLang="en-US" dirty="0"/>
              <a:t>主流</a:t>
            </a:r>
            <a:r>
              <a:rPr lang="zh-CN" altLang="en-US" dirty="0" smtClean="0"/>
              <a:t>的</a:t>
            </a:r>
            <a:r>
              <a:rPr lang="en-US" altLang="zh-CN" dirty="0" smtClean="0"/>
              <a:t>11</a:t>
            </a:r>
            <a:r>
              <a:rPr lang="zh-CN" altLang="en-US" dirty="0" smtClean="0"/>
              <a:t>款</a:t>
            </a:r>
            <a:r>
              <a:rPr lang="en-US" altLang="zh-CN" dirty="0" smtClean="0"/>
              <a:t>C</a:t>
            </a:r>
            <a:r>
              <a:rPr lang="zh-CN" altLang="en-US" dirty="0"/>
              <a:t>编译器进行</a:t>
            </a:r>
            <a:r>
              <a:rPr lang="zh-CN" altLang="en-US" dirty="0" smtClean="0"/>
              <a:t>测试</a:t>
            </a:r>
            <a:endParaRPr lang="en-US" altLang="zh-CN" dirty="0" smtClean="0"/>
          </a:p>
          <a:p>
            <a:pPr lvl="1"/>
            <a:r>
              <a:rPr lang="zh-CN" altLang="en-US" dirty="0" smtClean="0"/>
              <a:t>著名</a:t>
            </a:r>
            <a:r>
              <a:rPr lang="zh-CN" altLang="en-US" dirty="0"/>
              <a:t>的</a:t>
            </a:r>
            <a:r>
              <a:rPr lang="en-US" altLang="zh-CN" dirty="0"/>
              <a:t>Intel CC</a:t>
            </a:r>
            <a:r>
              <a:rPr lang="zh-CN" altLang="en-US" dirty="0"/>
              <a:t>、</a:t>
            </a:r>
            <a:r>
              <a:rPr lang="en-US" altLang="zh-CN" dirty="0"/>
              <a:t>GCC</a:t>
            </a:r>
            <a:r>
              <a:rPr lang="zh-CN" altLang="en-US" dirty="0"/>
              <a:t>和</a:t>
            </a:r>
            <a:r>
              <a:rPr lang="en-US" altLang="zh-CN" dirty="0"/>
              <a:t>LLVM</a:t>
            </a:r>
            <a:r>
              <a:rPr lang="zh-CN" altLang="en-US" dirty="0"/>
              <a:t>编译器</a:t>
            </a:r>
            <a:r>
              <a:rPr lang="zh-CN" altLang="en-US" dirty="0" smtClean="0"/>
              <a:t>等</a:t>
            </a:r>
            <a:endParaRPr lang="en-US" altLang="zh-CN" dirty="0" smtClean="0"/>
          </a:p>
          <a:p>
            <a:pPr lvl="1"/>
            <a:r>
              <a:rPr lang="zh-CN" altLang="en-US" dirty="0" smtClean="0"/>
              <a:t>共报告</a:t>
            </a:r>
            <a:r>
              <a:rPr lang="zh-CN" altLang="en-US" dirty="0"/>
              <a:t>了</a:t>
            </a:r>
            <a:r>
              <a:rPr lang="en-US" altLang="zh-CN" dirty="0"/>
              <a:t>325</a:t>
            </a:r>
            <a:r>
              <a:rPr lang="zh-CN" altLang="en-US" dirty="0"/>
              <a:t>个未知的</a:t>
            </a:r>
            <a:r>
              <a:rPr lang="en-US" altLang="zh-CN" dirty="0" smtClean="0"/>
              <a:t>bugs</a:t>
            </a:r>
          </a:p>
          <a:p>
            <a:pPr lvl="1"/>
            <a:r>
              <a:rPr lang="en-US" altLang="zh-CN" dirty="0" err="1" smtClean="0"/>
              <a:t>CompCert</a:t>
            </a:r>
            <a:r>
              <a:rPr lang="zh-CN" altLang="en-US" dirty="0" smtClean="0"/>
              <a:t>在其</a:t>
            </a:r>
            <a:r>
              <a:rPr lang="zh-CN" altLang="en-US" dirty="0"/>
              <a:t>已支持的</a:t>
            </a:r>
            <a:r>
              <a:rPr lang="en-US" altLang="zh-CN" dirty="0"/>
              <a:t>C</a:t>
            </a:r>
            <a:r>
              <a:rPr lang="zh-CN" altLang="en-US" dirty="0"/>
              <a:t>语言子集中</a:t>
            </a:r>
            <a:r>
              <a:rPr lang="zh-CN" altLang="en-US" dirty="0" smtClean="0"/>
              <a:t>，</a:t>
            </a:r>
            <a:endParaRPr lang="en-US" altLang="zh-CN" dirty="0" smtClean="0"/>
          </a:p>
          <a:p>
            <a:pPr marL="290250" lvl="1" indent="0">
              <a:buNone/>
            </a:pPr>
            <a:r>
              <a:rPr lang="zh-CN" altLang="en-US" dirty="0" smtClean="0"/>
              <a:t>  没有找到任何错误</a:t>
            </a:r>
            <a:endParaRPr lang="en-US" altLang="zh-CN" dirty="0"/>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7</a:t>
            </a:fld>
            <a:endParaRPr lang="zh-CN" altLang="en-US" dirty="0">
              <a:solidFill>
                <a:prstClr val="black">
                  <a:tint val="75000"/>
                </a:prstClr>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0034" y="3657083"/>
            <a:ext cx="3317052" cy="2217243"/>
          </a:xfrm>
          <a:prstGeom prst="rect">
            <a:avLst/>
          </a:prstGeom>
        </p:spPr>
      </p:pic>
    </p:spTree>
    <p:extLst>
      <p:ext uri="{BB962C8B-B14F-4D97-AF65-F5344CB8AC3E}">
        <p14:creationId xmlns:p14="http://schemas.microsoft.com/office/powerpoint/2010/main" val="30829962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Times New Roman" panose="02020603050405020304" pitchFamily="18" charset="0"/>
                <a:ea typeface="华文仿宋" panose="02010600040101010101" pitchFamily="2" charset="-122"/>
                <a:cs typeface="Times New Roman" panose="02020603050405020304" pitchFamily="18" charset="0"/>
              </a:rPr>
              <a:t>中</a:t>
            </a:r>
            <a:r>
              <a:rPr lang="zh-CN" altLang="en-US" b="1" dirty="0">
                <a:latin typeface="Times New Roman" panose="02020603050405020304" pitchFamily="18" charset="0"/>
                <a:ea typeface="华文仿宋" panose="02010600040101010101" pitchFamily="2" charset="-122"/>
                <a:cs typeface="Times New Roman" panose="02020603050405020304" pitchFamily="18" charset="0"/>
              </a:rPr>
              <a:t>科大</a:t>
            </a:r>
            <a:r>
              <a:rPr lang="en-US" altLang="zh-CN" b="1"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b="1" dirty="0">
                <a:latin typeface="Times New Roman" panose="02020603050405020304" pitchFamily="18" charset="0"/>
                <a:ea typeface="华文仿宋" panose="02010600040101010101" pitchFamily="2" charset="-122"/>
                <a:cs typeface="Times New Roman" panose="02020603050405020304" pitchFamily="18" charset="0"/>
              </a:rPr>
              <a:t>耶鲁高可信软件联合</a:t>
            </a:r>
            <a:r>
              <a:rPr lang="zh-CN" altLang="en-US" b="1" dirty="0" smtClean="0">
                <a:latin typeface="Times New Roman" panose="02020603050405020304" pitchFamily="18" charset="0"/>
                <a:ea typeface="华文仿宋" panose="02010600040101010101" pitchFamily="2" charset="-122"/>
                <a:cs typeface="Times New Roman" panose="02020603050405020304" pitchFamily="18" charset="0"/>
              </a:rPr>
              <a:t>研究中心</a:t>
            </a:r>
            <a:endParaRPr lang="zh-CN" altLang="en-US" dirty="0">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3" name="内容占位符 2"/>
          <p:cNvSpPr>
            <a:spLocks noGrp="1"/>
          </p:cNvSpPr>
          <p:nvPr>
            <p:ph idx="1"/>
          </p:nvPr>
        </p:nvSpPr>
        <p:spPr>
          <a:xfrm>
            <a:off x="457200" y="1600199"/>
            <a:ext cx="8229600" cy="3186546"/>
          </a:xfrm>
        </p:spPr>
        <p:txBody>
          <a:bodyPr>
            <a:normAutofit fontScale="77500" lnSpcReduction="20000"/>
          </a:bodyPr>
          <a:lstStyle/>
          <a:p>
            <a:r>
              <a:rPr lang="en-US" altLang="zh-CN" dirty="0" smtClean="0"/>
              <a:t>2008</a:t>
            </a:r>
            <a:r>
              <a:rPr lang="zh-CN" altLang="en-US" dirty="0"/>
              <a:t>年</a:t>
            </a:r>
            <a:r>
              <a:rPr lang="en-US" altLang="zh-CN" dirty="0" smtClean="0"/>
              <a:t>10</a:t>
            </a:r>
            <a:r>
              <a:rPr lang="zh-CN" altLang="en-US" dirty="0" smtClean="0"/>
              <a:t>月中科大和耶鲁校长签署</a:t>
            </a:r>
            <a:r>
              <a:rPr lang="zh-CN" altLang="en-US" dirty="0"/>
              <a:t>备忘录建立</a:t>
            </a:r>
            <a:r>
              <a:rPr lang="zh-CN" altLang="en-US" dirty="0" smtClean="0"/>
              <a:t>联合</a:t>
            </a:r>
            <a:r>
              <a:rPr lang="zh-CN" altLang="en-US" dirty="0" smtClean="0"/>
              <a:t>中心</a:t>
            </a:r>
            <a:endParaRPr lang="en-US" altLang="zh-CN" baseline="30000" dirty="0" smtClean="0"/>
          </a:p>
          <a:p>
            <a:r>
              <a:rPr lang="zh-CN" altLang="en-US" dirty="0"/>
              <a:t>旨在研究高可信软件和形式化方法的各个领域</a:t>
            </a:r>
            <a:endParaRPr lang="en-US" altLang="zh-CN" dirty="0" smtClean="0"/>
          </a:p>
          <a:p>
            <a:pPr lvl="1"/>
            <a:r>
              <a:rPr lang="zh-CN" altLang="en-US" dirty="0" smtClean="0"/>
              <a:t>探索</a:t>
            </a:r>
            <a:r>
              <a:rPr lang="zh-CN" altLang="en-US" dirty="0"/>
              <a:t>结合形式化程序验证和领域专用语言和逻辑进行软件开发的新</a:t>
            </a:r>
            <a:r>
              <a:rPr lang="zh-CN" altLang="en-US" dirty="0" smtClean="0"/>
              <a:t>方法</a:t>
            </a:r>
            <a:endParaRPr lang="en-US" altLang="zh-CN" dirty="0"/>
          </a:p>
          <a:p>
            <a:pPr lvl="1"/>
            <a:r>
              <a:rPr lang="zh-CN" altLang="en-US" dirty="0" smtClean="0"/>
              <a:t>为</a:t>
            </a:r>
            <a:r>
              <a:rPr lang="zh-CN" altLang="en-US" dirty="0"/>
              <a:t>大规模的以工业应用为目标的验证的系统软件进行基础研究</a:t>
            </a:r>
            <a:endParaRPr lang="en-US" altLang="zh-CN" dirty="0" smtClean="0"/>
          </a:p>
          <a:p>
            <a:r>
              <a:rPr lang="zh-CN" altLang="en-US" dirty="0" smtClean="0">
                <a:latin typeface="+mn-ea"/>
              </a:rPr>
              <a:t>主要课题之一：</a:t>
            </a:r>
            <a:r>
              <a:rPr lang="en-US" altLang="zh-CN" dirty="0">
                <a:latin typeface="+mn-ea"/>
              </a:rPr>
              <a:t>C</a:t>
            </a:r>
            <a:r>
              <a:rPr lang="zh-CN" altLang="en-US" dirty="0">
                <a:latin typeface="+mn-ea"/>
              </a:rPr>
              <a:t>程序验证器和可信</a:t>
            </a:r>
            <a:r>
              <a:rPr lang="zh-CN" altLang="en-US" dirty="0" smtClean="0">
                <a:latin typeface="+mn-ea"/>
              </a:rPr>
              <a:t>编译</a:t>
            </a:r>
            <a:endParaRPr lang="zh-CN" altLang="en-US" dirty="0">
              <a:latin typeface="+mn-ea"/>
            </a:endParaRPr>
          </a:p>
          <a:p>
            <a:pPr lvl="1"/>
            <a:r>
              <a:rPr lang="zh-CN" altLang="en-US" dirty="0" smtClean="0"/>
              <a:t>负责人：陈意云教授</a:t>
            </a:r>
            <a:endParaRPr lang="en-US" altLang="zh-CN" dirty="0" smtClean="0"/>
          </a:p>
          <a:p>
            <a:pPr lvl="1"/>
            <a:r>
              <a:rPr lang="en-US" altLang="zh-CN" dirty="0" smtClean="0"/>
              <a:t>C</a:t>
            </a:r>
            <a:r>
              <a:rPr lang="zh-CN" altLang="en-US" dirty="0"/>
              <a:t>程序的自动验证</a:t>
            </a:r>
          </a:p>
          <a:p>
            <a:pPr lvl="1"/>
            <a:r>
              <a:rPr lang="zh-CN" altLang="en-US" dirty="0"/>
              <a:t>编译后自动生成</a:t>
            </a:r>
            <a:r>
              <a:rPr lang="zh-CN" altLang="en-US" dirty="0" smtClean="0"/>
              <a:t>关于</a:t>
            </a:r>
            <a:endParaRPr lang="en-US" altLang="zh-CN" dirty="0" smtClean="0"/>
          </a:p>
          <a:p>
            <a:pPr marL="290250" lvl="1" indent="0">
              <a:buNone/>
            </a:pPr>
            <a:r>
              <a:rPr lang="zh-CN" altLang="en-US" dirty="0" smtClean="0"/>
              <a:t>  二进制</a:t>
            </a:r>
            <a:r>
              <a:rPr lang="zh-CN" altLang="en-US" dirty="0"/>
              <a:t>程序的</a:t>
            </a:r>
            <a:r>
              <a:rPr lang="zh-CN" altLang="en-US" dirty="0" smtClean="0"/>
              <a:t>证明</a:t>
            </a:r>
            <a:endParaRPr lang="zh-CN" altLang="en-US" dirty="0"/>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8</a:t>
            </a:fld>
            <a:endParaRPr lang="zh-CN" altLang="en-US" dirty="0">
              <a:solidFill>
                <a:prstClr val="black">
                  <a:tint val="75000"/>
                </a:prstClr>
              </a:solidFill>
            </a:endParaRPr>
          </a:p>
        </p:txBody>
      </p:sp>
      <p:pic>
        <p:nvPicPr>
          <p:cNvPr id="4" name="图片 3"/>
          <p:cNvPicPr>
            <a:picLocks noChangeAspect="1"/>
          </p:cNvPicPr>
          <p:nvPr/>
        </p:nvPicPr>
        <p:blipFill>
          <a:blip r:embed="rId3"/>
          <a:stretch>
            <a:fillRect/>
          </a:stretch>
        </p:blipFill>
        <p:spPr>
          <a:xfrm>
            <a:off x="3405993" y="3629891"/>
            <a:ext cx="4787606" cy="2951019"/>
          </a:xfrm>
          <a:prstGeom prst="rect">
            <a:avLst/>
          </a:prstGeom>
        </p:spPr>
      </p:pic>
    </p:spTree>
    <p:extLst>
      <p:ext uri="{BB962C8B-B14F-4D97-AF65-F5344CB8AC3E}">
        <p14:creationId xmlns:p14="http://schemas.microsoft.com/office/powerpoint/2010/main" val="3243978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研究目标和内容</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9</a:t>
            </a:fld>
            <a:endParaRPr lang="zh-CN" altLang="en-US" dirty="0">
              <a:solidFill>
                <a:prstClr val="black">
                  <a:tint val="75000"/>
                </a:prstClr>
              </a:solidFill>
            </a:endParaRPr>
          </a:p>
        </p:txBody>
      </p:sp>
    </p:spTree>
    <p:extLst>
      <p:ext uri="{BB962C8B-B14F-4D97-AF65-F5344CB8AC3E}">
        <p14:creationId xmlns:p14="http://schemas.microsoft.com/office/powerpoint/2010/main" val="1284758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0" tIns="0" rIns="0" bIns="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400" b="0" i="0" u="none" strike="noStrike" cap="none" normalizeH="0" baseline="0" smtClean="0">
            <a:ln>
              <a:noFill/>
            </a:ln>
            <a:solidFill>
              <a:schemeClr val="tx1"/>
            </a:solidFill>
            <a:effectLst/>
            <a:latin typeface="Arial" pitchFamily="34" charset="0"/>
            <a:ea typeface="宋体" pitchFamily="2"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1">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23627</TotalTime>
  <Words>3506</Words>
  <Application>Microsoft Office PowerPoint</Application>
  <PresentationFormat>全屏显示(4:3)</PresentationFormat>
  <Paragraphs>538</Paragraphs>
  <Slides>37</Slides>
  <Notes>31</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3</vt:i4>
      </vt:variant>
      <vt:variant>
        <vt:lpstr>幻灯片标题</vt:lpstr>
      </vt:variant>
      <vt:variant>
        <vt:i4>37</vt:i4>
      </vt:variant>
    </vt:vector>
  </HeadingPairs>
  <TitlesOfParts>
    <vt:vector size="57" baseType="lpstr">
      <vt:lpstr>Arial Unicode MS</vt:lpstr>
      <vt:lpstr>仿宋</vt:lpstr>
      <vt:lpstr>黑体</vt:lpstr>
      <vt:lpstr>华文仿宋</vt:lpstr>
      <vt:lpstr>华文隶书</vt:lpstr>
      <vt:lpstr>楷体</vt:lpstr>
      <vt:lpstr>楷体_GB2312</vt:lpstr>
      <vt:lpstr>宋体</vt:lpstr>
      <vt:lpstr>Arial</vt:lpstr>
      <vt:lpstr>Arial Black</vt:lpstr>
      <vt:lpstr>Calibri</vt:lpstr>
      <vt:lpstr>Symbol</vt:lpstr>
      <vt:lpstr>Times New Roman</vt:lpstr>
      <vt:lpstr>Verdana</vt:lpstr>
      <vt:lpstr>Wingdings</vt:lpstr>
      <vt:lpstr>博士学位论文答辩（李建欣）</vt:lpstr>
      <vt:lpstr>主题1</vt:lpstr>
      <vt:lpstr>Image</vt:lpstr>
      <vt:lpstr>Equation</vt:lpstr>
      <vt:lpstr>Visio</vt:lpstr>
      <vt:lpstr>PowerPoint 演示文稿</vt:lpstr>
      <vt:lpstr>报告内容</vt:lpstr>
      <vt:lpstr>选题背景和意义</vt:lpstr>
      <vt:lpstr>软件测试和编译验证</vt:lpstr>
      <vt:lpstr>关键技术背景</vt:lpstr>
      <vt:lpstr>报告内容</vt:lpstr>
      <vt:lpstr>国内外研究现状</vt:lpstr>
      <vt:lpstr>中科大-耶鲁高可信软件联合研究中心</vt:lpstr>
      <vt:lpstr>报告内容</vt:lpstr>
      <vt:lpstr>研究目标</vt:lpstr>
      <vt:lpstr>研究内容</vt:lpstr>
      <vt:lpstr>编译验证核心方法</vt:lpstr>
      <vt:lpstr>编译验证核心方法</vt:lpstr>
      <vt:lpstr>编译验证架构</vt:lpstr>
      <vt:lpstr>编译验证公理系统</vt:lpstr>
      <vt:lpstr>定义文法单元和语义</vt:lpstr>
      <vt:lpstr>定义目标码模式和命题</vt:lpstr>
      <vt:lpstr>编译验证公理系统</vt:lpstr>
      <vt:lpstr>编译验证证明方法</vt:lpstr>
      <vt:lpstr>编译验证证明方法</vt:lpstr>
      <vt:lpstr>编译验证关键算法</vt:lpstr>
      <vt:lpstr>编译验证关键算法</vt:lpstr>
      <vt:lpstr>安全C编译构建方法</vt:lpstr>
      <vt:lpstr>文法单元识别方法</vt:lpstr>
      <vt:lpstr>层级编码方法</vt:lpstr>
      <vt:lpstr>安全C检验方法</vt:lpstr>
      <vt:lpstr>报告内容</vt:lpstr>
      <vt:lpstr>编译验证工具架构</vt:lpstr>
      <vt:lpstr>系统设计与实现</vt:lpstr>
      <vt:lpstr>系统设计与实现</vt:lpstr>
      <vt:lpstr>系统设计与实现</vt:lpstr>
      <vt:lpstr>系统设计与实现</vt:lpstr>
      <vt:lpstr>报告内容</vt:lpstr>
      <vt:lpstr>总结与展望</vt:lpstr>
      <vt:lpstr>报告内容</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毕业答辩PPT</dc:title>
  <dc:creator>Eric Lee</dc:creator>
  <cp:lastModifiedBy>destiny</cp:lastModifiedBy>
  <cp:revision>2214</cp:revision>
  <dcterms:created xsi:type="dcterms:W3CDTF">2013-07-30T01:18:52Z</dcterms:created>
  <dcterms:modified xsi:type="dcterms:W3CDTF">2017-02-28T15:59:08Z</dcterms:modified>
</cp:coreProperties>
</file>