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7" r:id="rId2"/>
  </p:sldMasterIdLst>
  <p:notesMasterIdLst>
    <p:notesMasterId r:id="rId38"/>
  </p:notesMasterIdLst>
  <p:sldIdLst>
    <p:sldId id="522" r:id="rId3"/>
    <p:sldId id="468" r:id="rId4"/>
    <p:sldId id="557" r:id="rId5"/>
    <p:sldId id="556" r:id="rId6"/>
    <p:sldId id="554" r:id="rId7"/>
    <p:sldId id="528" r:id="rId8"/>
    <p:sldId id="560" r:id="rId9"/>
    <p:sldId id="561" r:id="rId10"/>
    <p:sldId id="535" r:id="rId11"/>
    <p:sldId id="530" r:id="rId12"/>
    <p:sldId id="492" r:id="rId13"/>
    <p:sldId id="493" r:id="rId14"/>
    <p:sldId id="536" r:id="rId15"/>
    <p:sldId id="503" r:id="rId16"/>
    <p:sldId id="549" r:id="rId17"/>
    <p:sldId id="547" r:id="rId18"/>
    <p:sldId id="537" r:id="rId19"/>
    <p:sldId id="538" r:id="rId20"/>
    <p:sldId id="539" r:id="rId21"/>
    <p:sldId id="504" r:id="rId22"/>
    <p:sldId id="540" r:id="rId23"/>
    <p:sldId id="541" r:id="rId24"/>
    <p:sldId id="531" r:id="rId25"/>
    <p:sldId id="498" r:id="rId26"/>
    <p:sldId id="542" r:id="rId27"/>
    <p:sldId id="543" r:id="rId28"/>
    <p:sldId id="544" r:id="rId29"/>
    <p:sldId id="545" r:id="rId30"/>
    <p:sldId id="546" r:id="rId31"/>
    <p:sldId id="532" r:id="rId32"/>
    <p:sldId id="551" r:id="rId33"/>
    <p:sldId id="527" r:id="rId34"/>
    <p:sldId id="562" r:id="rId35"/>
    <p:sldId id="552" r:id="rId36"/>
    <p:sldId id="469"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57A3"/>
    <a:srgbClr val="6600CC"/>
    <a:srgbClr val="3B8BA1"/>
    <a:srgbClr val="77933C"/>
    <a:srgbClr val="666699"/>
    <a:srgbClr val="6600FF"/>
    <a:srgbClr val="006699"/>
    <a:srgbClr val="0099CC"/>
    <a:srgbClr val="36B1D2"/>
    <a:srgbClr val="93C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37" autoAdjust="0"/>
    <p:restoredTop sz="86337" autoAdjust="0"/>
  </p:normalViewPr>
  <p:slideViewPr>
    <p:cSldViewPr snapToGrid="0">
      <p:cViewPr varScale="1">
        <p:scale>
          <a:sx n="69" d="100"/>
          <a:sy n="69" d="100"/>
        </p:scale>
        <p:origin x="1083" y="51"/>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15314-E3FC-4C9D-A25B-E4CA7D8DC52F}" type="datetimeFigureOut">
              <a:rPr lang="zh-CN" altLang="en-US" smtClean="0"/>
              <a:t>2017/2/26</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BA18B-575D-47BB-8171-D715A06AABD7}" type="slidenum">
              <a:rPr lang="zh-CN" altLang="en-US" smtClean="0"/>
              <a:t>‹#›</a:t>
            </a:fld>
            <a:endParaRPr lang="zh-CN" altLang="en-US"/>
          </a:p>
        </p:txBody>
      </p:sp>
    </p:spTree>
    <p:extLst>
      <p:ext uri="{BB962C8B-B14F-4D97-AF65-F5344CB8AC3E}">
        <p14:creationId xmlns:p14="http://schemas.microsoft.com/office/powerpoint/2010/main" val="29295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老师同学大家上午好，我的答辩题目是。。。。</a:t>
            </a:r>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solidFill>
                  <a:prstClr val="black"/>
                </a:solidFill>
              </a:rPr>
              <a:pPr>
                <a:defRPr/>
              </a:pPr>
              <a:t>1</a:t>
            </a:fld>
            <a:endParaRPr lang="zh-CN" altLang="en-US">
              <a:solidFill>
                <a:prstClr val="black"/>
              </a:solidFill>
            </a:endParaRPr>
          </a:p>
        </p:txBody>
      </p:sp>
    </p:spTree>
    <p:extLst>
      <p:ext uri="{BB962C8B-B14F-4D97-AF65-F5344CB8AC3E}">
        <p14:creationId xmlns:p14="http://schemas.microsoft.com/office/powerpoint/2010/main" val="2344061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a:t>
            </a:r>
            <a:r>
              <a:rPr lang="en-US" altLang="zh-CN" dirty="0" smtClean="0"/>
              <a:t>4</a:t>
            </a:r>
            <a:r>
              <a:rPr lang="zh-CN" altLang="en-US" dirty="0" smtClean="0"/>
              <a:t>层</a:t>
            </a:r>
            <a:r>
              <a:rPr lang="zh-CN" altLang="en-US" baseline="0" dirty="0" smtClean="0"/>
              <a:t> </a:t>
            </a:r>
            <a:endParaRPr lang="en-US" altLang="zh-CN" baseline="0" dirty="0" smtClean="0"/>
          </a:p>
          <a:p>
            <a:r>
              <a:rPr lang="zh-CN" altLang="en-US" baseline="0" dirty="0" smtClean="0"/>
              <a:t>传输层是数据传输的通道</a:t>
            </a:r>
            <a:endParaRPr lang="en-US" altLang="zh-CN" baseline="0" dirty="0" smtClean="0"/>
          </a:p>
          <a:p>
            <a:r>
              <a:rPr lang="zh-CN" altLang="en-US" dirty="0" smtClean="0"/>
              <a:t>消息层是消息的封装解析等处理</a:t>
            </a:r>
            <a:endParaRPr lang="en-US" altLang="zh-CN" dirty="0" smtClean="0"/>
          </a:p>
          <a:p>
            <a:r>
              <a:rPr lang="zh-CN" altLang="en-US" dirty="0" smtClean="0"/>
              <a:t>服务层则是处理请求，执行服务，得到服务应答</a:t>
            </a:r>
            <a:endParaRPr lang="en-US" altLang="zh-CN" dirty="0" smtClean="0"/>
          </a:p>
          <a:p>
            <a:r>
              <a:rPr lang="zh-CN" altLang="en-US" dirty="0" smtClean="0"/>
              <a:t>基础支撑层则是为服务运行时能够正常运行提供所依赖的数据保障</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13</a:t>
            </a:fld>
            <a:endParaRPr lang="zh-CN" altLang="en-US"/>
          </a:p>
        </p:txBody>
      </p:sp>
    </p:spTree>
    <p:extLst>
      <p:ext uri="{BB962C8B-B14F-4D97-AF65-F5344CB8AC3E}">
        <p14:creationId xmlns:p14="http://schemas.microsoft.com/office/powerpoint/2010/main" val="4230829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通信模型隔离操作系统与实时应用</a:t>
            </a:r>
            <a:endParaRPr lang="en-US" altLang="zh-CN" dirty="0" smtClean="0"/>
          </a:p>
          <a:p>
            <a:r>
              <a:rPr lang="zh-CN" altLang="en-US" dirty="0" smtClean="0"/>
              <a:t>将机载软件重新定义，分为客户端和服务端</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14</a:t>
            </a:fld>
            <a:endParaRPr lang="zh-CN" altLang="en-US"/>
          </a:p>
        </p:txBody>
      </p:sp>
    </p:spTree>
    <p:extLst>
      <p:ext uri="{BB962C8B-B14F-4D97-AF65-F5344CB8AC3E}">
        <p14:creationId xmlns:p14="http://schemas.microsoft.com/office/powerpoint/2010/main" val="2723758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客户端主要通过</a:t>
            </a:r>
            <a:r>
              <a:rPr lang="en-US" altLang="zh-CN" dirty="0" smtClean="0"/>
              <a:t>RSDL</a:t>
            </a:r>
            <a:r>
              <a:rPr lang="zh-CN" altLang="en-US" dirty="0" smtClean="0"/>
              <a:t>文件生成服务调用代码，由客户端将请求打包正消息发送到相应端口。</a:t>
            </a:r>
            <a:endParaRPr lang="en-US" altLang="zh-CN" dirty="0" smtClean="0"/>
          </a:p>
          <a:p>
            <a:r>
              <a:rPr lang="zh-CN" altLang="en-US" dirty="0" smtClean="0"/>
              <a:t>涉及到的关键技术由代码生成和</a:t>
            </a:r>
            <a:r>
              <a:rPr lang="en-US" altLang="zh-CN" dirty="0" smtClean="0"/>
              <a:t>RSDL</a:t>
            </a:r>
            <a:r>
              <a:rPr lang="zh-CN" altLang="en-US" dirty="0" smtClean="0"/>
              <a:t>文件设计</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15</a:t>
            </a:fld>
            <a:endParaRPr lang="zh-CN" altLang="en-US"/>
          </a:p>
        </p:txBody>
      </p:sp>
    </p:spTree>
    <p:extLst>
      <p:ext uri="{BB962C8B-B14F-4D97-AF65-F5344CB8AC3E}">
        <p14:creationId xmlns:p14="http://schemas.microsoft.com/office/powerpoint/2010/main" val="195211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服务端则是从消息端口接收消息，进行消息解析</a:t>
            </a:r>
            <a:endParaRPr lang="en-US" altLang="zh-CN" dirty="0" smtClean="0"/>
          </a:p>
          <a:p>
            <a:r>
              <a:rPr lang="zh-CN" altLang="en-US" dirty="0" smtClean="0"/>
              <a:t>通过服务调度的相关策略进行优先级调度</a:t>
            </a:r>
            <a:endParaRPr lang="en-US" altLang="zh-CN" dirty="0" smtClean="0"/>
          </a:p>
          <a:p>
            <a:r>
              <a:rPr lang="zh-CN" altLang="en-US" dirty="0" smtClean="0"/>
              <a:t>服务执行结果打包成应答消息返回给消息端口</a:t>
            </a:r>
            <a:endParaRPr lang="en-US" altLang="zh-CN" dirty="0" smtClean="0"/>
          </a:p>
          <a:p>
            <a:r>
              <a:rPr lang="zh-CN" altLang="en-US" dirty="0" smtClean="0"/>
              <a:t>涉及到的关键技术由</a:t>
            </a:r>
            <a:r>
              <a:rPr lang="en-US" altLang="zh-CN" dirty="0" smtClean="0"/>
              <a:t>ROAP</a:t>
            </a:r>
            <a:r>
              <a:rPr lang="zh-CN" altLang="en-US" dirty="0" smtClean="0"/>
              <a:t>消息设计、调度算法、反射技术和端口映射技术</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16</a:t>
            </a:fld>
            <a:endParaRPr lang="zh-CN" altLang="en-US"/>
          </a:p>
        </p:txBody>
      </p:sp>
    </p:spTree>
    <p:extLst>
      <p:ext uri="{BB962C8B-B14F-4D97-AF65-F5344CB8AC3E}">
        <p14:creationId xmlns:p14="http://schemas.microsoft.com/office/powerpoint/2010/main" val="2373507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下面是关键技术介绍</a:t>
            </a:r>
            <a:endParaRPr lang="en-US" altLang="zh-CN" dirty="0" smtClean="0"/>
          </a:p>
          <a:p>
            <a:r>
              <a:rPr lang="zh-CN" altLang="en-US" dirty="0" smtClean="0"/>
              <a:t>调度策略由</a:t>
            </a:r>
            <a:r>
              <a:rPr lang="en-US" altLang="zh-CN" dirty="0" smtClean="0"/>
              <a:t>3</a:t>
            </a:r>
            <a:r>
              <a:rPr lang="zh-CN" altLang="en-US" dirty="0" smtClean="0"/>
              <a:t>个方面组成</a:t>
            </a:r>
            <a:endParaRPr lang="en-US" altLang="zh-CN" dirty="0" smtClean="0"/>
          </a:p>
          <a:p>
            <a:r>
              <a:rPr lang="zh-CN" altLang="en-US" dirty="0" smtClean="0"/>
              <a:t>用户指定了优先级则按照指定的进行调度</a:t>
            </a:r>
            <a:endParaRPr lang="en-US" altLang="zh-CN" dirty="0" smtClean="0"/>
          </a:p>
          <a:p>
            <a:r>
              <a:rPr lang="zh-CN" altLang="en-US" dirty="0" smtClean="0"/>
              <a:t>没有指定货指定相同，按照</a:t>
            </a:r>
            <a:r>
              <a:rPr lang="en-US" altLang="zh-CN" dirty="0" smtClean="0"/>
              <a:t>Deadline</a:t>
            </a:r>
            <a:r>
              <a:rPr lang="zh-CN" altLang="en-US" dirty="0" smtClean="0"/>
              <a:t>进行调度</a:t>
            </a:r>
            <a:endParaRPr lang="en-US" altLang="zh-CN" dirty="0" smtClean="0"/>
          </a:p>
          <a:p>
            <a:r>
              <a:rPr lang="zh-CN" altLang="en-US" dirty="0" smtClean="0"/>
              <a:t>如果上面两个都无法区分，则按照先来先服务策略进行调度</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17</a:t>
            </a:fld>
            <a:endParaRPr lang="zh-CN" altLang="en-US"/>
          </a:p>
        </p:txBody>
      </p:sp>
    </p:spTree>
    <p:extLst>
      <p:ext uri="{BB962C8B-B14F-4D97-AF65-F5344CB8AC3E}">
        <p14:creationId xmlns:p14="http://schemas.microsoft.com/office/powerpoint/2010/main" val="574209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ROAP</a:t>
            </a:r>
            <a:r>
              <a:rPr lang="zh-CN" altLang="en-US" dirty="0" smtClean="0"/>
              <a:t>协议是结构体，消息传输协议</a:t>
            </a:r>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18</a:t>
            </a:fld>
            <a:endParaRPr lang="zh-CN" altLang="en-US"/>
          </a:p>
        </p:txBody>
      </p:sp>
    </p:spTree>
    <p:extLst>
      <p:ext uri="{BB962C8B-B14F-4D97-AF65-F5344CB8AC3E}">
        <p14:creationId xmlns:p14="http://schemas.microsoft.com/office/powerpoint/2010/main" val="2690591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RSDL</a:t>
            </a:r>
            <a:r>
              <a:rPr lang="zh-CN" altLang="en-US" sz="1200" kern="1200" dirty="0" smtClean="0">
                <a:solidFill>
                  <a:schemeClr val="tx1"/>
                </a:solidFill>
                <a:effectLst/>
                <a:latin typeface="+mn-lt"/>
                <a:ea typeface="+mn-ea"/>
                <a:cs typeface="+mn-cs"/>
              </a:rPr>
              <a:t>是服务描述语言，用于生成服务反射表和生成服务调用代码。</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types</a:t>
            </a:r>
            <a:r>
              <a:rPr lang="zh-CN" altLang="zh-CN" sz="1200" kern="1200" dirty="0" smtClean="0">
                <a:solidFill>
                  <a:schemeClr val="tx1"/>
                </a:solidFill>
                <a:effectLst/>
                <a:latin typeface="+mn-lt"/>
                <a:ea typeface="+mn-ea"/>
                <a:cs typeface="+mn-cs"/>
              </a:rPr>
              <a:t>元素用于声明</a:t>
            </a:r>
            <a:r>
              <a:rPr lang="en-US" altLang="zh-CN" sz="1200" kern="1200" dirty="0" smtClean="0">
                <a:solidFill>
                  <a:schemeClr val="tx1"/>
                </a:solidFill>
                <a:effectLst/>
                <a:latin typeface="+mn-lt"/>
                <a:ea typeface="+mn-ea"/>
                <a:cs typeface="+mn-cs"/>
              </a:rPr>
              <a:t>RSDL</a:t>
            </a:r>
            <a:r>
              <a:rPr lang="zh-CN" altLang="zh-CN" sz="1200" kern="1200" dirty="0" smtClean="0">
                <a:solidFill>
                  <a:schemeClr val="tx1"/>
                </a:solidFill>
                <a:effectLst/>
                <a:latin typeface="+mn-lt"/>
                <a:ea typeface="+mn-ea"/>
                <a:cs typeface="+mn-cs"/>
              </a:rPr>
              <a:t>文档中，其他基本元素所需要使用的数据类型。无论是简单类型还是复杂类型，如果在</a:t>
            </a:r>
            <a:r>
              <a:rPr lang="en-US" altLang="zh-CN" sz="1200" kern="1200" dirty="0" smtClean="0">
                <a:solidFill>
                  <a:schemeClr val="tx1"/>
                </a:solidFill>
                <a:effectLst/>
                <a:latin typeface="+mn-lt"/>
                <a:ea typeface="+mn-ea"/>
                <a:cs typeface="+mn-cs"/>
              </a:rPr>
              <a:t>RSDL</a:t>
            </a:r>
            <a:r>
              <a:rPr lang="zh-CN" altLang="zh-CN" sz="1200" kern="1200" dirty="0" smtClean="0">
                <a:solidFill>
                  <a:schemeClr val="tx1"/>
                </a:solidFill>
                <a:effectLst/>
                <a:latin typeface="+mn-lt"/>
                <a:ea typeface="+mn-ea"/>
                <a:cs typeface="+mn-cs"/>
              </a:rPr>
              <a:t>文档中有使用，就必须在</a:t>
            </a:r>
            <a:r>
              <a:rPr lang="en-US" altLang="zh-CN" sz="1200" kern="1200" dirty="0" smtClean="0">
                <a:solidFill>
                  <a:schemeClr val="tx1"/>
                </a:solidFill>
                <a:effectLst/>
                <a:latin typeface="+mn-lt"/>
                <a:ea typeface="+mn-ea"/>
                <a:cs typeface="+mn-cs"/>
              </a:rPr>
              <a:t>types</a:t>
            </a:r>
            <a:r>
              <a:rPr lang="zh-CN" altLang="zh-CN" sz="1200" kern="1200" dirty="0" smtClean="0">
                <a:solidFill>
                  <a:schemeClr val="tx1"/>
                </a:solidFill>
                <a:effectLst/>
                <a:latin typeface="+mn-lt"/>
                <a:ea typeface="+mn-ea"/>
                <a:cs typeface="+mn-cs"/>
              </a:rPr>
              <a:t>元素中声明。</a:t>
            </a:r>
            <a:r>
              <a:rPr lang="en-US" altLang="zh-CN" sz="1200" kern="1200" dirty="0" smtClean="0">
                <a:solidFill>
                  <a:schemeClr val="tx1"/>
                </a:solidFill>
                <a:effectLst/>
                <a:latin typeface="+mn-lt"/>
                <a:ea typeface="+mn-ea"/>
                <a:cs typeface="+mn-cs"/>
              </a:rPr>
              <a:t>types</a:t>
            </a:r>
            <a:r>
              <a:rPr lang="zh-CN" altLang="zh-CN" sz="1200" kern="1200" dirty="0" smtClean="0">
                <a:solidFill>
                  <a:schemeClr val="tx1"/>
                </a:solidFill>
                <a:effectLst/>
                <a:latin typeface="+mn-lt"/>
                <a:ea typeface="+mn-ea"/>
                <a:cs typeface="+mn-cs"/>
              </a:rPr>
              <a:t>元素内所描述的数据类型需要声明其变量名称，并且变量名称不能与</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的保留字符或者元素内其他数据类型的变量名重复；</a:t>
            </a:r>
          </a:p>
          <a:p>
            <a:r>
              <a:rPr lang="en-US" altLang="zh-CN" sz="1200" kern="1200" dirty="0" smtClean="0">
                <a:solidFill>
                  <a:schemeClr val="tx1"/>
                </a:solidFill>
                <a:effectLst/>
                <a:latin typeface="+mn-lt"/>
                <a:ea typeface="+mn-ea"/>
                <a:cs typeface="+mn-cs"/>
              </a:rPr>
              <a:t>message</a:t>
            </a:r>
            <a:r>
              <a:rPr lang="zh-CN" altLang="zh-CN" sz="1200" kern="1200" dirty="0" smtClean="0">
                <a:solidFill>
                  <a:schemeClr val="tx1"/>
                </a:solidFill>
                <a:effectLst/>
                <a:latin typeface="+mn-lt"/>
                <a:ea typeface="+mn-ea"/>
                <a:cs typeface="+mn-cs"/>
              </a:rPr>
              <a:t>元素定义了服务调用过程中每条消息所需要使用的数据元素。</a:t>
            </a:r>
            <a:r>
              <a:rPr lang="en-US" altLang="zh-CN" sz="1200" kern="1200" dirty="0" smtClean="0">
                <a:solidFill>
                  <a:schemeClr val="tx1"/>
                </a:solidFill>
                <a:effectLst/>
                <a:latin typeface="+mn-lt"/>
                <a:ea typeface="+mn-ea"/>
                <a:cs typeface="+mn-cs"/>
              </a:rPr>
              <a:t>Message</a:t>
            </a:r>
            <a:r>
              <a:rPr lang="zh-CN" altLang="zh-CN" sz="1200" kern="1200" dirty="0" smtClean="0">
                <a:solidFill>
                  <a:schemeClr val="tx1"/>
                </a:solidFill>
                <a:effectLst/>
                <a:latin typeface="+mn-lt"/>
                <a:ea typeface="+mn-ea"/>
                <a:cs typeface="+mn-cs"/>
              </a:rPr>
              <a:t>中需要声明一个</a:t>
            </a:r>
            <a:r>
              <a:rPr lang="en-US" altLang="zh-CN" sz="1200" kern="1200" dirty="0" smtClean="0">
                <a:solidFill>
                  <a:schemeClr val="tx1"/>
                </a:solidFill>
                <a:effectLst/>
                <a:latin typeface="+mn-lt"/>
                <a:ea typeface="+mn-ea"/>
                <a:cs typeface="+mn-cs"/>
              </a:rPr>
              <a:t>element</a:t>
            </a:r>
            <a:r>
              <a:rPr lang="zh-CN" altLang="zh-CN" sz="1200" kern="1200" dirty="0" smtClean="0">
                <a:solidFill>
                  <a:schemeClr val="tx1"/>
                </a:solidFill>
                <a:effectLst/>
                <a:latin typeface="+mn-lt"/>
                <a:ea typeface="+mn-ea"/>
                <a:cs typeface="+mn-cs"/>
              </a:rPr>
              <a:t>属性，这个属性所声明的数据元素就是一条消息的数据元素。</a:t>
            </a:r>
            <a:r>
              <a:rPr lang="en-US" altLang="zh-CN" sz="1200" kern="1200" dirty="0" smtClean="0">
                <a:solidFill>
                  <a:schemeClr val="tx1"/>
                </a:solidFill>
                <a:effectLst/>
                <a:latin typeface="+mn-lt"/>
                <a:ea typeface="+mn-ea"/>
                <a:cs typeface="+mn-cs"/>
              </a:rPr>
              <a:t>Element</a:t>
            </a:r>
            <a:r>
              <a:rPr lang="zh-CN" altLang="zh-CN" sz="1200" kern="1200" dirty="0" smtClean="0">
                <a:solidFill>
                  <a:schemeClr val="tx1"/>
                </a:solidFill>
                <a:effectLst/>
                <a:latin typeface="+mn-lt"/>
                <a:ea typeface="+mn-ea"/>
                <a:cs typeface="+mn-cs"/>
              </a:rPr>
              <a:t>中所使用的数据元素必须在</a:t>
            </a:r>
            <a:r>
              <a:rPr lang="en-US" altLang="zh-CN" sz="1200" kern="1200" dirty="0" smtClean="0">
                <a:solidFill>
                  <a:schemeClr val="tx1"/>
                </a:solidFill>
                <a:effectLst/>
                <a:latin typeface="+mn-lt"/>
                <a:ea typeface="+mn-ea"/>
                <a:cs typeface="+mn-cs"/>
              </a:rPr>
              <a:t>types</a:t>
            </a:r>
            <a:r>
              <a:rPr lang="zh-CN" altLang="zh-CN" sz="1200" kern="1200" dirty="0" smtClean="0">
                <a:solidFill>
                  <a:schemeClr val="tx1"/>
                </a:solidFill>
                <a:effectLst/>
                <a:latin typeface="+mn-lt"/>
                <a:ea typeface="+mn-ea"/>
                <a:cs typeface="+mn-cs"/>
              </a:rPr>
              <a:t>中声明过才能使用。</a:t>
            </a:r>
            <a:r>
              <a:rPr lang="en-US" altLang="zh-CN" sz="1200" kern="1200" dirty="0" smtClean="0">
                <a:solidFill>
                  <a:schemeClr val="tx1"/>
                </a:solidFill>
                <a:effectLst/>
                <a:latin typeface="+mn-lt"/>
                <a:ea typeface="+mn-ea"/>
                <a:cs typeface="+mn-cs"/>
              </a:rPr>
              <a:t>message</a:t>
            </a:r>
            <a:r>
              <a:rPr lang="zh-CN" altLang="zh-CN" sz="1200" kern="1200" dirty="0" smtClean="0">
                <a:solidFill>
                  <a:schemeClr val="tx1"/>
                </a:solidFill>
                <a:effectLst/>
                <a:latin typeface="+mn-lt"/>
                <a:ea typeface="+mn-ea"/>
                <a:cs typeface="+mn-cs"/>
              </a:rPr>
              <a:t>元素对服务地址以及服务调用</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个概念进行了补充说明；</a:t>
            </a:r>
          </a:p>
          <a:p>
            <a:r>
              <a:rPr lang="en-US" altLang="zh-CN" sz="1200" kern="1200" dirty="0" err="1" smtClean="0">
                <a:solidFill>
                  <a:schemeClr val="tx1"/>
                </a:solidFill>
                <a:effectLst/>
                <a:latin typeface="+mn-lt"/>
                <a:ea typeface="+mn-ea"/>
                <a:cs typeface="+mn-cs"/>
              </a:rPr>
              <a:t>porttype</a:t>
            </a:r>
            <a:r>
              <a:rPr lang="zh-CN" altLang="zh-CN" sz="1200" kern="1200" dirty="0" smtClean="0">
                <a:solidFill>
                  <a:schemeClr val="tx1"/>
                </a:solidFill>
                <a:effectLst/>
                <a:latin typeface="+mn-lt"/>
                <a:ea typeface="+mn-ea"/>
                <a:cs typeface="+mn-cs"/>
              </a:rPr>
              <a:t>元素描述一个实时服务可被执行的操作，以及相关的消息。主要定义消息输入输出的格式以及类型。</a:t>
            </a:r>
            <a:r>
              <a:rPr lang="en-US" altLang="zh-CN" sz="1200" kern="1200" dirty="0" err="1" smtClean="0">
                <a:solidFill>
                  <a:schemeClr val="tx1"/>
                </a:solidFill>
                <a:effectLst/>
                <a:latin typeface="+mn-lt"/>
                <a:ea typeface="+mn-ea"/>
                <a:cs typeface="+mn-cs"/>
              </a:rPr>
              <a:t>porttype</a:t>
            </a:r>
            <a:r>
              <a:rPr lang="zh-CN" altLang="zh-CN" sz="1200" kern="1200" dirty="0" smtClean="0">
                <a:solidFill>
                  <a:schemeClr val="tx1"/>
                </a:solidFill>
                <a:effectLst/>
                <a:latin typeface="+mn-lt"/>
                <a:ea typeface="+mn-ea"/>
                <a:cs typeface="+mn-cs"/>
              </a:rPr>
              <a:t>元素对逻辑端口进行了说明；</a:t>
            </a:r>
          </a:p>
          <a:p>
            <a:r>
              <a:rPr lang="en-US" altLang="zh-CN" sz="1200" kern="1200" dirty="0" smtClean="0">
                <a:solidFill>
                  <a:schemeClr val="tx1"/>
                </a:solidFill>
                <a:effectLst/>
                <a:latin typeface="+mn-lt"/>
                <a:ea typeface="+mn-ea"/>
                <a:cs typeface="+mn-cs"/>
              </a:rPr>
              <a:t>timing</a:t>
            </a:r>
            <a:r>
              <a:rPr lang="zh-CN" altLang="zh-CN" sz="1200" kern="1200" dirty="0" smtClean="0">
                <a:solidFill>
                  <a:schemeClr val="tx1"/>
                </a:solidFill>
                <a:effectLst/>
                <a:latin typeface="+mn-lt"/>
                <a:ea typeface="+mn-ea"/>
                <a:cs typeface="+mn-cs"/>
              </a:rPr>
              <a:t>元素描述实时服务的时间属性。包括截止时间、周期。</a:t>
            </a:r>
            <a:r>
              <a:rPr lang="en-US" altLang="zh-CN" sz="1200" kern="1200" dirty="0" smtClean="0">
                <a:solidFill>
                  <a:schemeClr val="tx1"/>
                </a:solidFill>
                <a:effectLst/>
                <a:latin typeface="+mn-lt"/>
                <a:ea typeface="+mn-ea"/>
                <a:cs typeface="+mn-cs"/>
              </a:rPr>
              <a:t>timing</a:t>
            </a:r>
            <a:r>
              <a:rPr lang="zh-CN" altLang="zh-CN" sz="1200" kern="1200" dirty="0" smtClean="0">
                <a:solidFill>
                  <a:schemeClr val="tx1"/>
                </a:solidFill>
                <a:effectLst/>
                <a:latin typeface="+mn-lt"/>
                <a:ea typeface="+mn-ea"/>
                <a:cs typeface="+mn-cs"/>
              </a:rPr>
              <a:t>元素对实时性约束进行了说明；</a:t>
            </a:r>
          </a:p>
          <a:p>
            <a:r>
              <a:rPr lang="en-US" altLang="zh-CN" sz="1200" kern="1200" dirty="0" smtClean="0">
                <a:solidFill>
                  <a:schemeClr val="tx1"/>
                </a:solidFill>
                <a:effectLst/>
                <a:latin typeface="+mn-lt"/>
                <a:ea typeface="+mn-ea"/>
                <a:cs typeface="+mn-cs"/>
              </a:rPr>
              <a:t>service</a:t>
            </a:r>
            <a:r>
              <a:rPr lang="zh-CN" altLang="zh-CN" sz="1200" kern="1200" dirty="0" smtClean="0">
                <a:solidFill>
                  <a:schemeClr val="tx1"/>
                </a:solidFill>
                <a:effectLst/>
                <a:latin typeface="+mn-lt"/>
                <a:ea typeface="+mn-ea"/>
                <a:cs typeface="+mn-cs"/>
              </a:rPr>
              <a:t>元素则描述服务的名称，包含的函数以及所用的抽象端口。</a:t>
            </a:r>
            <a:r>
              <a:rPr lang="en-US" altLang="zh-CN" sz="1200" kern="1200" dirty="0" smtClean="0">
                <a:solidFill>
                  <a:schemeClr val="tx1"/>
                </a:solidFill>
                <a:effectLst/>
                <a:latin typeface="+mn-lt"/>
                <a:ea typeface="+mn-ea"/>
                <a:cs typeface="+mn-cs"/>
              </a:rPr>
              <a:t>service</a:t>
            </a:r>
            <a:r>
              <a:rPr lang="zh-CN" altLang="zh-CN" sz="1200" kern="1200" dirty="0" smtClean="0">
                <a:solidFill>
                  <a:schemeClr val="tx1"/>
                </a:solidFill>
                <a:effectLst/>
                <a:latin typeface="+mn-lt"/>
                <a:ea typeface="+mn-ea"/>
                <a:cs typeface="+mn-cs"/>
              </a:rPr>
              <a:t>元素对服务地址的概念进行了说明；</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7BA18B-575D-47BB-8171-D715A06AABD7}" type="slidenum">
              <a:rPr lang="zh-CN" altLang="en-US" smtClean="0"/>
              <a:t>19</a:t>
            </a:fld>
            <a:endParaRPr lang="zh-CN" altLang="en-US"/>
          </a:p>
        </p:txBody>
      </p:sp>
    </p:spTree>
    <p:extLst>
      <p:ext uri="{BB962C8B-B14F-4D97-AF65-F5344CB8AC3E}">
        <p14:creationId xmlns:p14="http://schemas.microsoft.com/office/powerpoint/2010/main" val="1909783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反射技术是将服务名反射成服务地址。</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服务部署算法通过生成服务存根保证服务的安全性，并将服务统一成相同的调用参数，并加入服务列表。各个分区通过交换服务列表获取所有服务信息。该算法需要遍历所有函数，所以算法复杂度为</a:t>
            </a:r>
            <a:r>
              <a:rPr lang="en-US" altLang="zh-CN" sz="1200" kern="1200" dirty="0" smtClean="0">
                <a:solidFill>
                  <a:schemeClr val="tx1"/>
                </a:solidFill>
                <a:effectLst/>
                <a:latin typeface="+mn-lt"/>
                <a:ea typeface="+mn-ea"/>
                <a:cs typeface="+mn-cs"/>
              </a:rPr>
              <a:t>O(n)</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服务调用算法使用</a:t>
            </a:r>
            <a:r>
              <a:rPr lang="en-US" altLang="zh-CN" sz="1200" kern="1200" dirty="0" smtClean="0">
                <a:solidFill>
                  <a:schemeClr val="tx1"/>
                </a:solidFill>
                <a:effectLst/>
                <a:latin typeface="+mn-lt"/>
                <a:ea typeface="+mn-ea"/>
                <a:cs typeface="+mn-cs"/>
              </a:rPr>
              <a:t>hash</a:t>
            </a:r>
            <a:r>
              <a:rPr lang="zh-CN" altLang="zh-CN" sz="1200" kern="1200" dirty="0" smtClean="0">
                <a:solidFill>
                  <a:schemeClr val="tx1"/>
                </a:solidFill>
                <a:effectLst/>
                <a:latin typeface="+mn-lt"/>
                <a:ea typeface="+mn-ea"/>
                <a:cs typeface="+mn-cs"/>
              </a:rPr>
              <a:t>函数找到相应的函数指针，然后进行调用函数，并写回相应的</a:t>
            </a:r>
            <a:r>
              <a:rPr lang="en-US" altLang="zh-CN" sz="1200" kern="1200" dirty="0" smtClean="0">
                <a:solidFill>
                  <a:schemeClr val="tx1"/>
                </a:solidFill>
                <a:effectLst/>
                <a:latin typeface="+mn-lt"/>
                <a:ea typeface="+mn-ea"/>
                <a:cs typeface="+mn-cs"/>
              </a:rPr>
              <a:t>port</a:t>
            </a:r>
            <a:r>
              <a:rPr lang="zh-CN" altLang="zh-CN" sz="1200" kern="1200" dirty="0" smtClean="0">
                <a:solidFill>
                  <a:schemeClr val="tx1"/>
                </a:solidFill>
                <a:effectLst/>
                <a:latin typeface="+mn-lt"/>
                <a:ea typeface="+mn-ea"/>
                <a:cs typeface="+mn-cs"/>
              </a:rPr>
              <a:t>。因为该算法可以在服务部署的时候得到最优</a:t>
            </a:r>
            <a:r>
              <a:rPr lang="en-US" altLang="zh-CN" sz="1200" kern="1200" dirty="0" smtClean="0">
                <a:solidFill>
                  <a:schemeClr val="tx1"/>
                </a:solidFill>
                <a:effectLst/>
                <a:latin typeface="+mn-lt"/>
                <a:ea typeface="+mn-ea"/>
                <a:cs typeface="+mn-cs"/>
              </a:rPr>
              <a:t>hash</a:t>
            </a:r>
            <a:r>
              <a:rPr lang="zh-CN" altLang="zh-CN" sz="1200" kern="1200" dirty="0" smtClean="0">
                <a:solidFill>
                  <a:schemeClr val="tx1"/>
                </a:solidFill>
                <a:effectLst/>
                <a:latin typeface="+mn-lt"/>
                <a:ea typeface="+mn-ea"/>
                <a:cs typeface="+mn-cs"/>
              </a:rPr>
              <a:t>函数，因此，服务调用算法的算法复杂度为</a:t>
            </a:r>
            <a:r>
              <a:rPr lang="en-US" altLang="zh-CN" sz="1200" kern="1200" dirty="0" smtClean="0">
                <a:solidFill>
                  <a:schemeClr val="tx1"/>
                </a:solidFill>
                <a:effectLst/>
                <a:latin typeface="+mn-lt"/>
                <a:ea typeface="+mn-ea"/>
                <a:cs typeface="+mn-cs"/>
              </a:rPr>
              <a:t>O(1)</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20</a:t>
            </a:fld>
            <a:endParaRPr lang="zh-CN" altLang="en-US"/>
          </a:p>
        </p:txBody>
      </p:sp>
    </p:spTree>
    <p:extLst>
      <p:ext uri="{BB962C8B-B14F-4D97-AF65-F5344CB8AC3E}">
        <p14:creationId xmlns:p14="http://schemas.microsoft.com/office/powerpoint/2010/main" val="2988272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端口映射技术是将逻辑端口转换为物理端口。</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21</a:t>
            </a:fld>
            <a:endParaRPr lang="zh-CN" altLang="en-US"/>
          </a:p>
        </p:txBody>
      </p:sp>
    </p:spTree>
    <p:extLst>
      <p:ext uri="{BB962C8B-B14F-4D97-AF65-F5344CB8AC3E}">
        <p14:creationId xmlns:p14="http://schemas.microsoft.com/office/powerpoint/2010/main" val="2656254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解析</a:t>
            </a:r>
            <a:r>
              <a:rPr lang="en-US" altLang="zh-CN" dirty="0" smtClean="0"/>
              <a:t>RSDL</a:t>
            </a:r>
            <a:r>
              <a:rPr lang="zh-CN" altLang="en-US" dirty="0" smtClean="0"/>
              <a:t>文件，生成调用代码。</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22</a:t>
            </a:fld>
            <a:endParaRPr lang="zh-CN" altLang="en-US"/>
          </a:p>
        </p:txBody>
      </p:sp>
    </p:spTree>
    <p:extLst>
      <p:ext uri="{BB962C8B-B14F-4D97-AF65-F5344CB8AC3E}">
        <p14:creationId xmlns:p14="http://schemas.microsoft.com/office/powerpoint/2010/main" val="3942224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rPr>
              <a:t>空客A380、波音787上的软件系统超过500万行</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仿宋" panose="02010600040101010101" pitchFamily="2" charset="-122"/>
                <a:ea typeface="华文仿宋" panose="02010600040101010101" pitchFamily="2" charset="-122"/>
              </a:rPr>
              <a:t>波音</a:t>
            </a:r>
            <a:r>
              <a:rPr lang="en-US" altLang="zh-CN" sz="1200" dirty="0" smtClean="0">
                <a:latin typeface="华文仿宋" panose="02010600040101010101" pitchFamily="2" charset="-122"/>
                <a:ea typeface="华文仿宋" panose="02010600040101010101" pitchFamily="2" charset="-122"/>
              </a:rPr>
              <a:t>787</a:t>
            </a:r>
            <a:r>
              <a:rPr lang="zh-CN" altLang="en-US" sz="1200" dirty="0" smtClean="0">
                <a:latin typeface="华文仿宋" panose="02010600040101010101" pitchFamily="2" charset="-122"/>
                <a:ea typeface="华文仿宋" panose="02010600040101010101" pitchFamily="2" charset="-122"/>
              </a:rPr>
              <a:t>（约</a:t>
            </a:r>
            <a:r>
              <a:rPr lang="en-US" altLang="zh-CN" sz="1200" dirty="0" smtClean="0">
                <a:latin typeface="华文仿宋" panose="02010600040101010101" pitchFamily="2" charset="-122"/>
                <a:ea typeface="华文仿宋" panose="02010600040101010101" pitchFamily="2" charset="-122"/>
              </a:rPr>
              <a:t>650</a:t>
            </a:r>
            <a:r>
              <a:rPr lang="zh-CN" altLang="en-US" sz="1200" dirty="0" smtClean="0">
                <a:latin typeface="华文仿宋" panose="02010600040101010101" pitchFamily="2" charset="-122"/>
                <a:ea typeface="华文仿宋" panose="02010600040101010101" pitchFamily="2" charset="-122"/>
              </a:rPr>
              <a:t>万行）</a:t>
            </a:r>
            <a:endParaRPr lang="en-US" altLang="zh-CN" sz="1200" dirty="0" smtClean="0">
              <a:latin typeface="华文仿宋" panose="02010600040101010101" pitchFamily="2" charset="-122"/>
              <a:ea typeface="华文仿宋" panose="02010600040101010101" pitchFamily="2" charset="-122"/>
            </a:endParaRPr>
          </a:p>
          <a:p>
            <a:endParaRPr lang="en-US" altLang="zh-CN" dirty="0" smtClean="0"/>
          </a:p>
          <a:p>
            <a:r>
              <a:rPr lang="en-US" altLang="zh-CN" dirty="0" smtClean="0"/>
              <a:t>http://www.phoronix.com/scan.php?page=news_item&amp;px=MTg3OTQ</a:t>
            </a: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a:t>
            </a:fld>
            <a:endParaRPr lang="zh-CN" altLang="en-US"/>
          </a:p>
        </p:txBody>
      </p:sp>
    </p:spTree>
    <p:extLst>
      <p:ext uri="{BB962C8B-B14F-4D97-AF65-F5344CB8AC3E}">
        <p14:creationId xmlns:p14="http://schemas.microsoft.com/office/powerpoint/2010/main" val="122258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左边是根据加法服务的</a:t>
            </a:r>
            <a:r>
              <a:rPr lang="en-US" altLang="zh-CN" dirty="0" smtClean="0"/>
              <a:t>RSDL</a:t>
            </a:r>
            <a:r>
              <a:rPr lang="zh-CN" altLang="en-US" dirty="0" smtClean="0"/>
              <a:t>生成的调用代码</a:t>
            </a:r>
            <a:endParaRPr lang="en-US" altLang="zh-CN" dirty="0" smtClean="0"/>
          </a:p>
          <a:p>
            <a:r>
              <a:rPr lang="zh-CN" altLang="en-US" dirty="0" smtClean="0"/>
              <a:t>右边是调用结果</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26</a:t>
            </a:fld>
            <a:endParaRPr lang="zh-CN" altLang="en-US"/>
          </a:p>
        </p:txBody>
      </p:sp>
    </p:spTree>
    <p:extLst>
      <p:ext uri="{BB962C8B-B14F-4D97-AF65-F5344CB8AC3E}">
        <p14:creationId xmlns:p14="http://schemas.microsoft.com/office/powerpoint/2010/main" val="1806939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对于实时</a:t>
            </a:r>
            <a:r>
              <a:rPr lang="en-US" altLang="zh-CN" dirty="0" smtClean="0"/>
              <a:t>SOA</a:t>
            </a:r>
            <a:r>
              <a:rPr lang="zh-CN" altLang="en-US" dirty="0" smtClean="0"/>
              <a:t>中间件我们比较关心它的性能</a:t>
            </a:r>
            <a:endParaRPr lang="en-US" altLang="zh-CN" dirty="0" smtClean="0"/>
          </a:p>
          <a:p>
            <a:r>
              <a:rPr lang="zh-CN" altLang="en-US" dirty="0" smtClean="0"/>
              <a:t>我们采用多次测量取平均数的方法</a:t>
            </a:r>
            <a:endParaRPr lang="en-US" altLang="zh-CN" dirty="0" smtClean="0"/>
          </a:p>
          <a:p>
            <a:r>
              <a:rPr lang="zh-CN" altLang="en-US" dirty="0" smtClean="0"/>
              <a:t>首先是响应时间</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27</a:t>
            </a:fld>
            <a:endParaRPr lang="zh-CN" altLang="en-US"/>
          </a:p>
        </p:txBody>
      </p:sp>
    </p:spTree>
    <p:extLst>
      <p:ext uri="{BB962C8B-B14F-4D97-AF65-F5344CB8AC3E}">
        <p14:creationId xmlns:p14="http://schemas.microsoft.com/office/powerpoint/2010/main" val="2362350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证明运行时在高负载的情况下可以优先处理更重要的服务请求</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29</a:t>
            </a:fld>
            <a:endParaRPr lang="zh-CN" altLang="en-US"/>
          </a:p>
        </p:txBody>
      </p:sp>
    </p:spTree>
    <p:extLst>
      <p:ext uri="{BB962C8B-B14F-4D97-AF65-F5344CB8AC3E}">
        <p14:creationId xmlns:p14="http://schemas.microsoft.com/office/powerpoint/2010/main" val="4241352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2E11D1-6430-406E-A9B6-6C4A33BA1135}" type="slidenum">
              <a:rPr lang="zh-CN" altLang="en-US" smtClean="0"/>
              <a:pPr>
                <a:defRPr/>
              </a:pPr>
              <a:t>35</a:t>
            </a:fld>
            <a:endParaRPr lang="zh-CN" altLang="en-US"/>
          </a:p>
        </p:txBody>
      </p:sp>
    </p:spTree>
    <p:extLst>
      <p:ext uri="{BB962C8B-B14F-4D97-AF65-F5344CB8AC3E}">
        <p14:creationId xmlns:p14="http://schemas.microsoft.com/office/powerpoint/2010/main" val="2241092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4</a:t>
            </a:fld>
            <a:endParaRPr lang="zh-CN" altLang="en-US"/>
          </a:p>
        </p:txBody>
      </p:sp>
    </p:spTree>
    <p:extLst>
      <p:ext uri="{BB962C8B-B14F-4D97-AF65-F5344CB8AC3E}">
        <p14:creationId xmlns:p14="http://schemas.microsoft.com/office/powerpoint/2010/main" val="1162540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美国航空无线电委员会（</a:t>
            </a:r>
            <a:r>
              <a:rPr lang="en-US" altLang="zh-CN" sz="1200" kern="1200" dirty="0" smtClean="0">
                <a:solidFill>
                  <a:schemeClr val="tx1"/>
                </a:solidFill>
                <a:effectLst/>
                <a:latin typeface="+mn-lt"/>
                <a:ea typeface="+mn-ea"/>
                <a:cs typeface="+mn-cs"/>
              </a:rPr>
              <a:t>RTCA</a:t>
            </a:r>
            <a:r>
              <a:rPr lang="zh-CN" altLang="zh-CN" sz="1200" kern="1200" dirty="0" smtClean="0">
                <a:solidFill>
                  <a:schemeClr val="tx1"/>
                </a:solidFill>
                <a:effectLst/>
                <a:latin typeface="+mn-lt"/>
                <a:ea typeface="+mn-ea"/>
                <a:cs typeface="+mn-cs"/>
              </a:rPr>
              <a:t>）于</a:t>
            </a:r>
            <a:r>
              <a:rPr lang="en-US" altLang="zh-CN" sz="1200" kern="1200" dirty="0" smtClean="0">
                <a:solidFill>
                  <a:schemeClr val="tx1"/>
                </a:solidFill>
                <a:effectLst/>
                <a:latin typeface="+mn-lt"/>
                <a:ea typeface="+mn-ea"/>
                <a:cs typeface="+mn-cs"/>
              </a:rPr>
              <a:t>2012</a:t>
            </a:r>
            <a:r>
              <a:rPr lang="zh-CN" altLang="zh-CN" sz="1200" kern="1200" dirty="0" smtClean="0">
                <a:solidFill>
                  <a:schemeClr val="tx1"/>
                </a:solidFill>
                <a:effectLst/>
                <a:latin typeface="+mn-lt"/>
                <a:ea typeface="+mn-ea"/>
                <a:cs typeface="+mn-cs"/>
              </a:rPr>
              <a:t>年颁布的航空适航认证标准</a:t>
            </a:r>
            <a:endParaRPr lang="en-US" altLang="zh-CN" dirty="0" smtClean="0"/>
          </a:p>
          <a:p>
            <a:r>
              <a:rPr lang="zh-CN" altLang="en-US" dirty="0" smtClean="0"/>
              <a:t>合航天型号软件 ： 实时性 、高可靠性和重用性的特点</a:t>
            </a:r>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5</a:t>
            </a:fld>
            <a:endParaRPr lang="zh-CN" altLang="en-US"/>
          </a:p>
        </p:txBody>
      </p:sp>
    </p:spTree>
    <p:extLst>
      <p:ext uri="{BB962C8B-B14F-4D97-AF65-F5344CB8AC3E}">
        <p14:creationId xmlns:p14="http://schemas.microsoft.com/office/powerpoint/2010/main" val="25342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实时</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是一种实时中间件规范，他已经成功应用于</a:t>
            </a:r>
            <a:r>
              <a:rPr lang="en-US" altLang="zh-CN" sz="1200" b="0" i="0" kern="1200" dirty="0" smtClean="0">
                <a:solidFill>
                  <a:schemeClr val="tx1"/>
                </a:solidFill>
                <a:effectLst/>
                <a:latin typeface="+mn-lt"/>
                <a:ea typeface="+mn-ea"/>
                <a:cs typeface="+mn-cs"/>
              </a:rPr>
              <a:t>R-Max</a:t>
            </a:r>
            <a:r>
              <a:rPr lang="zh-CN" altLang="en-US" sz="1200" b="0" i="0" kern="1200" dirty="0" smtClean="0">
                <a:solidFill>
                  <a:schemeClr val="tx1"/>
                </a:solidFill>
                <a:effectLst/>
                <a:latin typeface="+mn-lt"/>
                <a:ea typeface="+mn-ea"/>
                <a:cs typeface="+mn-cs"/>
              </a:rPr>
              <a:t>无人机、</a:t>
            </a:r>
            <a:r>
              <a:rPr lang="en-US" altLang="zh-CN" sz="1200" b="0" i="0" kern="1200" dirty="0" smtClean="0">
                <a:solidFill>
                  <a:schemeClr val="tx1"/>
                </a:solidFill>
                <a:effectLst/>
                <a:latin typeface="+mn-lt"/>
                <a:ea typeface="+mn-ea"/>
                <a:cs typeface="+mn-cs"/>
              </a:rPr>
              <a:t>E-8C</a:t>
            </a:r>
            <a:r>
              <a:rPr lang="zh-CN" altLang="en-US" sz="1200" b="0" i="0" kern="1200" dirty="0" smtClean="0">
                <a:solidFill>
                  <a:schemeClr val="tx1"/>
                </a:solidFill>
                <a:effectLst/>
                <a:latin typeface="+mn-lt"/>
                <a:ea typeface="+mn-ea"/>
                <a:cs typeface="+mn-cs"/>
              </a:rPr>
              <a:t>联合机等辅助类机型上。</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对于大多数机载系统来说，</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对象过于庞大，并且额外配置需要</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环境。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导致机载</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没有大规模应用。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许多功能组件例如消息加解密、事务等，机载分区实时系统并不需要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之间的差异有：</a:t>
            </a:r>
          </a:p>
          <a:p>
            <a:pPr lvl="1"/>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是一种组件技术，而</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服务是一种服务技术。相比而言，有以下差异：</a:t>
            </a:r>
          </a:p>
          <a:p>
            <a:pPr lvl="2"/>
            <a:r>
              <a:rPr lang="zh-CN" altLang="en-US" sz="1200" b="0" i="0" kern="1200" dirty="0" smtClean="0">
                <a:solidFill>
                  <a:schemeClr val="tx1"/>
                </a:solidFill>
                <a:effectLst/>
                <a:latin typeface="+mn-lt"/>
                <a:ea typeface="+mn-ea"/>
                <a:cs typeface="+mn-cs"/>
              </a:rPr>
              <a:t>服务是粗粒度的，而组件是较细粒度的，对象是更细粒度的。</a:t>
            </a:r>
          </a:p>
          <a:p>
            <a:pPr lvl="2"/>
            <a:r>
              <a:rPr lang="zh-CN" altLang="en-US" sz="1200" b="0" i="0" kern="1200" dirty="0" smtClean="0">
                <a:solidFill>
                  <a:schemeClr val="tx1"/>
                </a:solidFill>
                <a:effectLst/>
                <a:latin typeface="+mn-lt"/>
                <a:ea typeface="+mn-ea"/>
                <a:cs typeface="+mn-cs"/>
              </a:rPr>
              <a:t>服务有业务的含义，而组件可以没有。</a:t>
            </a:r>
          </a:p>
          <a:p>
            <a:pPr lvl="2"/>
            <a:r>
              <a:rPr lang="zh-CN" altLang="en-US" sz="1200" b="0" i="0" kern="1200" dirty="0" smtClean="0">
                <a:solidFill>
                  <a:schemeClr val="tx1"/>
                </a:solidFill>
                <a:effectLst/>
                <a:latin typeface="+mn-lt"/>
                <a:ea typeface="+mn-ea"/>
                <a:cs typeface="+mn-cs"/>
              </a:rPr>
              <a:t>服务是松耦合的，而组件是较紧耦合的，对象是更紧耦合的。</a:t>
            </a:r>
          </a:p>
          <a:p>
            <a:pPr lvl="2"/>
            <a:r>
              <a:rPr lang="zh-CN" altLang="en-US" sz="1200" b="0" i="0" kern="1200" dirty="0" smtClean="0">
                <a:solidFill>
                  <a:schemeClr val="tx1"/>
                </a:solidFill>
                <a:effectLst/>
                <a:latin typeface="+mn-lt"/>
                <a:ea typeface="+mn-ea"/>
                <a:cs typeface="+mn-cs"/>
              </a:rPr>
              <a:t>服务通常是无状态的，而组件和对象是有状态的。</a:t>
            </a:r>
          </a:p>
          <a:p>
            <a:pPr lvl="2"/>
            <a:r>
              <a:rPr lang="zh-CN" altLang="en-US" sz="1200" b="0" i="0" kern="1200" dirty="0" smtClean="0">
                <a:solidFill>
                  <a:schemeClr val="tx1"/>
                </a:solidFill>
                <a:effectLst/>
                <a:latin typeface="+mn-lt"/>
                <a:ea typeface="+mn-ea"/>
                <a:cs typeface="+mn-cs"/>
              </a:rPr>
              <a:t>服务是实例化的，带有配置和环境的，而组件是静态的，未部署运行的。</a:t>
            </a:r>
          </a:p>
          <a:p>
            <a:pPr lvl="1"/>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更强调互操作性</a:t>
            </a: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7</a:t>
            </a:fld>
            <a:endParaRPr lang="zh-CN" altLang="en-US"/>
          </a:p>
        </p:txBody>
      </p:sp>
    </p:spTree>
    <p:extLst>
      <p:ext uri="{BB962C8B-B14F-4D97-AF65-F5344CB8AC3E}">
        <p14:creationId xmlns:p14="http://schemas.microsoft.com/office/powerpoint/2010/main" val="32736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8</a:t>
            </a:fld>
            <a:endParaRPr lang="zh-CN" altLang="en-US"/>
          </a:p>
        </p:txBody>
      </p:sp>
    </p:spTree>
    <p:extLst>
      <p:ext uri="{BB962C8B-B14F-4D97-AF65-F5344CB8AC3E}">
        <p14:creationId xmlns:p14="http://schemas.microsoft.com/office/powerpoint/2010/main" val="1885105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实时</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是一种实时中间件规范，他已经成功应用于</a:t>
            </a:r>
            <a:r>
              <a:rPr lang="en-US" altLang="zh-CN" sz="1200" b="0" i="0" kern="1200" dirty="0" smtClean="0">
                <a:solidFill>
                  <a:schemeClr val="tx1"/>
                </a:solidFill>
                <a:effectLst/>
                <a:latin typeface="+mn-lt"/>
                <a:ea typeface="+mn-ea"/>
                <a:cs typeface="+mn-cs"/>
              </a:rPr>
              <a:t>R-Max</a:t>
            </a:r>
            <a:r>
              <a:rPr lang="zh-CN" altLang="en-US" sz="1200" b="0" i="0" kern="1200" dirty="0" smtClean="0">
                <a:solidFill>
                  <a:schemeClr val="tx1"/>
                </a:solidFill>
                <a:effectLst/>
                <a:latin typeface="+mn-lt"/>
                <a:ea typeface="+mn-ea"/>
                <a:cs typeface="+mn-cs"/>
              </a:rPr>
              <a:t>无人机、</a:t>
            </a:r>
            <a:r>
              <a:rPr lang="en-US" altLang="zh-CN" sz="1200" b="0" i="0" kern="1200" dirty="0" smtClean="0">
                <a:solidFill>
                  <a:schemeClr val="tx1"/>
                </a:solidFill>
                <a:effectLst/>
                <a:latin typeface="+mn-lt"/>
                <a:ea typeface="+mn-ea"/>
                <a:cs typeface="+mn-cs"/>
              </a:rPr>
              <a:t>E-8C</a:t>
            </a:r>
            <a:r>
              <a:rPr lang="zh-CN" altLang="en-US" sz="1200" b="0" i="0" kern="1200" dirty="0" smtClean="0">
                <a:solidFill>
                  <a:schemeClr val="tx1"/>
                </a:solidFill>
                <a:effectLst/>
                <a:latin typeface="+mn-lt"/>
                <a:ea typeface="+mn-ea"/>
                <a:cs typeface="+mn-cs"/>
              </a:rPr>
              <a:t>联合机等辅助类机型上。</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对于大多数机载系统来说，</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对象过于庞大，并且额外配置需要</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环境。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导致机载</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没有大规模应用。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许多功能组件例如消息加解密、事务等，机载分区实时系统并不需要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之间的差异有：</a:t>
            </a:r>
          </a:p>
          <a:p>
            <a:pPr lvl="1"/>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是一种组件技术，而</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服务是一种服务技术。相比而言，有以下差异：</a:t>
            </a:r>
          </a:p>
          <a:p>
            <a:pPr lvl="2"/>
            <a:r>
              <a:rPr lang="zh-CN" altLang="en-US" sz="1200" b="0" i="0" kern="1200" dirty="0" smtClean="0">
                <a:solidFill>
                  <a:schemeClr val="tx1"/>
                </a:solidFill>
                <a:effectLst/>
                <a:latin typeface="+mn-lt"/>
                <a:ea typeface="+mn-ea"/>
                <a:cs typeface="+mn-cs"/>
              </a:rPr>
              <a:t>服务是粗粒度的，而组件是较细粒度的，对象是更细粒度的。</a:t>
            </a:r>
          </a:p>
          <a:p>
            <a:pPr lvl="2"/>
            <a:r>
              <a:rPr lang="zh-CN" altLang="en-US" sz="1200" b="0" i="0" kern="1200" dirty="0" smtClean="0">
                <a:solidFill>
                  <a:schemeClr val="tx1"/>
                </a:solidFill>
                <a:effectLst/>
                <a:latin typeface="+mn-lt"/>
                <a:ea typeface="+mn-ea"/>
                <a:cs typeface="+mn-cs"/>
              </a:rPr>
              <a:t>服务有业务的含义，而组件可以没有。</a:t>
            </a:r>
          </a:p>
          <a:p>
            <a:pPr lvl="2"/>
            <a:r>
              <a:rPr lang="zh-CN" altLang="en-US" sz="1200" b="0" i="0" kern="1200" dirty="0" smtClean="0">
                <a:solidFill>
                  <a:schemeClr val="tx1"/>
                </a:solidFill>
                <a:effectLst/>
                <a:latin typeface="+mn-lt"/>
                <a:ea typeface="+mn-ea"/>
                <a:cs typeface="+mn-cs"/>
              </a:rPr>
              <a:t>服务是松耦合的，而组件是较紧耦合的，对象是更紧耦合的。</a:t>
            </a:r>
          </a:p>
          <a:p>
            <a:pPr lvl="2"/>
            <a:r>
              <a:rPr lang="zh-CN" altLang="en-US" sz="1200" b="0" i="0" kern="1200" dirty="0" smtClean="0">
                <a:solidFill>
                  <a:schemeClr val="tx1"/>
                </a:solidFill>
                <a:effectLst/>
                <a:latin typeface="+mn-lt"/>
                <a:ea typeface="+mn-ea"/>
                <a:cs typeface="+mn-cs"/>
              </a:rPr>
              <a:t>服务通常是无状态的，而组件和对象是有状态的。</a:t>
            </a:r>
          </a:p>
          <a:p>
            <a:pPr lvl="2"/>
            <a:r>
              <a:rPr lang="zh-CN" altLang="en-US" sz="1200" b="0" i="0" kern="1200" dirty="0" smtClean="0">
                <a:solidFill>
                  <a:schemeClr val="tx1"/>
                </a:solidFill>
                <a:effectLst/>
                <a:latin typeface="+mn-lt"/>
                <a:ea typeface="+mn-ea"/>
                <a:cs typeface="+mn-cs"/>
              </a:rPr>
              <a:t>服务是实例化的，带有配置和环境的，而组件是静态的，未部署运行的。</a:t>
            </a:r>
          </a:p>
          <a:p>
            <a:pPr lvl="1"/>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更强调互操作性</a:t>
            </a: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9</a:t>
            </a:fld>
            <a:endParaRPr lang="zh-CN" altLang="en-US"/>
          </a:p>
        </p:txBody>
      </p:sp>
    </p:spTree>
    <p:extLst>
      <p:ext uri="{BB962C8B-B14F-4D97-AF65-F5344CB8AC3E}">
        <p14:creationId xmlns:p14="http://schemas.microsoft.com/office/powerpoint/2010/main" val="514218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松耦合集成解决方案</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11</a:t>
            </a:fld>
            <a:endParaRPr lang="zh-CN" altLang="en-US"/>
          </a:p>
        </p:txBody>
      </p:sp>
    </p:spTree>
    <p:extLst>
      <p:ext uri="{BB962C8B-B14F-4D97-AF65-F5344CB8AC3E}">
        <p14:creationId xmlns:p14="http://schemas.microsoft.com/office/powerpoint/2010/main" val="357239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12</a:t>
            </a:fld>
            <a:endParaRPr lang="zh-CN" altLang="en-US"/>
          </a:p>
        </p:txBody>
      </p:sp>
    </p:spTree>
    <p:extLst>
      <p:ext uri="{BB962C8B-B14F-4D97-AF65-F5344CB8AC3E}">
        <p14:creationId xmlns:p14="http://schemas.microsoft.com/office/powerpoint/2010/main" val="3371367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fld id="{236DEB8F-1078-4B41-AFE9-1FE79B8C146D}" type="datetimeFigureOut">
              <a:rPr lang="zh-CN" altLang="en-US" smtClean="0"/>
              <a:t>2017/2/26</a:t>
            </a:fld>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D2227D96-17AF-418A-83B7-8F6D78FA7CDB}" type="slidenum">
              <a:rPr lang="zh-CN" altLang="en-US" smtClean="0"/>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225076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119314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89216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236DEB8F-1078-4B41-AFE9-1FE79B8C146D}" type="datetimeFigureOut">
              <a:rPr lang="zh-CN" altLang="en-US" smtClean="0"/>
              <a:t>2017/2/26</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41078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1833"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extLst>
      <p:ext uri="{BB962C8B-B14F-4D97-AF65-F5344CB8AC3E}">
        <p14:creationId xmlns:p14="http://schemas.microsoft.com/office/powerpoint/2010/main" val="88499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标题幻灯片">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p:cNvSpPr>
            <a:spLocks noChangeArrowheads="1"/>
          </p:cNvSpPr>
          <p:nvPr/>
        </p:nvSpPr>
        <p:spPr bwMode="gray">
          <a:xfrm>
            <a:off x="0" y="26670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b="0"/>
          </a:p>
        </p:txBody>
      </p:sp>
      <p:sp>
        <p:nvSpPr>
          <p:cNvPr id="17"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8"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1" y="4514850"/>
            <a:ext cx="657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304214" y="5934076"/>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8"/>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214" y="5943601"/>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9"/>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556500" y="5934076"/>
            <a:ext cx="6588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5214939"/>
            <a:ext cx="6572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05801" y="5248276"/>
            <a:ext cx="657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zh-CN" altLang="en-US" smtClean="0"/>
              <a:t>单击此处编辑母版标题样式</a:t>
            </a:r>
            <a:endParaRPr lang="zh-CN" altLang="en-US" dirty="0"/>
          </a:p>
        </p:txBody>
      </p:sp>
      <p:sp>
        <p:nvSpPr>
          <p:cNvPr id="26"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430759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a:xfrm>
            <a:off x="6732240" y="6309320"/>
            <a:ext cx="2133600" cy="365125"/>
          </a:xfr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Tree>
    <p:extLst>
      <p:ext uri="{BB962C8B-B14F-4D97-AF65-F5344CB8AC3E}">
        <p14:creationId xmlns:p14="http://schemas.microsoft.com/office/powerpoint/2010/main" val="23581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12" descr="buaa_1"/>
          <p:cNvPicPr>
            <a:picLocks noChangeAspect="1" noChangeArrowheads="1"/>
          </p:cNvPicPr>
          <p:nvPr/>
        </p:nvPicPr>
        <p:blipFill>
          <a:blip r:embed="rId2"/>
          <a:srcRect/>
          <a:stretch>
            <a:fillRect/>
          </a:stretch>
        </p:blipFill>
        <p:spPr bwMode="auto">
          <a:xfrm>
            <a:off x="-1" y="6309320"/>
            <a:ext cx="3131841" cy="548680"/>
          </a:xfrm>
          <a:prstGeom prst="rect">
            <a:avLst/>
          </a:prstGeom>
          <a:noFill/>
          <a:ln w="9525">
            <a:noFill/>
            <a:miter lim="800000"/>
            <a:headEnd/>
            <a:tailEnd/>
          </a:ln>
        </p:spPr>
      </p:pic>
      <p:sp>
        <p:nvSpPr>
          <p:cNvPr id="9" name="灯片编号占位符 8"/>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10" name="页脚占位符 9"/>
          <p:cNvSpPr>
            <a:spLocks noGrp="1"/>
          </p:cNvSpPr>
          <p:nvPr>
            <p:ph type="ftr" sz="quarter" idx="12"/>
          </p:nvPr>
        </p:nvSpPr>
        <p:spPr>
          <a:xfrm>
            <a:off x="3124200" y="6356350"/>
            <a:ext cx="3429000" cy="365125"/>
          </a:xfrm>
        </p:spPr>
        <p:txBody>
          <a:bodyPr/>
          <a:lstStyle/>
          <a:p>
            <a:r>
              <a:rPr lang="zh-CN" altLang="en-US" dirty="0" smtClean="0">
                <a:solidFill>
                  <a:prstClr val="black">
                    <a:tint val="75000"/>
                  </a:prstClr>
                </a:solidFill>
              </a:rPr>
              <a:t>基于</a:t>
            </a:r>
            <a:r>
              <a:rPr lang="en-US" altLang="zh-CN" dirty="0" smtClean="0">
                <a:solidFill>
                  <a:prstClr val="black">
                    <a:tint val="75000"/>
                  </a:prstClr>
                </a:solidFill>
              </a:rPr>
              <a:t>ARINC653</a:t>
            </a:r>
            <a:r>
              <a:rPr lang="zh-CN" altLang="en-US" dirty="0" smtClean="0">
                <a:solidFill>
                  <a:prstClr val="black">
                    <a:tint val="75000"/>
                  </a:prstClr>
                </a:solidFill>
              </a:rPr>
              <a:t>的轻量级实时</a:t>
            </a:r>
            <a:r>
              <a:rPr lang="en-US" altLang="zh-CN" dirty="0" smtClean="0">
                <a:solidFill>
                  <a:prstClr val="black">
                    <a:tint val="75000"/>
                  </a:prstClr>
                </a:solidFill>
              </a:rPr>
              <a:t>SOA</a:t>
            </a:r>
            <a:r>
              <a:rPr lang="zh-CN" altLang="en-US" dirty="0" smtClean="0">
                <a:solidFill>
                  <a:prstClr val="black">
                    <a:tint val="75000"/>
                  </a:prstClr>
                </a:solidFill>
              </a:rPr>
              <a:t>的研究与实现</a:t>
            </a:r>
            <a:endParaRPr lang="zh-CN" altLang="en-US" dirty="0">
              <a:solidFill>
                <a:prstClr val="black">
                  <a:tint val="75000"/>
                </a:prstClr>
              </a:solidFill>
            </a:endParaRPr>
          </a:p>
        </p:txBody>
      </p:sp>
      <p:grpSp>
        <p:nvGrpSpPr>
          <p:cNvPr id="16" name="Group 12"/>
          <p:cNvGrpSpPr/>
          <p:nvPr userDrawn="1"/>
        </p:nvGrpSpPr>
        <p:grpSpPr>
          <a:xfrm flipH="1">
            <a:off x="-32924" y="1485762"/>
            <a:ext cx="9144000" cy="45719"/>
            <a:chOff x="0" y="3268345"/>
            <a:chExt cx="9144000" cy="146304"/>
          </a:xfrm>
        </p:grpSpPr>
        <p:sp>
          <p:nvSpPr>
            <p:cNvPr id="17"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056124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5826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0796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619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96317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6469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8902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43940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0605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5387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5602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595548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36148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94784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41525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60118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41580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8766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0.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22.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6"/>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fld id="{236DEB8F-1078-4B41-AFE9-1FE79B8C146D}" type="datetimeFigureOut">
              <a:rPr lang="zh-CN" altLang="en-US" smtClean="0"/>
              <a:t>2017/2/26</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D2227D96-17AF-418A-83B7-8F6D78FA7CDB}" type="slidenum">
              <a:rPr lang="zh-CN" altLang="en-US" smtClean="0"/>
              <a:t>‹#›</a:t>
            </a:fld>
            <a:endParaRPr lang="zh-CN" altLang="en-US"/>
          </a:p>
        </p:txBody>
      </p:sp>
      <p:pic>
        <p:nvPicPr>
          <p:cNvPr id="256049" name="Picture 49" descr="low-line"/>
          <p:cNvPicPr>
            <a:picLocks noChangeAspect="1" noChangeArrowheads="1"/>
          </p:cNvPicPr>
          <p:nvPr/>
        </p:nvPicPr>
        <p:blipFill>
          <a:blip r:embed="rId16"/>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8"/>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597270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9"/>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0"/>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1"/>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2"/>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183" descr="未标题-1 拷贝"/>
          <p:cNvPicPr>
            <a:picLocks noChangeAspect="1" noChangeArrowheads="1"/>
          </p:cNvPicPr>
          <p:nvPr/>
        </p:nvPicPr>
        <p:blipFill>
          <a:blip r:embed="rId13"/>
          <a:srcRect/>
          <a:stretch>
            <a:fillRect/>
          </a:stretch>
        </p:blipFill>
        <p:spPr bwMode="auto">
          <a:xfrm>
            <a:off x="0" y="2218133"/>
            <a:ext cx="9144000" cy="4667251"/>
          </a:xfrm>
          <a:prstGeom prst="rect">
            <a:avLst/>
          </a:prstGeom>
          <a:noFill/>
          <a:ln w="9525">
            <a:noFill/>
            <a:miter lim="800000"/>
            <a:headEnd/>
            <a:tailEnd/>
          </a:ln>
        </p:spPr>
      </p:pic>
      <p:sp>
        <p:nvSpPr>
          <p:cNvPr id="2" name="标题占位符 1"/>
          <p:cNvSpPr>
            <a:spLocks noGrp="1"/>
          </p:cNvSpPr>
          <p:nvPr>
            <p:ph type="title"/>
          </p:nvPr>
        </p:nvSpPr>
        <p:spPr>
          <a:xfrm>
            <a:off x="457200" y="620688"/>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2"/>
          </p:nvPr>
        </p:nvSpPr>
        <p:spPr>
          <a:xfrm>
            <a:off x="7766992"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172"/>
          <p:cNvPicPr>
            <a:picLocks noChangeAspect="1" noChangeArrowheads="1"/>
          </p:cNvPicPr>
          <p:nvPr/>
        </p:nvPicPr>
        <p:blipFill>
          <a:blip r:embed="rId14"/>
          <a:srcRect/>
          <a:stretch>
            <a:fillRect/>
          </a:stretch>
        </p:blipFill>
        <p:spPr bwMode="auto">
          <a:xfrm>
            <a:off x="0" y="0"/>
            <a:ext cx="9144000" cy="609600"/>
          </a:xfrm>
          <a:prstGeom prst="rect">
            <a:avLst/>
          </a:prstGeom>
          <a:noFill/>
          <a:ln w="9525">
            <a:noFill/>
            <a:miter lim="800000"/>
            <a:headEnd/>
            <a:tailEnd/>
          </a:ln>
        </p:spPr>
      </p:pic>
      <p:pic>
        <p:nvPicPr>
          <p:cNvPr id="8" name="Picture 179" descr="Top_Url"/>
          <p:cNvPicPr>
            <a:picLocks noChangeAspect="1" noChangeArrowheads="1"/>
          </p:cNvPicPr>
          <p:nvPr/>
        </p:nvPicPr>
        <p:blipFill>
          <a:blip r:embed="rId15"/>
          <a:srcRect/>
          <a:stretch>
            <a:fillRect/>
          </a:stretch>
        </p:blipFill>
        <p:spPr bwMode="auto">
          <a:xfrm>
            <a:off x="8001000" y="647702"/>
            <a:ext cx="1104900" cy="114300"/>
          </a:xfrm>
          <a:prstGeom prst="rect">
            <a:avLst/>
          </a:prstGeom>
          <a:noFill/>
          <a:ln w="9525">
            <a:noFill/>
            <a:miter lim="800000"/>
            <a:headEnd/>
            <a:tailEnd/>
          </a:ln>
        </p:spPr>
      </p:pic>
    </p:spTree>
    <p:extLst>
      <p:ext uri="{BB962C8B-B14F-4D97-AF65-F5344CB8AC3E}">
        <p14:creationId xmlns:p14="http://schemas.microsoft.com/office/powerpoint/2010/main" val="36061822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__.vsdx"/><Relationship Id="rId2" Type="http://schemas.openxmlformats.org/officeDocument/2006/relationships/slideLayout" Target="../slideLayouts/slideLayout16.xml"/><Relationship Id="rId1" Type="http://schemas.openxmlformats.org/officeDocument/2006/relationships/vmlDrawing" Target="../drawings/vmlDrawing2.vml"/><Relationship Id="rId4" Type="http://schemas.openxmlformats.org/officeDocument/2006/relationships/image" Target="../media/image40.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6.xml"/><Relationship Id="rId1" Type="http://schemas.openxmlformats.org/officeDocument/2006/relationships/vmlDrawing" Target="../drawings/vmlDrawing3.vml"/><Relationship Id="rId4" Type="http://schemas.openxmlformats.org/officeDocument/2006/relationships/image" Target="../media/image41.emf"/></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hyperlink" Target="https://gcc.gnu.org/bugs/"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24.png"/><Relationship Id="rId4" Type="http://schemas.openxmlformats.org/officeDocument/2006/relationships/image" Target="../media/image2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
        <p:nvSpPr>
          <p:cNvPr id="6" name="标题 1"/>
          <p:cNvSpPr txBox="1">
            <a:spLocks/>
          </p:cNvSpPr>
          <p:nvPr/>
        </p:nvSpPr>
        <p:spPr bwMode="auto">
          <a:xfrm>
            <a:off x="1043608" y="476672"/>
            <a:ext cx="77724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a:lstStyle>
          <a:p>
            <a:pPr algn="r"/>
            <a:r>
              <a:rPr lang="zh-CN" altLang="en-US" dirty="0" smtClean="0">
                <a:solidFill>
                  <a:srgbClr val="002060"/>
                </a:solidFill>
              </a:rPr>
              <a:t>安全</a:t>
            </a:r>
            <a:r>
              <a:rPr lang="en-US" altLang="zh-CN" dirty="0">
                <a:solidFill>
                  <a:srgbClr val="002060"/>
                </a:solidFill>
              </a:rPr>
              <a:t>C</a:t>
            </a:r>
            <a:r>
              <a:rPr lang="zh-CN" altLang="en-US" dirty="0">
                <a:solidFill>
                  <a:srgbClr val="002060"/>
                </a:solidFill>
              </a:rPr>
              <a:t>编译器的构建和</a:t>
            </a:r>
          </a:p>
          <a:p>
            <a:pPr algn="r"/>
            <a:r>
              <a:rPr lang="zh-CN" altLang="en-US" dirty="0">
                <a:solidFill>
                  <a:srgbClr val="002060"/>
                </a:solidFill>
              </a:rPr>
              <a:t>形式验证方法的研究与实现</a:t>
            </a:r>
            <a:endParaRPr lang="zh-CN" altLang="en-US" kern="0" dirty="0">
              <a:solidFill>
                <a:srgbClr val="1F497D"/>
              </a:solidFill>
            </a:endParaRPr>
          </a:p>
        </p:txBody>
      </p:sp>
      <p:sp>
        <p:nvSpPr>
          <p:cNvPr id="2" name="页脚占位符 1"/>
          <p:cNvSpPr>
            <a:spLocks noGrp="1"/>
          </p:cNvSpPr>
          <p:nvPr>
            <p:ph type="ftr" sz="quarter" idx="11"/>
          </p:nvPr>
        </p:nvSpPr>
        <p:spPr/>
        <p:txBody>
          <a:bodyPr/>
          <a:lstStyle/>
          <a:p>
            <a:pPr>
              <a:defRPr/>
            </a:pPr>
            <a:r>
              <a:rPr lang="zh-CN" altLang="en-US" dirty="0" smtClean="0">
                <a:solidFill>
                  <a:prstClr val="white"/>
                </a:solidFill>
              </a:rPr>
              <a:t>基于</a:t>
            </a:r>
            <a:r>
              <a:rPr lang="en-US" altLang="zh-CN" dirty="0" smtClean="0">
                <a:solidFill>
                  <a:prstClr val="white"/>
                </a:solidFill>
              </a:rPr>
              <a:t>ARINC653</a:t>
            </a:r>
            <a:r>
              <a:rPr lang="zh-CN" altLang="en-US" dirty="0" smtClean="0">
                <a:solidFill>
                  <a:prstClr val="white"/>
                </a:solidFill>
              </a:rPr>
              <a:t>的轻量级实时</a:t>
            </a:r>
            <a:r>
              <a:rPr lang="en-US" altLang="zh-CN" dirty="0" smtClean="0">
                <a:solidFill>
                  <a:prstClr val="white"/>
                </a:solidFill>
              </a:rPr>
              <a:t>SOA</a:t>
            </a:r>
            <a:r>
              <a:rPr lang="zh-CN" altLang="en-US" dirty="0" smtClean="0">
                <a:solidFill>
                  <a:prstClr val="white"/>
                </a:solidFill>
              </a:rPr>
              <a:t>的研究与实现</a:t>
            </a:r>
            <a:endParaRPr lang="en-US" altLang="zh-CN" dirty="0">
              <a:solidFill>
                <a:prstClr val="white"/>
              </a:solidFill>
            </a:endParaRPr>
          </a:p>
        </p:txBody>
      </p:sp>
      <p:sp>
        <p:nvSpPr>
          <p:cNvPr id="3" name="灯片编号占位符 2"/>
          <p:cNvSpPr>
            <a:spLocks noGrp="1"/>
          </p:cNvSpPr>
          <p:nvPr>
            <p:ph type="sldNum" sz="quarter" idx="12"/>
          </p:nvPr>
        </p:nvSpPr>
        <p:spPr/>
        <p:txBody>
          <a:bodyPr/>
          <a:lstStyle/>
          <a:p>
            <a:pPr>
              <a:defRPr/>
            </a:pPr>
            <a:fld id="{0FF6401C-323C-468C-B647-C7499BDFE045}" type="slidenum">
              <a:rPr lang="en-US" altLang="zh-CN" smtClean="0">
                <a:solidFill>
                  <a:prstClr val="white"/>
                </a:solidFill>
              </a:rPr>
              <a:pPr>
                <a:defRPr/>
              </a:pPr>
              <a:t>1</a:t>
            </a:fld>
            <a:endParaRPr lang="en-US" altLang="zh-CN" dirty="0">
              <a:solidFill>
                <a:prstClr val="white"/>
              </a:solidFill>
            </a:endParaRPr>
          </a:p>
        </p:txBody>
      </p:sp>
      <p:sp>
        <p:nvSpPr>
          <p:cNvPr id="7" name="Rectangle 3"/>
          <p:cNvSpPr txBox="1">
            <a:spLocks noChangeArrowheads="1"/>
          </p:cNvSpPr>
          <p:nvPr/>
        </p:nvSpPr>
        <p:spPr bwMode="gray">
          <a:xfrm>
            <a:off x="4191866" y="4286250"/>
            <a:ext cx="4925674" cy="137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itchFamily="2" charset="2"/>
              <a:buNone/>
              <a:defRPr sz="20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Blip>
                <a:blip r:embed="rId4"/>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5"/>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6"/>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9pPr>
          </a:lstStyle>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导师：马殿富 教授</a:t>
            </a:r>
            <a:endPar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学生：陈志伟</a:t>
            </a:r>
            <a:endPar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SY1406108</a:t>
            </a:r>
          </a:p>
          <a:p>
            <a:pPr algn="ctr">
              <a:lnSpc>
                <a:spcPct val="90000"/>
              </a:lnSpc>
            </a:pPr>
            <a:endParaRPr lang="en-US" altLang="zh-CN" sz="2800" kern="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76841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研究目标和内容</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a:t>
            </a:r>
            <a:r>
              <a:rPr lang="zh-CN" altLang="en-US" sz="3200" b="1" dirty="0" smtClean="0">
                <a:latin typeface="华文仿宋" panose="02010600040101010101" pitchFamily="2" charset="-122"/>
                <a:ea typeface="华文仿宋" panose="02010600040101010101" pitchFamily="2" charset="-122"/>
              </a:rPr>
              <a:t>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284758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研究目标</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lstStyle/>
          <a:p>
            <a:pPr>
              <a:lnSpc>
                <a:spcPct val="150000"/>
              </a:lnSpc>
            </a:pPr>
            <a:r>
              <a:rPr lang="zh-CN" altLang="en-US" dirty="0" smtClean="0">
                <a:latin typeface="宋体" panose="02010600030101010101" pitchFamily="2" charset="-122"/>
                <a:ea typeface="宋体" panose="02010600030101010101" pitchFamily="2" charset="-122"/>
              </a:rPr>
              <a:t>提出一</a:t>
            </a:r>
            <a:r>
              <a:rPr lang="zh-CN" altLang="en-US" dirty="0">
                <a:latin typeface="宋体" panose="02010600030101010101" pitchFamily="2" charset="-122"/>
                <a:ea typeface="宋体" panose="02010600030101010101" pitchFamily="2" charset="-122"/>
              </a:rPr>
              <a:t>种基于</a:t>
            </a:r>
            <a:r>
              <a:rPr lang="en-US" altLang="zh-CN" dirty="0">
                <a:latin typeface="宋体" panose="02010600030101010101" pitchFamily="2" charset="-122"/>
                <a:ea typeface="宋体" panose="02010600030101010101" pitchFamily="2" charset="-122"/>
              </a:rPr>
              <a:t>ARINC653</a:t>
            </a:r>
            <a:r>
              <a:rPr lang="zh-CN" altLang="en-US" dirty="0">
                <a:latin typeface="宋体" panose="02010600030101010101" pitchFamily="2" charset="-122"/>
                <a:ea typeface="宋体" panose="02010600030101010101" pitchFamily="2" charset="-122"/>
              </a:rPr>
              <a:t>的轻量级实时</a:t>
            </a:r>
            <a:r>
              <a:rPr lang="en-US" altLang="zh-CN" dirty="0" smtClean="0">
                <a:latin typeface="宋体" panose="02010600030101010101" pitchFamily="2" charset="-122"/>
                <a:ea typeface="宋体" panose="02010600030101010101" pitchFamily="2" charset="-122"/>
              </a:rPr>
              <a:t>SOA</a:t>
            </a:r>
            <a:r>
              <a:rPr lang="zh-CN" altLang="en-US" dirty="0">
                <a:latin typeface="宋体" panose="02010600030101010101" pitchFamily="2" charset="-122"/>
                <a:ea typeface="宋体" panose="02010600030101010101" pitchFamily="2" charset="-122"/>
              </a:rPr>
              <a:t>架构</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t>在</a:t>
            </a:r>
            <a:r>
              <a:rPr lang="en-US" altLang="zh-CN" dirty="0" smtClean="0"/>
              <a:t>ARINC653</a:t>
            </a:r>
            <a:r>
              <a:rPr lang="zh-CN" altLang="en-US" dirty="0" smtClean="0"/>
              <a:t>系统上实现</a:t>
            </a:r>
            <a:r>
              <a:rPr lang="en-US" altLang="zh-CN" dirty="0" smtClean="0"/>
              <a:t>SOA</a:t>
            </a:r>
            <a:r>
              <a:rPr lang="zh-CN" altLang="en-US" dirty="0" smtClean="0"/>
              <a:t>机制，让实时应用可以进行</a:t>
            </a:r>
            <a:r>
              <a:rPr lang="zh-CN" altLang="en-US" b="1" u="sng" dirty="0" smtClean="0"/>
              <a:t>松耦合集成</a:t>
            </a:r>
            <a:endParaRPr lang="en-US" altLang="zh-CN" b="1" u="sng" dirty="0" smtClean="0"/>
          </a:p>
          <a:p>
            <a:pPr lvl="1">
              <a:lnSpc>
                <a:spcPct val="150000"/>
              </a:lnSpc>
            </a:pPr>
            <a:r>
              <a:rPr lang="zh-CN" altLang="en-US" dirty="0" smtClean="0"/>
              <a:t>模型能够在服务调用时提供</a:t>
            </a:r>
            <a:r>
              <a:rPr lang="zh-CN" altLang="en-US" b="1" u="sng" dirty="0" smtClean="0"/>
              <a:t>实时性</a:t>
            </a:r>
            <a:r>
              <a:rPr lang="zh-CN" altLang="en-US" dirty="0" smtClean="0"/>
              <a:t>的保证</a:t>
            </a:r>
            <a:endParaRPr lang="en-US" altLang="zh-CN" dirty="0" smtClean="0"/>
          </a:p>
          <a:p>
            <a:pPr lvl="1">
              <a:lnSpc>
                <a:spcPct val="150000"/>
              </a:lnSpc>
            </a:pPr>
            <a:r>
              <a:rPr lang="zh-CN" altLang="en-US" b="1" u="sng" dirty="0" smtClean="0"/>
              <a:t>轻量级</a:t>
            </a:r>
            <a:r>
              <a:rPr lang="zh-CN" altLang="en-US" dirty="0" smtClean="0"/>
              <a:t>的通信机制，保证分区间通信的效率和可靠性</a:t>
            </a:r>
            <a:endParaRPr lang="en-US" altLang="zh-CN" dirty="0" smtClean="0"/>
          </a:p>
          <a:p>
            <a:pPr marL="457200" lvl="1" indent="0">
              <a:buNone/>
            </a:pPr>
            <a:endParaRPr lang="en-US" altLang="zh-CN" dirty="0" smtClean="0"/>
          </a:p>
        </p:txBody>
      </p:sp>
    </p:spTree>
    <p:extLst>
      <p:ext uri="{BB962C8B-B14F-4D97-AF65-F5344CB8AC3E}">
        <p14:creationId xmlns:p14="http://schemas.microsoft.com/office/powerpoint/2010/main" val="2350704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研究内容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77500" lnSpcReduction="20000"/>
          </a:bodyPr>
          <a:lstStyle/>
          <a:p>
            <a:pPr>
              <a:lnSpc>
                <a:spcPct val="150000"/>
              </a:lnSpc>
            </a:pPr>
            <a:r>
              <a:rPr lang="zh-CN" altLang="en-US" b="1" dirty="0">
                <a:latin typeface="宋体" panose="02010600030101010101" pitchFamily="2" charset="-122"/>
                <a:ea typeface="宋体" panose="02010600030101010101" pitchFamily="2" charset="-122"/>
              </a:rPr>
              <a:t>针对</a:t>
            </a:r>
            <a:r>
              <a:rPr lang="zh-CN" altLang="en-US" b="1" dirty="0" smtClean="0">
                <a:latin typeface="宋体" panose="02010600030101010101" pitchFamily="2" charset="-122"/>
                <a:ea typeface="宋体" panose="02010600030101010101" pitchFamily="2" charset="-122"/>
              </a:rPr>
              <a:t>实时</a:t>
            </a:r>
            <a:r>
              <a:rPr lang="zh-CN" altLang="en-US" b="1" dirty="0">
                <a:latin typeface="宋体" panose="02010600030101010101" pitchFamily="2" charset="-122"/>
                <a:ea typeface="宋体" panose="02010600030101010101" pitchFamily="2" charset="-122"/>
              </a:rPr>
              <a:t>应用</a:t>
            </a:r>
            <a:r>
              <a:rPr lang="zh-CN" altLang="en-US" b="1" dirty="0" smtClean="0">
                <a:latin typeface="宋体" panose="02010600030101010101" pitchFamily="2" charset="-122"/>
                <a:ea typeface="宋体" panose="02010600030101010101" pitchFamily="2" charset="-122"/>
              </a:rPr>
              <a:t>之间集成的问题，</a:t>
            </a:r>
            <a:r>
              <a:rPr lang="zh-CN" altLang="en-US" dirty="0" smtClean="0">
                <a:latin typeface="宋体" panose="02010600030101010101" pitchFamily="2" charset="-122"/>
                <a:ea typeface="宋体" panose="02010600030101010101" pitchFamily="2" charset="-122"/>
              </a:rPr>
              <a:t>提出了</a:t>
            </a:r>
            <a:r>
              <a:rPr lang="zh-CN" altLang="en-US" u="sng" dirty="0" smtClean="0">
                <a:latin typeface="宋体" panose="02010600030101010101" pitchFamily="2" charset="-122"/>
                <a:ea typeface="宋体" panose="02010600030101010101" pitchFamily="2" charset="-122"/>
              </a:rPr>
              <a:t>实时</a:t>
            </a:r>
            <a:r>
              <a:rPr lang="en-US" altLang="zh-CN" u="sng" dirty="0" smtClean="0">
                <a:latin typeface="宋体" panose="02010600030101010101" pitchFamily="2" charset="-122"/>
                <a:ea typeface="宋体" panose="02010600030101010101" pitchFamily="2" charset="-122"/>
              </a:rPr>
              <a:t>SOA</a:t>
            </a:r>
            <a:r>
              <a:rPr lang="zh-CN" altLang="en-US" u="sng" dirty="0" smtClean="0">
                <a:latin typeface="宋体" panose="02010600030101010101" pitchFamily="2" charset="-122"/>
                <a:ea typeface="宋体" panose="02010600030101010101" pitchFamily="2" charset="-122"/>
              </a:rPr>
              <a:t>运行时模型</a:t>
            </a:r>
            <a:r>
              <a:rPr lang="zh-CN" altLang="en-US" dirty="0" smtClean="0">
                <a:latin typeface="宋体" panose="02010600030101010101" pitchFamily="2" charset="-122"/>
                <a:ea typeface="宋体" panose="02010600030101010101" pitchFamily="2" charset="-122"/>
              </a:rPr>
              <a:t>，通过实现实时服务反射机制和分区通信映射机制。将不属于不同分区的不同服务抽象出来，达到实时应用松耦合集成的目的。</a:t>
            </a:r>
            <a:endParaRPr lang="en-US" altLang="zh-CN" dirty="0" smtClean="0">
              <a:latin typeface="宋体" panose="02010600030101010101" pitchFamily="2" charset="-122"/>
              <a:ea typeface="宋体" panose="02010600030101010101" pitchFamily="2" charset="-122"/>
            </a:endParaRPr>
          </a:p>
          <a:p>
            <a:pPr>
              <a:lnSpc>
                <a:spcPct val="150000"/>
              </a:lnSpc>
            </a:pPr>
            <a:r>
              <a:rPr lang="zh-CN" altLang="en-US" b="1" dirty="0" smtClean="0">
                <a:latin typeface="宋体" panose="02010600030101010101" pitchFamily="2" charset="-122"/>
                <a:ea typeface="宋体" panose="02010600030101010101" pitchFamily="2" charset="-122"/>
              </a:rPr>
              <a:t>针对分区</a:t>
            </a:r>
            <a:r>
              <a:rPr lang="zh-CN" altLang="en-US" b="1" dirty="0">
                <a:latin typeface="宋体" panose="02010600030101010101" pitchFamily="2" charset="-122"/>
                <a:ea typeface="宋体" panose="02010600030101010101" pitchFamily="2" charset="-122"/>
              </a:rPr>
              <a:t>之间</a:t>
            </a:r>
            <a:r>
              <a:rPr lang="zh-CN" altLang="en-US" b="1" dirty="0" smtClean="0">
                <a:latin typeface="宋体" panose="02010600030101010101" pitchFamily="2" charset="-122"/>
                <a:ea typeface="宋体" panose="02010600030101010101" pitchFamily="2" charset="-122"/>
              </a:rPr>
              <a:t>通信的问题，</a:t>
            </a:r>
            <a:r>
              <a:rPr lang="zh-CN" altLang="en-US" dirty="0" smtClean="0">
                <a:latin typeface="宋体" panose="02010600030101010101" pitchFamily="2" charset="-122"/>
                <a:ea typeface="宋体" panose="02010600030101010101" pitchFamily="2" charset="-122"/>
              </a:rPr>
              <a:t>提出了</a:t>
            </a:r>
            <a:r>
              <a:rPr lang="en-US" altLang="zh-CN" u="sng" dirty="0" smtClean="0">
                <a:latin typeface="宋体" panose="02010600030101010101" pitchFamily="2" charset="-122"/>
                <a:ea typeface="宋体" panose="02010600030101010101" pitchFamily="2" charset="-122"/>
              </a:rPr>
              <a:t>PCE</a:t>
            </a:r>
            <a:r>
              <a:rPr lang="zh-CN" altLang="en-US" u="sng" dirty="0" smtClean="0">
                <a:latin typeface="宋体" panose="02010600030101010101" pitchFamily="2" charset="-122"/>
                <a:ea typeface="宋体" panose="02010600030101010101" pitchFamily="2" charset="-122"/>
              </a:rPr>
              <a:t>分区通信模型</a:t>
            </a:r>
            <a:r>
              <a:rPr lang="zh-CN" altLang="en-US" dirty="0" smtClean="0">
                <a:latin typeface="宋体" panose="02010600030101010101" pitchFamily="2" charset="-122"/>
                <a:ea typeface="宋体" panose="02010600030101010101" pitchFamily="2" charset="-122"/>
              </a:rPr>
              <a:t>，通过实现</a:t>
            </a:r>
            <a:r>
              <a:rPr lang="en-US" altLang="zh-CN" dirty="0" smtClean="0">
                <a:latin typeface="宋体" panose="02010600030101010101" pitchFamily="2" charset="-122"/>
                <a:ea typeface="宋体" panose="02010600030101010101" pitchFamily="2" charset="-122"/>
              </a:rPr>
              <a:t>RSDL</a:t>
            </a:r>
            <a:r>
              <a:rPr lang="zh-CN" altLang="en-US" dirty="0" smtClean="0">
                <a:latin typeface="宋体" panose="02010600030101010101" pitchFamily="2" charset="-122"/>
                <a:ea typeface="宋体" panose="02010600030101010101" pitchFamily="2" charset="-122"/>
              </a:rPr>
              <a:t>实时服务表示方法和</a:t>
            </a:r>
            <a:r>
              <a:rPr lang="en-US" altLang="zh-CN" dirty="0" smtClean="0">
                <a:latin typeface="宋体" panose="02010600030101010101" pitchFamily="2" charset="-122"/>
                <a:ea typeface="宋体" panose="02010600030101010101" pitchFamily="2" charset="-122"/>
              </a:rPr>
              <a:t>ROAP</a:t>
            </a:r>
            <a:r>
              <a:rPr lang="zh-CN" altLang="en-US" dirty="0" smtClean="0">
                <a:latin typeface="宋体" panose="02010600030101010101" pitchFamily="2" charset="-122"/>
                <a:ea typeface="宋体" panose="02010600030101010101" pitchFamily="2" charset="-122"/>
              </a:rPr>
              <a:t>通信协议。统一了底层的通信机制，并且将通信细节与实时服务分离。</a:t>
            </a:r>
            <a:endParaRPr lang="en-US" altLang="zh-CN" dirty="0">
              <a:solidFill>
                <a:srgbClr val="0000CC"/>
              </a:solidFill>
              <a:latin typeface="楷体" panose="02010609060101010101" pitchFamily="49" charset="-122"/>
              <a:ea typeface="楷体" pitchFamily="49" charset="-122"/>
            </a:endParaRPr>
          </a:p>
          <a:p>
            <a:pPr>
              <a:lnSpc>
                <a:spcPct val="150000"/>
              </a:lnSpc>
            </a:pPr>
            <a:r>
              <a:rPr lang="zh-CN" altLang="en-US" b="1" dirty="0" smtClean="0">
                <a:latin typeface="宋体" panose="02010600030101010101" pitchFamily="2" charset="-122"/>
                <a:ea typeface="宋体" panose="02010600030101010101" pitchFamily="2" charset="-122"/>
              </a:rPr>
              <a:t>针对实时</a:t>
            </a:r>
            <a:r>
              <a:rPr lang="zh-CN" altLang="en-US" b="1" dirty="0">
                <a:latin typeface="宋体" panose="02010600030101010101" pitchFamily="2" charset="-122"/>
                <a:ea typeface="宋体" panose="02010600030101010101" pitchFamily="2" charset="-122"/>
              </a:rPr>
              <a:t>应用并发</a:t>
            </a:r>
            <a:r>
              <a:rPr lang="zh-CN" altLang="en-US" b="1" dirty="0" smtClean="0">
                <a:latin typeface="宋体" panose="02010600030101010101" pitchFamily="2" charset="-122"/>
                <a:ea typeface="宋体" panose="02010600030101010101" pitchFamily="2" charset="-122"/>
              </a:rPr>
              <a:t>调用的问题</a:t>
            </a:r>
            <a:r>
              <a:rPr lang="zh-CN" altLang="en-US" dirty="0" smtClean="0">
                <a:latin typeface="宋体" panose="02010600030101010101" pitchFamily="2" charset="-122"/>
                <a:ea typeface="宋体" panose="02010600030101010101" pitchFamily="2" charset="-122"/>
              </a:rPr>
              <a:t>。提出了基于实时</a:t>
            </a:r>
            <a:r>
              <a:rPr lang="en-US" altLang="zh-CN" dirty="0" smtClean="0">
                <a:latin typeface="宋体" panose="02010600030101010101" pitchFamily="2" charset="-122"/>
                <a:ea typeface="宋体" panose="02010600030101010101" pitchFamily="2" charset="-122"/>
              </a:rPr>
              <a:t>SOA</a:t>
            </a:r>
            <a:r>
              <a:rPr lang="zh-CN" altLang="en-US" dirty="0" smtClean="0">
                <a:latin typeface="宋体" panose="02010600030101010101" pitchFamily="2" charset="-122"/>
                <a:ea typeface="宋体" panose="02010600030101010101" pitchFamily="2" charset="-122"/>
              </a:rPr>
              <a:t>的</a:t>
            </a:r>
            <a:r>
              <a:rPr lang="zh-CN" altLang="en-US" u="sng" dirty="0" smtClean="0">
                <a:latin typeface="宋体" panose="02010600030101010101" pitchFamily="2" charset="-122"/>
                <a:ea typeface="宋体" panose="02010600030101010101" pitchFamily="2" charset="-122"/>
              </a:rPr>
              <a:t>服务调度策略</a:t>
            </a:r>
            <a:r>
              <a:rPr lang="zh-CN" altLang="en-US" dirty="0" smtClean="0">
                <a:latin typeface="宋体" panose="02010600030101010101" pitchFamily="2" charset="-122"/>
                <a:ea typeface="宋体" panose="02010600030101010101" pitchFamily="2" charset="-122"/>
              </a:rPr>
              <a:t>。将传统开发中无差别的实时应用调度转换成为包含优先级策略的有差别的服务调度。</a:t>
            </a:r>
            <a:endParaRPr lang="en-US" altLang="zh-CN" dirty="0" smtClean="0">
              <a:latin typeface="宋体" panose="02010600030101010101" pitchFamily="2" charset="-122"/>
              <a:ea typeface="宋体" panose="02010600030101010101" pitchFamily="2" charset="-122"/>
            </a:endParaRPr>
          </a:p>
          <a:p>
            <a:pPr marL="0" indent="0">
              <a:buNone/>
            </a:pPr>
            <a:r>
              <a:rPr lang="zh-CN" altLang="en-US" sz="2000" dirty="0" smtClean="0">
                <a:solidFill>
                  <a:srgbClr val="0000CC"/>
                </a:solidFill>
                <a:latin typeface="楷体" panose="02010609060101010101" pitchFamily="49" charset="-122"/>
                <a:ea typeface="楷体" pitchFamily="49" charset="-122"/>
              </a:rPr>
              <a:t>   </a:t>
            </a:r>
            <a:endParaRPr lang="en-US" altLang="zh-CN" sz="2000" dirty="0" smtClean="0">
              <a:solidFill>
                <a:srgbClr val="0000CC"/>
              </a:solidFill>
              <a:latin typeface="楷体" panose="02010609060101010101" pitchFamily="49" charset="-122"/>
              <a:ea typeface="楷体" pitchFamily="49" charset="-122"/>
            </a:endParaRPr>
          </a:p>
        </p:txBody>
      </p:sp>
    </p:spTree>
    <p:extLst>
      <p:ext uri="{BB962C8B-B14F-4D97-AF65-F5344CB8AC3E}">
        <p14:creationId xmlns:p14="http://schemas.microsoft.com/office/powerpoint/2010/main" val="19882384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系统结构</a:t>
            </a:r>
            <a:endParaRPr lang="zh-CN" altLang="en-US" b="1" dirty="0">
              <a:latin typeface="华文仿宋" panose="02010600040101010101" pitchFamily="2" charset="-122"/>
              <a:ea typeface="华文仿宋" panose="02010600040101010101" pitchFamily="2" charset="-122"/>
            </a:endParaRPr>
          </a:p>
        </p:txBody>
      </p:sp>
      <p:sp>
        <p:nvSpPr>
          <p:cNvPr id="5" name="Rectangle 2"/>
          <p:cNvSpPr>
            <a:spLocks noChangeArrowheads="1"/>
          </p:cNvSpPr>
          <p:nvPr/>
        </p:nvSpPr>
        <p:spPr bwMode="auto">
          <a:xfrm>
            <a:off x="353568" y="12435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内容占位符 2"/>
          <p:cNvSpPr>
            <a:spLocks noGrp="1"/>
          </p:cNvSpPr>
          <p:nvPr>
            <p:ph idx="1"/>
          </p:nvPr>
        </p:nvSpPr>
        <p:spPr>
          <a:xfrm>
            <a:off x="457200" y="1600201"/>
            <a:ext cx="3314700" cy="1709884"/>
          </a:xfrm>
        </p:spPr>
        <p:txBody>
          <a:bodyPr>
            <a:normAutofit/>
          </a:bodyPr>
          <a:lstStyle/>
          <a:p>
            <a:r>
              <a:rPr lang="zh-CN" altLang="en-US" dirty="0" smtClean="0">
                <a:latin typeface="宋体" panose="02010600030101010101" pitchFamily="2" charset="-122"/>
                <a:ea typeface="宋体" panose="02010600030101010101" pitchFamily="2" charset="-122"/>
              </a:rPr>
              <a:t>消息层处理框架</a:t>
            </a:r>
            <a:endParaRPr lang="en-US" altLang="zh-CN" dirty="0" smtClean="0">
              <a:latin typeface="宋体" panose="02010600030101010101" pitchFamily="2" charset="-122"/>
              <a:ea typeface="宋体" panose="02010600030101010101" pitchFamily="2" charset="-122"/>
            </a:endParaRPr>
          </a:p>
          <a:p>
            <a:pPr lvl="1"/>
            <a:r>
              <a:rPr lang="zh-CN" altLang="en-US" sz="2000" dirty="0"/>
              <a:t>对</a:t>
            </a:r>
            <a:r>
              <a:rPr lang="en-US" altLang="zh-CN" sz="2000" dirty="0" smtClean="0"/>
              <a:t>ROAP</a:t>
            </a:r>
            <a:r>
              <a:rPr lang="zh-CN" altLang="en-US" sz="2000" dirty="0" smtClean="0"/>
              <a:t>消息处理</a:t>
            </a:r>
            <a:endParaRPr lang="en-US" altLang="zh-CN" sz="2000" dirty="0" smtClean="0"/>
          </a:p>
          <a:p>
            <a:pPr lvl="1"/>
            <a:r>
              <a:rPr lang="zh-CN" altLang="en-US" sz="2000" dirty="0" smtClean="0"/>
              <a:t>消息寻址</a:t>
            </a:r>
            <a:endParaRPr lang="en-US" altLang="zh-CN" sz="2000" dirty="0" smtClean="0"/>
          </a:p>
          <a:p>
            <a:pPr lvl="1"/>
            <a:r>
              <a:rPr lang="zh-CN" altLang="en-US" sz="2000" dirty="0"/>
              <a:t>实时性</a:t>
            </a:r>
            <a:r>
              <a:rPr lang="zh-CN" altLang="en-US" sz="2000" dirty="0" smtClean="0"/>
              <a:t>处理</a:t>
            </a:r>
            <a:endParaRPr lang="en-US" altLang="zh-CN" sz="2000" dirty="0"/>
          </a:p>
        </p:txBody>
      </p:sp>
      <p:sp>
        <p:nvSpPr>
          <p:cNvPr id="8" name="内容占位符 2"/>
          <p:cNvSpPr txBox="1">
            <a:spLocks/>
          </p:cNvSpPr>
          <p:nvPr/>
        </p:nvSpPr>
        <p:spPr>
          <a:xfrm>
            <a:off x="3771901" y="1600201"/>
            <a:ext cx="4191000" cy="17098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服务处理框架</a:t>
            </a:r>
            <a:endParaRPr lang="en-US" altLang="zh-CN" dirty="0" smtClean="0">
              <a:latin typeface="宋体" panose="02010600030101010101" pitchFamily="2" charset="-122"/>
              <a:ea typeface="宋体" panose="02010600030101010101" pitchFamily="2" charset="-122"/>
            </a:endParaRPr>
          </a:p>
          <a:p>
            <a:pPr lvl="1"/>
            <a:r>
              <a:rPr lang="zh-CN" altLang="en-US" sz="2000" dirty="0" smtClean="0"/>
              <a:t>通过反射机制得到函数地址</a:t>
            </a:r>
            <a:endParaRPr lang="en-US" altLang="zh-CN" sz="2000" dirty="0" smtClean="0"/>
          </a:p>
          <a:p>
            <a:pPr lvl="1"/>
            <a:r>
              <a:rPr lang="zh-CN" altLang="en-US" sz="2000" dirty="0" smtClean="0"/>
              <a:t>检查请求是否可靠</a:t>
            </a:r>
            <a:endParaRPr lang="en-US" altLang="zh-CN" sz="2000" dirty="0" smtClean="0"/>
          </a:p>
          <a:p>
            <a:pPr lvl="1"/>
            <a:r>
              <a:rPr lang="zh-CN" altLang="en-US" sz="2000" dirty="0" smtClean="0"/>
              <a:t>对并发服务进行优先级调度</a:t>
            </a:r>
            <a:endParaRPr lang="en-US" altLang="zh-CN" sz="2000" dirty="0"/>
          </a:p>
        </p:txBody>
      </p:sp>
      <p:pic>
        <p:nvPicPr>
          <p:cNvPr id="4" name="图片 3"/>
          <p:cNvPicPr>
            <a:picLocks noChangeAspect="1"/>
          </p:cNvPicPr>
          <p:nvPr/>
        </p:nvPicPr>
        <p:blipFill>
          <a:blip r:embed="rId3"/>
          <a:stretch>
            <a:fillRect/>
          </a:stretch>
        </p:blipFill>
        <p:spPr>
          <a:xfrm>
            <a:off x="987584" y="3310085"/>
            <a:ext cx="7168831" cy="2994972"/>
          </a:xfrm>
          <a:prstGeom prst="rect">
            <a:avLst/>
          </a:prstGeom>
          <a:solidFill>
            <a:schemeClr val="bg1"/>
          </a:solidFill>
        </p:spPr>
      </p:pic>
    </p:spTree>
    <p:extLst>
      <p:ext uri="{BB962C8B-B14F-4D97-AF65-F5344CB8AC3E}">
        <p14:creationId xmlns:p14="http://schemas.microsoft.com/office/powerpoint/2010/main" val="8852492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PCE</a:t>
            </a:r>
            <a:r>
              <a:rPr lang="zh-CN" altLang="en-US" b="1" dirty="0" smtClean="0">
                <a:latin typeface="华文仿宋" panose="02010600040101010101" pitchFamily="2" charset="-122"/>
                <a:ea typeface="华文仿宋" panose="02010600040101010101" pitchFamily="2" charset="-122"/>
              </a:rPr>
              <a:t>模型</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94601" y="1667278"/>
            <a:ext cx="8229600" cy="1673483"/>
          </a:xfrm>
        </p:spPr>
        <p:txBody>
          <a:bodyPr>
            <a:normAutofit fontScale="92500" lnSpcReduction="10000"/>
          </a:bodyPr>
          <a:lstStyle/>
          <a:p>
            <a:r>
              <a:rPr lang="zh-CN" altLang="en-US" dirty="0" smtClean="0">
                <a:latin typeface="宋体" panose="02010600030101010101" pitchFamily="2" charset="-122"/>
                <a:ea typeface="宋体" panose="02010600030101010101" pitchFamily="2" charset="-122"/>
              </a:rPr>
              <a:t>实时</a:t>
            </a:r>
            <a:r>
              <a:rPr lang="en-US" altLang="zh-CN" dirty="0" smtClean="0">
                <a:latin typeface="宋体" panose="02010600030101010101" pitchFamily="2" charset="-122"/>
                <a:ea typeface="宋体" panose="02010600030101010101" pitchFamily="2" charset="-122"/>
              </a:rPr>
              <a:t>SOA</a:t>
            </a:r>
            <a:r>
              <a:rPr lang="zh-CN" altLang="en-US" dirty="0" smtClean="0">
                <a:latin typeface="宋体" panose="02010600030101010101" pitchFamily="2" charset="-122"/>
                <a:ea typeface="宋体" panose="02010600030101010101" pitchFamily="2" charset="-122"/>
              </a:rPr>
              <a:t>中间件</a:t>
            </a:r>
            <a:endParaRPr lang="en-US" altLang="zh-CN" dirty="0" smtClean="0">
              <a:latin typeface="宋体" panose="02010600030101010101" pitchFamily="2" charset="-122"/>
              <a:ea typeface="宋体" panose="02010600030101010101" pitchFamily="2" charset="-122"/>
            </a:endParaRPr>
          </a:p>
          <a:p>
            <a:pPr lvl="1"/>
            <a:r>
              <a:rPr lang="zh-CN" altLang="en-US" dirty="0" smtClean="0"/>
              <a:t>处于分区应用和操作系统之间</a:t>
            </a:r>
            <a:endParaRPr lang="en-US" altLang="zh-CN" dirty="0" smtClean="0"/>
          </a:p>
          <a:p>
            <a:pPr lvl="1"/>
            <a:r>
              <a:rPr lang="zh-CN" altLang="en-US" dirty="0" smtClean="0">
                <a:latin typeface="宋体" panose="02010600030101010101" pitchFamily="2" charset="-122"/>
                <a:ea typeface="宋体" panose="02010600030101010101" pitchFamily="2" charset="-122"/>
              </a:rPr>
              <a:t>用于分区间应用通信</a:t>
            </a:r>
            <a:endParaRPr lang="en-US" altLang="zh-CN" dirty="0" smtClean="0">
              <a:latin typeface="宋体" panose="02010600030101010101" pitchFamily="2" charset="-122"/>
              <a:ea typeface="宋体" panose="02010600030101010101" pitchFamily="2" charset="-122"/>
            </a:endParaRPr>
          </a:p>
          <a:p>
            <a:pPr lvl="1"/>
            <a:r>
              <a:rPr lang="zh-CN" altLang="en-US" dirty="0" smtClean="0"/>
              <a:t>用于不同分区应用松耦合集成</a:t>
            </a:r>
            <a:endParaRPr lang="en-US" altLang="zh-CN" dirty="0" smtClean="0">
              <a:latin typeface="宋体" panose="02010600030101010101" pitchFamily="2" charset="-122"/>
              <a:ea typeface="宋体" panose="02010600030101010101" pitchFamily="2" charset="-122"/>
            </a:endParaRPr>
          </a:p>
        </p:txBody>
      </p:sp>
      <p:sp>
        <p:nvSpPr>
          <p:cNvPr id="5" name="Rectangle 4"/>
          <p:cNvSpPr>
            <a:spLocks noChangeArrowheads="1"/>
          </p:cNvSpPr>
          <p:nvPr/>
        </p:nvSpPr>
        <p:spPr bwMode="auto">
          <a:xfrm>
            <a:off x="1404938" y="3570427"/>
            <a:ext cx="1295400" cy="431800"/>
          </a:xfrm>
          <a:prstGeom prst="rect">
            <a:avLst/>
          </a:prstGeom>
          <a:noFill/>
          <a:ln w="9525">
            <a:no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客户端</a:t>
            </a:r>
            <a:endParaRPr lang="zh-CN" altLang="en-US" sz="1400" dirty="0">
              <a:latin typeface="仿宋" panose="02010609060101010101" pitchFamily="49" charset="-122"/>
              <a:ea typeface="仿宋" panose="02010609060101010101" pitchFamily="49" charset="-122"/>
            </a:endParaRPr>
          </a:p>
        </p:txBody>
      </p:sp>
      <p:sp>
        <p:nvSpPr>
          <p:cNvPr id="7" name="Rectangle 13"/>
          <p:cNvSpPr>
            <a:spLocks noChangeArrowheads="1"/>
          </p:cNvSpPr>
          <p:nvPr/>
        </p:nvSpPr>
        <p:spPr bwMode="auto">
          <a:xfrm>
            <a:off x="2845232" y="3558997"/>
            <a:ext cx="1295400" cy="431800"/>
          </a:xfrm>
          <a:prstGeom prst="rect">
            <a:avLst/>
          </a:prstGeom>
          <a:noFill/>
          <a:ln w="9525">
            <a:noFill/>
            <a:miter lim="800000"/>
            <a:headEnd/>
            <a:tailEnd/>
          </a:ln>
        </p:spPr>
        <p:txBody>
          <a:bodyPr wrap="none" anchor="ctr"/>
          <a:lstStyle/>
          <a:p>
            <a:pPr algn="ctr"/>
            <a:r>
              <a:rPr lang="zh-CN" altLang="en-US" sz="1400" dirty="0">
                <a:latin typeface="仿宋" panose="02010609060101010101" pitchFamily="49" charset="-122"/>
                <a:ea typeface="仿宋" panose="02010609060101010101" pitchFamily="49" charset="-122"/>
              </a:rPr>
              <a:t>客户端</a:t>
            </a:r>
          </a:p>
        </p:txBody>
      </p:sp>
      <p:sp>
        <p:nvSpPr>
          <p:cNvPr id="8" name="Rectangle 44"/>
          <p:cNvSpPr>
            <a:spLocks noChangeArrowheads="1"/>
          </p:cNvSpPr>
          <p:nvPr/>
        </p:nvSpPr>
        <p:spPr bwMode="auto">
          <a:xfrm>
            <a:off x="4342301" y="3542804"/>
            <a:ext cx="1295400" cy="431800"/>
          </a:xfrm>
          <a:prstGeom prst="rect">
            <a:avLst/>
          </a:prstGeom>
          <a:noFill/>
          <a:ln w="9525">
            <a:noFill/>
            <a:miter lim="800000"/>
            <a:headEnd/>
            <a:tailEnd/>
          </a:ln>
        </p:spPr>
        <p:txBody>
          <a:bodyPr wrap="none" anchor="ctr"/>
          <a:lstStyle/>
          <a:p>
            <a:pPr algn="ctr"/>
            <a:r>
              <a:rPr lang="zh-CN" altLang="en-US" sz="1400" dirty="0">
                <a:latin typeface="仿宋" panose="02010609060101010101" pitchFamily="49" charset="-122"/>
                <a:ea typeface="仿宋" panose="02010609060101010101" pitchFamily="49" charset="-122"/>
              </a:rPr>
              <a:t>服务端</a:t>
            </a:r>
          </a:p>
        </p:txBody>
      </p:sp>
      <p:sp>
        <p:nvSpPr>
          <p:cNvPr id="9" name="Rectangle 53"/>
          <p:cNvSpPr>
            <a:spLocks noChangeArrowheads="1"/>
          </p:cNvSpPr>
          <p:nvPr/>
        </p:nvSpPr>
        <p:spPr bwMode="auto">
          <a:xfrm>
            <a:off x="5941267" y="3542352"/>
            <a:ext cx="1150984" cy="431800"/>
          </a:xfrm>
          <a:prstGeom prst="rect">
            <a:avLst/>
          </a:prstGeom>
          <a:noFill/>
          <a:ln w="9525">
            <a:no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服务端</a:t>
            </a:r>
            <a:endParaRPr lang="zh-CN" altLang="en-US" sz="1400" dirty="0">
              <a:latin typeface="仿宋" panose="02010609060101010101" pitchFamily="49" charset="-122"/>
              <a:ea typeface="仿宋" panose="02010609060101010101" pitchFamily="49" charset="-122"/>
            </a:endParaRPr>
          </a:p>
        </p:txBody>
      </p:sp>
      <p:sp>
        <p:nvSpPr>
          <p:cNvPr id="11" name="Rectangle 5"/>
          <p:cNvSpPr>
            <a:spLocks noChangeArrowheads="1"/>
          </p:cNvSpPr>
          <p:nvPr/>
        </p:nvSpPr>
        <p:spPr bwMode="auto">
          <a:xfrm>
            <a:off x="1440751" y="4018769"/>
            <a:ext cx="1152525"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实时应用</a:t>
            </a:r>
            <a:endParaRPr lang="zh-CN" altLang="en-US" sz="1400" dirty="0">
              <a:latin typeface="仿宋" panose="02010609060101010101" pitchFamily="49" charset="-122"/>
              <a:ea typeface="仿宋" panose="02010609060101010101" pitchFamily="49" charset="-122"/>
            </a:endParaRPr>
          </a:p>
        </p:txBody>
      </p:sp>
      <p:sp>
        <p:nvSpPr>
          <p:cNvPr id="12" name="Rectangle 6"/>
          <p:cNvSpPr>
            <a:spLocks noChangeArrowheads="1"/>
          </p:cNvSpPr>
          <p:nvPr/>
        </p:nvSpPr>
        <p:spPr bwMode="auto">
          <a:xfrm>
            <a:off x="1440751" y="4450569"/>
            <a:ext cx="6337300"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实时</a:t>
            </a:r>
            <a:r>
              <a:rPr lang="en-US" altLang="zh-CN" sz="1400" dirty="0" smtClean="0">
                <a:latin typeface="仿宋" panose="02010609060101010101" pitchFamily="49" charset="-122"/>
                <a:ea typeface="仿宋" panose="02010609060101010101" pitchFamily="49" charset="-122"/>
              </a:rPr>
              <a:t>SOA</a:t>
            </a:r>
            <a:r>
              <a:rPr lang="zh-CN" altLang="en-US" sz="1400" dirty="0" smtClean="0">
                <a:latin typeface="仿宋" panose="02010609060101010101" pitchFamily="49" charset="-122"/>
                <a:ea typeface="仿宋" panose="02010609060101010101" pitchFamily="49" charset="-122"/>
              </a:rPr>
              <a:t>中间件</a:t>
            </a:r>
            <a:endParaRPr lang="zh-CN" altLang="en-US" sz="1400" dirty="0">
              <a:latin typeface="仿宋" panose="02010609060101010101" pitchFamily="49" charset="-122"/>
              <a:ea typeface="仿宋" panose="02010609060101010101" pitchFamily="49" charset="-122"/>
            </a:endParaRPr>
          </a:p>
        </p:txBody>
      </p:sp>
      <p:sp>
        <p:nvSpPr>
          <p:cNvPr id="13" name="Rectangle 7"/>
          <p:cNvSpPr>
            <a:spLocks noChangeArrowheads="1"/>
          </p:cNvSpPr>
          <p:nvPr/>
        </p:nvSpPr>
        <p:spPr bwMode="auto">
          <a:xfrm>
            <a:off x="1440751" y="5168119"/>
            <a:ext cx="6316663" cy="431800"/>
          </a:xfrm>
          <a:prstGeom prst="rect">
            <a:avLst/>
          </a:prstGeom>
          <a:noFill/>
          <a:ln w="9525">
            <a:solidFill>
              <a:schemeClr val="tx1"/>
            </a:solidFill>
            <a:miter lim="800000"/>
            <a:headEnd/>
            <a:tailEnd/>
          </a:ln>
        </p:spPr>
        <p:txBody>
          <a:bodyPr wrap="none" anchor="ctr"/>
          <a:lstStyle/>
          <a:p>
            <a:pPr algn="ctr"/>
            <a:r>
              <a:rPr lang="en-US" altLang="zh-CN" sz="1400" dirty="0">
                <a:latin typeface="仿宋" panose="02010609060101010101" pitchFamily="49" charset="-122"/>
                <a:ea typeface="仿宋" panose="02010609060101010101" pitchFamily="49" charset="-122"/>
              </a:rPr>
              <a:t>ARINC653</a:t>
            </a:r>
            <a:r>
              <a:rPr lang="zh-CN" altLang="en-US" sz="1400" dirty="0">
                <a:latin typeface="仿宋" panose="02010609060101010101" pitchFamily="49" charset="-122"/>
                <a:ea typeface="仿宋" panose="02010609060101010101" pitchFamily="49" charset="-122"/>
              </a:rPr>
              <a:t>操作系统</a:t>
            </a:r>
          </a:p>
        </p:txBody>
      </p:sp>
      <p:sp>
        <p:nvSpPr>
          <p:cNvPr id="14" name="Rectangle 8"/>
          <p:cNvSpPr>
            <a:spLocks noChangeArrowheads="1"/>
          </p:cNvSpPr>
          <p:nvPr/>
        </p:nvSpPr>
        <p:spPr bwMode="auto">
          <a:xfrm>
            <a:off x="1440751" y="5612619"/>
            <a:ext cx="6316663"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硬件平台</a:t>
            </a:r>
            <a:endParaRPr lang="zh-CN" altLang="en-US" sz="1400" dirty="0">
              <a:latin typeface="仿宋" panose="02010609060101010101" pitchFamily="49" charset="-122"/>
              <a:ea typeface="仿宋" panose="02010609060101010101" pitchFamily="49" charset="-122"/>
            </a:endParaRPr>
          </a:p>
        </p:txBody>
      </p:sp>
      <p:sp>
        <p:nvSpPr>
          <p:cNvPr id="16" name="AutoShape 10"/>
          <p:cNvSpPr>
            <a:spLocks noChangeArrowheads="1"/>
          </p:cNvSpPr>
          <p:nvPr/>
        </p:nvSpPr>
        <p:spPr bwMode="auto">
          <a:xfrm>
            <a:off x="1872551" y="4885544"/>
            <a:ext cx="215900" cy="287338"/>
          </a:xfrm>
          <a:prstGeom prst="upDownArrow">
            <a:avLst>
              <a:gd name="adj1" fmla="val 50000"/>
              <a:gd name="adj2" fmla="val 26618"/>
            </a:avLst>
          </a:prstGeom>
          <a:noFill/>
          <a:ln w="9525">
            <a:solidFill>
              <a:schemeClr val="tx1"/>
            </a:solidFill>
            <a:miter lim="800000"/>
            <a:headEnd/>
            <a:tailEnd/>
          </a:ln>
        </p:spPr>
        <p:txBody>
          <a:bodyPr vert="eaVert" wrap="none" anchor="ctr"/>
          <a:lstStyle/>
          <a:p>
            <a:endParaRPr lang="zh-CN" altLang="en-US"/>
          </a:p>
        </p:txBody>
      </p:sp>
      <p:sp>
        <p:nvSpPr>
          <p:cNvPr id="18" name="Rectangle 14"/>
          <p:cNvSpPr>
            <a:spLocks noChangeArrowheads="1"/>
          </p:cNvSpPr>
          <p:nvPr/>
        </p:nvSpPr>
        <p:spPr bwMode="auto">
          <a:xfrm>
            <a:off x="2882201" y="4018769"/>
            <a:ext cx="1152525"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实时应用</a:t>
            </a:r>
            <a:endParaRPr lang="zh-CN" altLang="en-US" sz="1400" dirty="0">
              <a:latin typeface="仿宋" panose="02010609060101010101" pitchFamily="49" charset="-122"/>
              <a:ea typeface="仿宋" panose="02010609060101010101" pitchFamily="49" charset="-122"/>
            </a:endParaRPr>
          </a:p>
        </p:txBody>
      </p:sp>
      <p:sp>
        <p:nvSpPr>
          <p:cNvPr id="20" name="AutoShape 19"/>
          <p:cNvSpPr>
            <a:spLocks noChangeArrowheads="1"/>
          </p:cNvSpPr>
          <p:nvPr/>
        </p:nvSpPr>
        <p:spPr bwMode="auto">
          <a:xfrm>
            <a:off x="3312413" y="4885544"/>
            <a:ext cx="215900" cy="287338"/>
          </a:xfrm>
          <a:prstGeom prst="upDownArrow">
            <a:avLst>
              <a:gd name="adj1" fmla="val 50000"/>
              <a:gd name="adj2" fmla="val 26618"/>
            </a:avLst>
          </a:prstGeom>
          <a:noFill/>
          <a:ln w="9525">
            <a:solidFill>
              <a:schemeClr val="tx1"/>
            </a:solidFill>
            <a:miter lim="800000"/>
            <a:headEnd/>
            <a:tailEnd/>
          </a:ln>
        </p:spPr>
        <p:txBody>
          <a:bodyPr vert="eaVert" wrap="none" anchor="ctr"/>
          <a:lstStyle/>
          <a:p>
            <a:endParaRPr lang="zh-CN" altLang="en-US"/>
          </a:p>
        </p:txBody>
      </p:sp>
      <p:sp>
        <p:nvSpPr>
          <p:cNvPr id="22" name="Rectangle 10" descr="Wide upward diagonal"/>
          <p:cNvSpPr>
            <a:spLocks noChangeArrowheads="1"/>
          </p:cNvSpPr>
          <p:nvPr/>
        </p:nvSpPr>
        <p:spPr bwMode="auto">
          <a:xfrm>
            <a:off x="2707576" y="3597573"/>
            <a:ext cx="73025" cy="846138"/>
          </a:xfrm>
          <a:prstGeom prst="rect">
            <a:avLst/>
          </a:prstGeom>
          <a:pattFill prst="wdUpDiag">
            <a:fgClr>
              <a:srgbClr val="FF0000"/>
            </a:fgClr>
            <a:bgClr>
              <a:srgbClr val="FFFFFF"/>
            </a:bgClr>
          </a:pattFill>
          <a:ln w="12700">
            <a:solidFill>
              <a:srgbClr val="FF0000"/>
            </a:solidFill>
            <a:miter lim="800000"/>
            <a:headEnd/>
            <a:tailEnd/>
          </a:ln>
        </p:spPr>
        <p:txBody>
          <a:bodyPr wrap="none" anchor="ctr"/>
          <a:lstStyle/>
          <a:p>
            <a:endParaRPr lang="zh-CN" altLang="en-US"/>
          </a:p>
        </p:txBody>
      </p:sp>
      <p:sp>
        <p:nvSpPr>
          <p:cNvPr id="24" name="Rectangle 45"/>
          <p:cNvSpPr>
            <a:spLocks noChangeArrowheads="1"/>
          </p:cNvSpPr>
          <p:nvPr/>
        </p:nvSpPr>
        <p:spPr bwMode="auto">
          <a:xfrm>
            <a:off x="5990526" y="4009244"/>
            <a:ext cx="1152525"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实时服务</a:t>
            </a:r>
            <a:endParaRPr lang="zh-CN" altLang="en-US" sz="1400" dirty="0">
              <a:latin typeface="仿宋" panose="02010609060101010101" pitchFamily="49" charset="-122"/>
              <a:ea typeface="仿宋" panose="02010609060101010101" pitchFamily="49" charset="-122"/>
            </a:endParaRPr>
          </a:p>
        </p:txBody>
      </p:sp>
      <p:sp>
        <p:nvSpPr>
          <p:cNvPr id="26" name="AutoShape 50"/>
          <p:cNvSpPr>
            <a:spLocks noChangeArrowheads="1"/>
          </p:cNvSpPr>
          <p:nvPr/>
        </p:nvSpPr>
        <p:spPr bwMode="auto">
          <a:xfrm>
            <a:off x="5615876" y="4885544"/>
            <a:ext cx="215900" cy="287338"/>
          </a:xfrm>
          <a:prstGeom prst="upDownArrow">
            <a:avLst>
              <a:gd name="adj1" fmla="val 50000"/>
              <a:gd name="adj2" fmla="val 26618"/>
            </a:avLst>
          </a:prstGeom>
          <a:noFill/>
          <a:ln w="9525">
            <a:solidFill>
              <a:schemeClr val="tx1"/>
            </a:solidFill>
            <a:miter lim="800000"/>
            <a:headEnd/>
            <a:tailEnd/>
          </a:ln>
        </p:spPr>
        <p:txBody>
          <a:bodyPr vert="eaVert" wrap="none" anchor="ctr"/>
          <a:lstStyle/>
          <a:p>
            <a:endParaRPr lang="zh-CN" altLang="en-US"/>
          </a:p>
        </p:txBody>
      </p:sp>
      <p:sp>
        <p:nvSpPr>
          <p:cNvPr id="28" name="Rectangle 54"/>
          <p:cNvSpPr>
            <a:spLocks noChangeArrowheads="1"/>
          </p:cNvSpPr>
          <p:nvPr/>
        </p:nvSpPr>
        <p:spPr bwMode="auto">
          <a:xfrm>
            <a:off x="4453826" y="4009244"/>
            <a:ext cx="1152525"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实时服务</a:t>
            </a:r>
            <a:endParaRPr lang="zh-CN" altLang="en-US" sz="1400" dirty="0">
              <a:latin typeface="仿宋" panose="02010609060101010101" pitchFamily="49" charset="-122"/>
              <a:ea typeface="仿宋" panose="02010609060101010101" pitchFamily="49" charset="-122"/>
            </a:endParaRPr>
          </a:p>
        </p:txBody>
      </p:sp>
      <p:sp>
        <p:nvSpPr>
          <p:cNvPr id="30" name="AutoShape 56"/>
          <p:cNvSpPr>
            <a:spLocks noChangeArrowheads="1"/>
          </p:cNvSpPr>
          <p:nvPr/>
        </p:nvSpPr>
        <p:spPr bwMode="auto">
          <a:xfrm>
            <a:off x="7092251" y="4887131"/>
            <a:ext cx="215900" cy="287338"/>
          </a:xfrm>
          <a:prstGeom prst="upDownArrow">
            <a:avLst>
              <a:gd name="adj1" fmla="val 50000"/>
              <a:gd name="adj2" fmla="val 26618"/>
            </a:avLst>
          </a:prstGeom>
          <a:noFill/>
          <a:ln w="9525">
            <a:solidFill>
              <a:schemeClr val="tx1"/>
            </a:solidFill>
            <a:miter lim="800000"/>
            <a:headEnd/>
            <a:tailEnd/>
          </a:ln>
        </p:spPr>
        <p:txBody>
          <a:bodyPr vert="eaVert" wrap="none" anchor="ctr"/>
          <a:lstStyle/>
          <a:p>
            <a:endParaRPr lang="zh-CN" altLang="en-US"/>
          </a:p>
        </p:txBody>
      </p:sp>
      <p:sp>
        <p:nvSpPr>
          <p:cNvPr id="32" name="Rectangle 10" descr="Wide upward diagonal"/>
          <p:cNvSpPr>
            <a:spLocks noChangeArrowheads="1"/>
          </p:cNvSpPr>
          <p:nvPr/>
        </p:nvSpPr>
        <p:spPr bwMode="auto">
          <a:xfrm>
            <a:off x="5792088" y="3597573"/>
            <a:ext cx="73025" cy="846138"/>
          </a:xfrm>
          <a:prstGeom prst="rect">
            <a:avLst/>
          </a:prstGeom>
          <a:pattFill prst="wdUpDiag">
            <a:fgClr>
              <a:srgbClr val="FF0000"/>
            </a:fgClr>
            <a:bgClr>
              <a:srgbClr val="FFFFFF"/>
            </a:bgClr>
          </a:pattFill>
          <a:ln w="12700">
            <a:solidFill>
              <a:srgbClr val="FF0000"/>
            </a:solidFill>
            <a:miter lim="800000"/>
            <a:headEnd/>
            <a:tailEnd/>
          </a:ln>
        </p:spPr>
        <p:txBody>
          <a:bodyPr wrap="none" anchor="ctr"/>
          <a:lstStyle/>
          <a:p>
            <a:endParaRPr lang="zh-CN" altLang="en-US"/>
          </a:p>
        </p:txBody>
      </p:sp>
      <p:sp>
        <p:nvSpPr>
          <p:cNvPr id="34" name="Rectangle 10" descr="Wide upward diagonal"/>
          <p:cNvSpPr>
            <a:spLocks noChangeArrowheads="1"/>
          </p:cNvSpPr>
          <p:nvPr/>
        </p:nvSpPr>
        <p:spPr bwMode="auto">
          <a:xfrm>
            <a:off x="4202487" y="3586015"/>
            <a:ext cx="73025" cy="846138"/>
          </a:xfrm>
          <a:prstGeom prst="rect">
            <a:avLst/>
          </a:prstGeom>
          <a:pattFill prst="wdUpDiag">
            <a:fgClr>
              <a:srgbClr val="FF0000"/>
            </a:fgClr>
            <a:bgClr>
              <a:srgbClr val="FFFFFF"/>
            </a:bgClr>
          </a:pattFill>
          <a:ln w="12700">
            <a:solidFill>
              <a:srgbClr val="FF0000"/>
            </a:solidFill>
            <a:miter lim="800000"/>
            <a:headEnd/>
            <a:tailEnd/>
          </a:ln>
        </p:spPr>
        <p:txBody>
          <a:bodyPr wrap="none" anchor="ctr"/>
          <a:lstStyle/>
          <a:p>
            <a:endParaRPr lang="zh-CN" altLang="en-US"/>
          </a:p>
        </p:txBody>
      </p:sp>
      <p:sp>
        <p:nvSpPr>
          <p:cNvPr id="35" name="Rectangle 10" descr="Wide upward diagonal"/>
          <p:cNvSpPr>
            <a:spLocks noChangeArrowheads="1"/>
          </p:cNvSpPr>
          <p:nvPr/>
        </p:nvSpPr>
        <p:spPr bwMode="auto">
          <a:xfrm>
            <a:off x="7227400" y="3587653"/>
            <a:ext cx="73025" cy="846138"/>
          </a:xfrm>
          <a:prstGeom prst="rect">
            <a:avLst/>
          </a:prstGeom>
          <a:pattFill prst="wdUpDiag">
            <a:fgClr>
              <a:srgbClr val="FF0000"/>
            </a:fgClr>
            <a:bgClr>
              <a:srgbClr val="FFFFFF"/>
            </a:bgClr>
          </a:pattFill>
          <a:ln w="12700">
            <a:solidFill>
              <a:srgbClr val="FF0000"/>
            </a:solidFill>
            <a:miter lim="800000"/>
            <a:headEnd/>
            <a:tailEnd/>
          </a:ln>
        </p:spPr>
        <p:txBody>
          <a:bodyPr wrap="none" anchor="ctr"/>
          <a:lstStyle/>
          <a:p>
            <a:endParaRPr lang="zh-CN" altLang="en-US"/>
          </a:p>
        </p:txBody>
      </p:sp>
      <p:sp>
        <p:nvSpPr>
          <p:cNvPr id="36" name="Rectangle 53"/>
          <p:cNvSpPr>
            <a:spLocks noChangeArrowheads="1"/>
          </p:cNvSpPr>
          <p:nvPr/>
        </p:nvSpPr>
        <p:spPr bwMode="auto">
          <a:xfrm>
            <a:off x="7362932" y="3626512"/>
            <a:ext cx="415120" cy="431800"/>
          </a:xfrm>
          <a:prstGeom prst="rect">
            <a:avLst/>
          </a:prstGeom>
          <a:noFill/>
          <a:ln w="9525">
            <a:noFill/>
            <a:miter lim="800000"/>
            <a:headEnd/>
            <a:tailEnd/>
          </a:ln>
        </p:spPr>
        <p:txBody>
          <a:bodyPr wrap="none" anchor="ctr"/>
          <a:lstStyle/>
          <a:p>
            <a:pPr algn="ctr"/>
            <a:r>
              <a:rPr lang="en-US" altLang="zh-CN" sz="1400" b="1" dirty="0"/>
              <a:t>……</a:t>
            </a:r>
            <a:endParaRPr lang="zh-CN" altLang="en-US" sz="1400" b="1" dirty="0"/>
          </a:p>
        </p:txBody>
      </p:sp>
    </p:spTree>
    <p:extLst>
      <p:ext uri="{BB962C8B-B14F-4D97-AF65-F5344CB8AC3E}">
        <p14:creationId xmlns:p14="http://schemas.microsoft.com/office/powerpoint/2010/main" val="3815356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运行流程</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a:bodyPr>
          <a:lstStyle/>
          <a:p>
            <a:r>
              <a:rPr lang="zh-CN" altLang="en-US" dirty="0" smtClean="0"/>
              <a:t>客户端</a:t>
            </a:r>
            <a:endParaRPr lang="en-US" altLang="zh-CN" dirty="0" smtClean="0"/>
          </a:p>
          <a:p>
            <a:pPr lvl="1"/>
            <a:r>
              <a:rPr lang="zh-CN" altLang="en-US" sz="2000" dirty="0" smtClean="0"/>
              <a:t>依赖</a:t>
            </a:r>
            <a:r>
              <a:rPr lang="en-US" altLang="zh-CN" sz="2000" dirty="0" smtClean="0"/>
              <a:t>RSDL</a:t>
            </a:r>
            <a:r>
              <a:rPr lang="zh-CN" altLang="en-US" sz="2000" dirty="0" smtClean="0"/>
              <a:t>文档</a:t>
            </a:r>
            <a:endParaRPr lang="en-US" altLang="zh-CN" sz="2000" dirty="0" smtClean="0"/>
          </a:p>
          <a:p>
            <a:pPr lvl="1"/>
            <a:r>
              <a:rPr lang="zh-CN" altLang="en-US" sz="2000" dirty="0" smtClean="0"/>
              <a:t>可以生成服务调用代码</a:t>
            </a:r>
            <a:endParaRPr lang="en-US" altLang="zh-CN" sz="2000" dirty="0" smtClean="0"/>
          </a:p>
          <a:p>
            <a:pPr lvl="1"/>
            <a:r>
              <a:rPr lang="zh-CN" altLang="en-US" sz="2000" dirty="0" smtClean="0"/>
              <a:t>便于服务开发</a:t>
            </a:r>
            <a:endParaRPr lang="en-US" altLang="zh-CN" sz="2000" dirty="0" smtClean="0"/>
          </a:p>
          <a:p>
            <a:r>
              <a:rPr lang="zh-CN" altLang="en-US" dirty="0" smtClean="0"/>
              <a:t>输入输出</a:t>
            </a:r>
            <a:endParaRPr lang="en-US" altLang="zh-CN" dirty="0" smtClean="0"/>
          </a:p>
          <a:p>
            <a:pPr lvl="1"/>
            <a:r>
              <a:rPr lang="zh-CN" altLang="en-US" sz="2000" dirty="0"/>
              <a:t>输入：实时应用参数</a:t>
            </a:r>
            <a:endParaRPr lang="en-US" altLang="zh-CN" sz="2000" dirty="0"/>
          </a:p>
          <a:p>
            <a:pPr lvl="1"/>
            <a:r>
              <a:rPr lang="zh-CN" altLang="en-US" sz="2000" dirty="0" smtClean="0"/>
              <a:t>输出：服务请求数据包</a:t>
            </a:r>
            <a:endParaRPr lang="en-US" altLang="zh-CN" sz="2000" dirty="0" smtClean="0"/>
          </a:p>
          <a:p>
            <a:r>
              <a:rPr lang="zh-CN" altLang="en-US" dirty="0" smtClean="0"/>
              <a:t>关键技术</a:t>
            </a:r>
            <a:endParaRPr lang="en-US" altLang="zh-CN" dirty="0" smtClean="0"/>
          </a:p>
          <a:p>
            <a:pPr lvl="1"/>
            <a:r>
              <a:rPr lang="zh-CN" altLang="en-US" sz="2000" dirty="0" smtClean="0"/>
              <a:t>代码生成</a:t>
            </a:r>
            <a:endParaRPr lang="en-US" altLang="zh-CN" sz="2000" dirty="0" smtClean="0"/>
          </a:p>
          <a:p>
            <a:pPr lvl="1"/>
            <a:r>
              <a:rPr lang="en-US" altLang="zh-CN" sz="2000" dirty="0" smtClean="0"/>
              <a:t>RSDL</a:t>
            </a:r>
            <a:r>
              <a:rPr lang="zh-CN" altLang="en-US" sz="2000" dirty="0" smtClean="0"/>
              <a:t>文件设计</a:t>
            </a:r>
            <a:endParaRPr lang="en-US" altLang="zh-CN" sz="2000" dirty="0"/>
          </a:p>
          <a:p>
            <a:pPr marL="290250" lvl="1" indent="0">
              <a:buNone/>
            </a:pPr>
            <a:endParaRPr lang="en-US" altLang="zh-CN" dirty="0" smtClean="0">
              <a:latin typeface="宋体" panose="02010600030101010101" pitchFamily="2" charset="-122"/>
              <a:ea typeface="宋体" panose="02010600030101010101" pitchFamily="2" charset="-122"/>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stretch>
            <a:fillRect/>
          </a:stretch>
        </p:blipFill>
        <p:spPr>
          <a:xfrm>
            <a:off x="4352880" y="2038325"/>
            <a:ext cx="4629196" cy="3557935"/>
          </a:xfrm>
          <a:prstGeom prst="rect">
            <a:avLst/>
          </a:prstGeom>
        </p:spPr>
      </p:pic>
    </p:spTree>
    <p:extLst>
      <p:ext uri="{BB962C8B-B14F-4D97-AF65-F5344CB8AC3E}">
        <p14:creationId xmlns:p14="http://schemas.microsoft.com/office/powerpoint/2010/main" val="2603036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运行流程</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8229600" cy="4676775"/>
          </a:xfrm>
        </p:spPr>
        <p:txBody>
          <a:bodyPr>
            <a:normAutofit fontScale="92500" lnSpcReduction="10000"/>
          </a:bodyPr>
          <a:lstStyle/>
          <a:p>
            <a:r>
              <a:rPr lang="zh-CN" altLang="en-US" dirty="0" smtClean="0"/>
              <a:t>服务端</a:t>
            </a:r>
            <a:endParaRPr lang="en-US" altLang="zh-CN" dirty="0"/>
          </a:p>
          <a:p>
            <a:pPr lvl="1"/>
            <a:r>
              <a:rPr lang="zh-CN" altLang="en-US" sz="2200" dirty="0" smtClean="0"/>
              <a:t>依赖分区配置文档</a:t>
            </a:r>
            <a:endParaRPr lang="en-US" altLang="zh-CN" sz="2200" dirty="0"/>
          </a:p>
          <a:p>
            <a:pPr lvl="1"/>
            <a:r>
              <a:rPr lang="zh-CN" altLang="en-US" sz="2200" dirty="0" smtClean="0"/>
              <a:t>支持实时属性</a:t>
            </a:r>
            <a:endParaRPr lang="en-US" altLang="zh-CN" sz="2200" dirty="0"/>
          </a:p>
          <a:p>
            <a:pPr lvl="1"/>
            <a:r>
              <a:rPr lang="zh-CN" altLang="en-US" sz="2200" dirty="0" smtClean="0"/>
              <a:t>支持并发处理</a:t>
            </a:r>
            <a:endParaRPr lang="en-US" altLang="zh-CN" sz="2200" dirty="0" smtClean="0"/>
          </a:p>
          <a:p>
            <a:r>
              <a:rPr lang="zh-CN" altLang="en-US" dirty="0" smtClean="0"/>
              <a:t>输入输出</a:t>
            </a:r>
            <a:endParaRPr lang="en-US" altLang="zh-CN" dirty="0" smtClean="0"/>
          </a:p>
          <a:p>
            <a:pPr lvl="1"/>
            <a:r>
              <a:rPr lang="zh-CN" altLang="en-US" sz="2200" dirty="0"/>
              <a:t>输入：请求消息</a:t>
            </a:r>
            <a:endParaRPr lang="en-US" altLang="zh-CN" sz="2200" dirty="0"/>
          </a:p>
          <a:p>
            <a:pPr lvl="1"/>
            <a:r>
              <a:rPr lang="zh-CN" altLang="en-US" sz="2200" dirty="0"/>
              <a:t>输出：应答消息</a:t>
            </a:r>
            <a:endParaRPr lang="en-US" altLang="zh-CN" sz="2200" dirty="0"/>
          </a:p>
          <a:p>
            <a:r>
              <a:rPr lang="zh-CN" altLang="en-US" dirty="0" smtClean="0"/>
              <a:t>关键技术</a:t>
            </a:r>
            <a:endParaRPr lang="en-US" altLang="zh-CN" dirty="0" smtClean="0"/>
          </a:p>
          <a:p>
            <a:pPr lvl="1"/>
            <a:r>
              <a:rPr lang="en-US" altLang="zh-CN" sz="2200" dirty="0"/>
              <a:t>ROAP</a:t>
            </a:r>
            <a:r>
              <a:rPr lang="zh-CN" altLang="en-US" sz="2200" dirty="0"/>
              <a:t>消息</a:t>
            </a:r>
            <a:r>
              <a:rPr lang="zh-CN" altLang="en-US" sz="2200" dirty="0" smtClean="0"/>
              <a:t>设计</a:t>
            </a:r>
            <a:endParaRPr lang="en-US" altLang="zh-CN" sz="2200" dirty="0" smtClean="0"/>
          </a:p>
          <a:p>
            <a:pPr lvl="1"/>
            <a:r>
              <a:rPr lang="zh-CN" altLang="en-US" sz="2200" dirty="0"/>
              <a:t>实时服务反射技术</a:t>
            </a:r>
            <a:endParaRPr lang="en-US" altLang="zh-CN" sz="2200" dirty="0"/>
          </a:p>
          <a:p>
            <a:pPr lvl="1"/>
            <a:r>
              <a:rPr lang="zh-CN" altLang="en-US" sz="2200" dirty="0" smtClean="0"/>
              <a:t>调度</a:t>
            </a:r>
            <a:r>
              <a:rPr lang="zh-CN" altLang="en-US" sz="2200" dirty="0"/>
              <a:t>算法设计</a:t>
            </a:r>
            <a:endParaRPr lang="en-US" altLang="zh-CN" sz="2200" dirty="0"/>
          </a:p>
          <a:p>
            <a:pPr lvl="1"/>
            <a:r>
              <a:rPr lang="zh-CN" altLang="en-US" sz="2200" dirty="0" smtClean="0"/>
              <a:t>端口</a:t>
            </a:r>
            <a:r>
              <a:rPr lang="zh-CN" altLang="en-US" sz="2200" dirty="0"/>
              <a:t>映射技术</a:t>
            </a:r>
            <a:endParaRPr lang="en-US" altLang="zh-CN" sz="2200" dirty="0"/>
          </a:p>
          <a:p>
            <a:pPr marL="290250" lvl="1" indent="0">
              <a:buNone/>
            </a:pPr>
            <a:endParaRPr lang="en-US" altLang="zh-CN" dirty="0" smtClean="0">
              <a:latin typeface="宋体" panose="02010600030101010101" pitchFamily="2" charset="-122"/>
              <a:ea typeface="宋体" panose="02010600030101010101" pitchFamily="2" charset="-122"/>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stretch>
            <a:fillRect/>
          </a:stretch>
        </p:blipFill>
        <p:spPr>
          <a:xfrm>
            <a:off x="3479856" y="1943099"/>
            <a:ext cx="5517031" cy="4333875"/>
          </a:xfrm>
          <a:prstGeom prst="rect">
            <a:avLst/>
          </a:prstGeom>
        </p:spPr>
      </p:pic>
    </p:spTree>
    <p:extLst>
      <p:ext uri="{BB962C8B-B14F-4D97-AF65-F5344CB8AC3E}">
        <p14:creationId xmlns:p14="http://schemas.microsoft.com/office/powerpoint/2010/main" val="2990852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调度策略</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5276850" cy="4525963"/>
          </a:xfrm>
        </p:spPr>
        <p:txBody>
          <a:bodyPr>
            <a:normAutofit fontScale="92500"/>
          </a:bodyPr>
          <a:lstStyle/>
          <a:p>
            <a:pPr>
              <a:lnSpc>
                <a:spcPct val="150000"/>
              </a:lnSpc>
            </a:pPr>
            <a:r>
              <a:rPr lang="zh-CN" altLang="en-US" dirty="0" smtClean="0">
                <a:latin typeface="宋体" panose="02010600030101010101" pitchFamily="2" charset="-122"/>
                <a:ea typeface="宋体" panose="02010600030101010101" pitchFamily="2" charset="-122"/>
              </a:rPr>
              <a:t>用户指定优先级策略</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t>实时应用在请求中指定优先级</a:t>
            </a:r>
            <a:endParaRPr lang="en-US" altLang="zh-CN" dirty="0" smtClean="0">
              <a:latin typeface="宋体" panose="02010600030101010101" pitchFamily="2" charset="-122"/>
              <a:ea typeface="宋体" panose="02010600030101010101" pitchFamily="2" charset="-122"/>
            </a:endParaRPr>
          </a:p>
          <a:p>
            <a:pPr>
              <a:lnSpc>
                <a:spcPct val="150000"/>
              </a:lnSpc>
            </a:pPr>
            <a:r>
              <a:rPr lang="en-US" altLang="zh-CN" dirty="0" smtClean="0">
                <a:latin typeface="宋体" panose="02010600030101010101" pitchFamily="2" charset="-122"/>
                <a:ea typeface="宋体" panose="02010600030101010101" pitchFamily="2" charset="-122"/>
              </a:rPr>
              <a:t>EDF</a:t>
            </a:r>
            <a:r>
              <a:rPr lang="zh-CN" altLang="en-US" dirty="0" smtClean="0">
                <a:latin typeface="宋体" panose="02010600030101010101" pitchFamily="2" charset="-122"/>
                <a:ea typeface="宋体" panose="02010600030101010101" pitchFamily="2" charset="-122"/>
              </a:rPr>
              <a:t>调度策略</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latin typeface="宋体" panose="02010600030101010101" pitchFamily="2" charset="-122"/>
                <a:ea typeface="宋体" panose="02010600030101010101" pitchFamily="2" charset="-122"/>
              </a:rPr>
              <a:t>按照</a:t>
            </a:r>
            <a:r>
              <a:rPr lang="en-US" altLang="zh-CN" dirty="0" smtClean="0">
                <a:latin typeface="宋体" panose="02010600030101010101" pitchFamily="2" charset="-122"/>
                <a:ea typeface="宋体" panose="02010600030101010101" pitchFamily="2" charset="-122"/>
              </a:rPr>
              <a:t>Deadline</a:t>
            </a:r>
            <a:r>
              <a:rPr lang="zh-CN" altLang="en-US" dirty="0" smtClean="0">
                <a:latin typeface="宋体" panose="02010600030101010101" pitchFamily="2" charset="-122"/>
                <a:ea typeface="宋体" panose="02010600030101010101" pitchFamily="2" charset="-122"/>
              </a:rPr>
              <a:t>的时间长短赋予优先级</a:t>
            </a:r>
            <a:endParaRPr lang="en-US" altLang="zh-CN" dirty="0" smtClean="0">
              <a:latin typeface="宋体" panose="02010600030101010101" pitchFamily="2" charset="-122"/>
              <a:ea typeface="宋体" panose="02010600030101010101" pitchFamily="2" charset="-122"/>
            </a:endParaRPr>
          </a:p>
          <a:p>
            <a:pPr>
              <a:lnSpc>
                <a:spcPct val="150000"/>
              </a:lnSpc>
            </a:pPr>
            <a:r>
              <a:rPr lang="en-US" altLang="zh-CN" dirty="0" smtClean="0">
                <a:latin typeface="宋体" panose="02010600030101010101" pitchFamily="2" charset="-122"/>
                <a:ea typeface="宋体" panose="02010600030101010101" pitchFamily="2" charset="-122"/>
              </a:rPr>
              <a:t>FCFS</a:t>
            </a:r>
            <a:r>
              <a:rPr lang="zh-CN" altLang="en-US" dirty="0" smtClean="0">
                <a:latin typeface="宋体" panose="02010600030101010101" pitchFamily="2" charset="-122"/>
                <a:ea typeface="宋体" panose="02010600030101010101" pitchFamily="2" charset="-122"/>
              </a:rPr>
              <a:t>策略</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t>没有指定上述任何一个优先级的情况下，按照先来先服务策略执行</a:t>
            </a:r>
            <a:endParaRPr lang="en-US" altLang="zh-CN" dirty="0" smtClean="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5876925" y="1600200"/>
            <a:ext cx="3022674" cy="3910012"/>
          </a:xfrm>
          <a:prstGeom prst="rect">
            <a:avLst/>
          </a:prstGeom>
        </p:spPr>
      </p:pic>
    </p:spTree>
    <p:extLst>
      <p:ext uri="{BB962C8B-B14F-4D97-AF65-F5344CB8AC3E}">
        <p14:creationId xmlns:p14="http://schemas.microsoft.com/office/powerpoint/2010/main" val="16574625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ROAP</a:t>
            </a:r>
            <a:r>
              <a:rPr lang="zh-CN" altLang="en-US" b="1" dirty="0" smtClean="0">
                <a:latin typeface="华文仿宋" panose="02010600040101010101" pitchFamily="2" charset="-122"/>
                <a:ea typeface="华文仿宋" panose="02010600040101010101" pitchFamily="2" charset="-122"/>
              </a:rPr>
              <a:t>协议</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0"/>
            <a:ext cx="8124826" cy="4525963"/>
          </a:xfrm>
        </p:spPr>
        <p:txBody>
          <a:bodyPr>
            <a:normAutofit/>
          </a:bodyPr>
          <a:lstStyle/>
          <a:p>
            <a:r>
              <a:rPr lang="zh-CN" altLang="en-US" dirty="0">
                <a:latin typeface="宋体" panose="02010600030101010101" pitchFamily="2" charset="-122"/>
                <a:ea typeface="宋体" panose="02010600030101010101" pitchFamily="2" charset="-122"/>
              </a:rPr>
              <a:t>实时</a:t>
            </a:r>
            <a:r>
              <a:rPr lang="zh-CN" altLang="en-US" dirty="0" smtClean="0">
                <a:latin typeface="宋体" panose="02010600030101010101" pitchFamily="2" charset="-122"/>
                <a:ea typeface="宋体" panose="02010600030101010101" pitchFamily="2" charset="-122"/>
              </a:rPr>
              <a:t>服务访问协议</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实时服务访问协议</a:t>
            </a:r>
            <a:r>
              <a:rPr lang="en-US" altLang="zh-CN" dirty="0" smtClean="0">
                <a:latin typeface="宋体" panose="02010600030101010101" pitchFamily="2" charset="-122"/>
                <a:ea typeface="宋体" panose="02010600030101010101" pitchFamily="2" charset="-122"/>
              </a:rPr>
              <a:t>(ROAP)</a:t>
            </a:r>
            <a:r>
              <a:rPr lang="zh-CN" altLang="en-US" dirty="0" smtClean="0">
                <a:latin typeface="宋体" panose="02010600030101010101" pitchFamily="2" charset="-122"/>
                <a:ea typeface="宋体" panose="02010600030101010101" pitchFamily="2" charset="-122"/>
              </a:rPr>
              <a:t>是一个结构体式的协议</a:t>
            </a:r>
            <a:endParaRPr lang="en-US" altLang="zh-CN" dirty="0" smtClean="0">
              <a:latin typeface="宋体" panose="02010600030101010101" pitchFamily="2" charset="-122"/>
              <a:ea typeface="宋体" panose="02010600030101010101" pitchFamily="2" charset="-122"/>
            </a:endParaRPr>
          </a:p>
          <a:p>
            <a:pPr lvl="1"/>
            <a:r>
              <a:rPr lang="zh-CN" altLang="en-US" dirty="0" smtClean="0"/>
              <a:t>传递服务调度参数</a:t>
            </a:r>
            <a:endParaRPr lang="en-US" altLang="zh-CN" dirty="0" smtClean="0"/>
          </a:p>
          <a:p>
            <a:pPr lvl="1"/>
            <a:r>
              <a:rPr lang="zh-CN" altLang="en-US" dirty="0" smtClean="0">
                <a:latin typeface="宋体" panose="02010600030101010101" pitchFamily="2" charset="-122"/>
                <a:ea typeface="宋体" panose="02010600030101010101" pitchFamily="2" charset="-122"/>
              </a:rPr>
              <a:t>传递时间约束</a:t>
            </a:r>
            <a:endParaRPr lang="en-US" altLang="zh-CN" dirty="0" smtClean="0">
              <a:latin typeface="宋体" panose="02010600030101010101" pitchFamily="2" charset="-122"/>
              <a:ea typeface="宋体" panose="02010600030101010101" pitchFamily="2" charset="-122"/>
            </a:endParaRPr>
          </a:p>
          <a:p>
            <a:pPr lvl="1"/>
            <a:endParaRPr lang="en-US" altLang="zh-CN" dirty="0"/>
          </a:p>
          <a:p>
            <a:r>
              <a:rPr lang="zh-CN" altLang="en-US" dirty="0" smtClean="0">
                <a:latin typeface="宋体" panose="02010600030101010101" pitchFamily="2" charset="-122"/>
                <a:ea typeface="宋体" panose="02010600030101010101" pitchFamily="2" charset="-122"/>
              </a:rPr>
              <a:t>优势</a:t>
            </a:r>
            <a:endParaRPr lang="en-US" altLang="zh-CN" dirty="0" smtClean="0">
              <a:latin typeface="宋体" panose="02010600030101010101" pitchFamily="2" charset="-122"/>
              <a:ea typeface="宋体" panose="02010600030101010101" pitchFamily="2" charset="-122"/>
            </a:endParaRPr>
          </a:p>
          <a:p>
            <a:pPr lvl="1"/>
            <a:r>
              <a:rPr lang="zh-CN" altLang="en-US" dirty="0"/>
              <a:t>结构体</a:t>
            </a:r>
            <a:r>
              <a:rPr lang="zh-CN" altLang="en-US" dirty="0" smtClean="0"/>
              <a:t>解析简单</a:t>
            </a:r>
            <a:endParaRPr lang="en-US" altLang="zh-CN" dirty="0" smtClean="0"/>
          </a:p>
          <a:p>
            <a:pPr lvl="1"/>
            <a:r>
              <a:rPr lang="zh-CN" altLang="en-US" dirty="0" smtClean="0">
                <a:latin typeface="宋体" panose="02010600030101010101" pitchFamily="2" charset="-122"/>
                <a:ea typeface="宋体" panose="02010600030101010101" pitchFamily="2" charset="-122"/>
              </a:rPr>
              <a:t>元素灵活，扩展方便</a:t>
            </a:r>
            <a:endParaRPr lang="en-US" altLang="zh-CN" dirty="0" smtClean="0">
              <a:latin typeface="宋体" panose="02010600030101010101" pitchFamily="2" charset="-122"/>
              <a:ea typeface="宋体" panose="02010600030101010101" pitchFamily="2" charset="-122"/>
            </a:endParaRPr>
          </a:p>
          <a:p>
            <a:pPr lvl="1"/>
            <a:r>
              <a:rPr lang="zh-CN" altLang="en-US" dirty="0" smtClean="0"/>
              <a:t>统一的消息格式与业务解耦合</a:t>
            </a:r>
            <a:endParaRPr lang="en-US" altLang="zh-CN" dirty="0" smtClean="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3"/>
          <a:stretch>
            <a:fillRect/>
          </a:stretch>
        </p:blipFill>
        <p:spPr>
          <a:xfrm>
            <a:off x="5905500" y="2907904"/>
            <a:ext cx="3028950" cy="3218259"/>
          </a:xfrm>
          <a:prstGeom prst="rect">
            <a:avLst/>
          </a:prstGeom>
        </p:spPr>
      </p:pic>
    </p:spTree>
    <p:extLst>
      <p:ext uri="{BB962C8B-B14F-4D97-AF65-F5344CB8AC3E}">
        <p14:creationId xmlns:p14="http://schemas.microsoft.com/office/powerpoint/2010/main" val="2226453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RSDL</a:t>
            </a:r>
            <a:r>
              <a:rPr lang="zh-CN" altLang="en-US" b="1" dirty="0" smtClean="0">
                <a:latin typeface="华文仿宋" panose="02010600040101010101" pitchFamily="2" charset="-122"/>
                <a:ea typeface="华文仿宋" panose="02010600040101010101" pitchFamily="2" charset="-122"/>
              </a:rPr>
              <a:t>语言</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1"/>
            <a:ext cx="8029576" cy="2228850"/>
          </a:xfrm>
        </p:spPr>
        <p:txBody>
          <a:bodyPr>
            <a:normAutofit/>
          </a:bodyPr>
          <a:lstStyle/>
          <a:p>
            <a:r>
              <a:rPr lang="zh-CN" altLang="en-US" dirty="0">
                <a:latin typeface="宋体" panose="02010600030101010101" pitchFamily="2" charset="-122"/>
                <a:ea typeface="宋体" panose="02010600030101010101" pitchFamily="2" charset="-122"/>
              </a:rPr>
              <a:t>实时服务描述语言</a:t>
            </a:r>
            <a:endParaRPr lang="en-US" altLang="zh-CN" dirty="0">
              <a:latin typeface="宋体" panose="02010600030101010101" pitchFamily="2" charset="-122"/>
              <a:ea typeface="宋体" panose="02010600030101010101" pitchFamily="2" charset="-122"/>
            </a:endParaRPr>
          </a:p>
          <a:p>
            <a:pPr lvl="1"/>
            <a:r>
              <a:rPr lang="en-US" altLang="zh-CN" sz="1800" dirty="0"/>
              <a:t>types</a:t>
            </a:r>
            <a:r>
              <a:rPr lang="zh-CN" altLang="en-US" sz="1800" dirty="0"/>
              <a:t>元素描述其他元素所需要使用的</a:t>
            </a:r>
            <a:r>
              <a:rPr lang="zh-CN" altLang="en-US" sz="1800" b="1" u="sng" dirty="0" smtClean="0"/>
              <a:t>数据类型</a:t>
            </a:r>
            <a:r>
              <a:rPr lang="zh-CN" altLang="en-US" sz="1800" b="1" i="1" dirty="0" smtClean="0"/>
              <a:t>。</a:t>
            </a:r>
            <a:endParaRPr lang="zh-CN" altLang="en-US" sz="1800" b="1" i="1" dirty="0"/>
          </a:p>
          <a:p>
            <a:pPr lvl="1"/>
            <a:r>
              <a:rPr lang="en-US" altLang="zh-CN" sz="1800" dirty="0"/>
              <a:t>message</a:t>
            </a:r>
            <a:r>
              <a:rPr lang="zh-CN" altLang="en-US" sz="1800" dirty="0"/>
              <a:t>元素定义了服务调用过程中每条</a:t>
            </a:r>
            <a:r>
              <a:rPr lang="zh-CN" altLang="en-US" sz="1800" b="1" u="sng" dirty="0"/>
              <a:t>消息</a:t>
            </a:r>
            <a:r>
              <a:rPr lang="zh-CN" altLang="en-US" sz="1800" dirty="0"/>
              <a:t>所需要使用的数据</a:t>
            </a:r>
            <a:r>
              <a:rPr lang="zh-CN" altLang="en-US" sz="1800" dirty="0" smtClean="0"/>
              <a:t>元素。</a:t>
            </a:r>
            <a:endParaRPr lang="zh-CN" altLang="en-US" sz="1800" dirty="0"/>
          </a:p>
          <a:p>
            <a:pPr lvl="1"/>
            <a:r>
              <a:rPr lang="en-US" altLang="zh-CN" sz="1800" dirty="0" err="1"/>
              <a:t>porttype</a:t>
            </a:r>
            <a:r>
              <a:rPr lang="zh-CN" altLang="en-US" sz="1800" dirty="0"/>
              <a:t>元素描述一个实时服务可被执行的</a:t>
            </a:r>
            <a:r>
              <a:rPr lang="zh-CN" altLang="en-US" sz="1800" b="1" u="sng" dirty="0"/>
              <a:t>操作</a:t>
            </a:r>
            <a:r>
              <a:rPr lang="zh-CN" altLang="en-US" sz="1800" dirty="0"/>
              <a:t>，以及相关的</a:t>
            </a:r>
            <a:r>
              <a:rPr lang="zh-CN" altLang="en-US" sz="1800" dirty="0" smtClean="0"/>
              <a:t>消息。</a:t>
            </a:r>
            <a:endParaRPr lang="zh-CN" altLang="en-US" sz="1800" dirty="0"/>
          </a:p>
          <a:p>
            <a:pPr lvl="1"/>
            <a:r>
              <a:rPr lang="en-US" altLang="zh-CN" sz="1800" dirty="0"/>
              <a:t>timing</a:t>
            </a:r>
            <a:r>
              <a:rPr lang="zh-CN" altLang="en-US" sz="1800" dirty="0"/>
              <a:t>元素描述实时服务的</a:t>
            </a:r>
            <a:r>
              <a:rPr lang="zh-CN" altLang="en-US" sz="1800" b="1" u="sng" dirty="0"/>
              <a:t>时间</a:t>
            </a:r>
            <a:r>
              <a:rPr lang="zh-CN" altLang="en-US" sz="1800" b="1" u="sng" dirty="0" smtClean="0"/>
              <a:t>属性</a:t>
            </a:r>
            <a:r>
              <a:rPr lang="zh-CN" altLang="en-US" sz="1800" dirty="0" smtClean="0"/>
              <a:t>。</a:t>
            </a:r>
            <a:endParaRPr lang="zh-CN" altLang="en-US" sz="1800" dirty="0"/>
          </a:p>
          <a:p>
            <a:pPr lvl="1"/>
            <a:r>
              <a:rPr lang="en-US" altLang="zh-CN" sz="1800" dirty="0"/>
              <a:t>service</a:t>
            </a:r>
            <a:r>
              <a:rPr lang="zh-CN" altLang="en-US" sz="1800" dirty="0"/>
              <a:t>元素则描述</a:t>
            </a:r>
            <a:r>
              <a:rPr lang="zh-CN" altLang="en-US" sz="1800" b="1" u="sng" dirty="0"/>
              <a:t>服务的名称</a:t>
            </a:r>
            <a:r>
              <a:rPr lang="zh-CN" altLang="en-US" sz="1800" dirty="0"/>
              <a:t>，包含的函数以及所用的</a:t>
            </a:r>
            <a:r>
              <a:rPr lang="zh-CN" altLang="en-US" sz="1800" b="1" u="sng" dirty="0"/>
              <a:t>抽象</a:t>
            </a:r>
            <a:r>
              <a:rPr lang="zh-CN" altLang="en-US" sz="1800" b="1" u="sng" dirty="0" smtClean="0"/>
              <a:t>端口</a:t>
            </a:r>
            <a:r>
              <a:rPr lang="zh-CN" altLang="en-US" sz="1800" dirty="0" smtClean="0"/>
              <a:t>。</a:t>
            </a:r>
            <a:endParaRPr lang="en-US" altLang="zh-CN" sz="1800" dirty="0" smtClean="0"/>
          </a:p>
        </p:txBody>
      </p:sp>
      <p:pic>
        <p:nvPicPr>
          <p:cNvPr id="4" name="图片 3"/>
          <p:cNvPicPr>
            <a:picLocks noChangeAspect="1"/>
          </p:cNvPicPr>
          <p:nvPr/>
        </p:nvPicPr>
        <p:blipFill>
          <a:blip r:embed="rId3"/>
          <a:stretch>
            <a:fillRect/>
          </a:stretch>
        </p:blipFill>
        <p:spPr>
          <a:xfrm>
            <a:off x="4610100" y="3983037"/>
            <a:ext cx="3876675" cy="2325688"/>
          </a:xfrm>
          <a:prstGeom prst="rect">
            <a:avLst/>
          </a:prstGeom>
        </p:spPr>
      </p:pic>
      <p:sp>
        <p:nvSpPr>
          <p:cNvPr id="5" name="内容占位符 2"/>
          <p:cNvSpPr txBox="1">
            <a:spLocks/>
          </p:cNvSpPr>
          <p:nvPr/>
        </p:nvSpPr>
        <p:spPr>
          <a:xfrm>
            <a:off x="457199" y="4173537"/>
            <a:ext cx="3800476" cy="2228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作用</a:t>
            </a:r>
            <a:endParaRPr lang="en-US" altLang="zh-CN" dirty="0" smtClean="0">
              <a:latin typeface="宋体" panose="02010600030101010101" pitchFamily="2" charset="-122"/>
              <a:ea typeface="宋体" panose="02010600030101010101" pitchFamily="2" charset="-122"/>
            </a:endParaRPr>
          </a:p>
          <a:p>
            <a:pPr lvl="1"/>
            <a:r>
              <a:rPr lang="zh-CN" altLang="en-US" sz="1800" dirty="0" smtClean="0"/>
              <a:t>描述实时服务接口</a:t>
            </a:r>
            <a:endParaRPr lang="en-US" altLang="zh-CN" sz="1800" dirty="0" smtClean="0"/>
          </a:p>
          <a:p>
            <a:pPr lvl="1"/>
            <a:r>
              <a:rPr lang="zh-CN" altLang="en-US" sz="1800" dirty="0" smtClean="0"/>
              <a:t>机器可读</a:t>
            </a:r>
            <a:endParaRPr lang="en-US" altLang="zh-CN" sz="1800" dirty="0" smtClean="0"/>
          </a:p>
          <a:p>
            <a:pPr lvl="1"/>
            <a:r>
              <a:rPr lang="zh-CN" altLang="en-US" sz="1800" dirty="0" smtClean="0"/>
              <a:t>生成客户端调用代码</a:t>
            </a:r>
            <a:endParaRPr lang="en-US" altLang="zh-CN" sz="1800" dirty="0" smtClean="0"/>
          </a:p>
          <a:p>
            <a:pPr lvl="1"/>
            <a:endParaRPr lang="en-US" altLang="zh-CN"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92067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a:bodyPr>
          <a:lstStyle/>
          <a:p>
            <a:pPr>
              <a:lnSpc>
                <a:spcPct val="150000"/>
              </a:lnSpc>
              <a:buClr>
                <a:srgbClr val="0B74A1"/>
              </a:buClr>
            </a:pPr>
            <a:r>
              <a:rPr lang="zh-CN" altLang="en-US" b="1" dirty="0" smtClean="0">
                <a:solidFill>
                  <a:srgbClr val="7030A0"/>
                </a:solidFill>
                <a:latin typeface="华文仿宋" panose="02010600040101010101" pitchFamily="2" charset="-122"/>
                <a:ea typeface="华文仿宋" panose="02010600040101010101" pitchFamily="2" charset="-122"/>
              </a:rPr>
              <a:t>课题背景和意义</a:t>
            </a:r>
            <a:endParaRPr lang="en-US" altLang="zh-CN" b="1" dirty="0" smtClean="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国内外研究现状</a:t>
            </a:r>
            <a:endParaRPr lang="en-US" altLang="zh-CN"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a:latin typeface="华文仿宋" panose="02010600040101010101" pitchFamily="2" charset="-122"/>
                <a:ea typeface="华文仿宋" panose="02010600040101010101" pitchFamily="2" charset="-122"/>
              </a:rPr>
              <a:t>研究目标和内容</a:t>
            </a:r>
            <a:endParaRPr lang="en-US" altLang="zh-CN"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系统设计与实现</a:t>
            </a:r>
            <a:endParaRPr lang="en-US" altLang="zh-CN"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总结与展望</a:t>
            </a:r>
            <a:endParaRPr lang="en-US" altLang="zh-CN"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参考文献</a:t>
            </a:r>
            <a:endParaRPr lang="en-US" altLang="zh-CN"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165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关键技术</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190500" y="1600200"/>
            <a:ext cx="3895725" cy="1704975"/>
          </a:xfrm>
        </p:spPr>
        <p:txBody>
          <a:bodyPr>
            <a:normAutofit/>
          </a:bodyPr>
          <a:lstStyle/>
          <a:p>
            <a:r>
              <a:rPr lang="zh-CN" altLang="en-US" dirty="0" smtClean="0">
                <a:latin typeface="宋体" panose="02010600030101010101" pitchFamily="2" charset="-122"/>
                <a:ea typeface="宋体" panose="02010600030101010101" pitchFamily="2" charset="-122"/>
              </a:rPr>
              <a:t>实时服务反射技术</a:t>
            </a:r>
            <a:endParaRPr lang="en-US" altLang="zh-CN" dirty="0" smtClean="0">
              <a:latin typeface="宋体" panose="02010600030101010101" pitchFamily="2" charset="-122"/>
              <a:ea typeface="宋体" panose="02010600030101010101" pitchFamily="2" charset="-122"/>
            </a:endParaRPr>
          </a:p>
          <a:p>
            <a:pPr lvl="1"/>
            <a:r>
              <a:rPr lang="zh-CN" altLang="en-US" sz="1800" dirty="0" smtClean="0"/>
              <a:t>实现字符串到函数地址的转换</a:t>
            </a:r>
            <a:endParaRPr lang="en-US" altLang="zh-CN" sz="1800" dirty="0" smtClean="0"/>
          </a:p>
          <a:p>
            <a:pPr lvl="1"/>
            <a:r>
              <a:rPr lang="zh-CN" altLang="en-US" sz="1800" dirty="0" smtClean="0"/>
              <a:t>采用</a:t>
            </a:r>
            <a:r>
              <a:rPr lang="en-US" altLang="zh-CN" sz="1800" dirty="0" smtClean="0"/>
              <a:t>Hash</a:t>
            </a:r>
            <a:r>
              <a:rPr lang="zh-CN" altLang="en-US" sz="1800" dirty="0" smtClean="0"/>
              <a:t>表形式存储</a:t>
            </a:r>
            <a:endParaRPr lang="en-US" altLang="zh-CN" sz="1800" dirty="0" smtClean="0"/>
          </a:p>
          <a:p>
            <a:pPr lvl="1"/>
            <a:r>
              <a:rPr lang="zh-CN" altLang="en-US" sz="1800" dirty="0" smtClean="0"/>
              <a:t>表内容可预测，不易被破坏</a:t>
            </a:r>
            <a:endParaRPr lang="en-US" altLang="zh-CN" sz="1800" dirty="0" smtClean="0"/>
          </a:p>
        </p:txBody>
      </p:sp>
      <p:pic>
        <p:nvPicPr>
          <p:cNvPr id="5" name="图片 4"/>
          <p:cNvPicPr>
            <a:picLocks noChangeAspect="1"/>
          </p:cNvPicPr>
          <p:nvPr/>
        </p:nvPicPr>
        <p:blipFill>
          <a:blip r:embed="rId3"/>
          <a:stretch>
            <a:fillRect/>
          </a:stretch>
        </p:blipFill>
        <p:spPr>
          <a:xfrm>
            <a:off x="4305300" y="1775334"/>
            <a:ext cx="3755083" cy="4687824"/>
          </a:xfrm>
          <a:prstGeom prst="rect">
            <a:avLst/>
          </a:prstGeom>
        </p:spPr>
      </p:pic>
      <p:pic>
        <p:nvPicPr>
          <p:cNvPr id="4" name="图片 3"/>
          <p:cNvPicPr>
            <a:picLocks noChangeAspect="1"/>
          </p:cNvPicPr>
          <p:nvPr/>
        </p:nvPicPr>
        <p:blipFill>
          <a:blip r:embed="rId4"/>
          <a:stretch>
            <a:fillRect/>
          </a:stretch>
        </p:blipFill>
        <p:spPr>
          <a:xfrm>
            <a:off x="5096680" y="2044723"/>
            <a:ext cx="3485345" cy="4337027"/>
          </a:xfrm>
          <a:prstGeom prst="rect">
            <a:avLst/>
          </a:prstGeom>
        </p:spPr>
      </p:pic>
      <p:sp>
        <p:nvSpPr>
          <p:cNvPr id="7" name="内容占位符 2"/>
          <p:cNvSpPr txBox="1">
            <a:spLocks/>
          </p:cNvSpPr>
          <p:nvPr/>
        </p:nvSpPr>
        <p:spPr>
          <a:xfrm>
            <a:off x="190499" y="3963987"/>
            <a:ext cx="3895725" cy="17049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算法分析</a:t>
            </a:r>
            <a:endParaRPr lang="en-US" altLang="zh-CN" dirty="0" smtClean="0">
              <a:latin typeface="宋体" panose="02010600030101010101" pitchFamily="2" charset="-122"/>
              <a:ea typeface="宋体" panose="02010600030101010101" pitchFamily="2" charset="-122"/>
            </a:endParaRPr>
          </a:p>
          <a:p>
            <a:pPr lvl="1"/>
            <a:r>
              <a:rPr lang="zh-CN" altLang="en-US" sz="1800" dirty="0" smtClean="0"/>
              <a:t>运行时的算法复杂度为</a:t>
            </a:r>
            <a:r>
              <a:rPr lang="en-US" altLang="zh-CN" sz="1800" dirty="0" smtClean="0"/>
              <a:t>O(1)</a:t>
            </a:r>
          </a:p>
          <a:p>
            <a:pPr lvl="1"/>
            <a:r>
              <a:rPr lang="zh-CN" altLang="en-US" sz="1800" dirty="0" smtClean="0"/>
              <a:t>反射流程短，实时性好</a:t>
            </a:r>
            <a:endParaRPr lang="en-US" altLang="zh-CN" sz="1800" dirty="0" smtClean="0"/>
          </a:p>
        </p:txBody>
      </p:sp>
    </p:spTree>
    <p:extLst>
      <p:ext uri="{BB962C8B-B14F-4D97-AF65-F5344CB8AC3E}">
        <p14:creationId xmlns:p14="http://schemas.microsoft.com/office/powerpoint/2010/main" val="25031309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关键技术</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1"/>
            <a:ext cx="4381500" cy="2209800"/>
          </a:xfrm>
        </p:spPr>
        <p:txBody>
          <a:bodyPr>
            <a:normAutofit/>
          </a:bodyPr>
          <a:lstStyle/>
          <a:p>
            <a:r>
              <a:rPr lang="zh-CN" altLang="en-US" dirty="0" smtClean="0">
                <a:latin typeface="宋体" panose="02010600030101010101" pitchFamily="2" charset="-122"/>
                <a:ea typeface="宋体" panose="02010600030101010101" pitchFamily="2" charset="-122"/>
              </a:rPr>
              <a:t>实时服务端口映射技术</a:t>
            </a:r>
            <a:endParaRPr lang="en-US" altLang="zh-CN" dirty="0" smtClean="0">
              <a:latin typeface="宋体" panose="02010600030101010101" pitchFamily="2" charset="-122"/>
              <a:ea typeface="宋体" panose="02010600030101010101" pitchFamily="2" charset="-122"/>
            </a:endParaRPr>
          </a:p>
          <a:p>
            <a:pPr lvl="1"/>
            <a:r>
              <a:rPr lang="zh-CN" altLang="en-US" sz="1800" dirty="0" smtClean="0"/>
              <a:t>依赖</a:t>
            </a:r>
            <a:r>
              <a:rPr lang="en-US" altLang="zh-CN" sz="1800" dirty="0" smtClean="0"/>
              <a:t>RSDL</a:t>
            </a:r>
            <a:r>
              <a:rPr lang="zh-CN" altLang="en-US" sz="1800" dirty="0" smtClean="0"/>
              <a:t>文件</a:t>
            </a:r>
            <a:endParaRPr lang="en-US" altLang="zh-CN" sz="1800" dirty="0" smtClean="0"/>
          </a:p>
          <a:p>
            <a:pPr lvl="1"/>
            <a:r>
              <a:rPr lang="zh-CN" altLang="en-US" sz="1800" dirty="0" smtClean="0"/>
              <a:t>依赖系统配置文件</a:t>
            </a:r>
            <a:endParaRPr lang="en-US" altLang="zh-CN" sz="1800" dirty="0" smtClean="0"/>
          </a:p>
          <a:p>
            <a:pPr lvl="1"/>
            <a:r>
              <a:rPr lang="zh-CN" altLang="en-US" sz="1800" dirty="0" smtClean="0"/>
              <a:t>将服务的逻辑端口映射到物理端口</a:t>
            </a:r>
            <a:endParaRPr lang="en-US" altLang="zh-CN" sz="1800" dirty="0" smtClean="0"/>
          </a:p>
        </p:txBody>
      </p:sp>
      <p:pic>
        <p:nvPicPr>
          <p:cNvPr id="4" name="图片 3"/>
          <p:cNvPicPr>
            <a:picLocks noChangeAspect="1"/>
          </p:cNvPicPr>
          <p:nvPr/>
        </p:nvPicPr>
        <p:blipFill>
          <a:blip r:embed="rId3"/>
          <a:stretch>
            <a:fillRect/>
          </a:stretch>
        </p:blipFill>
        <p:spPr>
          <a:xfrm>
            <a:off x="4939236" y="2076612"/>
            <a:ext cx="3747563" cy="3676488"/>
          </a:xfrm>
          <a:prstGeom prst="rect">
            <a:avLst/>
          </a:prstGeom>
        </p:spPr>
      </p:pic>
      <p:sp>
        <p:nvSpPr>
          <p:cNvPr id="5" name="内容占位符 2"/>
          <p:cNvSpPr txBox="1">
            <a:spLocks/>
          </p:cNvSpPr>
          <p:nvPr/>
        </p:nvSpPr>
        <p:spPr>
          <a:xfrm>
            <a:off x="356664" y="3686176"/>
            <a:ext cx="43815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作用</a:t>
            </a:r>
            <a:endParaRPr lang="en-US" altLang="zh-CN" dirty="0" smtClean="0">
              <a:latin typeface="宋体" panose="02010600030101010101" pitchFamily="2" charset="-122"/>
              <a:ea typeface="宋体" panose="02010600030101010101" pitchFamily="2" charset="-122"/>
            </a:endParaRPr>
          </a:p>
          <a:p>
            <a:pPr lvl="1"/>
            <a:r>
              <a:rPr lang="zh-CN" altLang="en-US" sz="1800" dirty="0" smtClean="0"/>
              <a:t>分离实时服务与分区的耦合关系</a:t>
            </a:r>
            <a:endParaRPr lang="en-US" altLang="zh-CN" sz="1800" dirty="0" smtClean="0"/>
          </a:p>
          <a:p>
            <a:pPr lvl="1"/>
            <a:r>
              <a:rPr lang="zh-CN" altLang="en-US" sz="1800" dirty="0" smtClean="0"/>
              <a:t>便于配置冗余分区</a:t>
            </a:r>
            <a:endParaRPr lang="en-US" altLang="zh-CN" sz="1800" dirty="0" smtClean="0"/>
          </a:p>
          <a:p>
            <a:pPr lvl="1"/>
            <a:r>
              <a:rPr lang="zh-CN" altLang="en-US" sz="1800" dirty="0" smtClean="0"/>
              <a:t>进行服务调用时使用逻辑端口，减少服务升级带来的额外工作</a:t>
            </a:r>
            <a:endParaRPr lang="en-US" altLang="zh-CN" sz="1800" dirty="0" smtClean="0"/>
          </a:p>
        </p:txBody>
      </p:sp>
    </p:spTree>
    <p:extLst>
      <p:ext uri="{BB962C8B-B14F-4D97-AF65-F5344CB8AC3E}">
        <p14:creationId xmlns:p14="http://schemas.microsoft.com/office/powerpoint/2010/main" val="12702163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关键技术</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1"/>
            <a:ext cx="4229100" cy="2133600"/>
          </a:xfrm>
        </p:spPr>
        <p:txBody>
          <a:bodyPr>
            <a:normAutofit/>
          </a:bodyPr>
          <a:lstStyle/>
          <a:p>
            <a:r>
              <a:rPr lang="zh-CN" altLang="en-US" dirty="0" smtClean="0">
                <a:latin typeface="宋体" panose="02010600030101010101" pitchFamily="2" charset="-122"/>
                <a:ea typeface="宋体" panose="02010600030101010101" pitchFamily="2" charset="-122"/>
              </a:rPr>
              <a:t>实时服务调度代码生成</a:t>
            </a:r>
            <a:endParaRPr lang="en-US" altLang="zh-CN" dirty="0" smtClean="0">
              <a:latin typeface="宋体" panose="02010600030101010101" pitchFamily="2" charset="-122"/>
              <a:ea typeface="宋体" panose="02010600030101010101" pitchFamily="2" charset="-122"/>
            </a:endParaRPr>
          </a:p>
          <a:p>
            <a:pPr lvl="1"/>
            <a:r>
              <a:rPr lang="zh-CN" altLang="en-US" sz="2000" dirty="0" smtClean="0"/>
              <a:t>解析</a:t>
            </a:r>
            <a:r>
              <a:rPr lang="en-US" altLang="zh-CN" sz="2000" dirty="0" smtClean="0"/>
              <a:t>RSDL</a:t>
            </a:r>
            <a:r>
              <a:rPr lang="zh-CN" altLang="en-US" sz="2000" dirty="0" smtClean="0"/>
              <a:t>文件</a:t>
            </a:r>
            <a:endParaRPr lang="en-US" altLang="zh-CN" sz="2000" dirty="0" smtClean="0"/>
          </a:p>
          <a:p>
            <a:pPr lvl="1"/>
            <a:r>
              <a:rPr lang="zh-CN" altLang="en-US" sz="2000" dirty="0" smtClean="0">
                <a:latin typeface="宋体" panose="02010600030101010101" pitchFamily="2" charset="-122"/>
                <a:ea typeface="宋体" panose="02010600030101010101" pitchFamily="2" charset="-122"/>
              </a:rPr>
              <a:t>获取信息</a:t>
            </a:r>
            <a:endParaRPr lang="en-US" altLang="zh-CN" sz="2000" dirty="0" smtClean="0">
              <a:latin typeface="宋体" panose="02010600030101010101" pitchFamily="2" charset="-122"/>
              <a:ea typeface="宋体" panose="02010600030101010101" pitchFamily="2" charset="-122"/>
            </a:endParaRPr>
          </a:p>
          <a:p>
            <a:pPr lvl="1"/>
            <a:r>
              <a:rPr lang="zh-CN" altLang="en-US" sz="2000" dirty="0" smtClean="0"/>
              <a:t>生成代码</a:t>
            </a:r>
            <a:endParaRPr lang="en-US" altLang="zh-CN" sz="2000" dirty="0" smtClean="0"/>
          </a:p>
        </p:txBody>
      </p:sp>
      <p:pic>
        <p:nvPicPr>
          <p:cNvPr id="5" name="图片 4"/>
          <p:cNvPicPr>
            <a:picLocks noChangeAspect="1"/>
          </p:cNvPicPr>
          <p:nvPr/>
        </p:nvPicPr>
        <p:blipFill>
          <a:blip r:embed="rId3"/>
          <a:stretch>
            <a:fillRect/>
          </a:stretch>
        </p:blipFill>
        <p:spPr>
          <a:xfrm>
            <a:off x="4894393" y="2532888"/>
            <a:ext cx="4249607" cy="2401062"/>
          </a:xfrm>
          <a:prstGeom prst="rect">
            <a:avLst/>
          </a:prstGeom>
        </p:spPr>
      </p:pic>
      <p:sp>
        <p:nvSpPr>
          <p:cNvPr id="6" name="内容占位符 2"/>
          <p:cNvSpPr txBox="1">
            <a:spLocks/>
          </p:cNvSpPr>
          <p:nvPr/>
        </p:nvSpPr>
        <p:spPr>
          <a:xfrm>
            <a:off x="249106" y="3733419"/>
            <a:ext cx="4437193" cy="213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效果</a:t>
            </a:r>
            <a:endParaRPr lang="en-US" altLang="zh-CN" dirty="0" smtClean="0">
              <a:latin typeface="宋体" panose="02010600030101010101" pitchFamily="2" charset="-122"/>
              <a:ea typeface="宋体" panose="02010600030101010101" pitchFamily="2" charset="-122"/>
            </a:endParaRPr>
          </a:p>
          <a:p>
            <a:pPr lvl="1"/>
            <a:r>
              <a:rPr lang="zh-CN" altLang="en-US" sz="2000" dirty="0" smtClean="0"/>
              <a:t>使用生成代码可以直接调用服务</a:t>
            </a:r>
            <a:endParaRPr lang="en-US" altLang="zh-CN" sz="2000" dirty="0" smtClean="0"/>
          </a:p>
          <a:p>
            <a:pPr lvl="1"/>
            <a:r>
              <a:rPr lang="zh-CN" altLang="en-US" sz="2000" dirty="0" smtClean="0"/>
              <a:t>自主修改参数和调用方式</a:t>
            </a:r>
            <a:endParaRPr lang="en-US" altLang="zh-CN" sz="2000" dirty="0" smtClean="0"/>
          </a:p>
          <a:p>
            <a:pPr lvl="1"/>
            <a:r>
              <a:rPr lang="zh-CN" altLang="en-US" sz="2000" dirty="0"/>
              <a:t>可</a:t>
            </a:r>
            <a:r>
              <a:rPr lang="zh-CN" altLang="en-US" sz="2000" dirty="0" smtClean="0"/>
              <a:t>与其他服务进行组合</a:t>
            </a:r>
            <a:endParaRPr lang="en-US" altLang="zh-CN" sz="2000" dirty="0" smtClean="0"/>
          </a:p>
        </p:txBody>
      </p:sp>
    </p:spTree>
    <p:extLst>
      <p:ext uri="{BB962C8B-B14F-4D97-AF65-F5344CB8AC3E}">
        <p14:creationId xmlns:p14="http://schemas.microsoft.com/office/powerpoint/2010/main" val="2864913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系统设计与实现</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a:t>
            </a:r>
            <a:r>
              <a:rPr lang="zh-CN" altLang="en-US" sz="3200" b="1" dirty="0" smtClean="0">
                <a:latin typeface="华文仿宋" panose="02010600040101010101" pitchFamily="2" charset="-122"/>
                <a:ea typeface="华文仿宋" panose="02010600040101010101" pitchFamily="2" charset="-122"/>
              </a:rPr>
              <a:t>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331106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77644257"/>
              </p:ext>
            </p:extLst>
          </p:nvPr>
        </p:nvGraphicFramePr>
        <p:xfrm>
          <a:off x="4771682" y="2235804"/>
          <a:ext cx="4372318" cy="3955445"/>
        </p:xfrm>
        <a:graphic>
          <a:graphicData uri="http://schemas.openxmlformats.org/presentationml/2006/ole">
            <mc:AlternateContent xmlns:mc="http://schemas.openxmlformats.org/markup-compatibility/2006">
              <mc:Choice xmlns:v="urn:schemas-microsoft-com:vml" Requires="v">
                <p:oleObj spid="_x0000_s4374" name="Visio" r:id="rId3" imgW="6096000" imgH="5505540" progId="Visio.Drawing.15">
                  <p:embed/>
                </p:oleObj>
              </mc:Choice>
              <mc:Fallback>
                <p:oleObj name="Visio" r:id="rId3" imgW="6096000" imgH="550554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1682" y="2235804"/>
                        <a:ext cx="4372318" cy="3955445"/>
                      </a:xfrm>
                      <a:prstGeom prst="rect">
                        <a:avLst/>
                      </a:prstGeom>
                      <a:noFill/>
                    </p:spPr>
                  </p:pic>
                </p:oleObj>
              </mc:Fallback>
            </mc:AlternateContent>
          </a:graphicData>
        </a:graphic>
      </p:graphicFrame>
      <p:sp>
        <p:nvSpPr>
          <p:cNvPr id="5" name="内容占位符 2"/>
          <p:cNvSpPr>
            <a:spLocks noGrp="1"/>
          </p:cNvSpPr>
          <p:nvPr>
            <p:ph idx="1"/>
          </p:nvPr>
        </p:nvSpPr>
        <p:spPr>
          <a:xfrm>
            <a:off x="457200" y="1600200"/>
            <a:ext cx="4229100" cy="4591049"/>
          </a:xfrm>
        </p:spPr>
        <p:txBody>
          <a:bodyPr>
            <a:normAutofit lnSpcReduction="10000"/>
          </a:bodyPr>
          <a:lstStyle/>
          <a:p>
            <a:r>
              <a:rPr lang="zh-CN" altLang="en-US" dirty="0" smtClean="0">
                <a:latin typeface="宋体" panose="02010600030101010101" pitchFamily="2" charset="-122"/>
                <a:ea typeface="宋体" panose="02010600030101010101" pitchFamily="2" charset="-122"/>
              </a:rPr>
              <a:t>功能结构</a:t>
            </a:r>
            <a:endParaRPr lang="en-US" altLang="zh-CN" dirty="0" smtClean="0">
              <a:latin typeface="宋体" panose="02010600030101010101" pitchFamily="2" charset="-122"/>
              <a:ea typeface="宋体" panose="02010600030101010101" pitchFamily="2" charset="-122"/>
            </a:endParaRPr>
          </a:p>
          <a:p>
            <a:pPr lvl="1"/>
            <a:r>
              <a:rPr lang="zh-CN" altLang="en-US" sz="2000" b="1" u="sng" dirty="0" smtClean="0"/>
              <a:t>服务管理</a:t>
            </a:r>
            <a:r>
              <a:rPr lang="zh-CN" altLang="en-US" sz="2000" dirty="0" smtClean="0"/>
              <a:t>主要对服务调用请求进行处理，给出调用结果或者错误消息。</a:t>
            </a:r>
            <a:endParaRPr lang="en-US" altLang="zh-CN" sz="2000" dirty="0" smtClean="0"/>
          </a:p>
          <a:p>
            <a:pPr lvl="1"/>
            <a:r>
              <a:rPr lang="zh-CN" altLang="en-US" sz="2000" b="1" u="sng" dirty="0" smtClean="0"/>
              <a:t>实时性管理</a:t>
            </a:r>
            <a:r>
              <a:rPr lang="zh-CN" altLang="en-US" sz="2000" dirty="0" smtClean="0"/>
              <a:t>主要针对服务调用的实时性要求进行监测，对于超时等情况进行处理。</a:t>
            </a:r>
            <a:endParaRPr lang="en-US" altLang="zh-CN" sz="2000" dirty="0" smtClean="0"/>
          </a:p>
          <a:p>
            <a:pPr lvl="1"/>
            <a:r>
              <a:rPr lang="zh-CN" altLang="en-US" sz="2000" b="1" u="sng" dirty="0" smtClean="0"/>
              <a:t>消息管理</a:t>
            </a:r>
            <a:r>
              <a:rPr lang="zh-CN" altLang="en-US" sz="2000" dirty="0" smtClean="0"/>
              <a:t>主要是将发送过来的消息转换成为服务层使用的数据格式，同时对消息的合法性进行检查。</a:t>
            </a:r>
            <a:endParaRPr lang="en-US" altLang="zh-CN" sz="2000" dirty="0" smtClean="0"/>
          </a:p>
          <a:p>
            <a:pPr lvl="1"/>
            <a:r>
              <a:rPr lang="zh-CN" altLang="en-US" sz="2000" b="1" u="sng" dirty="0" smtClean="0"/>
              <a:t>配置管理</a:t>
            </a:r>
            <a:r>
              <a:rPr lang="zh-CN" altLang="en-US" sz="2000" dirty="0" smtClean="0"/>
              <a:t>主要为上述</a:t>
            </a:r>
            <a:r>
              <a:rPr lang="en-US" altLang="zh-CN" sz="2000" dirty="0" smtClean="0"/>
              <a:t>3</a:t>
            </a:r>
            <a:r>
              <a:rPr lang="zh-CN" altLang="en-US" sz="2000" dirty="0" smtClean="0"/>
              <a:t>个功能所需要的数据进行存储，并提供访问接口。</a:t>
            </a:r>
            <a:endParaRPr lang="en-US" altLang="zh-CN" sz="2000" dirty="0" smtClean="0"/>
          </a:p>
        </p:txBody>
      </p:sp>
    </p:spTree>
    <p:extLst>
      <p:ext uri="{BB962C8B-B14F-4D97-AF65-F5344CB8AC3E}">
        <p14:creationId xmlns:p14="http://schemas.microsoft.com/office/powerpoint/2010/main" val="42919609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457200" y="176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618982078"/>
              </p:ext>
            </p:extLst>
          </p:nvPr>
        </p:nvGraphicFramePr>
        <p:xfrm>
          <a:off x="3990974" y="2261552"/>
          <a:ext cx="5070729" cy="3127109"/>
        </p:xfrm>
        <a:graphic>
          <a:graphicData uri="http://schemas.openxmlformats.org/presentationml/2006/ole">
            <mc:AlternateContent xmlns:mc="http://schemas.openxmlformats.org/markup-compatibility/2006">
              <mc:Choice xmlns:v="urn:schemas-microsoft-com:vml" Requires="v">
                <p:oleObj spid="_x0000_s6417" name="Visio" r:id="rId3" imgW="9639300" imgH="5934165" progId="Visio.Drawing.15">
                  <p:embed/>
                </p:oleObj>
              </mc:Choice>
              <mc:Fallback>
                <p:oleObj name="Visio" r:id="rId3" imgW="9639300" imgH="593416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0974" y="2261552"/>
                        <a:ext cx="5070729" cy="3127109"/>
                      </a:xfrm>
                      <a:prstGeom prst="rect">
                        <a:avLst/>
                      </a:prstGeom>
                      <a:noFill/>
                    </p:spPr>
                  </p:pic>
                </p:oleObj>
              </mc:Fallback>
            </mc:AlternateContent>
          </a:graphicData>
        </a:graphic>
      </p:graphicFrame>
      <p:sp>
        <p:nvSpPr>
          <p:cNvPr id="6" name="内容占位符 2"/>
          <p:cNvSpPr>
            <a:spLocks noGrp="1"/>
          </p:cNvSpPr>
          <p:nvPr>
            <p:ph idx="1"/>
          </p:nvPr>
        </p:nvSpPr>
        <p:spPr>
          <a:xfrm>
            <a:off x="76200" y="1600200"/>
            <a:ext cx="3695700" cy="4591049"/>
          </a:xfrm>
        </p:spPr>
        <p:txBody>
          <a:bodyPr>
            <a:normAutofit/>
          </a:bodyPr>
          <a:lstStyle/>
          <a:p>
            <a:r>
              <a:rPr lang="zh-CN" altLang="en-US" dirty="0" smtClean="0">
                <a:latin typeface="宋体" panose="02010600030101010101" pitchFamily="2" charset="-122"/>
                <a:ea typeface="宋体" panose="02010600030101010101" pitchFamily="2" charset="-122"/>
              </a:rPr>
              <a:t>系统结构</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sz="2000" dirty="0" smtClean="0"/>
              <a:t>系统结构分为</a:t>
            </a:r>
            <a:r>
              <a:rPr lang="en-US" altLang="zh-CN" sz="2000" dirty="0" smtClean="0"/>
              <a:t>2</a:t>
            </a:r>
            <a:r>
              <a:rPr lang="zh-CN" altLang="en-US" sz="2000" dirty="0" smtClean="0"/>
              <a:t>部分。</a:t>
            </a:r>
            <a:endParaRPr lang="en-US" altLang="zh-CN" sz="2000" dirty="0" smtClean="0"/>
          </a:p>
          <a:p>
            <a:pPr lvl="1">
              <a:lnSpc>
                <a:spcPct val="150000"/>
              </a:lnSpc>
            </a:pPr>
            <a:r>
              <a:rPr lang="zh-CN" altLang="en-US" sz="2000" dirty="0" smtClean="0"/>
              <a:t>实时应用和实时服务通过消息通道进行通信。</a:t>
            </a:r>
            <a:endParaRPr lang="en-US" altLang="zh-CN" sz="2000" dirty="0" smtClean="0"/>
          </a:p>
          <a:p>
            <a:pPr lvl="1">
              <a:lnSpc>
                <a:spcPct val="150000"/>
              </a:lnSpc>
            </a:pPr>
            <a:r>
              <a:rPr lang="zh-CN" altLang="en-US" sz="2000" dirty="0" smtClean="0"/>
              <a:t>客户端和运行时分离。</a:t>
            </a:r>
            <a:endParaRPr lang="en-US" altLang="zh-CN" sz="2000" dirty="0" smtClean="0"/>
          </a:p>
          <a:p>
            <a:pPr lvl="1">
              <a:lnSpc>
                <a:spcPct val="150000"/>
              </a:lnSpc>
            </a:pPr>
            <a:r>
              <a:rPr lang="zh-CN" altLang="en-US" sz="2000" dirty="0" smtClean="0"/>
              <a:t>各个模块隐藏处理细节，只提供其他模块可以调用的接口。</a:t>
            </a:r>
            <a:endParaRPr lang="en-US" altLang="zh-CN" sz="2000" dirty="0" smtClean="0"/>
          </a:p>
        </p:txBody>
      </p:sp>
    </p:spTree>
    <p:extLst>
      <p:ext uri="{BB962C8B-B14F-4D97-AF65-F5344CB8AC3E}">
        <p14:creationId xmlns:p14="http://schemas.microsoft.com/office/powerpoint/2010/main" val="431946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内容占位符 2"/>
          <p:cNvSpPr>
            <a:spLocks noGrp="1"/>
          </p:cNvSpPr>
          <p:nvPr>
            <p:ph idx="1"/>
          </p:nvPr>
        </p:nvSpPr>
        <p:spPr>
          <a:xfrm>
            <a:off x="457200" y="1600201"/>
            <a:ext cx="3228975" cy="1259586"/>
          </a:xfrm>
        </p:spPr>
        <p:txBody>
          <a:bodyPr>
            <a:normAutofit/>
          </a:bodyPr>
          <a:lstStyle/>
          <a:p>
            <a:r>
              <a:rPr lang="zh-CN" altLang="en-US" dirty="0" smtClean="0">
                <a:latin typeface="宋体" panose="02010600030101010101" pitchFamily="2" charset="-122"/>
                <a:ea typeface="宋体" panose="02010600030101010101" pitchFamily="2" charset="-122"/>
              </a:rPr>
              <a:t>拷贝生成的代码</a:t>
            </a:r>
            <a:endParaRPr lang="en-US" altLang="zh-CN" dirty="0" smtClean="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457200" y="2859786"/>
            <a:ext cx="4238625" cy="2552700"/>
          </a:xfrm>
          <a:prstGeom prst="rect">
            <a:avLst/>
          </a:prstGeom>
        </p:spPr>
      </p:pic>
      <p:sp>
        <p:nvSpPr>
          <p:cNvPr id="8" name="内容占位符 2"/>
          <p:cNvSpPr txBox="1">
            <a:spLocks/>
          </p:cNvSpPr>
          <p:nvPr/>
        </p:nvSpPr>
        <p:spPr>
          <a:xfrm>
            <a:off x="4772025" y="1600201"/>
            <a:ext cx="3228975" cy="10382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服务调用结果</a:t>
            </a:r>
            <a:endParaRPr lang="en-US" altLang="zh-CN" dirty="0" smtClean="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4"/>
          <a:stretch>
            <a:fillRect/>
          </a:stretch>
        </p:blipFill>
        <p:spPr>
          <a:xfrm>
            <a:off x="3976550" y="2638425"/>
            <a:ext cx="5015049" cy="2581275"/>
          </a:xfrm>
          <a:prstGeom prst="rect">
            <a:avLst/>
          </a:prstGeom>
        </p:spPr>
      </p:pic>
    </p:spTree>
    <p:extLst>
      <p:ext uri="{BB962C8B-B14F-4D97-AF65-F5344CB8AC3E}">
        <p14:creationId xmlns:p14="http://schemas.microsoft.com/office/powerpoint/2010/main" val="37555822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内容占位符 2"/>
          <p:cNvSpPr>
            <a:spLocks noGrp="1"/>
          </p:cNvSpPr>
          <p:nvPr>
            <p:ph idx="1"/>
          </p:nvPr>
        </p:nvSpPr>
        <p:spPr>
          <a:xfrm>
            <a:off x="134112" y="1600200"/>
            <a:ext cx="5193127" cy="4739640"/>
          </a:xfrm>
        </p:spPr>
        <p:txBody>
          <a:bodyPr>
            <a:normAutofit fontScale="92500" lnSpcReduction="10000"/>
          </a:bodyPr>
          <a:lstStyle/>
          <a:p>
            <a:r>
              <a:rPr lang="zh-CN" altLang="en-US" dirty="0" smtClean="0">
                <a:latin typeface="宋体" panose="02010600030101010101" pitchFamily="2" charset="-122"/>
                <a:ea typeface="宋体" panose="02010600030101010101" pitchFamily="2" charset="-122"/>
              </a:rPr>
              <a:t>响应时间</a:t>
            </a:r>
            <a:endParaRPr lang="en-US" altLang="zh-CN" dirty="0" smtClean="0">
              <a:latin typeface="宋体" panose="02010600030101010101" pitchFamily="2" charset="-122"/>
              <a:ea typeface="宋体" panose="02010600030101010101" pitchFamily="2" charset="-122"/>
            </a:endParaRPr>
          </a:p>
          <a:p>
            <a:pPr lvl="1"/>
            <a:r>
              <a:rPr lang="zh-CN" altLang="en-US" dirty="0"/>
              <a:t>上</a:t>
            </a:r>
            <a:r>
              <a:rPr lang="zh-CN" altLang="en-US" dirty="0" smtClean="0"/>
              <a:t>图为平均响应时间对比图</a:t>
            </a:r>
            <a:endParaRPr lang="en-US" altLang="zh-CN" dirty="0" smtClean="0"/>
          </a:p>
          <a:p>
            <a:pPr lvl="1"/>
            <a:r>
              <a:rPr lang="zh-CN" altLang="en-US" dirty="0" smtClean="0">
                <a:latin typeface="宋体" panose="02010600030101010101" pitchFamily="2" charset="-122"/>
                <a:ea typeface="宋体" panose="02010600030101010101" pitchFamily="2" charset="-122"/>
              </a:rPr>
              <a:t>实时</a:t>
            </a:r>
            <a:r>
              <a:rPr lang="en-US" altLang="zh-CN" dirty="0" smtClean="0">
                <a:latin typeface="宋体" panose="02010600030101010101" pitchFamily="2" charset="-122"/>
                <a:ea typeface="宋体" panose="02010600030101010101" pitchFamily="2" charset="-122"/>
              </a:rPr>
              <a:t>SOA</a:t>
            </a:r>
            <a:r>
              <a:rPr lang="zh-CN" altLang="en-US" dirty="0" smtClean="0">
                <a:latin typeface="宋体" panose="02010600030101010101" pitchFamily="2" charset="-122"/>
                <a:ea typeface="宋体" panose="02010600030101010101" pitchFamily="2" charset="-122"/>
              </a:rPr>
              <a:t>运行时性能略差于传统紧耦合系统</a:t>
            </a:r>
            <a:endParaRPr lang="en-US" altLang="zh-CN" dirty="0" smtClean="0">
              <a:latin typeface="宋体" panose="02010600030101010101" pitchFamily="2" charset="-122"/>
              <a:ea typeface="宋体" panose="02010600030101010101" pitchFamily="2" charset="-122"/>
            </a:endParaRPr>
          </a:p>
          <a:p>
            <a:pPr lvl="1"/>
            <a:r>
              <a:rPr lang="zh-CN" altLang="en-US" dirty="0" smtClean="0"/>
              <a:t>超过负载后，响应时间上升</a:t>
            </a:r>
            <a:endParaRPr lang="en-US" altLang="zh-CN" dirty="0" smtClean="0"/>
          </a:p>
          <a:p>
            <a:r>
              <a:rPr lang="zh-CN" altLang="en-US" dirty="0" smtClean="0">
                <a:latin typeface="宋体" panose="02010600030101010101" pitchFamily="2" charset="-122"/>
                <a:ea typeface="宋体" panose="02010600030101010101" pitchFamily="2" charset="-122"/>
              </a:rPr>
              <a:t>响应时间差值</a:t>
            </a:r>
            <a:endParaRPr lang="en-US" altLang="zh-CN" dirty="0" smtClean="0">
              <a:latin typeface="宋体" panose="02010600030101010101" pitchFamily="2" charset="-122"/>
              <a:ea typeface="宋体" panose="02010600030101010101" pitchFamily="2" charset="-122"/>
            </a:endParaRPr>
          </a:p>
          <a:p>
            <a:pPr lvl="1"/>
            <a:r>
              <a:rPr lang="zh-CN" altLang="en-US" dirty="0"/>
              <a:t>下</a:t>
            </a:r>
            <a:r>
              <a:rPr lang="zh-CN" altLang="en-US" dirty="0" smtClean="0"/>
              <a:t>图为响应时间差值和差值占比</a:t>
            </a:r>
            <a:endParaRPr lang="en-US" altLang="zh-CN" dirty="0" smtClean="0"/>
          </a:p>
          <a:p>
            <a:pPr lvl="1"/>
            <a:r>
              <a:rPr lang="zh-CN" altLang="en-US" dirty="0" smtClean="0">
                <a:latin typeface="宋体" panose="02010600030101010101" pitchFamily="2" charset="-122"/>
                <a:ea typeface="宋体" panose="02010600030101010101" pitchFamily="2" charset="-122"/>
              </a:rPr>
              <a:t>差值占比平稳</a:t>
            </a:r>
            <a:endParaRPr lang="en-US" altLang="zh-CN" dirty="0" smtClean="0">
              <a:latin typeface="宋体" panose="02010600030101010101" pitchFamily="2" charset="-122"/>
              <a:ea typeface="宋体" panose="02010600030101010101" pitchFamily="2" charset="-122"/>
            </a:endParaRPr>
          </a:p>
          <a:p>
            <a:pPr lvl="1"/>
            <a:r>
              <a:rPr lang="zh-CN" altLang="en-US" dirty="0"/>
              <a:t>超过</a:t>
            </a:r>
            <a:r>
              <a:rPr lang="zh-CN" altLang="en-US" dirty="0" smtClean="0"/>
              <a:t>负载后占比下降</a:t>
            </a:r>
            <a:endParaRPr lang="en-US" altLang="zh-CN" dirty="0" smtClean="0"/>
          </a:p>
          <a:p>
            <a:r>
              <a:rPr lang="zh-CN" altLang="en-US" dirty="0" smtClean="0">
                <a:latin typeface="宋体" panose="02010600030101010101" pitchFamily="2" charset="-122"/>
                <a:ea typeface="宋体" panose="02010600030101010101" pitchFamily="2" charset="-122"/>
              </a:rPr>
              <a:t>结论</a:t>
            </a:r>
            <a:endParaRPr lang="en-US" altLang="zh-CN" dirty="0" smtClean="0">
              <a:latin typeface="宋体" panose="02010600030101010101" pitchFamily="2" charset="-122"/>
              <a:ea typeface="宋体" panose="02010600030101010101" pitchFamily="2" charset="-122"/>
            </a:endParaRPr>
          </a:p>
          <a:p>
            <a:pPr lvl="1"/>
            <a:r>
              <a:rPr lang="zh-CN" altLang="en-US" dirty="0" smtClean="0"/>
              <a:t>实时</a:t>
            </a:r>
            <a:r>
              <a:rPr lang="en-US" altLang="zh-CN" dirty="0" smtClean="0"/>
              <a:t>SOA</a:t>
            </a:r>
            <a:r>
              <a:rPr lang="zh-CN" altLang="en-US" dirty="0" smtClean="0"/>
              <a:t>运行时对响应时间有影响，但占比大约</a:t>
            </a:r>
            <a:r>
              <a:rPr lang="en-US" altLang="zh-CN" dirty="0" smtClean="0"/>
              <a:t>8%</a:t>
            </a:r>
            <a:r>
              <a:rPr lang="zh-CN" altLang="en-US" dirty="0" smtClean="0"/>
              <a:t>，可以接受。</a:t>
            </a:r>
            <a:endParaRPr lang="en-US" altLang="zh-CN" dirty="0">
              <a:latin typeface="宋体" panose="02010600030101010101" pitchFamily="2" charset="-122"/>
              <a:ea typeface="宋体" panose="02010600030101010101" pitchFamily="2" charset="-122"/>
            </a:endParaRPr>
          </a:p>
        </p:txBody>
      </p:sp>
      <p:pic>
        <p:nvPicPr>
          <p:cNvPr id="7170" name="图表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444" y="1735371"/>
            <a:ext cx="3237356" cy="218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239" y="3922264"/>
            <a:ext cx="3359561" cy="207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8853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内容占位符 2"/>
          <p:cNvSpPr>
            <a:spLocks noGrp="1"/>
          </p:cNvSpPr>
          <p:nvPr>
            <p:ph idx="1"/>
          </p:nvPr>
        </p:nvSpPr>
        <p:spPr>
          <a:xfrm>
            <a:off x="457200" y="1600200"/>
            <a:ext cx="8380095" cy="4525963"/>
          </a:xfrm>
        </p:spPr>
        <p:txBody>
          <a:bodyPr>
            <a:normAutofit/>
          </a:bodyPr>
          <a:lstStyle/>
          <a:p>
            <a:r>
              <a:rPr lang="zh-CN" altLang="en-US" dirty="0" smtClean="0">
                <a:latin typeface="宋体" panose="02010600030101010101" pitchFamily="2" charset="-122"/>
                <a:ea typeface="宋体" panose="02010600030101010101" pitchFamily="2" charset="-122"/>
              </a:rPr>
              <a:t>吞吐量</a:t>
            </a:r>
            <a:endParaRPr lang="en-US" altLang="zh-CN" dirty="0" smtClean="0">
              <a:latin typeface="宋体" panose="02010600030101010101" pitchFamily="2" charset="-122"/>
              <a:ea typeface="宋体" panose="02010600030101010101" pitchFamily="2" charset="-122"/>
            </a:endParaRPr>
          </a:p>
          <a:p>
            <a:pPr lvl="1"/>
            <a:r>
              <a:rPr lang="zh-CN" altLang="en-US" dirty="0" smtClean="0"/>
              <a:t>轻负载时，吞吐量差异不大</a:t>
            </a:r>
            <a:endParaRPr lang="en-US" altLang="zh-CN" dirty="0" smtClean="0"/>
          </a:p>
          <a:p>
            <a:pPr lvl="1"/>
            <a:r>
              <a:rPr lang="zh-CN" altLang="en-US" dirty="0"/>
              <a:t>满</a:t>
            </a:r>
            <a:r>
              <a:rPr lang="zh-CN" altLang="en-US" dirty="0" smtClean="0"/>
              <a:t>负载时略有下降</a:t>
            </a:r>
            <a:endParaRPr lang="en-US" altLang="zh-CN" dirty="0" smtClean="0"/>
          </a:p>
          <a:p>
            <a:pPr lvl="1"/>
            <a:r>
              <a:rPr lang="zh-CN" altLang="en-US" dirty="0" smtClean="0"/>
              <a:t>负载加大，吞吐量下降</a:t>
            </a:r>
            <a:endParaRPr lang="en-US" altLang="zh-CN" dirty="0" smtClean="0"/>
          </a:p>
          <a:p>
            <a:pPr lvl="1"/>
            <a:endParaRPr lang="en-US" altLang="zh-CN"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结论</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在正常情况下，差异不大</a:t>
            </a:r>
            <a:endParaRPr lang="en-US" altLang="zh-CN" dirty="0" smtClean="0">
              <a:latin typeface="宋体" panose="02010600030101010101" pitchFamily="2" charset="-122"/>
              <a:ea typeface="宋体" panose="02010600030101010101" pitchFamily="2" charset="-122"/>
            </a:endParaRPr>
          </a:p>
          <a:p>
            <a:pPr lvl="1"/>
            <a:r>
              <a:rPr lang="zh-CN" altLang="en-US" dirty="0"/>
              <a:t>吞吐量在峰值时要略低于紧</a:t>
            </a:r>
            <a:r>
              <a:rPr lang="zh-CN" altLang="en-US" dirty="0" smtClean="0"/>
              <a:t>耦合系统</a:t>
            </a:r>
            <a:endParaRPr lang="en-US" altLang="zh-CN" dirty="0"/>
          </a:p>
        </p:txBody>
      </p:sp>
      <p:pic>
        <p:nvPicPr>
          <p:cNvPr id="8194" name="图表 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4608" y="2038325"/>
            <a:ext cx="4106799" cy="244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977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内容占位符 2"/>
          <p:cNvSpPr>
            <a:spLocks noGrp="1"/>
          </p:cNvSpPr>
          <p:nvPr>
            <p:ph idx="1"/>
          </p:nvPr>
        </p:nvSpPr>
        <p:spPr>
          <a:xfrm>
            <a:off x="457200" y="1600200"/>
            <a:ext cx="8229600" cy="4525963"/>
          </a:xfrm>
        </p:spPr>
        <p:txBody>
          <a:bodyPr>
            <a:normAutofit/>
          </a:bodyPr>
          <a:lstStyle/>
          <a:p>
            <a:r>
              <a:rPr lang="zh-CN" altLang="en-US" dirty="0" smtClean="0">
                <a:latin typeface="宋体" panose="02010600030101010101" pitchFamily="2" charset="-122"/>
                <a:ea typeface="宋体" panose="02010600030101010101" pitchFamily="2" charset="-122"/>
              </a:rPr>
              <a:t>可用性</a:t>
            </a:r>
            <a:endParaRPr lang="en-US" altLang="zh-CN" dirty="0" smtClean="0">
              <a:latin typeface="宋体" panose="02010600030101010101" pitchFamily="2" charset="-122"/>
              <a:ea typeface="宋体" panose="02010600030101010101" pitchFamily="2" charset="-122"/>
            </a:endParaRPr>
          </a:p>
          <a:p>
            <a:pPr lvl="1"/>
            <a:r>
              <a:rPr lang="zh-CN" altLang="en-US" dirty="0"/>
              <a:t>低</a:t>
            </a:r>
            <a:r>
              <a:rPr lang="zh-CN" altLang="en-US" dirty="0" smtClean="0"/>
              <a:t>优先级下降最快</a:t>
            </a:r>
            <a:endParaRPr lang="en-US" altLang="zh-CN" dirty="0" smtClean="0"/>
          </a:p>
          <a:p>
            <a:pPr lvl="1"/>
            <a:r>
              <a:rPr lang="zh-CN" altLang="en-US" dirty="0">
                <a:latin typeface="宋体" panose="02010600030101010101" pitchFamily="2" charset="-122"/>
                <a:ea typeface="宋体" panose="02010600030101010101" pitchFamily="2" charset="-122"/>
              </a:rPr>
              <a:t>中</a:t>
            </a:r>
            <a:r>
              <a:rPr lang="zh-CN" altLang="en-US" dirty="0" smtClean="0">
                <a:latin typeface="宋体" panose="02010600030101010101" pitchFamily="2" charset="-122"/>
                <a:ea typeface="宋体" panose="02010600030101010101" pitchFamily="2" charset="-122"/>
              </a:rPr>
              <a:t>优先级下降慢于低优先级</a:t>
            </a:r>
            <a:endParaRPr lang="en-US" altLang="zh-CN" dirty="0" smtClean="0">
              <a:latin typeface="宋体" panose="02010600030101010101" pitchFamily="2" charset="-122"/>
              <a:ea typeface="宋体" panose="02010600030101010101" pitchFamily="2" charset="-122"/>
            </a:endParaRPr>
          </a:p>
          <a:p>
            <a:pPr lvl="1"/>
            <a:r>
              <a:rPr lang="zh-CN" altLang="en-US" dirty="0"/>
              <a:t>高</a:t>
            </a:r>
            <a:r>
              <a:rPr lang="zh-CN" altLang="en-US" dirty="0" smtClean="0"/>
              <a:t>优先级性能最好</a:t>
            </a:r>
            <a:endParaRPr lang="en-US" altLang="zh-CN" dirty="0" smtClean="0"/>
          </a:p>
          <a:p>
            <a:pPr lvl="1"/>
            <a:endParaRPr lang="en-US" altLang="zh-CN" dirty="0"/>
          </a:p>
          <a:p>
            <a:r>
              <a:rPr lang="zh-CN" altLang="en-US" dirty="0" smtClean="0">
                <a:latin typeface="宋体" panose="02010600030101010101" pitchFamily="2" charset="-122"/>
                <a:ea typeface="宋体" panose="02010600030101010101" pitchFamily="2" charset="-122"/>
              </a:rPr>
              <a:t>结论</a:t>
            </a:r>
            <a:endParaRPr lang="en-US" altLang="zh-CN" dirty="0" smtClean="0">
              <a:latin typeface="宋体" panose="02010600030101010101" pitchFamily="2" charset="-122"/>
              <a:ea typeface="宋体" panose="02010600030101010101" pitchFamily="2" charset="-122"/>
            </a:endParaRPr>
          </a:p>
          <a:p>
            <a:pPr lvl="1"/>
            <a:r>
              <a:rPr lang="zh-CN" altLang="en-US" dirty="0"/>
              <a:t>中间</a:t>
            </a:r>
            <a:r>
              <a:rPr lang="zh-CN" altLang="en-US" dirty="0" smtClean="0"/>
              <a:t>件能够提供有区分的服务</a:t>
            </a:r>
            <a:endParaRPr lang="en-US" altLang="zh-CN" dirty="0" smtClean="0"/>
          </a:p>
          <a:p>
            <a:pPr lvl="1"/>
            <a:r>
              <a:rPr lang="zh-CN" altLang="en-US" dirty="0" smtClean="0"/>
              <a:t>对高优先级任务有着较好的处理效果</a:t>
            </a:r>
            <a:endParaRPr lang="en-US" altLang="zh-CN" dirty="0" smtClean="0"/>
          </a:p>
          <a:p>
            <a:pPr lvl="1"/>
            <a:r>
              <a:rPr lang="zh-CN" altLang="en-US" dirty="0" smtClean="0">
                <a:latin typeface="宋体" panose="02010600030101010101" pitchFamily="2" charset="-122"/>
                <a:ea typeface="宋体" panose="02010600030101010101" pitchFamily="2" charset="-122"/>
              </a:rPr>
              <a:t>性能下降速度高于预期，仍有提升空间</a:t>
            </a:r>
            <a:endParaRPr lang="en-US" altLang="zh-CN" dirty="0" smtClean="0">
              <a:latin typeface="宋体" panose="02010600030101010101" pitchFamily="2" charset="-122"/>
              <a:ea typeface="宋体" panose="02010600030101010101" pitchFamily="2" charset="-122"/>
            </a:endParaRPr>
          </a:p>
        </p:txBody>
      </p:sp>
      <p:pic>
        <p:nvPicPr>
          <p:cNvPr id="9218" name="图表 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1610" y="1845183"/>
            <a:ext cx="3648070" cy="283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786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选</a:t>
            </a:r>
            <a:r>
              <a:rPr lang="zh-CN" altLang="en-US" b="1" dirty="0" smtClean="0">
                <a:latin typeface="华文仿宋" panose="02010600040101010101" pitchFamily="2" charset="-122"/>
                <a:ea typeface="华文仿宋" panose="02010600040101010101" pitchFamily="2" charset="-122"/>
              </a:rPr>
              <a:t>题背景和意义</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1372"/>
            <a:ext cx="3366656" cy="4772894"/>
          </a:xfrm>
        </p:spPr>
        <p:txBody>
          <a:bodyPr>
            <a:normAutofit fontScale="85000" lnSpcReduction="20000"/>
          </a:bodyPr>
          <a:lstStyle/>
          <a:p>
            <a:pPr>
              <a:buSzPct val="100000"/>
            </a:pPr>
            <a:r>
              <a:rPr lang="zh-CN" altLang="en-US" sz="2600" dirty="0">
                <a:latin typeface="黑体" panose="02010609060101010101" pitchFamily="49" charset="-122"/>
                <a:ea typeface="黑体" panose="02010609060101010101" pitchFamily="49" charset="-122"/>
              </a:rPr>
              <a:t>机载软件</a:t>
            </a:r>
            <a:endParaRPr lang="en-US" altLang="zh-CN" sz="2600" dirty="0">
              <a:latin typeface="黑体" panose="02010609060101010101" pitchFamily="49" charset="-122"/>
              <a:ea typeface="黑体" panose="02010609060101010101" pitchFamily="49" charset="-122"/>
            </a:endParaRPr>
          </a:p>
          <a:p>
            <a:pPr lvl="1">
              <a:buSzPct val="100000"/>
            </a:pPr>
            <a:r>
              <a:rPr lang="zh-CN" altLang="en-US" sz="2200" dirty="0"/>
              <a:t>规模百万行</a:t>
            </a:r>
            <a:r>
              <a:rPr lang="zh-CN" altLang="en-US" sz="2200" dirty="0" smtClean="0"/>
              <a:t>级别</a:t>
            </a:r>
            <a:endParaRPr lang="en-US" altLang="zh-CN" sz="2200" dirty="0"/>
          </a:p>
          <a:p>
            <a:pPr lvl="1">
              <a:buSzPct val="100000"/>
            </a:pPr>
            <a:r>
              <a:rPr lang="zh-CN" altLang="en-US" sz="2200" dirty="0"/>
              <a:t>软件结构日益复杂</a:t>
            </a:r>
            <a:endParaRPr lang="en-US" altLang="zh-CN" sz="2200" dirty="0"/>
          </a:p>
          <a:p>
            <a:pPr lvl="1">
              <a:buSzPct val="100000"/>
            </a:pPr>
            <a:r>
              <a:rPr lang="zh-CN" altLang="en-US" sz="2200" dirty="0"/>
              <a:t>安全性和可靠性</a:t>
            </a:r>
          </a:p>
          <a:p>
            <a:pPr>
              <a:buSzPct val="100000"/>
            </a:pPr>
            <a:r>
              <a:rPr lang="zh-CN" altLang="en-US" sz="2600" dirty="0">
                <a:latin typeface="黑体" panose="02010609060101010101" pitchFamily="49" charset="-122"/>
                <a:ea typeface="黑体" panose="02010609060101010101" pitchFamily="49" charset="-122"/>
              </a:rPr>
              <a:t>编译器</a:t>
            </a:r>
            <a:endParaRPr lang="en-US" altLang="zh-CN" sz="2600" dirty="0">
              <a:latin typeface="黑体" panose="02010609060101010101" pitchFamily="49" charset="-122"/>
              <a:ea typeface="黑体" panose="02010609060101010101" pitchFamily="49" charset="-122"/>
            </a:endParaRPr>
          </a:p>
          <a:p>
            <a:pPr lvl="1">
              <a:buSzPct val="100000"/>
            </a:pPr>
            <a:r>
              <a:rPr lang="zh-CN" altLang="en-US" sz="2200" dirty="0"/>
              <a:t>机载软件开发过程中的重要工具</a:t>
            </a:r>
            <a:endParaRPr lang="en-US" altLang="zh-CN" sz="2200" dirty="0"/>
          </a:p>
          <a:p>
            <a:pPr lvl="1">
              <a:buSzPct val="100000"/>
            </a:pPr>
            <a:r>
              <a:rPr lang="zh-CN" altLang="en-US" sz="2200" dirty="0"/>
              <a:t>软件设计到硬件运行的</a:t>
            </a:r>
            <a:r>
              <a:rPr lang="zh-CN" altLang="en-US" sz="2200" dirty="0" smtClean="0"/>
              <a:t>桥梁</a:t>
            </a:r>
            <a:endParaRPr lang="en-US" altLang="zh-CN" sz="2200" dirty="0" smtClean="0"/>
          </a:p>
          <a:p>
            <a:pPr lvl="1">
              <a:buSzPct val="100000"/>
            </a:pPr>
            <a:r>
              <a:rPr lang="zh-CN" altLang="en-US" sz="2200" dirty="0"/>
              <a:t>软件工程实践</a:t>
            </a:r>
            <a:endParaRPr lang="en-US" altLang="zh-CN" sz="2200" dirty="0"/>
          </a:p>
          <a:p>
            <a:pPr>
              <a:buSzPct val="100000"/>
            </a:pPr>
            <a:r>
              <a:rPr lang="en-US" altLang="zh-CN" sz="2600" dirty="0">
                <a:latin typeface="黑体" panose="02010609060101010101" pitchFamily="49" charset="-122"/>
                <a:ea typeface="黑体" panose="02010609060101010101" pitchFamily="49" charset="-122"/>
              </a:rPr>
              <a:t>GCC</a:t>
            </a:r>
          </a:p>
          <a:p>
            <a:pPr lvl="1">
              <a:buSzPct val="100000"/>
            </a:pPr>
            <a:r>
              <a:rPr lang="en-US" altLang="zh-CN" sz="2200" dirty="0">
                <a:latin typeface="Times New Roman" panose="02020603050405020304" pitchFamily="18" charset="0"/>
                <a:cs typeface="Times New Roman" panose="02020603050405020304" pitchFamily="18" charset="0"/>
              </a:rPr>
              <a:t>GNU</a:t>
            </a:r>
            <a:r>
              <a:rPr lang="zh-CN" altLang="en-US" sz="2200" dirty="0">
                <a:latin typeface="Times New Roman" panose="02020603050405020304" pitchFamily="18" charset="0"/>
                <a:cs typeface="Times New Roman" panose="02020603050405020304" pitchFamily="18" charset="0"/>
              </a:rPr>
              <a:t>开发的</a:t>
            </a:r>
            <a:r>
              <a:rPr lang="zh-CN" altLang="en-US" sz="2200" dirty="0" smtClean="0">
                <a:latin typeface="Times New Roman" panose="02020603050405020304" pitchFamily="18" charset="0"/>
                <a:cs typeface="Times New Roman" panose="02020603050405020304" pitchFamily="18" charset="0"/>
              </a:rPr>
              <a:t>编程语言</a:t>
            </a:r>
            <a:endParaRPr lang="en-US" altLang="zh-CN" sz="22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200" dirty="0" smtClean="0">
                <a:latin typeface="Times New Roman" panose="02020603050405020304" pitchFamily="18" charset="0"/>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编译器</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支持</a:t>
            </a:r>
            <a:r>
              <a:rPr lang="zh-CN" altLang="en-US" sz="2200" dirty="0">
                <a:latin typeface="Times New Roman" panose="02020603050405020304" pitchFamily="18" charset="0"/>
                <a:cs typeface="Times New Roman" panose="02020603050405020304" pitchFamily="18" charset="0"/>
              </a:rPr>
              <a:t>多种</a:t>
            </a:r>
            <a:r>
              <a:rPr lang="zh-CN" altLang="en-US" sz="2200" dirty="0" smtClean="0">
                <a:latin typeface="Times New Roman" panose="02020603050405020304" pitchFamily="18" charset="0"/>
                <a:cs typeface="Times New Roman" panose="02020603050405020304" pitchFamily="18" charset="0"/>
              </a:rPr>
              <a:t>语言</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a:latin typeface="Times New Roman" panose="02020603050405020304" pitchFamily="18" charset="0"/>
                <a:cs typeface="Times New Roman" panose="02020603050405020304" pitchFamily="18" charset="0"/>
              </a:rPr>
              <a:t>规模成倍增长</a:t>
            </a:r>
            <a:endParaRPr lang="en-US" altLang="zh-CN" sz="2200" dirty="0">
              <a:latin typeface="Times New Roman" panose="02020603050405020304" pitchFamily="18" charset="0"/>
              <a:cs typeface="Times New Roman" panose="02020603050405020304" pitchFamily="18" charset="0"/>
            </a:endParaRPr>
          </a:p>
          <a:p>
            <a:pPr lvl="1">
              <a:buSzPct val="100000"/>
            </a:pPr>
            <a:r>
              <a:rPr lang="zh-CN" altLang="en-US" sz="2200" dirty="0">
                <a:latin typeface="Times New Roman" panose="02020603050405020304" pitchFamily="18" charset="0"/>
                <a:cs typeface="Times New Roman" panose="02020603050405020304" pitchFamily="18" charset="0"/>
              </a:rPr>
              <a:t>存在着</a:t>
            </a:r>
            <a:r>
              <a:rPr lang="zh-CN" altLang="en-US" sz="2200" dirty="0" smtClean="0">
                <a:latin typeface="Times New Roman" panose="02020603050405020304" pitchFamily="18" charset="0"/>
                <a:cs typeface="Times New Roman" panose="02020603050405020304" pitchFamily="18" charset="0"/>
              </a:rPr>
              <a:t>许多</a:t>
            </a:r>
            <a:r>
              <a:rPr lang="en-US" altLang="zh-CN" sz="2200" dirty="0" smtClean="0">
                <a:hlinkClick r:id="rId3"/>
              </a:rPr>
              <a:t>GCC Bugs</a:t>
            </a:r>
            <a:endParaRPr lang="en-US" altLang="zh-CN" sz="2200" dirty="0"/>
          </a:p>
        </p:txBody>
      </p:sp>
      <p:grpSp>
        <p:nvGrpSpPr>
          <p:cNvPr id="7" name="组合 6"/>
          <p:cNvGrpSpPr/>
          <p:nvPr/>
        </p:nvGrpSpPr>
        <p:grpSpPr>
          <a:xfrm>
            <a:off x="4572000" y="3999035"/>
            <a:ext cx="3797808" cy="2356360"/>
            <a:chOff x="4950770" y="4335386"/>
            <a:chExt cx="3434089" cy="2091497"/>
          </a:xfrm>
        </p:grpSpPr>
        <p:pic>
          <p:nvPicPr>
            <p:cNvPr id="9" name="图片 8"/>
            <p:cNvPicPr>
              <a:picLocks noChangeAspect="1"/>
            </p:cNvPicPr>
            <p:nvPr/>
          </p:nvPicPr>
          <p:blipFill>
            <a:blip r:embed="rId4"/>
            <a:stretch>
              <a:fillRect/>
            </a:stretch>
          </p:blipFill>
          <p:spPr>
            <a:xfrm>
              <a:off x="4950770" y="4335386"/>
              <a:ext cx="3355029" cy="1829887"/>
            </a:xfrm>
            <a:prstGeom prst="rect">
              <a:avLst/>
            </a:prstGeom>
          </p:spPr>
        </p:pic>
        <p:sp>
          <p:nvSpPr>
            <p:cNvPr id="10" name="文本框 9"/>
            <p:cNvSpPr txBox="1"/>
            <p:nvPr/>
          </p:nvSpPr>
          <p:spPr>
            <a:xfrm>
              <a:off x="5116075" y="6165273"/>
              <a:ext cx="3268784" cy="261610"/>
            </a:xfrm>
            <a:prstGeom prst="rect">
              <a:avLst/>
            </a:prstGeom>
            <a:noFill/>
          </p:spPr>
          <p:txBody>
            <a:bodyPr wrap="square" rtlCol="0">
              <a:spAutoFit/>
            </a:bodyPr>
            <a:lstStyle/>
            <a:p>
              <a:r>
                <a:rPr lang="en-US" altLang="zh-CN" sz="1100" dirty="0" smtClean="0">
                  <a:latin typeface="仿宋" panose="02010609060101010101" pitchFamily="49" charset="-122"/>
                  <a:ea typeface="仿宋" panose="02010609060101010101" pitchFamily="49" charset="-122"/>
                </a:rPr>
                <a:t>2014</a:t>
              </a:r>
              <a:r>
                <a:rPr lang="zh-CN" altLang="en-US" sz="1100" dirty="0">
                  <a:latin typeface="仿宋" panose="02010609060101010101" pitchFamily="49" charset="-122"/>
                  <a:ea typeface="仿宋" panose="02010609060101010101" pitchFamily="49" charset="-122"/>
                </a:rPr>
                <a:t>年</a:t>
              </a:r>
              <a:r>
                <a:rPr lang="en-US" altLang="zh-CN" sz="1100" dirty="0" smtClean="0">
                  <a:latin typeface="仿宋" panose="02010609060101010101" pitchFamily="49" charset="-122"/>
                  <a:ea typeface="仿宋" panose="02010609060101010101" pitchFamily="49" charset="-122"/>
                </a:rPr>
                <a:t>GCC</a:t>
              </a:r>
              <a:r>
                <a:rPr lang="zh-CN" altLang="en-US" sz="1100" dirty="0" smtClean="0">
                  <a:latin typeface="仿宋" panose="02010609060101010101" pitchFamily="49" charset="-122"/>
                  <a:ea typeface="仿宋" panose="02010609060101010101" pitchFamily="49" charset="-122"/>
                </a:rPr>
                <a:t>代码</a:t>
              </a:r>
              <a:r>
                <a:rPr lang="zh-CN" altLang="en-US" sz="1100" dirty="0">
                  <a:latin typeface="仿宋" panose="02010609060101010101" pitchFamily="49" charset="-122"/>
                  <a:ea typeface="仿宋" panose="02010609060101010101" pitchFamily="49" charset="-122"/>
                </a:rPr>
                <a:t>量为</a:t>
              </a:r>
              <a:r>
                <a:rPr lang="en-US" altLang="zh-CN" sz="1100" dirty="0">
                  <a:latin typeface="仿宋" panose="02010609060101010101" pitchFamily="49" charset="-122"/>
                  <a:ea typeface="仿宋" panose="02010609060101010101" pitchFamily="49" charset="-122"/>
                </a:rPr>
                <a:t>1450</a:t>
              </a:r>
              <a:r>
                <a:rPr lang="zh-CN" altLang="en-US" sz="1100" dirty="0">
                  <a:latin typeface="仿宋" panose="02010609060101010101" pitchFamily="49" charset="-122"/>
                  <a:ea typeface="仿宋" panose="02010609060101010101" pitchFamily="49" charset="-122"/>
                </a:rPr>
                <a:t>万</a:t>
              </a:r>
              <a:r>
                <a:rPr lang="zh-CN" altLang="en-US" sz="1100" dirty="0" smtClean="0">
                  <a:latin typeface="仿宋" panose="02010609060101010101" pitchFamily="49" charset="-122"/>
                  <a:ea typeface="仿宋" panose="02010609060101010101" pitchFamily="49" charset="-122"/>
                </a:rPr>
                <a:t>行</a:t>
              </a:r>
              <a:r>
                <a:rPr lang="en-US" altLang="zh-CN" sz="1100" baseline="30000" dirty="0" smtClean="0">
                  <a:latin typeface="仿宋" panose="02010609060101010101" pitchFamily="49" charset="-122"/>
                  <a:ea typeface="仿宋" panose="02010609060101010101" pitchFamily="49" charset="-122"/>
                </a:rPr>
                <a:t>[1]</a:t>
              </a:r>
              <a:r>
                <a:rPr lang="zh-CN" altLang="en-US" sz="1100" dirty="0" smtClean="0">
                  <a:latin typeface="仿宋" panose="02010609060101010101" pitchFamily="49" charset="-122"/>
                  <a:ea typeface="仿宋" panose="02010609060101010101" pitchFamily="49" charset="-122"/>
                </a:rPr>
                <a:t>（</a:t>
              </a:r>
              <a:r>
                <a:rPr lang="en-US" altLang="zh-CN" sz="1100" dirty="0" smtClean="0">
                  <a:latin typeface="仿宋" panose="02010609060101010101" pitchFamily="49" charset="-122"/>
                  <a:ea typeface="仿宋" panose="02010609060101010101" pitchFamily="49" charset="-122"/>
                </a:rPr>
                <a:t>100</a:t>
              </a:r>
              <a:r>
                <a:rPr lang="zh-CN" altLang="en-US" sz="1100" dirty="0">
                  <a:latin typeface="仿宋" panose="02010609060101010101" pitchFamily="49" charset="-122"/>
                  <a:ea typeface="仿宋" panose="02010609060101010101" pitchFamily="49" charset="-122"/>
                </a:rPr>
                <a:t>万行左右）</a:t>
              </a:r>
            </a:p>
          </p:txBody>
        </p:sp>
      </p:grpSp>
      <p:pic>
        <p:nvPicPr>
          <p:cNvPr id="11" name="图片 10"/>
          <p:cNvPicPr>
            <a:picLocks noChangeAspect="1"/>
          </p:cNvPicPr>
          <p:nvPr/>
        </p:nvPicPr>
        <p:blipFill>
          <a:blip r:embed="rId5"/>
          <a:stretch>
            <a:fillRect/>
          </a:stretch>
        </p:blipFill>
        <p:spPr>
          <a:xfrm>
            <a:off x="4258454" y="2001523"/>
            <a:ext cx="4215611" cy="1559095"/>
          </a:xfrm>
          <a:prstGeom prst="rect">
            <a:avLst/>
          </a:prstGeom>
        </p:spPr>
      </p:pic>
    </p:spTree>
    <p:extLst>
      <p:ext uri="{BB962C8B-B14F-4D97-AF65-F5344CB8AC3E}">
        <p14:creationId xmlns:p14="http://schemas.microsoft.com/office/powerpoint/2010/main" val="34319979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总结与</a:t>
            </a:r>
            <a:r>
              <a:rPr lang="zh-CN" altLang="en-US" sz="3200" b="1" dirty="0" smtClean="0">
                <a:solidFill>
                  <a:srgbClr val="7030A0"/>
                </a:solidFill>
                <a:latin typeface="华文仿宋" panose="02010600040101010101" pitchFamily="2" charset="-122"/>
                <a:ea typeface="华文仿宋" panose="02010600040101010101" pitchFamily="2" charset="-122"/>
              </a:rPr>
              <a:t>展望</a:t>
            </a:r>
            <a:endParaRPr lang="en-US" altLang="zh-CN" sz="3200" b="1" dirty="0" smtClean="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solidFill>
                <a:srgbClr val="7030A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157408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总结与展望</a:t>
            </a:r>
          </a:p>
        </p:txBody>
      </p:sp>
      <p:sp>
        <p:nvSpPr>
          <p:cNvPr id="7" name="页脚占位符 6"/>
          <p:cNvSpPr>
            <a:spLocks noGrp="1"/>
          </p:cNvSpPr>
          <p:nvPr>
            <p:ph type="ftr" sz="quarter" idx="12"/>
          </p:nvPr>
        </p:nvSpPr>
        <p:spPr>
          <a:xfrm>
            <a:off x="3124200" y="6356350"/>
            <a:ext cx="3680048" cy="365125"/>
          </a:xfrm>
        </p:spPr>
        <p:txBody>
          <a:bodyPr/>
          <a:lstStyle/>
          <a:p>
            <a:r>
              <a:rPr lang="zh-CN" altLang="en-US" dirty="0">
                <a:solidFill>
                  <a:prstClr val="black">
                    <a:tint val="75000"/>
                  </a:prstClr>
                </a:solidFill>
              </a:rPr>
              <a:t>基于</a:t>
            </a:r>
            <a:r>
              <a:rPr lang="en-US" altLang="zh-CN" dirty="0">
                <a:solidFill>
                  <a:prstClr val="black">
                    <a:tint val="75000"/>
                  </a:prstClr>
                </a:solidFill>
              </a:rPr>
              <a:t>ARINC653</a:t>
            </a:r>
            <a:r>
              <a:rPr lang="zh-CN" altLang="en-US" dirty="0">
                <a:solidFill>
                  <a:prstClr val="black">
                    <a:tint val="75000"/>
                  </a:prstClr>
                </a:solidFill>
              </a:rPr>
              <a:t>的轻量级实时</a:t>
            </a:r>
            <a:r>
              <a:rPr lang="en-US" altLang="zh-CN" dirty="0">
                <a:solidFill>
                  <a:prstClr val="black">
                    <a:tint val="75000"/>
                  </a:prstClr>
                </a:solidFill>
              </a:rPr>
              <a:t>SOA</a:t>
            </a:r>
            <a:r>
              <a:rPr lang="zh-CN" altLang="en-US" dirty="0">
                <a:solidFill>
                  <a:prstClr val="black">
                    <a:tint val="75000"/>
                  </a:prstClr>
                </a:solidFill>
              </a:rPr>
              <a:t>的研究与实现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31</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a:bodyPr>
          <a:lstStyle/>
          <a:p>
            <a:r>
              <a:rPr lang="zh-CN" altLang="en-US" b="1" dirty="0">
                <a:latin typeface="华文仿宋" panose="02010600040101010101" pitchFamily="2" charset="-122"/>
                <a:ea typeface="华文仿宋" panose="02010600040101010101" pitchFamily="2" charset="-122"/>
              </a:rPr>
              <a:t>总结</a:t>
            </a:r>
          </a:p>
          <a:p>
            <a:pPr lvl="1"/>
            <a:r>
              <a:rPr lang="zh-CN" altLang="en-US" dirty="0" smtClean="0"/>
              <a:t>提出</a:t>
            </a:r>
            <a:r>
              <a:rPr lang="zh-CN" altLang="en-US" dirty="0"/>
              <a:t>了一种新的</a:t>
            </a:r>
            <a:r>
              <a:rPr lang="zh-CN" altLang="en-US" b="1" u="sng" dirty="0"/>
              <a:t>轻量级实时</a:t>
            </a:r>
            <a:r>
              <a:rPr lang="en-US" altLang="zh-CN" b="1" u="sng" dirty="0"/>
              <a:t>SOA</a:t>
            </a:r>
            <a:r>
              <a:rPr lang="zh-CN" altLang="en-US" b="1" u="sng" dirty="0"/>
              <a:t>模型</a:t>
            </a:r>
            <a:r>
              <a:rPr lang="zh-CN" altLang="en-US" dirty="0" smtClean="0"/>
              <a:t>，将消息解析、安全检查等功能分离出来统一管理，</a:t>
            </a:r>
            <a:r>
              <a:rPr lang="zh-CN" altLang="en-US" dirty="0"/>
              <a:t>提高开发效率。</a:t>
            </a:r>
          </a:p>
          <a:p>
            <a:pPr lvl="1"/>
            <a:r>
              <a:rPr lang="zh-CN" altLang="en-US" dirty="0" smtClean="0"/>
              <a:t>提出</a:t>
            </a:r>
            <a:r>
              <a:rPr lang="zh-CN" altLang="en-US" dirty="0"/>
              <a:t>了一</a:t>
            </a:r>
            <a:r>
              <a:rPr lang="zh-CN" altLang="en-US" dirty="0" smtClean="0"/>
              <a:t>种基于优先级的实时</a:t>
            </a:r>
            <a:r>
              <a:rPr lang="zh-CN" altLang="en-US" b="1" u="sng" dirty="0"/>
              <a:t>服务调用</a:t>
            </a:r>
            <a:r>
              <a:rPr lang="zh-CN" altLang="en-US" b="1" u="sng" dirty="0" smtClean="0"/>
              <a:t>机制</a:t>
            </a:r>
            <a:r>
              <a:rPr lang="zh-CN" altLang="en-US" dirty="0" smtClean="0"/>
              <a:t>，为实时系统提供了有区别的服务模式。</a:t>
            </a:r>
            <a:endParaRPr lang="zh-CN" altLang="en-US" dirty="0"/>
          </a:p>
          <a:p>
            <a:pPr lvl="1"/>
            <a:r>
              <a:rPr lang="zh-CN" altLang="en-US" dirty="0" smtClean="0"/>
              <a:t>实现</a:t>
            </a:r>
            <a:r>
              <a:rPr lang="zh-CN" altLang="en-US" dirty="0"/>
              <a:t>了一套基于</a:t>
            </a:r>
            <a:r>
              <a:rPr lang="en-US" altLang="zh-CN" dirty="0"/>
              <a:t>ARINC653</a:t>
            </a:r>
            <a:r>
              <a:rPr lang="zh-CN" altLang="en-US" dirty="0" smtClean="0"/>
              <a:t>的</a:t>
            </a:r>
            <a:r>
              <a:rPr lang="zh-CN" altLang="en-US" b="1" u="sng" dirty="0" smtClean="0"/>
              <a:t>实时</a:t>
            </a:r>
            <a:r>
              <a:rPr lang="en-US" altLang="zh-CN" b="1" u="sng" dirty="0" smtClean="0"/>
              <a:t>SOA</a:t>
            </a:r>
            <a:r>
              <a:rPr lang="zh-CN" altLang="en-US" b="1" u="sng" dirty="0" smtClean="0"/>
              <a:t>中间</a:t>
            </a:r>
            <a:r>
              <a:rPr lang="zh-CN" altLang="en-US" b="1" u="sng" dirty="0"/>
              <a:t>件</a:t>
            </a:r>
            <a:r>
              <a:rPr lang="zh-CN" altLang="en-US" dirty="0" smtClean="0"/>
              <a:t>。为实时系统软件的松耦合集成提供一种可行的解决方案。</a:t>
            </a:r>
            <a:endParaRPr lang="zh-CN" altLang="en-US" dirty="0"/>
          </a:p>
          <a:p>
            <a:pPr lvl="1"/>
            <a:endParaRPr lang="zh-CN" altLang="en-US" dirty="0"/>
          </a:p>
          <a:p>
            <a:pPr lvl="1"/>
            <a:endParaRPr lang="zh-CN" altLang="en-US" dirty="0"/>
          </a:p>
        </p:txBody>
      </p:sp>
    </p:spTree>
    <p:extLst>
      <p:ext uri="{BB962C8B-B14F-4D97-AF65-F5344CB8AC3E}">
        <p14:creationId xmlns:p14="http://schemas.microsoft.com/office/powerpoint/2010/main" val="3084953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总结与展望</a:t>
            </a:r>
          </a:p>
        </p:txBody>
      </p:sp>
      <p:sp>
        <p:nvSpPr>
          <p:cNvPr id="7" name="页脚占位符 6"/>
          <p:cNvSpPr>
            <a:spLocks noGrp="1"/>
          </p:cNvSpPr>
          <p:nvPr>
            <p:ph type="ftr" sz="quarter" idx="12"/>
          </p:nvPr>
        </p:nvSpPr>
        <p:spPr>
          <a:xfrm>
            <a:off x="3124200" y="6356350"/>
            <a:ext cx="3680048" cy="365125"/>
          </a:xfrm>
        </p:spPr>
        <p:txBody>
          <a:bodyPr/>
          <a:lstStyle/>
          <a:p>
            <a:r>
              <a:rPr lang="zh-CN" altLang="en-US" dirty="0">
                <a:solidFill>
                  <a:prstClr val="black">
                    <a:tint val="75000"/>
                  </a:prstClr>
                </a:solidFill>
              </a:rPr>
              <a:t>基于</a:t>
            </a:r>
            <a:r>
              <a:rPr lang="en-US" altLang="zh-CN" dirty="0">
                <a:solidFill>
                  <a:prstClr val="black">
                    <a:tint val="75000"/>
                  </a:prstClr>
                </a:solidFill>
              </a:rPr>
              <a:t>ARINC653</a:t>
            </a:r>
            <a:r>
              <a:rPr lang="zh-CN" altLang="en-US" dirty="0">
                <a:solidFill>
                  <a:prstClr val="black">
                    <a:tint val="75000"/>
                  </a:prstClr>
                </a:solidFill>
              </a:rPr>
              <a:t>的轻量级实时</a:t>
            </a:r>
            <a:r>
              <a:rPr lang="en-US" altLang="zh-CN" dirty="0">
                <a:solidFill>
                  <a:prstClr val="black">
                    <a:tint val="75000"/>
                  </a:prstClr>
                </a:solidFill>
              </a:rPr>
              <a:t>SOA</a:t>
            </a:r>
            <a:r>
              <a:rPr lang="zh-CN" altLang="en-US" dirty="0">
                <a:solidFill>
                  <a:prstClr val="black">
                    <a:tint val="75000"/>
                  </a:prstClr>
                </a:solidFill>
              </a:rPr>
              <a:t>的研究与实现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32</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a:bodyPr>
          <a:lstStyle/>
          <a:p>
            <a:r>
              <a:rPr lang="zh-CN" altLang="en-US" b="1" dirty="0" smtClean="0">
                <a:latin typeface="华文仿宋" panose="02010600040101010101" pitchFamily="2" charset="-122"/>
                <a:ea typeface="华文仿宋" panose="02010600040101010101" pitchFamily="2" charset="-122"/>
              </a:rPr>
              <a:t>展望</a:t>
            </a:r>
            <a:endParaRPr lang="zh-CN" altLang="en-US" b="1" dirty="0">
              <a:latin typeface="华文仿宋" panose="02010600040101010101" pitchFamily="2" charset="-122"/>
              <a:ea typeface="华文仿宋" panose="02010600040101010101" pitchFamily="2" charset="-122"/>
            </a:endParaRPr>
          </a:p>
          <a:p>
            <a:pPr lvl="1"/>
            <a:r>
              <a:rPr lang="zh-CN" altLang="en-US" dirty="0" smtClean="0"/>
              <a:t>完善</a:t>
            </a:r>
            <a:r>
              <a:rPr lang="zh-CN" altLang="en-US" dirty="0"/>
              <a:t>优先级调度策略。</a:t>
            </a:r>
          </a:p>
          <a:p>
            <a:pPr lvl="1"/>
            <a:r>
              <a:rPr lang="zh-CN" altLang="en-US" dirty="0" smtClean="0"/>
              <a:t>完善</a:t>
            </a:r>
            <a:r>
              <a:rPr lang="zh-CN" altLang="en-US" dirty="0"/>
              <a:t>代码生成工具。</a:t>
            </a:r>
          </a:p>
          <a:p>
            <a:pPr lvl="1"/>
            <a:r>
              <a:rPr lang="zh-CN" altLang="en-US" dirty="0" smtClean="0"/>
              <a:t>与</a:t>
            </a:r>
            <a:r>
              <a:rPr lang="zh-CN" altLang="en-US" dirty="0"/>
              <a:t>体系结构分析设计语言相结合</a:t>
            </a:r>
            <a:r>
              <a:rPr lang="zh-CN" altLang="en-US" dirty="0" smtClean="0"/>
              <a:t>。</a:t>
            </a:r>
            <a:endParaRPr lang="en-US" altLang="zh-CN" dirty="0" smtClean="0"/>
          </a:p>
          <a:p>
            <a:pPr lvl="1"/>
            <a:endParaRPr lang="zh-CN" altLang="en-US" dirty="0"/>
          </a:p>
          <a:p>
            <a:pPr lvl="1"/>
            <a:endParaRPr lang="zh-CN" altLang="en-US" dirty="0"/>
          </a:p>
        </p:txBody>
      </p:sp>
    </p:spTree>
    <p:extLst>
      <p:ext uri="{BB962C8B-B14F-4D97-AF65-F5344CB8AC3E}">
        <p14:creationId xmlns:p14="http://schemas.microsoft.com/office/powerpoint/2010/main" val="3804650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总结与</a:t>
            </a:r>
            <a:r>
              <a:rPr lang="zh-CN" altLang="en-US" sz="3200" b="1" dirty="0" smtClean="0">
                <a:latin typeface="华文仿宋" panose="02010600040101010101" pitchFamily="2" charset="-122"/>
                <a:ea typeface="华文仿宋" panose="02010600040101010101" pitchFamily="2" charset="-122"/>
              </a:rPr>
              <a:t>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957A3"/>
                </a:solidFill>
                <a:latin typeface="华文仿宋" panose="02010600040101010101" pitchFamily="2" charset="-122"/>
                <a:ea typeface="华文仿宋" panose="02010600040101010101" pitchFamily="2" charset="-122"/>
              </a:rPr>
              <a:t>参考文献</a:t>
            </a:r>
            <a:endParaRPr lang="en-US" altLang="zh-CN" sz="3200" b="1" dirty="0">
              <a:solidFill>
                <a:srgbClr val="7957A3"/>
              </a:solidFill>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solidFill>
                <a:srgbClr val="7030A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563851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华文仿宋" panose="02010600040101010101" pitchFamily="2" charset="-122"/>
                <a:ea typeface="华文仿宋" panose="02010600040101010101" pitchFamily="2" charset="-122"/>
              </a:rPr>
              <a:t>参考文献</a:t>
            </a:r>
            <a:endParaRPr lang="zh-CN" altLang="en-US" b="1" dirty="0">
              <a:latin typeface="华文仿宋" panose="02010600040101010101" pitchFamily="2" charset="-122"/>
              <a:ea typeface="华文仿宋" panose="02010600040101010101" pitchFamily="2" charset="-122"/>
            </a:endParaRPr>
          </a:p>
        </p:txBody>
      </p:sp>
      <p:sp>
        <p:nvSpPr>
          <p:cNvPr id="7" name="页脚占位符 6"/>
          <p:cNvSpPr>
            <a:spLocks noGrp="1"/>
          </p:cNvSpPr>
          <p:nvPr>
            <p:ph type="ftr" sz="quarter" idx="12"/>
          </p:nvPr>
        </p:nvSpPr>
        <p:spPr>
          <a:xfrm>
            <a:off x="3124200" y="6356350"/>
            <a:ext cx="3680048" cy="365125"/>
          </a:xfrm>
        </p:spPr>
        <p:txBody>
          <a:bodyPr/>
          <a:lstStyle/>
          <a:p>
            <a:r>
              <a:rPr lang="zh-CN" altLang="en-US" dirty="0">
                <a:solidFill>
                  <a:prstClr val="black">
                    <a:tint val="75000"/>
                  </a:prstClr>
                </a:solidFill>
              </a:rPr>
              <a:t>基于</a:t>
            </a:r>
            <a:r>
              <a:rPr lang="en-US" altLang="zh-CN" dirty="0">
                <a:solidFill>
                  <a:prstClr val="black">
                    <a:tint val="75000"/>
                  </a:prstClr>
                </a:solidFill>
              </a:rPr>
              <a:t>ARINC653</a:t>
            </a:r>
            <a:r>
              <a:rPr lang="zh-CN" altLang="en-US" dirty="0">
                <a:solidFill>
                  <a:prstClr val="black">
                    <a:tint val="75000"/>
                  </a:prstClr>
                </a:solidFill>
              </a:rPr>
              <a:t>的轻量级实时</a:t>
            </a:r>
            <a:r>
              <a:rPr lang="en-US" altLang="zh-CN" dirty="0">
                <a:solidFill>
                  <a:prstClr val="black">
                    <a:tint val="75000"/>
                  </a:prstClr>
                </a:solidFill>
              </a:rPr>
              <a:t>SOA</a:t>
            </a:r>
            <a:r>
              <a:rPr lang="zh-CN" altLang="en-US" dirty="0">
                <a:solidFill>
                  <a:prstClr val="black">
                    <a:tint val="75000"/>
                  </a:prstClr>
                </a:solidFill>
              </a:rPr>
              <a:t>的研究与实现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34</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a:bodyPr>
          <a:lstStyle/>
          <a:p>
            <a:pPr marL="290250" lvl="1" indent="0">
              <a:lnSpc>
                <a:spcPct val="150000"/>
              </a:lnSpc>
              <a:buNone/>
            </a:pPr>
            <a:r>
              <a:rPr lang="en-US" altLang="zh-CN" dirty="0"/>
              <a:t>[1]	</a:t>
            </a:r>
            <a:r>
              <a:rPr lang="zh-CN" altLang="en-US" b="1" dirty="0"/>
              <a:t>李嵩阳</a:t>
            </a:r>
            <a:r>
              <a:rPr lang="en-US" altLang="zh-CN" dirty="0"/>
              <a:t>, </a:t>
            </a:r>
            <a:r>
              <a:rPr lang="zh-CN" altLang="en-US" dirty="0"/>
              <a:t>马殿富</a:t>
            </a:r>
            <a:r>
              <a:rPr lang="en-US" altLang="zh-CN" dirty="0"/>
              <a:t>, </a:t>
            </a:r>
            <a:r>
              <a:rPr lang="zh-CN" altLang="en-US" dirty="0"/>
              <a:t>赵永望</a:t>
            </a:r>
            <a:r>
              <a:rPr lang="en-US" altLang="zh-CN" dirty="0"/>
              <a:t>. </a:t>
            </a:r>
            <a:r>
              <a:rPr lang="zh-CN" altLang="en-US" dirty="0"/>
              <a:t>基于实时</a:t>
            </a:r>
            <a:r>
              <a:rPr lang="en-US" altLang="zh-CN" dirty="0"/>
              <a:t>SOA</a:t>
            </a:r>
            <a:r>
              <a:rPr lang="zh-CN" altLang="en-US" dirty="0"/>
              <a:t>的</a:t>
            </a:r>
            <a:r>
              <a:rPr lang="en-US" altLang="zh-CN" dirty="0"/>
              <a:t>IMA</a:t>
            </a:r>
            <a:r>
              <a:rPr lang="zh-CN" altLang="en-US" dirty="0"/>
              <a:t>分区模型研究</a:t>
            </a:r>
            <a:r>
              <a:rPr lang="en-US" altLang="zh-CN" dirty="0"/>
              <a:t>, </a:t>
            </a:r>
            <a:r>
              <a:rPr lang="zh-CN" altLang="en-US" dirty="0"/>
              <a:t>全国抗恶劣环境计算机第二十五届学术年会</a:t>
            </a:r>
            <a:r>
              <a:rPr lang="en-US" altLang="zh-CN" dirty="0"/>
              <a:t>, 2015:236-242</a:t>
            </a:r>
            <a:r>
              <a:rPr lang="en-US" altLang="zh-CN" dirty="0" smtClean="0"/>
              <a:t>.</a:t>
            </a:r>
            <a:endParaRPr lang="en-US" altLang="zh-CN" dirty="0"/>
          </a:p>
          <a:p>
            <a:pPr marL="290250" lvl="1" indent="0">
              <a:lnSpc>
                <a:spcPct val="150000"/>
              </a:lnSpc>
              <a:buNone/>
            </a:pPr>
            <a:r>
              <a:rPr lang="en-US" altLang="zh-CN" dirty="0"/>
              <a:t>[2]	</a:t>
            </a:r>
            <a:r>
              <a:rPr lang="zh-CN" altLang="en-US" dirty="0"/>
              <a:t>赵永望</a:t>
            </a:r>
            <a:r>
              <a:rPr lang="en-US" altLang="zh-CN" dirty="0"/>
              <a:t>, </a:t>
            </a:r>
            <a:r>
              <a:rPr lang="zh-CN" altLang="en-US" dirty="0"/>
              <a:t>马殿富</a:t>
            </a:r>
            <a:r>
              <a:rPr lang="en-US" altLang="zh-CN" dirty="0"/>
              <a:t>, </a:t>
            </a:r>
            <a:r>
              <a:rPr lang="zh-CN" altLang="en-US" b="1" dirty="0"/>
              <a:t>李嵩阳</a:t>
            </a:r>
            <a:r>
              <a:rPr lang="en-US" altLang="zh-CN" dirty="0"/>
              <a:t>, </a:t>
            </a:r>
            <a:r>
              <a:rPr lang="zh-CN" altLang="en-US" dirty="0"/>
              <a:t>曾浩</a:t>
            </a:r>
            <a:r>
              <a:rPr lang="en-US" altLang="zh-CN" dirty="0"/>
              <a:t>. Web</a:t>
            </a:r>
            <a:r>
              <a:rPr lang="zh-CN" altLang="en-US" dirty="0"/>
              <a:t>服务</a:t>
            </a:r>
            <a:r>
              <a:rPr lang="en-US" altLang="zh-CN" dirty="0" err="1"/>
              <a:t>QoS</a:t>
            </a:r>
            <a:r>
              <a:rPr lang="zh-CN" altLang="en-US" dirty="0"/>
              <a:t>分级控制方法及</a:t>
            </a:r>
            <a:r>
              <a:rPr lang="en-US" altLang="zh-CN" dirty="0"/>
              <a:t>Web</a:t>
            </a:r>
            <a:r>
              <a:rPr lang="zh-CN" altLang="en-US" dirty="0"/>
              <a:t>服务容器</a:t>
            </a:r>
            <a:r>
              <a:rPr lang="en-US" altLang="zh-CN" dirty="0"/>
              <a:t>[p]. </a:t>
            </a:r>
            <a:r>
              <a:rPr lang="zh-CN" altLang="en-US" dirty="0"/>
              <a:t>中华人民共和国专利申请</a:t>
            </a:r>
            <a:r>
              <a:rPr lang="en-US" altLang="zh-CN" dirty="0"/>
              <a:t>. </a:t>
            </a:r>
            <a:r>
              <a:rPr lang="zh-CN" altLang="en-US" dirty="0"/>
              <a:t>申请号：</a:t>
            </a:r>
            <a:r>
              <a:rPr lang="en-US" altLang="zh-CN" dirty="0"/>
              <a:t>201410205478.8, </a:t>
            </a:r>
            <a:r>
              <a:rPr lang="zh-CN" altLang="en-US" dirty="0"/>
              <a:t>申请日期：</a:t>
            </a:r>
            <a:r>
              <a:rPr lang="en-US" altLang="zh-CN" dirty="0"/>
              <a:t>2014.05.15.</a:t>
            </a:r>
          </a:p>
          <a:p>
            <a:pPr marL="290250" lvl="1" indent="0">
              <a:buNone/>
            </a:pPr>
            <a:endParaRPr lang="zh-CN" altLang="en-US" dirty="0"/>
          </a:p>
        </p:txBody>
      </p:sp>
    </p:spTree>
    <p:extLst>
      <p:ext uri="{BB962C8B-B14F-4D97-AF65-F5344CB8AC3E}">
        <p14:creationId xmlns:p14="http://schemas.microsoft.com/office/powerpoint/2010/main" val="299492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p:cNvSpPr txBox="1">
            <a:spLocks noChangeArrowheads="1"/>
          </p:cNvSpPr>
          <p:nvPr/>
        </p:nvSpPr>
        <p:spPr bwMode="auto">
          <a:xfrm>
            <a:off x="95250" y="2844800"/>
            <a:ext cx="897255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4400" dirty="0" smtClean="0">
                <a:solidFill>
                  <a:schemeClr val="bg1"/>
                </a:solidFill>
                <a:ea typeface="华文隶书" pitchFamily="2" charset="-122"/>
              </a:rPr>
              <a:t>请老师批评</a:t>
            </a:r>
            <a:r>
              <a:rPr lang="zh-CN" altLang="en-US" sz="4400" dirty="0">
                <a:solidFill>
                  <a:schemeClr val="bg1"/>
                </a:solidFill>
                <a:ea typeface="华文隶书" pitchFamily="2" charset="-122"/>
              </a:rPr>
              <a:t>指导</a:t>
            </a:r>
            <a:r>
              <a:rPr lang="zh-CN" altLang="en-US" sz="4400" dirty="0" smtClean="0">
                <a:solidFill>
                  <a:schemeClr val="bg1"/>
                </a:solidFill>
                <a:ea typeface="华文隶书" pitchFamily="2" charset="-122"/>
              </a:rPr>
              <a:t>！</a:t>
            </a:r>
            <a:endParaRPr lang="zh-CN" altLang="en-US" sz="4400" dirty="0">
              <a:solidFill>
                <a:schemeClr val="bg1"/>
              </a:solidFill>
              <a:ea typeface="华文隶书" pitchFamily="2" charset="-122"/>
            </a:endParaRPr>
          </a:p>
        </p:txBody>
      </p:sp>
      <p:sp>
        <p:nvSpPr>
          <p:cNvPr id="100355" name="WordArt 3"/>
          <p:cNvSpPr>
            <a:spLocks noChangeArrowheads="1" noChangeShapeType="1" noTextEdit="1"/>
          </p:cNvSpPr>
          <p:nvPr/>
        </p:nvSpPr>
        <p:spPr bwMode="blackWhite">
          <a:xfrm>
            <a:off x="609600" y="838200"/>
            <a:ext cx="5399088" cy="1146175"/>
          </a:xfrm>
          <a:prstGeom prst="rect">
            <a:avLst/>
          </a:prstGeom>
        </p:spPr>
        <p:txBody>
          <a:bodyPr wrap="none" fromWordArt="1">
            <a:prstTxWarp prst="textPlain">
              <a:avLst>
                <a:gd name="adj" fmla="val 50000"/>
              </a:avLst>
            </a:prstTxWarp>
          </a:bodyPr>
          <a:lstStyle/>
          <a:p>
            <a:pPr algn="ctr"/>
            <a:r>
              <a:rPr lang="zh-CN" altLang="en-US" sz="5400" kern="1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谢谢大家！</a:t>
            </a:r>
          </a:p>
        </p:txBody>
      </p:sp>
    </p:spTree>
    <p:extLst>
      <p:ext uri="{BB962C8B-B14F-4D97-AF65-F5344CB8AC3E}">
        <p14:creationId xmlns:p14="http://schemas.microsoft.com/office/powerpoint/2010/main" val="4185898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软件测试</a:t>
            </a:r>
            <a:r>
              <a:rPr lang="zh-CN" altLang="en-US" b="1" dirty="0" smtClean="0">
                <a:latin typeface="华文仿宋" panose="02010600040101010101" pitchFamily="2" charset="-122"/>
                <a:ea typeface="华文仿宋" panose="02010600040101010101" pitchFamily="2" charset="-122"/>
              </a:rPr>
              <a:t>和编译验证</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5126182" cy="4260273"/>
          </a:xfrm>
        </p:spPr>
        <p:txBody>
          <a:bodyPr>
            <a:normAutofit fontScale="85000" lnSpcReduction="20000"/>
          </a:bodyPr>
          <a:lstStyle/>
          <a:p>
            <a:pPr>
              <a:buSzPct val="100000"/>
            </a:pPr>
            <a:r>
              <a:rPr lang="zh-CN" altLang="en-US" sz="2600" dirty="0" smtClean="0">
                <a:latin typeface="黑体" panose="02010609060101010101" pitchFamily="49" charset="-122"/>
              </a:rPr>
              <a:t>软件测试</a:t>
            </a:r>
            <a:endParaRPr lang="en-US" altLang="zh-CN" sz="2600" dirty="0">
              <a:latin typeface="黑体" panose="02010609060101010101" pitchFamily="49" charset="-122"/>
            </a:endParaRPr>
          </a:p>
          <a:p>
            <a:pPr lvl="1">
              <a:buSzPct val="100000"/>
            </a:pPr>
            <a:r>
              <a:rPr lang="zh-CN" altLang="en-US" sz="2200" dirty="0" smtClean="0">
                <a:latin typeface="Times New Roman" panose="02020603050405020304" pitchFamily="18" charset="0"/>
                <a:cs typeface="Times New Roman" panose="02020603050405020304" pitchFamily="18" charset="0"/>
              </a:rPr>
              <a:t>软件规模的增大测试难度倍增</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无法覆盖</a:t>
            </a:r>
            <a:r>
              <a:rPr lang="zh-CN" altLang="en-US" sz="2200" dirty="0">
                <a:latin typeface="Times New Roman" panose="02020603050405020304" pitchFamily="18" charset="0"/>
                <a:cs typeface="Times New Roman" panose="02020603050405020304" pitchFamily="18" charset="0"/>
              </a:rPr>
              <a:t>所有代码</a:t>
            </a:r>
            <a:r>
              <a:rPr lang="zh-CN" altLang="en-US" sz="2200" dirty="0" smtClean="0">
                <a:latin typeface="Times New Roman" panose="02020603050405020304" pitchFamily="18" charset="0"/>
                <a:cs typeface="Times New Roman" panose="02020603050405020304" pitchFamily="18" charset="0"/>
              </a:rPr>
              <a:t>路径</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t>局限性</a:t>
            </a:r>
            <a:endParaRPr lang="en-US" altLang="zh-CN" sz="2200" dirty="0" smtClean="0"/>
          </a:p>
          <a:p>
            <a:pPr>
              <a:buSzPct val="100000"/>
            </a:pPr>
            <a:r>
              <a:rPr lang="zh-CN" altLang="en-US" sz="2600" dirty="0" smtClean="0">
                <a:latin typeface="黑体" panose="02010609060101010101" pitchFamily="49" charset="-122"/>
              </a:rPr>
              <a:t>形式化技术</a:t>
            </a:r>
            <a:endParaRPr lang="en-US" altLang="zh-CN" sz="2600" dirty="0" smtClean="0">
              <a:latin typeface="黑体" panose="02010609060101010101" pitchFamily="49" charset="-122"/>
            </a:endParaRPr>
          </a:p>
          <a:p>
            <a:pPr lvl="1">
              <a:buSzPct val="100000"/>
            </a:pPr>
            <a:r>
              <a:rPr lang="zh-CN" altLang="en-US" sz="2200" dirty="0"/>
              <a:t>定理证明、模型检测和程序检验</a:t>
            </a:r>
            <a:endParaRPr lang="en-US" altLang="zh-CN" sz="2200" dirty="0" smtClean="0"/>
          </a:p>
          <a:p>
            <a:pPr lvl="1">
              <a:buSzPct val="100000"/>
            </a:pPr>
            <a:r>
              <a:rPr lang="zh-CN" altLang="en-US" sz="2200" dirty="0" smtClean="0"/>
              <a:t>可以</a:t>
            </a:r>
            <a:r>
              <a:rPr lang="zh-CN" altLang="en-US" sz="2200" dirty="0" smtClean="0"/>
              <a:t>保证完全的正确性</a:t>
            </a:r>
            <a:endParaRPr lang="en-US" altLang="zh-CN" sz="2200" dirty="0" smtClean="0"/>
          </a:p>
          <a:p>
            <a:pPr lvl="1">
              <a:buSzPct val="100000"/>
            </a:pPr>
            <a:r>
              <a:rPr lang="zh-CN" altLang="en-US" sz="2200" dirty="0"/>
              <a:t>验证过程复杂</a:t>
            </a:r>
            <a:r>
              <a:rPr lang="zh-CN" altLang="en-US" sz="2200" dirty="0" smtClean="0"/>
              <a:t>繁琐、自动化程度不高</a:t>
            </a:r>
            <a:endParaRPr lang="en-US" altLang="zh-CN" sz="2200" dirty="0" smtClean="0"/>
          </a:p>
          <a:p>
            <a:pPr>
              <a:buSzPct val="100000"/>
            </a:pPr>
            <a:r>
              <a:rPr lang="zh-CN" altLang="en-US" sz="2600" dirty="0" smtClean="0">
                <a:latin typeface="黑体" panose="02010609060101010101" pitchFamily="49" charset="-122"/>
              </a:rPr>
              <a:t>编译</a:t>
            </a:r>
            <a:r>
              <a:rPr lang="zh-CN" altLang="en-US" sz="2600" dirty="0" smtClean="0">
                <a:latin typeface="黑体" panose="02010609060101010101" pitchFamily="49" charset="-122"/>
              </a:rPr>
              <a:t>验证</a:t>
            </a:r>
            <a:endParaRPr lang="en-US" altLang="zh-CN" sz="2200" dirty="0" smtClean="0"/>
          </a:p>
          <a:p>
            <a:pPr lvl="1">
              <a:buSzPct val="100000"/>
            </a:pPr>
            <a:r>
              <a:rPr lang="zh-CN" altLang="en-US" sz="2200" dirty="0" smtClean="0"/>
              <a:t>验证</a:t>
            </a:r>
            <a:r>
              <a:rPr lang="zh-CN" altLang="en-US" sz="2200" dirty="0"/>
              <a:t>编译器</a:t>
            </a:r>
            <a:r>
              <a:rPr lang="zh-CN" altLang="en-US" sz="2200" dirty="0" smtClean="0"/>
              <a:t>自身的正确性（构建过程）</a:t>
            </a:r>
            <a:endParaRPr lang="en-US" altLang="zh-CN" sz="2200" dirty="0"/>
          </a:p>
          <a:p>
            <a:pPr lvl="1">
              <a:buSzPct val="100000"/>
            </a:pPr>
            <a:r>
              <a:rPr lang="zh-CN" altLang="en-US" sz="2200" dirty="0" smtClean="0">
                <a:latin typeface="Times New Roman" panose="02020603050405020304" pitchFamily="18" charset="0"/>
                <a:cs typeface="Times New Roman" panose="02020603050405020304" pitchFamily="18" charset="0"/>
              </a:rPr>
              <a:t>验证编译过程的正确性（语义一致）</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a:t>编译器自身的正确性</a:t>
            </a:r>
            <a:r>
              <a:rPr lang="zh-CN" altLang="en-US" sz="2200" dirty="0">
                <a:latin typeface="Times New Roman" panose="02020603050405020304" pitchFamily="18" charset="0"/>
                <a:cs typeface="Times New Roman" panose="02020603050405020304" pitchFamily="18" charset="0"/>
              </a:rPr>
              <a:t>间接保证编译过程的</a:t>
            </a:r>
            <a:r>
              <a:rPr lang="zh-CN" altLang="en-US" sz="2200" dirty="0" smtClean="0">
                <a:latin typeface="Times New Roman" panose="02020603050405020304" pitchFamily="18" charset="0"/>
                <a:cs typeface="Times New Roman" panose="02020603050405020304" pitchFamily="18" charset="0"/>
              </a:rPr>
              <a:t>正确性</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验证编译</a:t>
            </a:r>
            <a:r>
              <a:rPr lang="zh-CN" altLang="en-US" sz="2200" dirty="0">
                <a:latin typeface="Times New Roman" panose="02020603050405020304" pitchFamily="18" charset="0"/>
                <a:cs typeface="Times New Roman" panose="02020603050405020304" pitchFamily="18" charset="0"/>
              </a:rPr>
              <a:t>过程的</a:t>
            </a:r>
            <a:r>
              <a:rPr lang="zh-CN" altLang="en-US" sz="2200" dirty="0" smtClean="0">
                <a:latin typeface="Times New Roman" panose="02020603050405020304" pitchFamily="18" charset="0"/>
                <a:cs typeface="Times New Roman" panose="02020603050405020304" pitchFamily="18" charset="0"/>
              </a:rPr>
              <a:t>正确性难度更小</a:t>
            </a:r>
            <a:endParaRPr lang="en-US" altLang="zh-CN" sz="2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001615" y="1750868"/>
            <a:ext cx="2024533" cy="1241713"/>
          </a:xfrm>
          <a:prstGeom prst="rect">
            <a:avLst/>
          </a:prstGeom>
        </p:spPr>
      </p:pic>
    </p:spTree>
    <p:extLst>
      <p:ext uri="{BB962C8B-B14F-4D97-AF65-F5344CB8AC3E}">
        <p14:creationId xmlns:p14="http://schemas.microsoft.com/office/powerpoint/2010/main" val="3536507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关键技术</a:t>
            </a:r>
            <a:r>
              <a:rPr lang="zh-CN" altLang="en-US" b="1" dirty="0" smtClean="0">
                <a:latin typeface="华文仿宋" panose="02010600040101010101" pitchFamily="2" charset="-122"/>
                <a:ea typeface="华文仿宋" panose="02010600040101010101" pitchFamily="2" charset="-122"/>
              </a:rPr>
              <a:t>背景</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0"/>
            <a:ext cx="4821383" cy="4656479"/>
          </a:xfrm>
        </p:spPr>
        <p:txBody>
          <a:bodyPr>
            <a:normAutofit fontScale="85000" lnSpcReduction="20000"/>
          </a:bodyPr>
          <a:lstStyle/>
          <a:p>
            <a:pPr>
              <a:buSzPct val="100000"/>
            </a:pPr>
            <a:r>
              <a:rPr lang="zh-CN" altLang="en-US" sz="2600" dirty="0" smtClean="0">
                <a:latin typeface="黑体" panose="02010609060101010101" pitchFamily="49" charset="-122"/>
              </a:rPr>
              <a:t>课题</a:t>
            </a:r>
            <a:r>
              <a:rPr lang="zh-CN" altLang="en-US" sz="2600" dirty="0">
                <a:latin typeface="黑体" panose="02010609060101010101" pitchFamily="49" charset="-122"/>
              </a:rPr>
              <a:t>来源</a:t>
            </a:r>
          </a:p>
          <a:p>
            <a:pPr lvl="1">
              <a:buSzPct val="100000"/>
            </a:pPr>
            <a:r>
              <a:rPr lang="zh-CN" altLang="en-US" sz="2200" dirty="0"/>
              <a:t>民机专项“符合</a:t>
            </a:r>
            <a:r>
              <a:rPr lang="en-US" altLang="zh-CN" sz="2200" dirty="0"/>
              <a:t>DO-178B/C</a:t>
            </a:r>
            <a:r>
              <a:rPr lang="zh-CN" altLang="en-US" sz="2200" dirty="0"/>
              <a:t>的</a:t>
            </a:r>
            <a:r>
              <a:rPr lang="en-US" altLang="zh-CN" sz="2200" dirty="0"/>
              <a:t>A</a:t>
            </a:r>
            <a:r>
              <a:rPr lang="zh-CN" altLang="en-US" sz="2200" dirty="0"/>
              <a:t>级软件开发与认证技术研究</a:t>
            </a:r>
            <a:r>
              <a:rPr lang="zh-CN" altLang="en-US" sz="2200" dirty="0" smtClean="0"/>
              <a:t>”</a:t>
            </a:r>
            <a:endParaRPr lang="en-US" altLang="zh-CN" sz="2200" dirty="0" smtClean="0"/>
          </a:p>
          <a:p>
            <a:pPr>
              <a:buSzPct val="100000"/>
            </a:pPr>
            <a:r>
              <a:rPr lang="en-US" altLang="zh-CN" sz="2600" dirty="0" smtClean="0">
                <a:latin typeface="黑体" panose="02010609060101010101" pitchFamily="49" charset="-122"/>
              </a:rPr>
              <a:t>DO-178C</a:t>
            </a:r>
            <a:endParaRPr lang="en-US" altLang="zh-CN" sz="2600" dirty="0">
              <a:latin typeface="黑体" panose="02010609060101010101" pitchFamily="49" charset="-122"/>
            </a:endParaRPr>
          </a:p>
          <a:p>
            <a:pPr lvl="1">
              <a:buSzPct val="100000"/>
            </a:pPr>
            <a:r>
              <a:rPr lang="zh-CN" altLang="en-US" sz="2200" dirty="0" smtClean="0"/>
              <a:t>航空</a:t>
            </a:r>
            <a:r>
              <a:rPr lang="zh-CN" altLang="en-US" sz="2200" dirty="0"/>
              <a:t>适航</a:t>
            </a:r>
            <a:r>
              <a:rPr lang="zh-CN" altLang="en-US" sz="2200" dirty="0" smtClean="0"/>
              <a:t>认证标准（</a:t>
            </a:r>
            <a:r>
              <a:rPr lang="en-US" altLang="zh-CN" sz="2200" dirty="0" smtClean="0"/>
              <a:t>2012</a:t>
            </a:r>
            <a:r>
              <a:rPr lang="zh-CN" altLang="en-US" sz="2200" dirty="0" smtClean="0"/>
              <a:t>）</a:t>
            </a:r>
            <a:endParaRPr lang="en-US" altLang="zh-CN" sz="2200" dirty="0" smtClean="0"/>
          </a:p>
          <a:p>
            <a:pPr lvl="1">
              <a:buSzPct val="100000"/>
            </a:pPr>
            <a:r>
              <a:rPr lang="zh-CN" altLang="en-US" sz="2200" dirty="0"/>
              <a:t>引入基于逻辑证明的形式化方法</a:t>
            </a:r>
            <a:endParaRPr lang="en-US" altLang="zh-CN" sz="2200" dirty="0" smtClean="0"/>
          </a:p>
          <a:p>
            <a:pPr lvl="1">
              <a:buSzPct val="100000"/>
            </a:pPr>
            <a:r>
              <a:rPr lang="zh-CN" altLang="en-US" sz="2200" dirty="0"/>
              <a:t>完整性、</a:t>
            </a:r>
            <a:r>
              <a:rPr lang="zh-CN" altLang="en-US" sz="2200" dirty="0" smtClean="0"/>
              <a:t>一致性</a:t>
            </a:r>
            <a:r>
              <a:rPr lang="zh-CN" altLang="en-US" sz="2200" dirty="0"/>
              <a:t>和</a:t>
            </a:r>
            <a:r>
              <a:rPr lang="zh-CN" altLang="en-US" sz="2200" dirty="0" smtClean="0"/>
              <a:t>可</a:t>
            </a:r>
            <a:r>
              <a:rPr lang="zh-CN" altLang="en-US" sz="2200" dirty="0"/>
              <a:t>追溯性</a:t>
            </a:r>
            <a:r>
              <a:rPr lang="zh-CN" altLang="en-US" sz="2200" dirty="0" smtClean="0"/>
              <a:t>等</a:t>
            </a:r>
            <a:endParaRPr lang="en-US" altLang="zh-CN" sz="2200" dirty="0"/>
          </a:p>
          <a:p>
            <a:pPr>
              <a:buSzPct val="100000"/>
            </a:pPr>
            <a:r>
              <a:rPr lang="en-US" altLang="zh-CN" sz="2600" dirty="0">
                <a:latin typeface="黑体" panose="02010609060101010101" pitchFamily="49" charset="-122"/>
              </a:rPr>
              <a:t>MISRA-C</a:t>
            </a:r>
          </a:p>
          <a:p>
            <a:pPr lvl="1">
              <a:buSzPct val="100000"/>
            </a:pPr>
            <a:r>
              <a:rPr lang="zh-CN" altLang="en-US" sz="2200" dirty="0">
                <a:latin typeface="Times New Roman" panose="02020603050405020304" pitchFamily="18" charset="0"/>
                <a:cs typeface="Times New Roman" panose="02020603050405020304" pitchFamily="18" charset="0"/>
              </a:rPr>
              <a:t>汽车制造业嵌入式</a:t>
            </a:r>
            <a:r>
              <a:rPr lang="en-US" altLang="zh-CN" sz="2200" dirty="0">
                <a:latin typeface="Times New Roman" panose="02020603050405020304" pitchFamily="18" charset="0"/>
                <a:cs typeface="Times New Roman" panose="02020603050405020304" pitchFamily="18" charset="0"/>
              </a:rPr>
              <a:t>C</a:t>
            </a:r>
            <a:r>
              <a:rPr lang="zh-CN" altLang="en-US" sz="2200" dirty="0">
                <a:latin typeface="Times New Roman" panose="02020603050405020304" pitchFamily="18" charset="0"/>
                <a:cs typeface="Times New Roman" panose="02020603050405020304" pitchFamily="18" charset="0"/>
              </a:rPr>
              <a:t>编码</a:t>
            </a:r>
            <a:r>
              <a:rPr lang="zh-CN" altLang="en-US" sz="2200" dirty="0" smtClean="0">
                <a:latin typeface="Times New Roman" panose="02020603050405020304" pitchFamily="18" charset="0"/>
                <a:cs typeface="Times New Roman" panose="02020603050405020304" pitchFamily="18" charset="0"/>
              </a:rPr>
              <a:t>标准</a:t>
            </a:r>
            <a:endParaRPr lang="en-US" altLang="zh-CN" sz="2200" dirty="0">
              <a:latin typeface="Times New Roman" panose="02020603050405020304" pitchFamily="18" charset="0"/>
              <a:cs typeface="Times New Roman" panose="02020603050405020304" pitchFamily="18" charset="0"/>
            </a:endParaRPr>
          </a:p>
          <a:p>
            <a:pPr lvl="1">
              <a:buSzPct val="100000"/>
            </a:pPr>
            <a:r>
              <a:rPr lang="en-US" altLang="zh-CN" sz="2200" dirty="0" smtClean="0">
                <a:latin typeface="Times New Roman" panose="02020603050405020304" pitchFamily="18" charset="0"/>
                <a:cs typeface="Times New Roman" panose="02020603050405020304" pitchFamily="18" charset="0"/>
              </a:rPr>
              <a:t>MISRA-C:2004</a:t>
            </a:r>
            <a:r>
              <a:rPr lang="zh-CN" altLang="en-US" sz="2200" dirty="0" smtClean="0">
                <a:latin typeface="Times New Roman" panose="02020603050405020304" pitchFamily="18" charset="0"/>
                <a:cs typeface="Times New Roman" panose="02020603050405020304" pitchFamily="18" charset="0"/>
              </a:rPr>
              <a:t>应用</a:t>
            </a:r>
            <a:r>
              <a:rPr lang="zh-CN" altLang="en-US" sz="2200" dirty="0">
                <a:latin typeface="Times New Roman" panose="02020603050405020304" pitchFamily="18" charset="0"/>
                <a:cs typeface="Times New Roman" panose="02020603050405020304" pitchFamily="18" charset="0"/>
              </a:rPr>
              <a:t>范围扩大到</a:t>
            </a:r>
            <a:r>
              <a:rPr lang="zh-CN" altLang="en-US" sz="2200" dirty="0" smtClean="0">
                <a:latin typeface="Times New Roman" panose="02020603050405020304" pitchFamily="18" charset="0"/>
                <a:cs typeface="Times New Roman" panose="02020603050405020304" pitchFamily="18" charset="0"/>
              </a:rPr>
              <a:t>其它高</a:t>
            </a:r>
            <a:r>
              <a:rPr lang="zh-CN" altLang="en-US" sz="2200" dirty="0">
                <a:latin typeface="Times New Roman" panose="02020603050405020304" pitchFamily="18" charset="0"/>
                <a:cs typeface="Times New Roman" panose="02020603050405020304" pitchFamily="18" charset="0"/>
              </a:rPr>
              <a:t>安全性系统</a:t>
            </a:r>
            <a:endParaRPr lang="en-US" altLang="zh-CN" sz="2200" dirty="0">
              <a:latin typeface="Times New Roman" panose="02020603050405020304" pitchFamily="18" charset="0"/>
              <a:cs typeface="Times New Roman" panose="02020603050405020304" pitchFamily="18" charset="0"/>
            </a:endParaRPr>
          </a:p>
          <a:p>
            <a:pPr lvl="1">
              <a:buSzPct val="100000"/>
            </a:pPr>
            <a:r>
              <a:rPr lang="zh-CN" altLang="en-US" sz="2200" dirty="0" smtClean="0"/>
              <a:t>与</a:t>
            </a:r>
            <a:r>
              <a:rPr lang="zh-CN" altLang="en-US" sz="2200" dirty="0"/>
              <a:t>航天型号软件的特点相结合</a:t>
            </a:r>
            <a:r>
              <a:rPr lang="zh-CN" altLang="en-US" sz="2200" dirty="0" smtClean="0"/>
              <a:t>形成安全</a:t>
            </a:r>
            <a:r>
              <a:rPr lang="en-US" altLang="zh-CN" sz="2200" dirty="0"/>
              <a:t>C</a:t>
            </a:r>
            <a:r>
              <a:rPr lang="zh-CN" altLang="en-US" sz="2200" dirty="0" smtClean="0"/>
              <a:t>子集</a:t>
            </a:r>
            <a:endParaRPr lang="en-US" altLang="zh-CN" sz="2200" dirty="0" smtClean="0"/>
          </a:p>
          <a:p>
            <a:pPr lvl="1">
              <a:buSzPct val="100000"/>
            </a:pPr>
            <a:r>
              <a:rPr lang="zh-CN" altLang="en-US" sz="2200" dirty="0" smtClean="0"/>
              <a:t>安全</a:t>
            </a:r>
            <a:r>
              <a:rPr lang="en-US" altLang="zh-CN" sz="2200" dirty="0" smtClean="0"/>
              <a:t>C</a:t>
            </a:r>
            <a:r>
              <a:rPr lang="zh-CN" altLang="en-US" sz="2200" dirty="0"/>
              <a:t>对编译器支持的</a:t>
            </a:r>
            <a:r>
              <a:rPr lang="en-US" altLang="zh-CN" sz="2200" dirty="0"/>
              <a:t>C</a:t>
            </a:r>
            <a:r>
              <a:rPr lang="zh-CN" altLang="en-US" sz="2200" dirty="0"/>
              <a:t>语言集合作出了一定的限制</a:t>
            </a:r>
          </a:p>
          <a:p>
            <a:pPr lvl="1">
              <a:buSzPct val="100000"/>
            </a:pPr>
            <a:endParaRPr lang="en-US" altLang="zh-CN" sz="2200" dirty="0"/>
          </a:p>
          <a:p>
            <a:pPr marL="0" indent="0">
              <a:buSzPct val="100000"/>
              <a:buNone/>
            </a:pPr>
            <a:endParaRPr lang="en-US" altLang="zh-CN" b="1" dirty="0" smtClean="0">
              <a:solidFill>
                <a:srgbClr val="6600CC"/>
              </a:solidFill>
              <a:latin typeface="华文仿宋" panose="02010600040101010101" pitchFamily="2" charset="-122"/>
              <a:ea typeface="华文仿宋" panose="02010600040101010101" pitchFamily="2" charset="-122"/>
            </a:endParaRPr>
          </a:p>
        </p:txBody>
      </p:sp>
      <p:grpSp>
        <p:nvGrpSpPr>
          <p:cNvPr id="7" name="组合 6"/>
          <p:cNvGrpSpPr/>
          <p:nvPr/>
        </p:nvGrpSpPr>
        <p:grpSpPr>
          <a:xfrm>
            <a:off x="5287216" y="1600200"/>
            <a:ext cx="3856786" cy="5051502"/>
            <a:chOff x="5377268" y="1600200"/>
            <a:chExt cx="3600012" cy="5051502"/>
          </a:xfrm>
        </p:grpSpPr>
        <p:pic>
          <p:nvPicPr>
            <p:cNvPr id="10" name="图片 9" descr="C:\Users\destiny\Desktop\绘图1_3.png"/>
            <p:cNvPicPr/>
            <p:nvPr/>
          </p:nvPicPr>
          <p:blipFill>
            <a:blip r:embed="rId3">
              <a:extLst>
                <a:ext uri="{28A0092B-C50C-407E-A947-70E740481C1C}">
                  <a14:useLocalDpi xmlns:a14="http://schemas.microsoft.com/office/drawing/2010/main" val="0"/>
                </a:ext>
              </a:extLst>
            </a:blip>
            <a:srcRect/>
            <a:stretch>
              <a:fillRect/>
            </a:stretch>
          </p:blipFill>
          <p:spPr bwMode="auto">
            <a:xfrm>
              <a:off x="5377268" y="1600200"/>
              <a:ext cx="3354302" cy="4656479"/>
            </a:xfrm>
            <a:prstGeom prst="rect">
              <a:avLst/>
            </a:prstGeom>
            <a:noFill/>
            <a:ln>
              <a:noFill/>
            </a:ln>
          </p:spPr>
        </p:pic>
        <p:sp>
          <p:nvSpPr>
            <p:cNvPr id="11" name="文本框 10"/>
            <p:cNvSpPr txBox="1"/>
            <p:nvPr/>
          </p:nvSpPr>
          <p:spPr>
            <a:xfrm>
              <a:off x="5474715" y="6390092"/>
              <a:ext cx="3502565" cy="261610"/>
            </a:xfrm>
            <a:prstGeom prst="rect">
              <a:avLst/>
            </a:prstGeom>
            <a:noFill/>
          </p:spPr>
          <p:txBody>
            <a:bodyPr wrap="square" rtlCol="0">
              <a:spAutoFit/>
            </a:bodyPr>
            <a:lstStyle/>
            <a:p>
              <a:r>
                <a:rPr lang="zh-CN" altLang="en-US" sz="1100" dirty="0">
                  <a:latin typeface="仿宋" panose="02010609060101010101" pitchFamily="49" charset="-122"/>
                  <a:ea typeface="仿宋" panose="02010609060101010101" pitchFamily="49" charset="-122"/>
                </a:rPr>
                <a:t>基于</a:t>
              </a:r>
              <a:r>
                <a:rPr lang="en-US" altLang="zh-CN" sz="1100" dirty="0" smtClean="0">
                  <a:latin typeface="仿宋" panose="02010609060101010101" pitchFamily="49" charset="-122"/>
                  <a:ea typeface="仿宋" panose="02010609060101010101" pitchFamily="49" charset="-122"/>
                </a:rPr>
                <a:t>DO-178C</a:t>
              </a:r>
              <a:r>
                <a:rPr lang="zh-CN" altLang="en-US" sz="1100" dirty="0" smtClean="0">
                  <a:latin typeface="仿宋" panose="02010609060101010101" pitchFamily="49" charset="-122"/>
                  <a:ea typeface="仿宋" panose="02010609060101010101" pitchFamily="49" charset="-122"/>
                </a:rPr>
                <a:t>规范的</a:t>
              </a:r>
              <a:r>
                <a:rPr lang="zh-CN" altLang="en-US" sz="1100" dirty="0">
                  <a:latin typeface="仿宋" panose="02010609060101010101" pitchFamily="49" charset="-122"/>
                  <a:ea typeface="仿宋" panose="02010609060101010101" pitchFamily="49" charset="-122"/>
                </a:rPr>
                <a:t>编译验证系统开发与验证过程</a:t>
              </a:r>
            </a:p>
          </p:txBody>
        </p:sp>
      </p:grpSp>
    </p:spTree>
    <p:extLst>
      <p:ext uri="{BB962C8B-B14F-4D97-AF65-F5344CB8AC3E}">
        <p14:creationId xmlns:p14="http://schemas.microsoft.com/office/powerpoint/2010/main" val="1536436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国内外研究现状</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314175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prstClr val="black"/>
                </a:solidFill>
                <a:latin typeface="华文仿宋" panose="02010600040101010101" pitchFamily="2" charset="-122"/>
                <a:ea typeface="华文仿宋" panose="02010600040101010101" pitchFamily="2" charset="-122"/>
              </a:rPr>
              <a:t>国内外</a:t>
            </a:r>
            <a:r>
              <a:rPr lang="zh-CN" altLang="en-US" b="1" dirty="0">
                <a:solidFill>
                  <a:prstClr val="black"/>
                </a:solidFill>
                <a:latin typeface="华文仿宋" panose="02010600040101010101" pitchFamily="2" charset="-122"/>
                <a:ea typeface="华文仿宋" panose="02010600040101010101" pitchFamily="2" charset="-122"/>
              </a:rPr>
              <a:t>研究现状</a:t>
            </a:r>
            <a:endParaRPr lang="zh-CN" altLang="en-US"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457200" y="1600200"/>
            <a:ext cx="8229600" cy="4329545"/>
          </a:xfrm>
        </p:spPr>
        <p:txBody>
          <a:bodyPr>
            <a:normAutofit fontScale="70000" lnSpcReduction="20000"/>
          </a:bodyPr>
          <a:lstStyle/>
          <a:p>
            <a:r>
              <a:rPr lang="en-US" altLang="zh-CN" dirty="0" err="1" smtClean="0"/>
              <a:t>CompCert</a:t>
            </a:r>
            <a:r>
              <a:rPr lang="zh-CN" altLang="en-US" dirty="0"/>
              <a:t>编译器</a:t>
            </a:r>
            <a:endParaRPr lang="en-US" altLang="zh-CN" dirty="0" smtClean="0"/>
          </a:p>
          <a:p>
            <a:pPr lvl="1"/>
            <a:r>
              <a:rPr lang="zh-CN" altLang="en-US" dirty="0" smtClean="0"/>
              <a:t>近年来比较</a:t>
            </a:r>
            <a:r>
              <a:rPr lang="zh-CN" altLang="en-US" dirty="0"/>
              <a:t>具有</a:t>
            </a:r>
            <a:r>
              <a:rPr lang="zh-CN" altLang="en-US" dirty="0" smtClean="0"/>
              <a:t>代表性的工作（开发中）</a:t>
            </a:r>
            <a:endParaRPr lang="en-US" altLang="zh-CN" dirty="0" smtClean="0"/>
          </a:p>
          <a:p>
            <a:pPr lvl="1"/>
            <a:r>
              <a:rPr lang="en-US" altLang="zh-CN" dirty="0" smtClean="0"/>
              <a:t>Xavier Leroy</a:t>
            </a:r>
            <a:r>
              <a:rPr lang="zh-CN" altLang="en-US" dirty="0" smtClean="0"/>
              <a:t>于</a:t>
            </a:r>
            <a:r>
              <a:rPr lang="en-US" altLang="zh-CN" dirty="0" smtClean="0"/>
              <a:t>2009</a:t>
            </a:r>
            <a:r>
              <a:rPr lang="zh-CN" altLang="en-US" dirty="0" smtClean="0"/>
              <a:t>年公布</a:t>
            </a:r>
            <a:r>
              <a:rPr lang="en-US" altLang="zh-CN" dirty="0" err="1" smtClean="0"/>
              <a:t>CompCert</a:t>
            </a:r>
            <a:r>
              <a:rPr lang="zh-CN" altLang="en-US" dirty="0"/>
              <a:t>编译器的开发和验证</a:t>
            </a:r>
            <a:r>
              <a:rPr lang="zh-CN" altLang="en-US" dirty="0" smtClean="0"/>
              <a:t>进展</a:t>
            </a:r>
            <a:endParaRPr lang="en-US" altLang="zh-CN" dirty="0" smtClean="0"/>
          </a:p>
          <a:p>
            <a:pPr lvl="1"/>
            <a:r>
              <a:rPr lang="zh-CN" altLang="en-US" dirty="0" smtClean="0"/>
              <a:t>基于</a:t>
            </a:r>
            <a:r>
              <a:rPr lang="en-US" altLang="zh-CN" u="sng" dirty="0" smtClean="0"/>
              <a:t>Coq</a:t>
            </a:r>
            <a:r>
              <a:rPr lang="zh-CN" altLang="en-US" u="sng" dirty="0" smtClean="0"/>
              <a:t>定理证明</a:t>
            </a:r>
            <a:r>
              <a:rPr lang="zh-CN" altLang="en-US" u="sng" dirty="0"/>
              <a:t>工具</a:t>
            </a:r>
            <a:r>
              <a:rPr lang="zh-CN" altLang="en-US" dirty="0"/>
              <a:t>完成了对一个完整且实际的编译过程的</a:t>
            </a:r>
            <a:r>
              <a:rPr lang="zh-CN" altLang="en-US" dirty="0" smtClean="0"/>
              <a:t>正确性</a:t>
            </a:r>
            <a:endParaRPr lang="en-US" altLang="zh-CN" dirty="0" smtClean="0"/>
          </a:p>
          <a:p>
            <a:pPr marL="290250" lvl="1" indent="0">
              <a:buNone/>
            </a:pPr>
            <a:r>
              <a:rPr lang="en-US" altLang="zh-CN" dirty="0"/>
              <a:t> </a:t>
            </a:r>
            <a:r>
              <a:rPr lang="en-US" altLang="zh-CN" dirty="0" smtClean="0"/>
              <a:t>  </a:t>
            </a:r>
            <a:r>
              <a:rPr lang="zh-CN" altLang="en-US" dirty="0" smtClean="0"/>
              <a:t>形式验证</a:t>
            </a:r>
            <a:endParaRPr lang="en-US" altLang="zh-CN" dirty="0" smtClean="0"/>
          </a:p>
          <a:p>
            <a:pPr lvl="1"/>
            <a:r>
              <a:rPr lang="zh-CN" altLang="en-US" dirty="0"/>
              <a:t>整个证明过程完全形式化的且是机器自动生成</a:t>
            </a:r>
            <a:r>
              <a:rPr lang="zh-CN" altLang="en-US" dirty="0" smtClean="0"/>
              <a:t>的</a:t>
            </a:r>
            <a:endParaRPr lang="en-US" altLang="zh-CN" dirty="0" smtClean="0"/>
          </a:p>
          <a:p>
            <a:pPr lvl="1"/>
            <a:r>
              <a:rPr lang="en-US" altLang="zh-CN" dirty="0" err="1"/>
              <a:t>CompCert</a:t>
            </a:r>
            <a:r>
              <a:rPr lang="zh-CN" altLang="en-US" dirty="0"/>
              <a:t>支持所有的</a:t>
            </a:r>
            <a:r>
              <a:rPr lang="en-US" altLang="zh-CN" dirty="0"/>
              <a:t>MISRA-C:2004</a:t>
            </a:r>
            <a:r>
              <a:rPr lang="zh-CN" altLang="en-US" dirty="0"/>
              <a:t>和所有被</a:t>
            </a:r>
            <a:r>
              <a:rPr lang="en-US" altLang="zh-CN" dirty="0"/>
              <a:t>MISRA-C</a:t>
            </a:r>
            <a:r>
              <a:rPr lang="zh-CN" altLang="en-US" dirty="0"/>
              <a:t>排除的</a:t>
            </a:r>
            <a:r>
              <a:rPr lang="zh-CN" altLang="en-US" dirty="0" smtClean="0"/>
              <a:t>特性</a:t>
            </a:r>
            <a:endParaRPr lang="en-US" altLang="zh-CN" dirty="0" smtClean="0"/>
          </a:p>
          <a:p>
            <a:r>
              <a:rPr lang="en-US" altLang="zh-CN" dirty="0" err="1" smtClean="0"/>
              <a:t>Csmith</a:t>
            </a:r>
            <a:endParaRPr lang="en-US" altLang="zh-CN" dirty="0" smtClean="0"/>
          </a:p>
          <a:p>
            <a:pPr lvl="1"/>
            <a:r>
              <a:rPr lang="zh-CN" altLang="en-US" dirty="0" smtClean="0"/>
              <a:t>随机</a:t>
            </a:r>
            <a:r>
              <a:rPr lang="zh-CN" altLang="en-US" dirty="0"/>
              <a:t>测试用例生成</a:t>
            </a:r>
            <a:r>
              <a:rPr lang="zh-CN" altLang="en-US" dirty="0" smtClean="0"/>
              <a:t>工具</a:t>
            </a:r>
            <a:endParaRPr lang="en-US" altLang="zh-CN" dirty="0" smtClean="0"/>
          </a:p>
          <a:p>
            <a:pPr lvl="1"/>
            <a:r>
              <a:rPr lang="en-US" altLang="zh-CN" dirty="0" err="1"/>
              <a:t>Xuejun</a:t>
            </a:r>
            <a:r>
              <a:rPr lang="en-US" altLang="zh-CN" dirty="0"/>
              <a:t> </a:t>
            </a:r>
            <a:r>
              <a:rPr lang="en-US" altLang="zh-CN" dirty="0" smtClean="0"/>
              <a:t>Yang</a:t>
            </a:r>
            <a:r>
              <a:rPr lang="zh-CN" altLang="en-US" dirty="0" smtClean="0"/>
              <a:t>团队（</a:t>
            </a:r>
            <a:r>
              <a:rPr lang="en-US" altLang="zh-CN" dirty="0" smtClean="0"/>
              <a:t>2011</a:t>
            </a:r>
            <a:r>
              <a:rPr lang="zh-CN" altLang="en-US" dirty="0" smtClean="0"/>
              <a:t>年）使用</a:t>
            </a:r>
            <a:r>
              <a:rPr lang="en-US" altLang="zh-CN" dirty="0" err="1" smtClean="0"/>
              <a:t>Csmith</a:t>
            </a:r>
            <a:endParaRPr lang="en-US" altLang="zh-CN" dirty="0" smtClean="0"/>
          </a:p>
          <a:p>
            <a:pPr marL="290250" lvl="1" indent="0">
              <a:buNone/>
            </a:pPr>
            <a:r>
              <a:rPr lang="zh-CN" altLang="en-US" dirty="0" smtClean="0"/>
              <a:t>   工具对</a:t>
            </a:r>
            <a:r>
              <a:rPr lang="zh-CN" altLang="en-US" dirty="0"/>
              <a:t>主流</a:t>
            </a:r>
            <a:r>
              <a:rPr lang="zh-CN" altLang="en-US" dirty="0" smtClean="0"/>
              <a:t>的</a:t>
            </a:r>
            <a:r>
              <a:rPr lang="en-US" altLang="zh-CN" dirty="0" smtClean="0"/>
              <a:t>11</a:t>
            </a:r>
            <a:r>
              <a:rPr lang="zh-CN" altLang="en-US" dirty="0" smtClean="0"/>
              <a:t>款</a:t>
            </a:r>
            <a:r>
              <a:rPr lang="en-US" altLang="zh-CN" dirty="0" smtClean="0"/>
              <a:t>C</a:t>
            </a:r>
            <a:r>
              <a:rPr lang="zh-CN" altLang="en-US" dirty="0"/>
              <a:t>编译器进行</a:t>
            </a:r>
            <a:r>
              <a:rPr lang="zh-CN" altLang="en-US" dirty="0" smtClean="0"/>
              <a:t>测试</a:t>
            </a:r>
            <a:endParaRPr lang="en-US" altLang="zh-CN" dirty="0" smtClean="0"/>
          </a:p>
          <a:p>
            <a:pPr lvl="1"/>
            <a:r>
              <a:rPr lang="zh-CN" altLang="en-US" dirty="0" smtClean="0"/>
              <a:t>著名</a:t>
            </a:r>
            <a:r>
              <a:rPr lang="zh-CN" altLang="en-US" dirty="0"/>
              <a:t>的</a:t>
            </a:r>
            <a:r>
              <a:rPr lang="en-US" altLang="zh-CN" dirty="0"/>
              <a:t>Intel CC</a:t>
            </a:r>
            <a:r>
              <a:rPr lang="zh-CN" altLang="en-US" dirty="0"/>
              <a:t>、</a:t>
            </a:r>
            <a:r>
              <a:rPr lang="en-US" altLang="zh-CN" dirty="0"/>
              <a:t>GCC</a:t>
            </a:r>
            <a:r>
              <a:rPr lang="zh-CN" altLang="en-US" dirty="0"/>
              <a:t>和</a:t>
            </a:r>
            <a:r>
              <a:rPr lang="en-US" altLang="zh-CN" dirty="0"/>
              <a:t>LLVM</a:t>
            </a:r>
            <a:r>
              <a:rPr lang="zh-CN" altLang="en-US" dirty="0"/>
              <a:t>编译器</a:t>
            </a:r>
            <a:r>
              <a:rPr lang="zh-CN" altLang="en-US" dirty="0" smtClean="0"/>
              <a:t>等</a:t>
            </a:r>
            <a:endParaRPr lang="en-US" altLang="zh-CN" dirty="0" smtClean="0"/>
          </a:p>
          <a:p>
            <a:pPr lvl="1"/>
            <a:r>
              <a:rPr lang="zh-CN" altLang="en-US" dirty="0" smtClean="0"/>
              <a:t>共报告</a:t>
            </a:r>
            <a:r>
              <a:rPr lang="zh-CN" altLang="en-US" dirty="0"/>
              <a:t>了</a:t>
            </a:r>
            <a:r>
              <a:rPr lang="en-US" altLang="zh-CN" dirty="0"/>
              <a:t>325</a:t>
            </a:r>
            <a:r>
              <a:rPr lang="zh-CN" altLang="en-US" dirty="0"/>
              <a:t>个未知的</a:t>
            </a:r>
            <a:r>
              <a:rPr lang="en-US" altLang="zh-CN" dirty="0" smtClean="0"/>
              <a:t>bugs</a:t>
            </a:r>
          </a:p>
          <a:p>
            <a:pPr lvl="1"/>
            <a:r>
              <a:rPr lang="en-US" altLang="zh-CN" dirty="0" err="1" smtClean="0"/>
              <a:t>CompCert</a:t>
            </a:r>
            <a:r>
              <a:rPr lang="zh-CN" altLang="en-US" dirty="0" smtClean="0"/>
              <a:t>在其</a:t>
            </a:r>
            <a:r>
              <a:rPr lang="zh-CN" altLang="en-US" dirty="0"/>
              <a:t>已支持的</a:t>
            </a:r>
            <a:r>
              <a:rPr lang="en-US" altLang="zh-CN" dirty="0"/>
              <a:t>C</a:t>
            </a:r>
            <a:r>
              <a:rPr lang="zh-CN" altLang="en-US" dirty="0"/>
              <a:t>语言子集中</a:t>
            </a:r>
            <a:r>
              <a:rPr lang="zh-CN" altLang="en-US" dirty="0" smtClean="0"/>
              <a:t>，</a:t>
            </a:r>
            <a:endParaRPr lang="en-US" altLang="zh-CN" dirty="0" smtClean="0"/>
          </a:p>
          <a:p>
            <a:pPr marL="290250" lvl="1" indent="0">
              <a:buNone/>
            </a:pPr>
            <a:r>
              <a:rPr lang="zh-CN" altLang="en-US" dirty="0" smtClean="0"/>
              <a:t>  没有找到任何错误</a:t>
            </a:r>
            <a:endParaRPr lang="en-US" altLang="zh-CN" dirty="0"/>
          </a:p>
        </p:txBody>
      </p:sp>
      <p:sp>
        <p:nvSpPr>
          <p:cNvPr id="7" name="页脚占位符 6"/>
          <p:cNvSpPr>
            <a:spLocks noGrp="1"/>
          </p:cNvSpPr>
          <p:nvPr>
            <p:ph type="ftr" sz="quarter" idx="12"/>
          </p:nvPr>
        </p:nvSpPr>
        <p:spPr>
          <a:xfrm>
            <a:off x="3124200" y="6356350"/>
            <a:ext cx="3680048" cy="365125"/>
          </a:xfrm>
        </p:spPr>
        <p:txBody>
          <a:bodyPr/>
          <a:lstStyle/>
          <a:p>
            <a:r>
              <a:rPr lang="zh-CN" altLang="en-US" dirty="0">
                <a:solidFill>
                  <a:prstClr val="black">
                    <a:tint val="75000"/>
                  </a:prstClr>
                </a:solidFill>
              </a:rPr>
              <a:t>基于</a:t>
            </a:r>
            <a:r>
              <a:rPr lang="en-US" altLang="zh-CN" dirty="0">
                <a:solidFill>
                  <a:prstClr val="black">
                    <a:tint val="75000"/>
                  </a:prstClr>
                </a:solidFill>
              </a:rPr>
              <a:t>ARINC653</a:t>
            </a:r>
            <a:r>
              <a:rPr lang="zh-CN" altLang="en-US" dirty="0">
                <a:solidFill>
                  <a:prstClr val="black">
                    <a:tint val="75000"/>
                  </a:prstClr>
                </a:solidFill>
              </a:rPr>
              <a:t>的轻量级实时</a:t>
            </a:r>
            <a:r>
              <a:rPr lang="en-US" altLang="zh-CN" dirty="0">
                <a:solidFill>
                  <a:prstClr val="black">
                    <a:tint val="75000"/>
                  </a:prstClr>
                </a:solidFill>
              </a:rPr>
              <a:t>SOA</a:t>
            </a:r>
            <a:r>
              <a:rPr lang="zh-CN" altLang="en-US" dirty="0">
                <a:solidFill>
                  <a:prstClr val="black">
                    <a:tint val="75000"/>
                  </a:prstClr>
                </a:solidFill>
              </a:rPr>
              <a:t>的研究与实现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7</a:t>
            </a:fld>
            <a:endParaRPr lang="zh-CN" altLang="en-US" dirty="0">
              <a:solidFill>
                <a:prstClr val="black">
                  <a:tint val="75000"/>
                </a:prstClr>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0034" y="3657083"/>
            <a:ext cx="3317052" cy="2217243"/>
          </a:xfrm>
          <a:prstGeom prst="rect">
            <a:avLst/>
          </a:prstGeom>
        </p:spPr>
      </p:pic>
    </p:spTree>
    <p:extLst>
      <p:ext uri="{BB962C8B-B14F-4D97-AF65-F5344CB8AC3E}">
        <p14:creationId xmlns:p14="http://schemas.microsoft.com/office/powerpoint/2010/main" val="30829962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定理证明工具</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8229600" cy="4260273"/>
          </a:xfrm>
        </p:spPr>
        <p:txBody>
          <a:bodyPr>
            <a:normAutofit fontScale="85000" lnSpcReduction="20000"/>
          </a:bodyPr>
          <a:lstStyle/>
          <a:p>
            <a:pPr>
              <a:buSzPct val="100000"/>
            </a:pPr>
            <a:r>
              <a:rPr lang="en-US" altLang="zh-CN" sz="2600" dirty="0" smtClean="0">
                <a:latin typeface="+mj-lt"/>
              </a:rPr>
              <a:t>Coq</a:t>
            </a:r>
            <a:endParaRPr lang="en-US" altLang="zh-CN" sz="2600" dirty="0">
              <a:latin typeface="+mj-lt"/>
            </a:endParaRPr>
          </a:p>
          <a:p>
            <a:pPr lvl="1">
              <a:buSzPct val="100000"/>
            </a:pPr>
            <a:r>
              <a:rPr lang="zh-CN" altLang="en-US" sz="2200" dirty="0" smtClean="0">
                <a:latin typeface="Times New Roman" panose="02020603050405020304" pitchFamily="18" charset="0"/>
                <a:cs typeface="Times New Roman" panose="02020603050405020304" pitchFamily="18" charset="0"/>
              </a:rPr>
              <a:t>法国</a:t>
            </a:r>
            <a:r>
              <a:rPr lang="zh-CN" altLang="en-US" sz="2200" dirty="0">
                <a:latin typeface="Times New Roman" panose="02020603050405020304" pitchFamily="18" charset="0"/>
                <a:cs typeface="Times New Roman" panose="02020603050405020304" pitchFamily="18" charset="0"/>
              </a:rPr>
              <a:t>国家计算机科学及控制</a:t>
            </a:r>
            <a:r>
              <a:rPr lang="zh-CN" altLang="en-US" sz="2200" dirty="0" smtClean="0">
                <a:latin typeface="Times New Roman" panose="02020603050405020304" pitchFamily="18" charset="0"/>
                <a:cs typeface="Times New Roman" panose="02020603050405020304" pitchFamily="18" charset="0"/>
              </a:rPr>
              <a:t>研究院开发</a:t>
            </a:r>
            <a:r>
              <a:rPr lang="zh-CN" altLang="en-US" sz="2200" dirty="0">
                <a:latin typeface="Times New Roman" panose="02020603050405020304" pitchFamily="18" charset="0"/>
                <a:cs typeface="Times New Roman" panose="02020603050405020304" pitchFamily="18" charset="0"/>
              </a:rPr>
              <a:t>的一</a:t>
            </a:r>
            <a:r>
              <a:rPr lang="zh-CN" altLang="en-US" sz="2200" dirty="0" smtClean="0">
                <a:latin typeface="Times New Roman" panose="02020603050405020304" pitchFamily="18" charset="0"/>
                <a:cs typeface="Times New Roman" panose="02020603050405020304" pitchFamily="18" charset="0"/>
              </a:rPr>
              <a:t>种基于</a:t>
            </a:r>
            <a:r>
              <a:rPr lang="zh-CN" altLang="en-US" sz="2200" dirty="0">
                <a:latin typeface="Times New Roman" panose="02020603050405020304" pitchFamily="18" charset="0"/>
                <a:cs typeface="Times New Roman" panose="02020603050405020304" pitchFamily="18" charset="0"/>
              </a:rPr>
              <a:t>高阶逻辑</a:t>
            </a:r>
            <a:r>
              <a:rPr lang="zh-CN" altLang="en-US" sz="2200" dirty="0" smtClean="0">
                <a:latin typeface="Times New Roman" panose="02020603050405020304" pitchFamily="18" charset="0"/>
                <a:cs typeface="Times New Roman" panose="02020603050405020304" pitchFamily="18" charset="0"/>
              </a:rPr>
              <a:t>的</a:t>
            </a:r>
            <a:endParaRPr lang="en-US" altLang="zh-CN" sz="22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200" dirty="0">
                <a:latin typeface="Times New Roman" panose="02020603050405020304" pitchFamily="18" charset="0"/>
                <a:cs typeface="Times New Roman" panose="02020603050405020304" pitchFamily="18" charset="0"/>
              </a:rPr>
              <a:t> </a:t>
            </a:r>
            <a:r>
              <a:rPr lang="en-US" altLang="zh-CN" sz="2200" dirty="0" smtClean="0">
                <a:latin typeface="Times New Roman" panose="02020603050405020304" pitchFamily="18" charset="0"/>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定理证明</a:t>
            </a:r>
            <a:r>
              <a:rPr lang="zh-CN" altLang="en-US" sz="2200" dirty="0">
                <a:latin typeface="Times New Roman" panose="02020603050405020304" pitchFamily="18" charset="0"/>
                <a:cs typeface="Times New Roman" panose="02020603050405020304" pitchFamily="18" charset="0"/>
              </a:rPr>
              <a:t>工具</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证明</a:t>
            </a:r>
            <a:r>
              <a:rPr lang="zh-CN" altLang="en-US" sz="2200" dirty="0">
                <a:latin typeface="Times New Roman" panose="02020603050405020304" pitchFamily="18" charset="0"/>
                <a:cs typeface="Times New Roman" panose="02020603050405020304" pitchFamily="18" charset="0"/>
              </a:rPr>
              <a:t>开发系统和证明检查</a:t>
            </a:r>
            <a:r>
              <a:rPr lang="zh-CN" altLang="en-US" sz="2200" dirty="0" smtClean="0">
                <a:latin typeface="Times New Roman" panose="02020603050405020304" pitchFamily="18" charset="0"/>
                <a:cs typeface="Times New Roman" panose="02020603050405020304" pitchFamily="18" charset="0"/>
              </a:rPr>
              <a:t>器组成</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a:t>使用规约语言</a:t>
            </a:r>
            <a:r>
              <a:rPr lang="en-US" altLang="zh-CN" sz="2200" dirty="0" err="1"/>
              <a:t>Gallina</a:t>
            </a:r>
            <a:r>
              <a:rPr lang="zh-CN" altLang="en-US" sz="2200" dirty="0"/>
              <a:t>表示程序、程序的属性和属性的证明</a:t>
            </a:r>
            <a:r>
              <a:rPr lang="zh-CN" altLang="en-US" sz="2200" dirty="0" smtClean="0"/>
              <a:t>，把</a:t>
            </a:r>
            <a:r>
              <a:rPr lang="zh-CN" altLang="en-US" sz="2200" dirty="0"/>
              <a:t>验证过的</a:t>
            </a:r>
            <a:r>
              <a:rPr lang="zh-CN" altLang="en-US" sz="2200" dirty="0" smtClean="0"/>
              <a:t>程序转换成</a:t>
            </a:r>
            <a:r>
              <a:rPr lang="en-US" altLang="zh-CN" sz="2200" dirty="0"/>
              <a:t>Haskell</a:t>
            </a:r>
            <a:r>
              <a:rPr lang="zh-CN" altLang="en-US" sz="2200" dirty="0"/>
              <a:t>和</a:t>
            </a:r>
            <a:r>
              <a:rPr lang="en-US" altLang="zh-CN" sz="2200" dirty="0" smtClean="0"/>
              <a:t>Scheme</a:t>
            </a:r>
            <a:r>
              <a:rPr lang="zh-CN" altLang="en-US" sz="2200" dirty="0" smtClean="0"/>
              <a:t>等语言</a:t>
            </a:r>
            <a:endParaRPr lang="en-US" altLang="zh-CN" sz="2200" dirty="0" smtClean="0"/>
          </a:p>
          <a:p>
            <a:pPr lvl="1">
              <a:buSzPct val="100000"/>
            </a:pPr>
            <a:r>
              <a:rPr lang="en-US" altLang="zh-CN" sz="2200" dirty="0" err="1" smtClean="0"/>
              <a:t>CompCert</a:t>
            </a:r>
            <a:r>
              <a:rPr lang="zh-CN" altLang="en-US" sz="2200" dirty="0"/>
              <a:t>编译器</a:t>
            </a:r>
          </a:p>
          <a:p>
            <a:pPr>
              <a:buSzPct val="100000"/>
            </a:pPr>
            <a:r>
              <a:rPr lang="en-US" altLang="zh-CN" sz="2600" dirty="0" err="1" smtClean="0">
                <a:latin typeface="+mj-lt"/>
              </a:rPr>
              <a:t>Isebelle</a:t>
            </a:r>
            <a:endParaRPr lang="en-US" altLang="zh-CN" sz="2600" dirty="0" smtClean="0">
              <a:latin typeface="+mj-lt"/>
            </a:endParaRPr>
          </a:p>
          <a:p>
            <a:pPr lvl="1">
              <a:buSzPct val="100000"/>
            </a:pPr>
            <a:r>
              <a:rPr lang="zh-CN" altLang="en-US" sz="2200" dirty="0"/>
              <a:t>英国剑桥大学开发</a:t>
            </a:r>
            <a:r>
              <a:rPr lang="zh-CN" altLang="en-US" sz="2200" dirty="0" smtClean="0"/>
              <a:t>的</a:t>
            </a:r>
            <a:r>
              <a:rPr lang="zh-CN" altLang="en-US" sz="2200" dirty="0"/>
              <a:t>一</a:t>
            </a:r>
            <a:r>
              <a:rPr lang="zh-CN" altLang="en-US" sz="2200" dirty="0" smtClean="0"/>
              <a:t>种通用定理证明器</a:t>
            </a:r>
            <a:endParaRPr lang="en-US" altLang="zh-CN" sz="2200" dirty="0" smtClean="0"/>
          </a:p>
          <a:p>
            <a:pPr lvl="1">
              <a:buSzPct val="100000"/>
            </a:pPr>
            <a:r>
              <a:rPr lang="zh-CN" altLang="en-US" sz="2200" dirty="0" smtClean="0"/>
              <a:t>以</a:t>
            </a:r>
            <a:r>
              <a:rPr lang="zh-CN" altLang="en-US" sz="2200" dirty="0"/>
              <a:t>人机交互</a:t>
            </a:r>
            <a:r>
              <a:rPr lang="zh-CN" altLang="en-US" sz="2200" dirty="0" smtClean="0"/>
              <a:t>的</a:t>
            </a:r>
            <a:r>
              <a:rPr lang="zh-CN" altLang="en-US" sz="2200" dirty="0"/>
              <a:t>方式</a:t>
            </a:r>
            <a:r>
              <a:rPr lang="zh-CN" altLang="en-US" sz="2200" dirty="0" smtClean="0"/>
              <a:t>实现</a:t>
            </a:r>
            <a:r>
              <a:rPr lang="zh-CN" altLang="en-US" sz="2200" dirty="0"/>
              <a:t>定理证明，并通过应用策略和策略组来支持自动证明，其中高层的证明由人来进行控制，底层的简单证明由机器来自动完成</a:t>
            </a:r>
            <a:endParaRPr lang="en-US" altLang="zh-CN" sz="2200" dirty="0" smtClean="0"/>
          </a:p>
          <a:p>
            <a:pPr lvl="1">
              <a:buSzPct val="100000"/>
            </a:pPr>
            <a:r>
              <a:rPr lang="zh-CN" altLang="en-US" sz="2200" dirty="0" smtClean="0"/>
              <a:t>应用广泛</a:t>
            </a:r>
            <a:endParaRPr lang="en-US" altLang="zh-CN" sz="2200" dirty="0"/>
          </a:p>
          <a:p>
            <a:pPr lvl="2">
              <a:buSzPct val="100000"/>
              <a:buFont typeface="Wingdings" panose="05000000000000000000" pitchFamily="2" charset="2"/>
              <a:buChar char="ü"/>
            </a:pPr>
            <a:r>
              <a:rPr lang="zh-CN" altLang="en-US" sz="1800" dirty="0" smtClean="0"/>
              <a:t>计算机</a:t>
            </a:r>
            <a:r>
              <a:rPr lang="zh-CN" altLang="en-US" sz="1800" dirty="0"/>
              <a:t>硬件和软件的正确性</a:t>
            </a:r>
            <a:r>
              <a:rPr lang="zh-CN" altLang="en-US" sz="1800" dirty="0" smtClean="0"/>
              <a:t>验证</a:t>
            </a:r>
            <a:endParaRPr lang="en-US" altLang="zh-CN" sz="1800" dirty="0" smtClean="0"/>
          </a:p>
          <a:p>
            <a:pPr lvl="2">
              <a:buSzPct val="100000"/>
              <a:buFont typeface="Wingdings" panose="05000000000000000000" pitchFamily="2" charset="2"/>
              <a:buChar char="ü"/>
            </a:pPr>
            <a:r>
              <a:rPr lang="zh-CN" altLang="en-US" sz="1800" dirty="0" smtClean="0"/>
              <a:t>计算机</a:t>
            </a:r>
            <a:r>
              <a:rPr lang="zh-CN" altLang="en-US" sz="1800" dirty="0"/>
              <a:t>语言和协议的</a:t>
            </a:r>
            <a:r>
              <a:rPr lang="zh-CN" altLang="en-US" sz="1800" dirty="0" smtClean="0"/>
              <a:t>属性验证</a:t>
            </a:r>
            <a:endParaRPr lang="en-US" altLang="zh-CN" sz="1800" dirty="0" smtClean="0"/>
          </a:p>
        </p:txBody>
      </p:sp>
      <p:pic>
        <p:nvPicPr>
          <p:cNvPr id="5" name="图片 4"/>
          <p:cNvPicPr>
            <a:picLocks noChangeAspect="1"/>
          </p:cNvPicPr>
          <p:nvPr/>
        </p:nvPicPr>
        <p:blipFill>
          <a:blip r:embed="rId3"/>
          <a:stretch>
            <a:fillRect/>
          </a:stretch>
        </p:blipFill>
        <p:spPr>
          <a:xfrm>
            <a:off x="6005731" y="4918364"/>
            <a:ext cx="1155772" cy="1013835"/>
          </a:xfrm>
          <a:prstGeom prst="rect">
            <a:avLst/>
          </a:prstGeom>
        </p:spPr>
      </p:pic>
    </p:spTree>
    <p:extLst>
      <p:ext uri="{BB962C8B-B14F-4D97-AF65-F5344CB8AC3E}">
        <p14:creationId xmlns:p14="http://schemas.microsoft.com/office/powerpoint/2010/main" val="3089959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Times New Roman" panose="02020603050405020304" pitchFamily="18" charset="0"/>
                <a:ea typeface="华文仿宋" panose="02010600040101010101" pitchFamily="2" charset="-122"/>
                <a:cs typeface="Times New Roman" panose="02020603050405020304" pitchFamily="18" charset="0"/>
              </a:rPr>
              <a:t>中</a:t>
            </a:r>
            <a:r>
              <a:rPr lang="zh-CN" altLang="en-US" b="1" dirty="0">
                <a:latin typeface="Times New Roman" panose="02020603050405020304" pitchFamily="18" charset="0"/>
                <a:ea typeface="华文仿宋" panose="02010600040101010101" pitchFamily="2" charset="-122"/>
                <a:cs typeface="Times New Roman" panose="02020603050405020304" pitchFamily="18" charset="0"/>
              </a:rPr>
              <a:t>科大</a:t>
            </a:r>
            <a:r>
              <a:rPr lang="en-US" altLang="zh-CN" b="1"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b="1" dirty="0">
                <a:latin typeface="Times New Roman" panose="02020603050405020304" pitchFamily="18" charset="0"/>
                <a:ea typeface="华文仿宋" panose="02010600040101010101" pitchFamily="2" charset="-122"/>
                <a:cs typeface="Times New Roman" panose="02020603050405020304" pitchFamily="18" charset="0"/>
              </a:rPr>
              <a:t>耶鲁高可信软件联合</a:t>
            </a:r>
            <a:r>
              <a:rPr lang="zh-CN" altLang="en-US" b="1" dirty="0" smtClean="0">
                <a:latin typeface="Times New Roman" panose="02020603050405020304" pitchFamily="18" charset="0"/>
                <a:ea typeface="华文仿宋" panose="02010600040101010101" pitchFamily="2" charset="-122"/>
                <a:cs typeface="Times New Roman" panose="02020603050405020304" pitchFamily="18" charset="0"/>
              </a:rPr>
              <a:t>研究中心</a:t>
            </a:r>
            <a:endParaRPr lang="zh-CN" altLang="en-US"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457200" y="1600199"/>
            <a:ext cx="8229600" cy="3186546"/>
          </a:xfrm>
        </p:spPr>
        <p:txBody>
          <a:bodyPr>
            <a:normAutofit fontScale="77500" lnSpcReduction="20000"/>
          </a:bodyPr>
          <a:lstStyle/>
          <a:p>
            <a:r>
              <a:rPr lang="en-US" altLang="zh-CN" dirty="0" smtClean="0"/>
              <a:t>2008</a:t>
            </a:r>
            <a:r>
              <a:rPr lang="zh-CN" altLang="en-US" dirty="0"/>
              <a:t>年</a:t>
            </a:r>
            <a:r>
              <a:rPr lang="en-US" altLang="zh-CN" dirty="0" smtClean="0"/>
              <a:t>10</a:t>
            </a:r>
            <a:r>
              <a:rPr lang="zh-CN" altLang="en-US" dirty="0" smtClean="0"/>
              <a:t>月中科大和耶鲁校长签署</a:t>
            </a:r>
            <a:r>
              <a:rPr lang="zh-CN" altLang="en-US" dirty="0"/>
              <a:t>备忘录建立</a:t>
            </a:r>
            <a:r>
              <a:rPr lang="zh-CN" altLang="en-US" dirty="0" smtClean="0"/>
              <a:t>联合中心</a:t>
            </a:r>
            <a:endParaRPr lang="en-US" altLang="zh-CN" dirty="0" smtClean="0"/>
          </a:p>
          <a:p>
            <a:r>
              <a:rPr lang="zh-CN" altLang="en-US" dirty="0"/>
              <a:t>旨在研究高可信软件和形式化方法的各个领域</a:t>
            </a:r>
            <a:endParaRPr lang="en-US" altLang="zh-CN" dirty="0" smtClean="0"/>
          </a:p>
          <a:p>
            <a:pPr lvl="1"/>
            <a:r>
              <a:rPr lang="zh-CN" altLang="en-US" dirty="0" smtClean="0"/>
              <a:t>探索</a:t>
            </a:r>
            <a:r>
              <a:rPr lang="zh-CN" altLang="en-US" dirty="0"/>
              <a:t>结合形式化程序验证和领域专用语言和逻辑进行软件开发的新</a:t>
            </a:r>
            <a:r>
              <a:rPr lang="zh-CN" altLang="en-US" dirty="0" smtClean="0"/>
              <a:t>方法</a:t>
            </a:r>
            <a:endParaRPr lang="en-US" altLang="zh-CN" dirty="0"/>
          </a:p>
          <a:p>
            <a:pPr lvl="1"/>
            <a:r>
              <a:rPr lang="zh-CN" altLang="en-US" dirty="0" smtClean="0"/>
              <a:t>为</a:t>
            </a:r>
            <a:r>
              <a:rPr lang="zh-CN" altLang="en-US" dirty="0"/>
              <a:t>大规模的以工业应用为目标的验证的系统软件进行基础研究</a:t>
            </a:r>
            <a:endParaRPr lang="en-US" altLang="zh-CN" dirty="0" smtClean="0"/>
          </a:p>
          <a:p>
            <a:r>
              <a:rPr lang="zh-CN" altLang="en-US" dirty="0" smtClean="0"/>
              <a:t>主要课题之一：</a:t>
            </a:r>
            <a:r>
              <a:rPr lang="en-US" altLang="zh-CN" dirty="0"/>
              <a:t>C</a:t>
            </a:r>
            <a:r>
              <a:rPr lang="zh-CN" altLang="en-US" dirty="0"/>
              <a:t>程序验证器和可信</a:t>
            </a:r>
            <a:r>
              <a:rPr lang="zh-CN" altLang="en-US" dirty="0" smtClean="0"/>
              <a:t>编译</a:t>
            </a:r>
            <a:endParaRPr lang="zh-CN" altLang="en-US" dirty="0"/>
          </a:p>
          <a:p>
            <a:pPr lvl="1"/>
            <a:r>
              <a:rPr lang="zh-CN" altLang="en-US" dirty="0" smtClean="0"/>
              <a:t>负责人：陈意云教授</a:t>
            </a:r>
            <a:endParaRPr lang="en-US" altLang="zh-CN" dirty="0" smtClean="0"/>
          </a:p>
          <a:p>
            <a:pPr lvl="1"/>
            <a:r>
              <a:rPr lang="en-US" altLang="zh-CN" dirty="0" smtClean="0"/>
              <a:t>C</a:t>
            </a:r>
            <a:r>
              <a:rPr lang="zh-CN" altLang="en-US" dirty="0"/>
              <a:t>程序的自动验证</a:t>
            </a:r>
          </a:p>
          <a:p>
            <a:pPr lvl="1"/>
            <a:r>
              <a:rPr lang="zh-CN" altLang="en-US" dirty="0"/>
              <a:t>编译后自动生成</a:t>
            </a:r>
            <a:r>
              <a:rPr lang="zh-CN" altLang="en-US" dirty="0" smtClean="0"/>
              <a:t>关于</a:t>
            </a:r>
            <a:endParaRPr lang="en-US" altLang="zh-CN" dirty="0" smtClean="0"/>
          </a:p>
          <a:p>
            <a:pPr marL="290250" lvl="1" indent="0">
              <a:buNone/>
            </a:pPr>
            <a:r>
              <a:rPr lang="zh-CN" altLang="en-US" dirty="0" smtClean="0"/>
              <a:t>  二进制</a:t>
            </a:r>
            <a:r>
              <a:rPr lang="zh-CN" altLang="en-US" dirty="0"/>
              <a:t>程序的</a:t>
            </a:r>
            <a:r>
              <a:rPr lang="zh-CN" altLang="en-US" dirty="0" smtClean="0"/>
              <a:t>证明</a:t>
            </a:r>
            <a:endParaRPr lang="zh-CN" altLang="en-US" dirty="0"/>
          </a:p>
        </p:txBody>
      </p:sp>
      <p:sp>
        <p:nvSpPr>
          <p:cNvPr id="7" name="页脚占位符 6"/>
          <p:cNvSpPr>
            <a:spLocks noGrp="1"/>
          </p:cNvSpPr>
          <p:nvPr>
            <p:ph type="ftr" sz="quarter" idx="12"/>
          </p:nvPr>
        </p:nvSpPr>
        <p:spPr>
          <a:xfrm>
            <a:off x="3124200" y="6356350"/>
            <a:ext cx="3680048" cy="365125"/>
          </a:xfrm>
        </p:spPr>
        <p:txBody>
          <a:bodyPr/>
          <a:lstStyle/>
          <a:p>
            <a:r>
              <a:rPr lang="zh-CN" altLang="en-US" dirty="0">
                <a:solidFill>
                  <a:prstClr val="black">
                    <a:tint val="75000"/>
                  </a:prstClr>
                </a:solidFill>
              </a:rPr>
              <a:t>基于</a:t>
            </a:r>
            <a:r>
              <a:rPr lang="en-US" altLang="zh-CN" dirty="0">
                <a:solidFill>
                  <a:prstClr val="black">
                    <a:tint val="75000"/>
                  </a:prstClr>
                </a:solidFill>
              </a:rPr>
              <a:t>ARINC653</a:t>
            </a:r>
            <a:r>
              <a:rPr lang="zh-CN" altLang="en-US" dirty="0">
                <a:solidFill>
                  <a:prstClr val="black">
                    <a:tint val="75000"/>
                  </a:prstClr>
                </a:solidFill>
              </a:rPr>
              <a:t>的轻量级实时</a:t>
            </a:r>
            <a:r>
              <a:rPr lang="en-US" altLang="zh-CN" dirty="0">
                <a:solidFill>
                  <a:prstClr val="black">
                    <a:tint val="75000"/>
                  </a:prstClr>
                </a:solidFill>
              </a:rPr>
              <a:t>SOA</a:t>
            </a:r>
            <a:r>
              <a:rPr lang="zh-CN" altLang="en-US" dirty="0">
                <a:solidFill>
                  <a:prstClr val="black">
                    <a:tint val="75000"/>
                  </a:prstClr>
                </a:solidFill>
              </a:rPr>
              <a:t>的研究与实现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9</a:t>
            </a:fld>
            <a:endParaRPr lang="zh-CN" altLang="en-US" dirty="0">
              <a:solidFill>
                <a:prstClr val="black">
                  <a:tint val="75000"/>
                </a:prstClr>
              </a:solidFill>
            </a:endParaRPr>
          </a:p>
        </p:txBody>
      </p:sp>
      <p:pic>
        <p:nvPicPr>
          <p:cNvPr id="4" name="图片 3"/>
          <p:cNvPicPr>
            <a:picLocks noChangeAspect="1"/>
          </p:cNvPicPr>
          <p:nvPr/>
        </p:nvPicPr>
        <p:blipFill>
          <a:blip r:embed="rId3"/>
          <a:stretch>
            <a:fillRect/>
          </a:stretch>
        </p:blipFill>
        <p:spPr>
          <a:xfrm>
            <a:off x="3405993" y="3629891"/>
            <a:ext cx="4787606" cy="2951019"/>
          </a:xfrm>
          <a:prstGeom prst="rect">
            <a:avLst/>
          </a:prstGeom>
        </p:spPr>
      </p:pic>
    </p:spTree>
    <p:extLst>
      <p:ext uri="{BB962C8B-B14F-4D97-AF65-F5344CB8AC3E}">
        <p14:creationId xmlns:p14="http://schemas.microsoft.com/office/powerpoint/2010/main" val="3243978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smtClean="0">
            <a:ln>
              <a:noFill/>
            </a:ln>
            <a:solidFill>
              <a:schemeClr val="tx1"/>
            </a:solidFill>
            <a:effectLst/>
            <a:latin typeface="Arial" pitchFamily="34" charset="0"/>
            <a:ea typeface="宋体" pitchFamily="2"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21381</TotalTime>
  <Words>2971</Words>
  <Application>Microsoft Office PowerPoint</Application>
  <PresentationFormat>全屏显示(4:3)</PresentationFormat>
  <Paragraphs>412</Paragraphs>
  <Slides>35</Slides>
  <Notes>23</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35</vt:i4>
      </vt:variant>
    </vt:vector>
  </HeadingPairs>
  <TitlesOfParts>
    <vt:vector size="53" baseType="lpstr">
      <vt:lpstr>Arial Unicode MS</vt:lpstr>
      <vt:lpstr>仿宋</vt:lpstr>
      <vt:lpstr>黑体</vt:lpstr>
      <vt:lpstr>华文仿宋</vt:lpstr>
      <vt:lpstr>华文隶书</vt:lpstr>
      <vt:lpstr>楷体</vt:lpstr>
      <vt:lpstr>楷体_GB2312</vt:lpstr>
      <vt:lpstr>宋体</vt:lpstr>
      <vt:lpstr>Arial</vt:lpstr>
      <vt:lpstr>Arial Black</vt:lpstr>
      <vt:lpstr>Calibri</vt:lpstr>
      <vt:lpstr>Times New Roman</vt:lpstr>
      <vt:lpstr>Verdana</vt:lpstr>
      <vt:lpstr>Wingdings</vt:lpstr>
      <vt:lpstr>博士学位论文答辩（李建欣）</vt:lpstr>
      <vt:lpstr>主题1</vt:lpstr>
      <vt:lpstr>Image</vt:lpstr>
      <vt:lpstr>Visio</vt:lpstr>
      <vt:lpstr>PowerPoint 演示文稿</vt:lpstr>
      <vt:lpstr>报告内容</vt:lpstr>
      <vt:lpstr>选题背景和意义</vt:lpstr>
      <vt:lpstr>软件测试和编译验证</vt:lpstr>
      <vt:lpstr>关键技术背景</vt:lpstr>
      <vt:lpstr>报告内容</vt:lpstr>
      <vt:lpstr>国内外研究现状</vt:lpstr>
      <vt:lpstr>定理证明工具</vt:lpstr>
      <vt:lpstr>中科大-耶鲁高可信软件联合研究中心</vt:lpstr>
      <vt:lpstr>报告内容</vt:lpstr>
      <vt:lpstr>研究目标</vt:lpstr>
      <vt:lpstr>研究内容</vt:lpstr>
      <vt:lpstr>系统结构</vt:lpstr>
      <vt:lpstr>PCE模型</vt:lpstr>
      <vt:lpstr>运行流程</vt:lpstr>
      <vt:lpstr>运行流程</vt:lpstr>
      <vt:lpstr>调度策略</vt:lpstr>
      <vt:lpstr>ROAP协议</vt:lpstr>
      <vt:lpstr>RSDL语言</vt:lpstr>
      <vt:lpstr>关键技术</vt:lpstr>
      <vt:lpstr>关键技术</vt:lpstr>
      <vt:lpstr>关键技术</vt:lpstr>
      <vt:lpstr>报告内容</vt:lpstr>
      <vt:lpstr>系统设计与实现</vt:lpstr>
      <vt:lpstr>系统设计与实现</vt:lpstr>
      <vt:lpstr>系统设计与实现</vt:lpstr>
      <vt:lpstr>系统设计与实现</vt:lpstr>
      <vt:lpstr>系统设计与实现</vt:lpstr>
      <vt:lpstr>系统设计与实现</vt:lpstr>
      <vt:lpstr>报告内容</vt:lpstr>
      <vt:lpstr>总结与展望</vt:lpstr>
      <vt:lpstr>总结与展望</vt:lpstr>
      <vt:lpstr>报告内容</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毕业答辩PPT</dc:title>
  <dc:creator>Eric Lee</dc:creator>
  <cp:lastModifiedBy>destiny</cp:lastModifiedBy>
  <cp:revision>1735</cp:revision>
  <dcterms:created xsi:type="dcterms:W3CDTF">2013-07-30T01:18:52Z</dcterms:created>
  <dcterms:modified xsi:type="dcterms:W3CDTF">2017-02-26T15:28:48Z</dcterms:modified>
</cp:coreProperties>
</file>