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466" r:id="rId2"/>
    <p:sldId id="467" r:id="rId3"/>
    <p:sldId id="396" r:id="rId4"/>
    <p:sldId id="468" r:id="rId5"/>
    <p:sldId id="496" r:id="rId6"/>
    <p:sldId id="497" r:id="rId7"/>
    <p:sldId id="499" r:id="rId8"/>
    <p:sldId id="518" r:id="rId9"/>
    <p:sldId id="500" r:id="rId10"/>
    <p:sldId id="501" r:id="rId11"/>
    <p:sldId id="502" r:id="rId12"/>
    <p:sldId id="519" r:id="rId13"/>
    <p:sldId id="503" r:id="rId14"/>
    <p:sldId id="520" r:id="rId15"/>
    <p:sldId id="508" r:id="rId16"/>
    <p:sldId id="509" r:id="rId17"/>
    <p:sldId id="510" r:id="rId18"/>
    <p:sldId id="511" r:id="rId19"/>
    <p:sldId id="504" r:id="rId20"/>
    <p:sldId id="505" r:id="rId21"/>
    <p:sldId id="506" r:id="rId22"/>
    <p:sldId id="507" r:id="rId23"/>
    <p:sldId id="514" r:id="rId24"/>
    <p:sldId id="512" r:id="rId25"/>
    <p:sldId id="516" r:id="rId26"/>
    <p:sldId id="521" r:id="rId27"/>
    <p:sldId id="522" r:id="rId28"/>
    <p:sldId id="515"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BA1"/>
    <a:srgbClr val="77933C"/>
    <a:srgbClr val="666699"/>
    <a:srgbClr val="6600CC"/>
    <a:srgbClr val="6600FF"/>
    <a:srgbClr val="7957A3"/>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4824" autoAdjust="0"/>
  </p:normalViewPr>
  <p:slideViewPr>
    <p:cSldViewPr snapToGrid="0">
      <p:cViewPr varScale="1">
        <p:scale>
          <a:sx n="98" d="100"/>
          <a:sy n="98" d="100"/>
        </p:scale>
        <p:origin x="159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2013/12/12</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pPr>
                <a:defRPr/>
              </a:pPr>
              <a:t>1</a:t>
            </a:fld>
            <a:endParaRPr lang="zh-CN" altLang="en-US"/>
          </a:p>
        </p:txBody>
      </p:sp>
    </p:spTree>
    <p:extLst>
      <p:ext uri="{BB962C8B-B14F-4D97-AF65-F5344CB8AC3E}">
        <p14:creationId xmlns:p14="http://schemas.microsoft.com/office/powerpoint/2010/main" val="100353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28</a:t>
            </a:fld>
            <a:endParaRPr lang="zh-CN" altLang="en-US"/>
          </a:p>
        </p:txBody>
      </p:sp>
    </p:spTree>
    <p:extLst>
      <p:ext uri="{BB962C8B-B14F-4D97-AF65-F5344CB8AC3E}">
        <p14:creationId xmlns:p14="http://schemas.microsoft.com/office/powerpoint/2010/main" val="16427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36DEB8F-1078-4B41-AFE9-1FE79B8C146D}" type="datetimeFigureOut">
              <a:rPr lang="zh-CN" altLang="en-US" smtClean="0"/>
              <a:t>2013/12/12</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2013/12/12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2013/12/12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236DEB8F-1078-4B41-AFE9-1FE79B8C146D}" type="datetimeFigureOut">
              <a:rPr lang="zh-CN" altLang="en-US" smtClean="0"/>
              <a:t>2013/12/12</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520"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18595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2013/12/12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2013/12/12</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2013/12/12</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236DEB8F-1078-4B41-AFE9-1FE79B8C146D}" type="datetimeFigureOut">
              <a:rPr lang="zh-CN" altLang="en-US" smtClean="0"/>
              <a:t>2013/12/12</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236DEB8F-1078-4B41-AFE9-1FE79B8C146D}" type="datetimeFigureOut">
              <a:rPr lang="zh-CN" altLang="en-US" smtClean="0"/>
              <a:t>2013/12/12</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36DEB8F-1078-4B41-AFE9-1FE79B8C146D}" type="datetimeFigureOut">
              <a:rPr lang="zh-CN" altLang="en-US" smtClean="0"/>
              <a:t>2013/12/12</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2013/12/12</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2013/12/12</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236DEB8F-1078-4B41-AFE9-1FE79B8C146D}" type="datetimeFigureOut">
              <a:rPr lang="zh-CN" altLang="en-US" smtClean="0"/>
              <a:t>2013/12/12</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4143375" y="4286250"/>
            <a:ext cx="5000625" cy="1374775"/>
          </a:xfrm>
        </p:spPr>
        <p:txBody>
          <a:bodyPr/>
          <a:lstStyle/>
          <a:p>
            <a:pPr marL="914400" lvl="2" indent="0">
              <a:buNone/>
            </a:pPr>
            <a:r>
              <a:rPr lang="zh-CN" altLang="en-US" sz="2800" dirty="0">
                <a:latin typeface="宋体" panose="02010600030101010101" pitchFamily="2" charset="-122"/>
                <a:ea typeface="宋体" panose="02010600030101010101" pitchFamily="2" charset="-122"/>
              </a:rPr>
              <a:t>导师：韩</a:t>
            </a:r>
            <a:r>
              <a:rPr lang="zh-CN" altLang="en-US" sz="2800" dirty="0" smtClean="0">
                <a:latin typeface="宋体" panose="02010600030101010101" pitchFamily="2" charset="-122"/>
                <a:ea typeface="宋体" panose="02010600030101010101" pitchFamily="2" charset="-122"/>
              </a:rPr>
              <a:t>军 教授</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学生：尹顺顺</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学号：</a:t>
            </a:r>
            <a:r>
              <a:rPr lang="en-US" altLang="zh-CN" sz="2800" dirty="0" smtClean="0">
                <a:latin typeface="宋体" panose="02010600030101010101" pitchFamily="2" charset="-122"/>
                <a:ea typeface="宋体" panose="02010600030101010101" pitchFamily="2" charset="-122"/>
              </a:rPr>
              <a:t>SY1206301</a:t>
            </a:r>
          </a:p>
          <a:p>
            <a:pPr algn="ctr" eaLnBrk="1" hangingPunct="1">
              <a:lnSpc>
                <a:spcPct val="90000"/>
              </a:lnSpc>
            </a:pPr>
            <a:endParaRPr lang="en-US" altLang="zh-CN" sz="2800" dirty="0" smtClean="0">
              <a:latin typeface="宋体" panose="02010600030101010101" pitchFamily="2" charset="-122"/>
              <a:ea typeface="宋体" panose="02010600030101010101" pitchFamily="2" charset="-122"/>
            </a:endParaRPr>
          </a:p>
        </p:txBody>
      </p:sp>
      <p:sp>
        <p:nvSpPr>
          <p:cNvPr id="26627" name="Rectangle 2"/>
          <p:cNvSpPr>
            <a:spLocks noGrp="1" noChangeArrowheads="1"/>
          </p:cNvSpPr>
          <p:nvPr>
            <p:ph type="ctrTitle"/>
          </p:nvPr>
        </p:nvSpPr>
        <p:spPr>
          <a:xfrm>
            <a:off x="250825" y="1130233"/>
            <a:ext cx="8424863" cy="1071563"/>
          </a:xfrm>
        </p:spPr>
        <p:txBody>
          <a:bodyPr/>
          <a:lstStyle/>
          <a:p>
            <a:r>
              <a:rPr lang="zh-CN" altLang="en-US" sz="4000" dirty="0" smtClean="0">
                <a:solidFill>
                  <a:schemeClr val="tx1"/>
                </a:solidFill>
                <a:latin typeface="宋体" panose="02010600030101010101" pitchFamily="2" charset="-122"/>
                <a:ea typeface="宋体" panose="02010600030101010101" pitchFamily="2" charset="-122"/>
              </a:rPr>
              <a:t>基于</a:t>
            </a:r>
            <a:r>
              <a:rPr lang="en-US" altLang="zh-CN" sz="4000" dirty="0" smtClean="0">
                <a:solidFill>
                  <a:schemeClr val="tx1"/>
                </a:solidFill>
                <a:latin typeface="宋体" panose="02010600030101010101" pitchFamily="2" charset="-122"/>
                <a:ea typeface="宋体" panose="02010600030101010101" pitchFamily="2" charset="-122"/>
              </a:rPr>
              <a:t>B</a:t>
            </a:r>
            <a:r>
              <a:rPr lang="zh-CN" altLang="en-US" sz="4000" baseline="30000" dirty="0" smtClean="0">
                <a:solidFill>
                  <a:schemeClr val="tx1"/>
                </a:solidFill>
                <a:latin typeface="宋体" panose="02010600030101010101" pitchFamily="2" charset="-122"/>
                <a:ea typeface="宋体" panose="02010600030101010101" pitchFamily="2" charset="-122"/>
              </a:rPr>
              <a:t>*</a:t>
            </a:r>
            <a:r>
              <a:rPr lang="zh-CN" altLang="en-US" sz="4000" dirty="0" smtClean="0">
                <a:solidFill>
                  <a:schemeClr val="tx1"/>
                </a:solidFill>
                <a:latin typeface="宋体" panose="02010600030101010101" pitchFamily="2" charset="-122"/>
                <a:ea typeface="宋体" panose="02010600030101010101" pitchFamily="2" charset="-122"/>
              </a:rPr>
              <a:t>形式规范语言</a:t>
            </a:r>
            <a:r>
              <a:rPr lang="zh-CN" altLang="en-US" sz="4000" dirty="0">
                <a:solidFill>
                  <a:schemeClr val="tx1"/>
                </a:solidFill>
                <a:latin typeface="宋体" panose="02010600030101010101" pitchFamily="2" charset="-122"/>
                <a:ea typeface="宋体" panose="02010600030101010101" pitchFamily="2" charset="-122"/>
              </a:rPr>
              <a:t>的</a:t>
            </a:r>
            <a:r>
              <a:rPr lang="zh-CN" altLang="en-US" sz="4000" dirty="0" smtClean="0">
                <a:solidFill>
                  <a:schemeClr val="tx1"/>
                </a:solidFill>
                <a:latin typeface="宋体" panose="02010600030101010101" pitchFamily="2" charset="-122"/>
                <a:ea typeface="宋体" panose="02010600030101010101" pitchFamily="2" charset="-122"/>
              </a:rPr>
              <a:t>程序正确性证明算法的研究与实现</a:t>
            </a:r>
            <a:r>
              <a:rPr lang="zh-CN" altLang="zh-CN" sz="4000" dirty="0" smtClean="0">
                <a:solidFill>
                  <a:schemeClr val="tx1"/>
                </a:solidFill>
                <a:latin typeface="宋体" panose="02010600030101010101" pitchFamily="2" charset="-122"/>
                <a:ea typeface="宋体" panose="02010600030101010101" pitchFamily="2" charset="-122"/>
              </a:rPr>
              <a:t/>
            </a:r>
            <a:br>
              <a:rPr lang="zh-CN" altLang="zh-CN" sz="4000" dirty="0" smtClean="0">
                <a:solidFill>
                  <a:schemeClr val="tx1"/>
                </a:solidFill>
                <a:latin typeface="宋体" panose="02010600030101010101" pitchFamily="2" charset="-122"/>
                <a:ea typeface="宋体" panose="02010600030101010101" pitchFamily="2" charset="-122"/>
              </a:rPr>
            </a:br>
            <a:endParaRPr lang="en-US" altLang="zh-CN" sz="4000" dirty="0" smtClean="0">
              <a:solidFill>
                <a:schemeClr val="tx1"/>
              </a:solidFill>
              <a:latin typeface="宋体" panose="02010600030101010101" pitchFamily="2" charset="-122"/>
              <a:ea typeface="宋体" panose="02010600030101010101" pitchFamily="2"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extLst>
      <p:ext uri="{BB962C8B-B14F-4D97-AF65-F5344CB8AC3E}">
        <p14:creationId xmlns:p14="http://schemas.microsoft.com/office/powerpoint/2010/main" val="249474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Clr>
                <a:schemeClr val="tx1"/>
              </a:buClr>
              <a:buFont typeface="Wingdings" panose="05000000000000000000" pitchFamily="2" charset="2"/>
              <a:buChar char="Ø"/>
            </a:pP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方法</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以</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语言为基础，基于</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谓词演算</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集合论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，支持从规格说明书到程序代码生成的整个软件开发周期，是一种实用的形式化开发方法。</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方法通过对最初的抽象模型</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逐步精化</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来实现最终的系统。</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方法的</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精化过程十分复杂</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，甚至比实际编码还要复杂，而且</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每次精华</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会产生</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大量的证明义务</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依赖于循环不变式</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，证明困难，开发成本高，开发周期长。</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形式化方法 </a:t>
            </a:r>
            <a:r>
              <a:rPr kumimoji="1"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典型的</a:t>
            </a:r>
            <a:r>
              <a:rPr kumimoji="1"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42729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Coq</a:t>
            </a:r>
            <a:r>
              <a:rPr lang="en-US" altLang="zh-CN" sz="2000" baseline="30000" dirty="0" smtClean="0">
                <a:latin typeface="Times New Roman" panose="02020603050405020304" pitchFamily="18" charset="0"/>
                <a:ea typeface="宋体" panose="02010600030101010101" pitchFamily="2" charset="-122"/>
                <a:cs typeface="Times New Roman" panose="02020603050405020304" pitchFamily="18" charset="0"/>
              </a:rPr>
              <a:t>[10, 13]</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高阶逻辑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的定理证明工具。</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由两部分组成：</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证明开发系统</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证明检查器</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使用规约语言</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Gallina</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表示程序、程序属性和属性的证明。</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Clr>
                <a:schemeClr val="tx1"/>
              </a:buClr>
              <a:buFont typeface="Wingdings" panose="05000000000000000000" pitchFamily="2" charset="2"/>
              <a:buChar char="Ø"/>
            </a:pP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严重</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依赖与人的交互，自动化能力不强，交互门槛高，难度大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定理证明</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中</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构造证明序列没有一般</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方法。</a:t>
            </a:r>
            <a:endPar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形式化验证工具 </a:t>
            </a:r>
            <a:r>
              <a:rPr kumimoji="1"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Coq</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8932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marL="0" indent="0">
              <a:lnSpc>
                <a:spcPct val="150000"/>
              </a:lnSpc>
              <a:buNone/>
            </a:pPr>
            <a:r>
              <a:rPr lang="zh-CN" altLang="en-US" sz="2000" dirty="0" smtClean="0">
                <a:latin typeface="宋体" panose="02010600030101010101" pitchFamily="2" charset="-122"/>
                <a:ea typeface="宋体" panose="02010600030101010101" pitchFamily="2" charset="-122"/>
              </a:rPr>
              <a:t>现有形式化方法和验证工具普遍存在着以下</a:t>
            </a:r>
            <a:r>
              <a:rPr lang="zh-CN" altLang="en-US" sz="2000" dirty="0" smtClean="0">
                <a:solidFill>
                  <a:srgbClr val="FF0000"/>
                </a:solidFill>
                <a:latin typeface="宋体" panose="02010600030101010101" pitchFamily="2" charset="-122"/>
                <a:ea typeface="宋体" panose="02010600030101010101" pitchFamily="2" charset="-122"/>
              </a:rPr>
              <a:t>问题</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形式化方法</a:t>
            </a:r>
            <a:r>
              <a:rPr lang="zh-CN" altLang="en-US" sz="2000" dirty="0" smtClean="0">
                <a:solidFill>
                  <a:srgbClr val="FF0000"/>
                </a:solidFill>
                <a:latin typeface="宋体" panose="02010600030101010101" pitchFamily="2" charset="-122"/>
                <a:ea typeface="宋体" panose="02010600030101010101" pitchFamily="2" charset="-122"/>
              </a:rPr>
              <a:t>时间花费大</a:t>
            </a:r>
            <a:r>
              <a:rPr lang="zh-CN" altLang="en-US" sz="2000" dirty="0" smtClean="0">
                <a:latin typeface="宋体" panose="02010600030101010101" pitchFamily="2" charset="-122"/>
                <a:ea typeface="宋体" panose="02010600030101010101" pitchFamily="2" charset="-122"/>
              </a:rPr>
              <a:t>，</a:t>
            </a:r>
            <a:r>
              <a:rPr lang="zh-CN" altLang="en-US" sz="2000" dirty="0" smtClean="0">
                <a:solidFill>
                  <a:srgbClr val="FF0000"/>
                </a:solidFill>
                <a:latin typeface="宋体" panose="02010600030101010101" pitchFamily="2" charset="-122"/>
                <a:ea typeface="宋体" panose="02010600030101010101" pitchFamily="2" charset="-122"/>
              </a:rPr>
              <a:t>代价高</a:t>
            </a:r>
            <a:endParaRPr lang="en-US" altLang="zh-CN" sz="2000" dirty="0" smtClean="0">
              <a:solidFill>
                <a:srgbClr val="FF0000"/>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需要</a:t>
            </a:r>
            <a:r>
              <a:rPr lang="zh-CN" altLang="en-US" sz="2000" dirty="0" smtClean="0">
                <a:solidFill>
                  <a:srgbClr val="FF0000"/>
                </a:solidFill>
                <a:latin typeface="宋体" panose="02010600030101010101" pitchFamily="2" charset="-122"/>
                <a:ea typeface="宋体" panose="02010600030101010101" pitchFamily="2" charset="-122"/>
              </a:rPr>
              <a:t>构造循环不变式</a:t>
            </a:r>
            <a:endParaRPr lang="en-US" altLang="zh-CN" sz="1600" dirty="0" smtClean="0">
              <a:solidFill>
                <a:srgbClr val="FF0000"/>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需要构造</a:t>
            </a:r>
            <a:r>
              <a:rPr lang="zh-CN" altLang="en-US" sz="2000" dirty="0" smtClean="0">
                <a:solidFill>
                  <a:srgbClr val="FF0000"/>
                </a:solidFill>
                <a:latin typeface="宋体" panose="02010600030101010101" pitchFamily="2" charset="-122"/>
                <a:ea typeface="宋体" panose="02010600030101010101" pitchFamily="2" charset="-122"/>
              </a:rPr>
              <a:t>符合功能正确性的后件逻辑表达式</a:t>
            </a:r>
            <a:endParaRPr lang="en-US" altLang="zh-CN" sz="2000" dirty="0" smtClean="0">
              <a:solidFill>
                <a:srgbClr val="FF0000"/>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依赖</a:t>
            </a:r>
            <a:r>
              <a:rPr lang="zh-CN" altLang="en-US" sz="2000" dirty="0" smtClean="0">
                <a:solidFill>
                  <a:srgbClr val="FF0000"/>
                </a:solidFill>
                <a:latin typeface="宋体" panose="02010600030101010101" pitchFamily="2" charset="-122"/>
                <a:ea typeface="宋体" panose="02010600030101010101" pitchFamily="2" charset="-122"/>
              </a:rPr>
              <a:t>大量的人机交互</a:t>
            </a:r>
            <a:r>
              <a:rPr lang="zh-CN" altLang="en-US" sz="2000" dirty="0" smtClean="0">
                <a:latin typeface="宋体" panose="02010600030101010101" pitchFamily="2" charset="-122"/>
                <a:ea typeface="宋体" panose="02010600030101010101" pitchFamily="2" charset="-122"/>
              </a:rPr>
              <a:t>，</a:t>
            </a:r>
            <a:r>
              <a:rPr lang="zh-CN" altLang="en-US" sz="2000" dirty="0">
                <a:solidFill>
                  <a:srgbClr val="FF0000"/>
                </a:solidFill>
                <a:latin typeface="宋体" panose="02010600030101010101" pitchFamily="2" charset="-122"/>
                <a:ea typeface="宋体" panose="02010600030101010101" pitchFamily="2" charset="-122"/>
              </a:rPr>
              <a:t>验证</a:t>
            </a:r>
            <a:r>
              <a:rPr lang="zh-CN" altLang="en-US" sz="2000" dirty="0" smtClean="0">
                <a:solidFill>
                  <a:srgbClr val="FF0000"/>
                </a:solidFill>
                <a:latin typeface="宋体" panose="02010600030101010101" pitchFamily="2" charset="-122"/>
                <a:ea typeface="宋体" panose="02010600030101010101" pitchFamily="2" charset="-122"/>
              </a:rPr>
              <a:t>工具使用难度大</a:t>
            </a:r>
            <a:endParaRPr lang="en-US" altLang="zh-CN" sz="2000" dirty="0" smtClean="0">
              <a:solidFill>
                <a:srgbClr val="FF0000"/>
              </a:solidFill>
              <a:latin typeface="宋体" panose="02010600030101010101" pitchFamily="2" charset="-122"/>
              <a:ea typeface="宋体" panose="02010600030101010101" pitchFamily="2" charset="-122"/>
            </a:endParaRPr>
          </a:p>
          <a:p>
            <a:pPr>
              <a:lnSpc>
                <a:spcPct val="150000"/>
              </a:lnSpc>
              <a:buClr>
                <a:schemeClr val="tx1"/>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rPr>
              <a:t>定理证明中构造证明序列没有一般方法</a:t>
            </a:r>
            <a:endParaRPr lang="en-US" altLang="zh-CN" sz="2000" dirty="0">
              <a:solidFill>
                <a:srgbClr val="FF0000"/>
              </a:solidFill>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小结</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4405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研究内容与拟采取的方案</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8953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一阶逻辑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集合论</a:t>
            </a:r>
            <a:endPar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将</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复杂数据结构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及数据结构上的</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操作</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高度抽象为</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集合</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及</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集合上的操作</a:t>
            </a:r>
            <a:endPar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借鉴</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方法的严谨性和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语言的简洁性</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相对</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于传统形式化方法：</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形式规范构造较为简单</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可以在自顶向下的设计过程中进行形式证明</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sz="2000" b="1" baseline="30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形式规范语言</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49107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algn="just">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在</a:t>
            </a:r>
            <a:r>
              <a:rPr lang="en-US" altLang="zh-CN"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B</a:t>
            </a:r>
            <a:r>
              <a:rPr lang="en-US" altLang="zh-CN" sz="2000" baseline="30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形式规范基础上，将每条形式规范语句转换为</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一阶逻辑公式</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引入</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蒙太古</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语用学</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中</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相同对象在不同语境中语义不同</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的思想，提出</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语境</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的概念，使用名称和变量所处语境同时对变量进行描述。</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引入</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限定数学归纳法</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作为证明公理，解决循环结构语句的证明问题。</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从</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程序的</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形式化行为描述</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推导出其</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功能逻辑描述</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，并通过确认功能逻辑描述的正确性来确认程序的正确性。</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相对于传统形式化方法的优点</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r>
              <a:rPr lang="zh-CN" altLang="en-US" sz="16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无需</a:t>
            </a:r>
            <a:r>
              <a:rPr lang="zh-CN" altLang="en-US" sz="16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构造循环不等式</a:t>
            </a:r>
            <a:endParaRPr lang="en-US" altLang="zh-CN" sz="16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r>
              <a:rPr lang="zh-CN" altLang="en-US" sz="16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无需构造符合功能正确性的逻辑表达式</a:t>
            </a:r>
            <a:endParaRPr lang="en-US" altLang="zh-CN" sz="16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r>
              <a:rPr lang="zh-CN" altLang="en-US" sz="16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证明</a:t>
            </a:r>
            <a:r>
              <a:rPr lang="zh-CN" altLang="en-US" sz="16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序列基本确定</a:t>
            </a:r>
            <a:endParaRPr lang="en-US" altLang="zh-CN" sz="16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r>
              <a:rPr lang="zh-CN" altLang="en-US" sz="16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能够有效地应用于大型软件的证明</a:t>
            </a:r>
            <a:endParaRPr lang="en-US" altLang="zh-CN" sz="16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endParaRPr lang="en-US" altLang="zh-CN" sz="1200" dirty="0" smtClean="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基于语境的形式证明方法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95152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开发大量基础证明策略构建验证工具的基本证明策略库。</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设计</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证明策略选择算法</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推动程序证明，减少用户的交互证明。</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证明策略库的构建与使用</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99756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加入</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证明策略智能提示</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功能，为用户交互证明时提供证明帮助和引导，降低用户交互难度。</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自动精简证明序列，删除冗余证明项，</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提取</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程序形式化</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功能描述</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用户交互界面的研究与改进</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9791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a:spcBef>
                <a:spcPts val="600"/>
              </a:spcBef>
              <a:spcAft>
                <a:spcPts val="600"/>
              </a:spcAft>
              <a:buClr>
                <a:schemeClr val="tx1"/>
              </a:buClr>
              <a:buFont typeface="Wingdings" panose="05000000000000000000" pitchFamily="2" charset="2"/>
              <a:buChar char="Ø"/>
            </a:pP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证明策略库</a:t>
            </a:r>
            <a:r>
              <a:rPr lang="zh-CN" altLang="en-US" sz="2000" dirty="0">
                <a:latin typeface="宋体" panose="02010600030101010101" pitchFamily="2" charset="-122"/>
                <a:ea typeface="宋体" panose="02010600030101010101" pitchFamily="2" charset="-122"/>
                <a:cs typeface="Times New Roman" panose="02020603050405020304" pitchFamily="18" charset="0"/>
              </a:rPr>
              <a:t>根据证明策略选                                     择算法和用户的交互</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命令推                                      动证明过程                                                              </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schemeClr val="tx1"/>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证明环境</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用于构造和修改证                                 明的数据结构、证明语境，生                                   成证明序列</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schemeClr val="tx1"/>
              </a:buClr>
              <a:buFont typeface="Wingdings" panose="05000000000000000000" pitchFamily="2" charset="2"/>
              <a:buChar char="Ø"/>
            </a:pP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程序规范</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解析</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将用规范形式                                           语言描述的程序转化为计算                                           机可读的</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语法树</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，为程序构                                                造证明环境</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schemeClr val="tx1"/>
              </a:buClr>
              <a:buFont typeface="Wingdings" panose="05000000000000000000" pitchFamily="2" charset="2"/>
              <a:buChar char="Ø"/>
            </a:pP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用户</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界面</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辅助用户交互证明</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形式化验证工具的设计与实现</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descr="QQ图片201311292222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983" y="2371791"/>
            <a:ext cx="5000017" cy="41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554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solidFill>
                  <a:srgbClr val="FF0000"/>
                </a:solidFill>
                <a:latin typeface="宋体" panose="02010600030101010101" pitchFamily="2" charset="-122"/>
                <a:ea typeface="宋体" panose="02010600030101010101" pitchFamily="2" charset="-122"/>
              </a:rPr>
              <a:t>关键</a:t>
            </a:r>
            <a:r>
              <a:rPr lang="zh-CN" altLang="en-US" sz="3200" dirty="0" smtClean="0">
                <a:solidFill>
                  <a:srgbClr val="FF0000"/>
                </a:solidFill>
                <a:latin typeface="宋体" panose="02010600030101010101" pitchFamily="2" charset="-122"/>
                <a:ea typeface="宋体" panose="02010600030101010101" pitchFamily="2" charset="-122"/>
              </a:rPr>
              <a:t>技术及难点</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3288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课题来源</a:t>
            </a:r>
          </a:p>
        </p:txBody>
      </p:sp>
      <p:sp>
        <p:nvSpPr>
          <p:cNvPr id="4" name="内容占位符 2"/>
          <p:cNvSpPr txBox="1">
            <a:spLocks/>
          </p:cNvSpPr>
          <p:nvPr/>
        </p:nvSpPr>
        <p:spPr bwMode="auto">
          <a:xfrm>
            <a:off x="304799" y="1674779"/>
            <a:ext cx="8683557"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Blip>
                <a:blip r:embed="rId2"/>
              </a:buBlip>
              <a:defRPr sz="24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Blip>
                <a:blip r:embed="rId3"/>
              </a:buBlip>
              <a:defRPr sz="2000">
                <a:solidFill>
                  <a:srgbClr val="0000CC"/>
                </a:solidFill>
                <a:latin typeface="Calibri" pitchFamily="34" charset="0"/>
                <a:ea typeface="楷体" pitchFamily="49" charset="-122"/>
                <a:cs typeface="Calibri" pitchFamily="34" charset="0"/>
              </a:defRPr>
            </a:lvl2pPr>
            <a:lvl3pPr marL="1143000" indent="-228600" algn="l" rtl="0" eaLnBrk="1" fontAlgn="base" hangingPunct="1">
              <a:spcBef>
                <a:spcPct val="20000"/>
              </a:spcBef>
              <a:spcAft>
                <a:spcPct val="0"/>
              </a:spcAft>
              <a:buBlip>
                <a:blip r:embed="rId4"/>
              </a:buBlip>
              <a:defRPr sz="1600" b="1">
                <a:solidFill>
                  <a:schemeClr val="tx1"/>
                </a:solidFill>
                <a:latin typeface="Calibri" pitchFamily="34" charset="0"/>
                <a:ea typeface="楷体_GB2312" pitchFamily="49" charset="-122"/>
                <a:cs typeface="Calibri" pitchFamily="34" charset="0"/>
              </a:defRPr>
            </a:lvl3pPr>
            <a:lvl4pPr marL="1600200" indent="-22860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4pPr>
            <a:lvl5pPr marL="2057400" indent="-228600" algn="l" rtl="0" eaLnBrk="1" fontAlgn="base" hangingPunct="1">
              <a:spcBef>
                <a:spcPct val="20000"/>
              </a:spcBef>
              <a:spcAft>
                <a:spcPct val="0"/>
              </a:spcAft>
              <a:buBlip>
                <a:blip r:embed="rId6"/>
              </a:buBlip>
              <a:defRPr sz="800">
                <a:solidFill>
                  <a:schemeClr val="tx1"/>
                </a:solidFill>
                <a:latin typeface="Calibri" pitchFamily="34" charset="0"/>
                <a:ea typeface="楷体_GB2312" pitchFamily="49" charset="-122"/>
                <a:cs typeface="Calibri" pitchFamily="34" charset="0"/>
              </a:defRPr>
            </a:lvl5pPr>
            <a:lvl6pPr marL="25146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9pPr>
          </a:lstStyle>
          <a:p>
            <a:pPr marL="0" indent="0">
              <a:buNone/>
            </a:pPr>
            <a:endParaRPr lang="en-US" altLang="zh-CN" dirty="0" smtClean="0">
              <a:ea typeface="宋体" pitchFamily="2" charset="-122"/>
            </a:endParaRPr>
          </a:p>
          <a:p>
            <a:pPr marL="0" indent="0">
              <a:buNone/>
            </a:pPr>
            <a:endParaRPr lang="en-US" altLang="zh-CN" dirty="0">
              <a:ea typeface="宋体" pitchFamily="2" charset="-122"/>
            </a:endParaRPr>
          </a:p>
          <a:p>
            <a:pPr marL="0" indent="0">
              <a:buNone/>
            </a:pPr>
            <a:endParaRPr lang="en-US" altLang="zh-CN" dirty="0" smtClean="0">
              <a:ea typeface="宋体" pitchFamily="2" charset="-122"/>
            </a:endParaRPr>
          </a:p>
          <a:p>
            <a:pPr marL="0" indent="0">
              <a:buNone/>
            </a:pPr>
            <a:r>
              <a:rPr lang="zh-CN" altLang="en-US" dirty="0" smtClean="0">
                <a:ea typeface="宋体" pitchFamily="2" charset="-122"/>
              </a:rPr>
              <a:t>民</a:t>
            </a:r>
            <a:r>
              <a:rPr lang="zh-CN" altLang="en-US" dirty="0">
                <a:ea typeface="宋体" pitchFamily="2" charset="-122"/>
              </a:rPr>
              <a:t>机专项“符合</a:t>
            </a:r>
            <a:r>
              <a:rPr lang="en-US" altLang="zh-CN" dirty="0">
                <a:latin typeface="Times New Roman" panose="02020603050405020304" pitchFamily="18" charset="0"/>
                <a:ea typeface="宋体" pitchFamily="2" charset="-122"/>
                <a:cs typeface="Times New Roman" panose="02020603050405020304" pitchFamily="18" charset="0"/>
              </a:rPr>
              <a:t>DO-178B/C</a:t>
            </a:r>
            <a:r>
              <a:rPr lang="zh-CN" altLang="en-US" dirty="0">
                <a:ea typeface="宋体" pitchFamily="2" charset="-122"/>
              </a:rPr>
              <a:t>的</a:t>
            </a:r>
            <a:r>
              <a:rPr lang="en-US" altLang="zh-CN" dirty="0">
                <a:ea typeface="宋体" pitchFamily="2" charset="-122"/>
              </a:rPr>
              <a:t>A</a:t>
            </a:r>
            <a:r>
              <a:rPr lang="zh-CN" altLang="en-US" dirty="0">
                <a:ea typeface="宋体" pitchFamily="2" charset="-122"/>
              </a:rPr>
              <a:t>级机载软件开发与认证技术研究”</a:t>
            </a:r>
            <a:endParaRPr lang="en-US" altLang="zh-CN" dirty="0">
              <a:ea typeface="宋体" pitchFamily="2" charset="-122"/>
            </a:endParaRPr>
          </a:p>
          <a:p>
            <a:pPr marL="0" indent="0">
              <a:buNone/>
            </a:pPr>
            <a:endParaRPr lang="en-US" altLang="zh-CN" kern="0" dirty="0" smtClean="0"/>
          </a:p>
          <a:p>
            <a:endParaRPr lang="en-US" altLang="zh-CN" kern="0" dirty="0" smtClean="0"/>
          </a:p>
          <a:p>
            <a:pPr lvl="2"/>
            <a:endParaRPr lang="en-US" altLang="zh-CN" kern="0" dirty="0" smtClean="0"/>
          </a:p>
          <a:p>
            <a:pPr lvl="2"/>
            <a:endParaRPr lang="zh-CN" altLang="en-US" kern="0" dirty="0"/>
          </a:p>
        </p:txBody>
      </p:sp>
    </p:spTree>
    <p:extLst>
      <p:ext uri="{BB962C8B-B14F-4D97-AF65-F5344CB8AC3E}">
        <p14:creationId xmlns:p14="http://schemas.microsoft.com/office/powerpoint/2010/main" val="1975683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4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本课题为程序结构提出了一套语境代换公理和推导规则：</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ts val="2400"/>
              </a:lnSpc>
              <a:spcBef>
                <a:spcPts val="600"/>
              </a:spcBef>
              <a:spcAft>
                <a:spcPts val="600"/>
              </a:spcAft>
              <a:buFont typeface="Wingdings" panose="05000000000000000000" pitchFamily="2" charset="2"/>
              <a:buChar char="Ø"/>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并置规则 </a:t>
            </a:r>
            <a:r>
              <a:rPr lang="en-US" altLang="zh-CN" sz="1600" dirty="0">
                <a:latin typeface="Times New Roman" panose="02020603050405020304" pitchFamily="18" charset="0"/>
                <a:cs typeface="Times New Roman" panose="02020603050405020304" pitchFamily="18" charset="0"/>
              </a:rPr>
              <a:t>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R1; R2 </a:t>
            </a:r>
            <a:r>
              <a:rPr lang="en-US" altLang="zh-CN" sz="1600" dirty="0" smtClean="0">
                <a:latin typeface="Times New Roman" panose="02020603050405020304" pitchFamily="18" charset="0"/>
                <a:cs typeface="Times New Roman" panose="02020603050405020304" pitchFamily="18" charset="0"/>
              </a:rPr>
              <a:t>} = 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R1 }{ R2 </a:t>
            </a:r>
            <a:r>
              <a:rPr lang="en-US" altLang="zh-CN" sz="1600" dirty="0" smtClean="0">
                <a:latin typeface="Times New Roman" panose="02020603050405020304" pitchFamily="18" charset="0"/>
                <a:cs typeface="Times New Roman" panose="02020603050405020304" pitchFamily="18" charset="0"/>
              </a:rPr>
              <a:t>}</a:t>
            </a:r>
          </a:p>
          <a:p>
            <a:pPr lvl="1" algn="just">
              <a:lnSpc>
                <a:spcPts val="2400"/>
              </a:lnSpc>
              <a:spcBef>
                <a:spcPts val="600"/>
              </a:spcBef>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赋值</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公理 </a:t>
            </a:r>
            <a:r>
              <a:rPr lang="en-US" altLang="zh-CN" sz="1600" dirty="0">
                <a:latin typeface="Times New Roman" panose="02020603050405020304" pitchFamily="18" charset="0"/>
                <a:cs typeface="Times New Roman" panose="02020603050405020304" pitchFamily="18" charset="0"/>
              </a:rPr>
              <a:t>ω(x</a:t>
            </a:r>
            <a:r>
              <a:rPr lang="de-DE" altLang="zh-CN" sz="1600" dirty="0">
                <a:latin typeface="Times New Roman" panose="02020603050405020304" pitchFamily="18" charset="0"/>
                <a:cs typeface="Times New Roman" panose="02020603050405020304" pitchFamily="18" charset="0"/>
              </a:rPr>
              <a:t>'n, </a:t>
            </a:r>
            <a:r>
              <a:rPr lang="en-US" altLang="zh-CN" sz="1600" dirty="0">
                <a:latin typeface="Times New Roman" panose="02020603050405020304" pitchFamily="18" charset="0"/>
                <a:cs typeface="Times New Roman" panose="02020603050405020304" pitchFamily="18" charset="0"/>
              </a:rPr>
              <a:t>y</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y = f(x, y); R </a:t>
            </a:r>
            <a:r>
              <a:rPr lang="en-US" altLang="zh-CN" sz="1600" dirty="0" smtClean="0">
                <a:latin typeface="Times New Roman" panose="02020603050405020304" pitchFamily="18" charset="0"/>
                <a:cs typeface="Times New Roman" panose="02020603050405020304" pitchFamily="18" charset="0"/>
              </a:rPr>
              <a:t>} </a:t>
            </a:r>
          </a:p>
          <a:p>
            <a:pPr marL="457200" lvl="1" indent="0" algn="just">
              <a:lnSpc>
                <a:spcPts val="2400"/>
              </a:lnSpc>
              <a:spcBef>
                <a:spcPts val="600"/>
              </a:spcBef>
              <a:spcAft>
                <a:spcPts val="600"/>
              </a:spcAft>
              <a:buNone/>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 </a:t>
            </a:r>
            <a:r>
              <a:rPr lang="en-US" altLang="zh-CN" sz="1600" dirty="0">
                <a:latin typeface="Times New Roman" panose="02020603050405020304" pitchFamily="18" charset="0"/>
                <a:cs typeface="Times New Roman" panose="02020603050405020304" pitchFamily="18" charset="0"/>
              </a:rPr>
              <a:t>y</a:t>
            </a:r>
            <a:r>
              <a:rPr lang="de-DE"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(n+1) = f(x</a:t>
            </a:r>
            <a:r>
              <a:rPr lang="de-DE" altLang="zh-CN" sz="1600" dirty="0">
                <a:latin typeface="Times New Roman" panose="02020603050405020304" pitchFamily="18" charset="0"/>
                <a:cs typeface="Times New Roman" panose="02020603050405020304" pitchFamily="18" charset="0"/>
              </a:rPr>
              <a:t>, y</a:t>
            </a:r>
            <a:r>
              <a:rPr lang="en-US" altLang="zh-CN" sz="1600" dirty="0">
                <a:latin typeface="Times New Roman" panose="02020603050405020304" pitchFamily="18" charset="0"/>
                <a:cs typeface="Times New Roman" panose="02020603050405020304" pitchFamily="18" charset="0"/>
              </a:rPr>
              <a:t>) [x/x</a:t>
            </a:r>
            <a:r>
              <a:rPr lang="de-DE" altLang="zh-CN" sz="1600" dirty="0">
                <a:latin typeface="Times New Roman" panose="02020603050405020304" pitchFamily="18" charset="0"/>
                <a:cs typeface="Times New Roman" panose="02020603050405020304" pitchFamily="18" charset="0"/>
              </a:rPr>
              <a:t>'n, y/</a:t>
            </a:r>
            <a:r>
              <a:rPr lang="en-US" altLang="zh-CN" sz="1600" dirty="0">
                <a:latin typeface="Times New Roman" panose="02020603050405020304" pitchFamily="18" charset="0"/>
                <a:cs typeface="Times New Roman" panose="02020603050405020304" pitchFamily="18" charset="0"/>
              </a:rPr>
              <a:t>y</a:t>
            </a:r>
            <a:r>
              <a:rPr lang="de-DE" altLang="zh-CN" sz="1600" dirty="0">
                <a:latin typeface="Times New Roman" panose="02020603050405020304" pitchFamily="18" charset="0"/>
                <a:cs typeface="Times New Roman" panose="02020603050405020304" pitchFamily="18" charset="0"/>
              </a:rPr>
              <a:t>'n]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cs typeface="Times New Roman" panose="02020603050405020304" pitchFamily="18" charset="0"/>
              </a:rPr>
              <a:t> ω(x</a:t>
            </a:r>
            <a:r>
              <a:rPr lang="de-DE" altLang="zh-CN" sz="1600" dirty="0">
                <a:latin typeface="Times New Roman" panose="02020603050405020304" pitchFamily="18" charset="0"/>
                <a:cs typeface="Times New Roman" panose="02020603050405020304" pitchFamily="18" charset="0"/>
              </a:rPr>
              <a:t>'(n), </a:t>
            </a:r>
            <a:r>
              <a:rPr lang="en-US" altLang="zh-CN" sz="1600" dirty="0">
                <a:latin typeface="Times New Roman" panose="02020603050405020304" pitchFamily="18" charset="0"/>
                <a:cs typeface="Times New Roman" panose="02020603050405020304" pitchFamily="18" charset="0"/>
              </a:rPr>
              <a:t>y</a:t>
            </a:r>
            <a:r>
              <a:rPr lang="de-DE"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(n+1)){ R </a:t>
            </a:r>
            <a:r>
              <a:rPr lang="en-US" altLang="zh-CN" sz="1600" dirty="0" smtClean="0">
                <a:latin typeface="Times New Roman" panose="02020603050405020304" pitchFamily="18" charset="0"/>
                <a:cs typeface="Times New Roman" panose="02020603050405020304" pitchFamily="18" charset="0"/>
              </a:rPr>
              <a:t>}</a:t>
            </a:r>
          </a:p>
          <a:p>
            <a:pPr lvl="1" algn="just">
              <a:lnSpc>
                <a:spcPts val="2400"/>
              </a:lnSpc>
              <a:spcBef>
                <a:spcPts val="600"/>
              </a:spcBef>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条件</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规则 </a:t>
            </a:r>
            <a:r>
              <a:rPr lang="en-US" altLang="zh-CN" sz="1600" dirty="0" smtClean="0">
                <a:latin typeface="Times New Roman" panose="02020603050405020304" pitchFamily="18" charset="0"/>
                <a:cs typeface="Times New Roman" panose="02020603050405020304" pitchFamily="18" charset="0"/>
              </a:rPr>
              <a:t>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if Q then R1 else R2 end </a:t>
            </a:r>
            <a:r>
              <a:rPr lang="en-US" altLang="zh-CN" sz="1600" dirty="0" smtClean="0">
                <a:latin typeface="Times New Roman" panose="02020603050405020304" pitchFamily="18" charset="0"/>
                <a:cs typeface="Times New Roman" panose="02020603050405020304" pitchFamily="18" charset="0"/>
              </a:rPr>
              <a:t>} </a:t>
            </a:r>
          </a:p>
          <a:p>
            <a:pPr marL="457200" lvl="1" indent="0" algn="just">
              <a:lnSpc>
                <a:spcPts val="2400"/>
              </a:lnSpc>
              <a:spcBef>
                <a:spcPts val="600"/>
              </a:spcBef>
              <a:spcAft>
                <a:spcPts val="600"/>
              </a:spcAft>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Q[x/x</a:t>
            </a:r>
            <a:r>
              <a:rPr lang="de-DE" altLang="zh-CN" sz="1600" dirty="0">
                <a:latin typeface="Times New Roman" panose="02020603050405020304" pitchFamily="18" charset="0"/>
                <a:cs typeface="Times New Roman" panose="02020603050405020304" pitchFamily="18" charset="0"/>
              </a:rPr>
              <a:t>'n]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cs typeface="Times New Roman" panose="02020603050405020304" pitchFamily="18" charset="0"/>
              </a:rPr>
              <a:t> 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R1 }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cs typeface="Times New Roman" panose="02020603050405020304" pitchFamily="18" charset="0"/>
              </a:rPr>
              <a:t>Q[x/x</a:t>
            </a:r>
            <a:r>
              <a:rPr lang="de-DE" altLang="zh-CN" sz="1600" dirty="0">
                <a:latin typeface="Times New Roman" panose="02020603050405020304" pitchFamily="18" charset="0"/>
                <a:cs typeface="Times New Roman" panose="02020603050405020304" pitchFamily="18" charset="0"/>
              </a:rPr>
              <a:t>'n] </a:t>
            </a:r>
            <a:r>
              <a:rPr lang="en-US" altLang="zh-CN" sz="16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dirty="0" smtClean="0">
                <a:latin typeface="Times New Roman" panose="02020603050405020304" pitchFamily="18" charset="0"/>
                <a:cs typeface="Times New Roman" panose="02020603050405020304" pitchFamily="18" charset="0"/>
              </a:rPr>
              <a:t>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R2 </a:t>
            </a:r>
            <a:r>
              <a:rPr lang="en-US" altLang="zh-CN" sz="1600" dirty="0" smtClean="0">
                <a:latin typeface="Times New Roman" panose="02020603050405020304" pitchFamily="18" charset="0"/>
                <a:cs typeface="Times New Roman" panose="02020603050405020304" pitchFamily="18" charset="0"/>
              </a:rPr>
              <a:t>}</a:t>
            </a:r>
          </a:p>
          <a:p>
            <a:pPr lvl="1" algn="just">
              <a:lnSpc>
                <a:spcPts val="2400"/>
              </a:lnSpc>
              <a:spcBef>
                <a:spcPts val="600"/>
              </a:spcBef>
              <a:spcAft>
                <a:spcPts val="600"/>
              </a:spcAft>
              <a:buFont typeface="Wingdings" panose="05000000000000000000" pitchFamily="2" charset="2"/>
              <a:buChar char="Ø"/>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循环规则 </a:t>
            </a:r>
            <a:r>
              <a:rPr lang="en-US" altLang="zh-CN" sz="1600" dirty="0">
                <a:latin typeface="Times New Roman" panose="02020603050405020304" pitchFamily="18" charset="0"/>
                <a:cs typeface="Times New Roman" panose="02020603050405020304" pitchFamily="18" charset="0"/>
              </a:rPr>
              <a:t>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while Q do R end </a:t>
            </a:r>
            <a:r>
              <a:rPr lang="en-US" altLang="zh-CN" sz="1600" dirty="0" smtClean="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if Q then R end }{ while Q do R end </a:t>
            </a:r>
            <a:r>
              <a:rPr lang="en-US" altLang="zh-CN" sz="1600" dirty="0" smtClean="0">
                <a:latin typeface="Times New Roman" panose="02020603050405020304" pitchFamily="18" charset="0"/>
                <a:cs typeface="Times New Roman" panose="02020603050405020304" pitchFamily="18" charset="0"/>
              </a:rPr>
              <a:t>}</a:t>
            </a:r>
          </a:p>
          <a:p>
            <a:pPr lvl="2" algn="just">
              <a:lnSpc>
                <a:spcPts val="2400"/>
              </a:lnSpc>
              <a:spcBef>
                <a:spcPts val="600"/>
              </a:spcBef>
              <a:spcAft>
                <a:spcPts val="600"/>
              </a:spcAft>
              <a:buFont typeface="Wingdings" panose="05000000000000000000" pitchFamily="2" charset="2"/>
              <a:buChar char="Ø"/>
            </a:pPr>
            <a:r>
              <a:rPr lang="en-US" altLang="zh-CN" sz="12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的终止条件以及用限定归纳法求逻辑公式</a:t>
            </a:r>
            <a:r>
              <a:rPr lang="en-US" altLang="zh-CN" sz="12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p>
          <a:p>
            <a:pPr marL="457200" lvl="1" indent="0" algn="just">
              <a:lnSpc>
                <a:spcPts val="2400"/>
              </a:lnSpc>
              <a:spcBef>
                <a:spcPts val="600"/>
              </a:spcBef>
              <a:spcAft>
                <a:spcPts val="600"/>
              </a:spcAft>
              <a:buNone/>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ω</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是语境</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x</a:t>
            </a:r>
            <a:r>
              <a:rPr lang="de-DE" altLang="zh-CN" sz="1600" dirty="0">
                <a:solidFill>
                  <a:srgbClr val="FF0000"/>
                </a:solidFill>
                <a:latin typeface="Times New Roman" panose="02020603050405020304" pitchFamily="18" charset="0"/>
                <a:cs typeface="Times New Roman" panose="02020603050405020304" pitchFamily="18" charset="0"/>
              </a:rPr>
              <a:t>'n</a:t>
            </a:r>
            <a:r>
              <a:rPr lang="zh-CN" altLang="en-US" sz="16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程序参数</a:t>
            </a:r>
            <a:endPar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ts val="2400"/>
              </a:lnSpc>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基于语境的形式公理系统</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96721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用户提供证明过程的</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初始证明步骤</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引导用户发现</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递推式规则和循环终止条件</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，从而推动证明的进行。</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如何引导用户发现递推式和发现终止条件及尽可能减少用户交互是研究的难点。</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使用限定数学归纳法代替循环不变式的构造</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1949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推动程序证明过程的基础</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提供智能证明策略提示的基础</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如何确保算法的正确性和高效性是研究的一个难点</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设计证明策略选择算法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6499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进度安排</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5454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进度安排</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lvl="2"/>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dirty="0">
                <a:latin typeface="宋体" panose="02010600030101010101" pitchFamily="2" charset="-122"/>
                <a:ea typeface="宋体" panose="02010600030101010101" pitchFamily="2" charset="-122"/>
                <a:cs typeface="Times New Roman" panose="02020603050405020304" pitchFamily="18" charset="0"/>
              </a:rPr>
              <a:t>2013</a:t>
            </a:r>
            <a:r>
              <a:rPr lang="zh-CN" altLang="en-US" sz="2000"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dirty="0">
                <a:latin typeface="宋体" panose="02010600030101010101" pitchFamily="2" charset="-122"/>
                <a:ea typeface="宋体" panose="02010600030101010101" pitchFamily="2" charset="-122"/>
                <a:cs typeface="Times New Roman" panose="02020603050405020304" pitchFamily="18" charset="0"/>
              </a:rPr>
              <a:t>11</a:t>
            </a:r>
            <a:r>
              <a:rPr lang="zh-CN" altLang="en-US" sz="2000" dirty="0">
                <a:latin typeface="宋体" panose="02010600030101010101" pitchFamily="2" charset="-122"/>
                <a:ea typeface="宋体" panose="02010600030101010101" pitchFamily="2" charset="-122"/>
                <a:cs typeface="Times New Roman" panose="02020603050405020304" pitchFamily="18" charset="0"/>
              </a:rPr>
              <a:t>月 </a:t>
            </a:r>
            <a:r>
              <a:rPr lang="en-US" altLang="zh-CN" sz="2000" dirty="0">
                <a:latin typeface="宋体" panose="02010600030101010101" pitchFamily="2" charset="-122"/>
                <a:ea typeface="宋体" panose="02010600030101010101" pitchFamily="2" charset="-122"/>
                <a:cs typeface="Times New Roman" panose="02020603050405020304" pitchFamily="18" charset="0"/>
              </a:rPr>
              <a:t>— 2013</a:t>
            </a:r>
            <a:r>
              <a:rPr lang="zh-CN" altLang="en-US" sz="2000"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dirty="0">
                <a:latin typeface="宋体" panose="02010600030101010101" pitchFamily="2" charset="-122"/>
                <a:ea typeface="宋体" panose="02010600030101010101" pitchFamily="2" charset="-122"/>
                <a:cs typeface="Times New Roman" panose="02020603050405020304" pitchFamily="18" charset="0"/>
              </a:rPr>
              <a:t>12</a:t>
            </a:r>
            <a:r>
              <a:rPr lang="zh-CN" altLang="en-US" sz="2000" dirty="0">
                <a:latin typeface="宋体" panose="02010600030101010101" pitchFamily="2" charset="-122"/>
                <a:ea typeface="宋体" panose="02010600030101010101" pitchFamily="2" charset="-122"/>
                <a:cs typeface="Times New Roman" panose="02020603050405020304" pitchFamily="18" charset="0"/>
              </a:rPr>
              <a:t>月  资料调研，研究相关技术，开题</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dirty="0">
                <a:latin typeface="宋体" panose="02010600030101010101" pitchFamily="2" charset="-122"/>
                <a:ea typeface="宋体" panose="02010600030101010101" pitchFamily="2" charset="-122"/>
                <a:cs typeface="Times New Roman" panose="02020603050405020304" pitchFamily="18" charset="0"/>
              </a:rPr>
              <a:t>2014</a:t>
            </a:r>
            <a:r>
              <a:rPr lang="zh-CN" altLang="en-US" sz="2000"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dirty="0">
                <a:latin typeface="宋体" panose="02010600030101010101" pitchFamily="2" charset="-122"/>
                <a:ea typeface="宋体" panose="02010600030101010101" pitchFamily="2" charset="-122"/>
                <a:cs typeface="Times New Roman" panose="02020603050405020304" pitchFamily="18" charset="0"/>
              </a:rPr>
              <a:t>01</a:t>
            </a:r>
            <a:r>
              <a:rPr lang="zh-CN" altLang="en-US" sz="2000" dirty="0">
                <a:latin typeface="宋体" panose="02010600030101010101" pitchFamily="2" charset="-122"/>
                <a:ea typeface="宋体" panose="02010600030101010101" pitchFamily="2" charset="-122"/>
                <a:cs typeface="Times New Roman" panose="02020603050405020304" pitchFamily="18" charset="0"/>
              </a:rPr>
              <a:t>月 </a:t>
            </a:r>
            <a:r>
              <a:rPr lang="en-US" altLang="zh-CN" sz="2000" dirty="0">
                <a:latin typeface="宋体" panose="02010600030101010101" pitchFamily="2" charset="-122"/>
                <a:ea typeface="宋体" panose="02010600030101010101" pitchFamily="2" charset="-122"/>
                <a:cs typeface="Times New Roman" panose="02020603050405020304" pitchFamily="18" charset="0"/>
              </a:rPr>
              <a:t>— 2014</a:t>
            </a:r>
            <a:r>
              <a:rPr lang="zh-CN" altLang="en-US" sz="2000"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dirty="0">
                <a:latin typeface="宋体" panose="02010600030101010101" pitchFamily="2" charset="-122"/>
                <a:ea typeface="宋体" panose="02010600030101010101" pitchFamily="2" charset="-122"/>
                <a:cs typeface="Times New Roman" panose="02020603050405020304" pitchFamily="18" charset="0"/>
              </a:rPr>
              <a:t>02</a:t>
            </a:r>
            <a:r>
              <a:rPr lang="zh-CN" altLang="en-US" sz="2000" dirty="0">
                <a:latin typeface="宋体" panose="02010600030101010101" pitchFamily="2" charset="-122"/>
                <a:ea typeface="宋体" panose="02010600030101010101" pitchFamily="2" charset="-122"/>
                <a:cs typeface="Times New Roman" panose="02020603050405020304" pitchFamily="18" charset="0"/>
              </a:rPr>
              <a:t>月  分析典型形式化验证工具源代码</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dirty="0">
                <a:latin typeface="宋体" panose="02010600030101010101" pitchFamily="2" charset="-122"/>
                <a:ea typeface="宋体" panose="02010600030101010101" pitchFamily="2" charset="-122"/>
                <a:cs typeface="Times New Roman" panose="02020603050405020304" pitchFamily="18" charset="0"/>
              </a:rPr>
              <a:t>2014</a:t>
            </a:r>
            <a:r>
              <a:rPr lang="zh-CN" altLang="en-US" sz="2000"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dirty="0">
                <a:latin typeface="宋体" panose="02010600030101010101" pitchFamily="2" charset="-122"/>
                <a:ea typeface="宋体" panose="02010600030101010101" pitchFamily="2" charset="-122"/>
                <a:cs typeface="Times New Roman" panose="02020603050405020304" pitchFamily="18" charset="0"/>
              </a:rPr>
              <a:t>03</a:t>
            </a:r>
            <a:r>
              <a:rPr lang="zh-CN" altLang="en-US" sz="2000" dirty="0">
                <a:latin typeface="宋体" panose="02010600030101010101" pitchFamily="2" charset="-122"/>
                <a:ea typeface="宋体" panose="02010600030101010101" pitchFamily="2" charset="-122"/>
                <a:cs typeface="Times New Roman" panose="02020603050405020304" pitchFamily="18" charset="0"/>
              </a:rPr>
              <a:t>月 </a:t>
            </a:r>
            <a:r>
              <a:rPr lang="en-US" altLang="zh-CN" sz="2000" dirty="0">
                <a:latin typeface="宋体" panose="02010600030101010101" pitchFamily="2" charset="-122"/>
                <a:ea typeface="宋体" panose="02010600030101010101" pitchFamily="2" charset="-122"/>
                <a:cs typeface="Times New Roman" panose="02020603050405020304" pitchFamily="18" charset="0"/>
              </a:rPr>
              <a:t>— 2014</a:t>
            </a:r>
            <a:r>
              <a:rPr lang="zh-CN" altLang="en-US" sz="2000"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dirty="0">
                <a:latin typeface="宋体" panose="02010600030101010101" pitchFamily="2" charset="-122"/>
                <a:ea typeface="宋体" panose="02010600030101010101" pitchFamily="2" charset="-122"/>
                <a:cs typeface="Times New Roman" panose="02020603050405020304" pitchFamily="18" charset="0"/>
              </a:rPr>
              <a:t>07</a:t>
            </a:r>
            <a:r>
              <a:rPr lang="zh-CN" altLang="en-US" sz="2000" dirty="0">
                <a:latin typeface="宋体" panose="02010600030101010101" pitchFamily="2" charset="-122"/>
                <a:ea typeface="宋体" panose="02010600030101010101" pitchFamily="2" charset="-122"/>
                <a:cs typeface="Times New Roman" panose="02020603050405020304" pitchFamily="18" charset="0"/>
              </a:rPr>
              <a:t>月  设计和改进程序正确性验证算法</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dirty="0">
                <a:latin typeface="宋体" panose="02010600030101010101" pitchFamily="2" charset="-122"/>
                <a:ea typeface="宋体" panose="02010600030101010101" pitchFamily="2" charset="-122"/>
                <a:cs typeface="Times New Roman" panose="02020603050405020304" pitchFamily="18" charset="0"/>
              </a:rPr>
              <a:t>2014</a:t>
            </a:r>
            <a:r>
              <a:rPr lang="zh-CN" altLang="en-US" sz="2000"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dirty="0">
                <a:latin typeface="宋体" panose="02010600030101010101" pitchFamily="2" charset="-122"/>
                <a:ea typeface="宋体" panose="02010600030101010101" pitchFamily="2" charset="-122"/>
                <a:cs typeface="Times New Roman" panose="02020603050405020304" pitchFamily="18" charset="0"/>
              </a:rPr>
              <a:t>08</a:t>
            </a:r>
            <a:r>
              <a:rPr lang="zh-CN" altLang="en-US" sz="2000" dirty="0">
                <a:latin typeface="宋体" panose="02010600030101010101" pitchFamily="2" charset="-122"/>
                <a:ea typeface="宋体" panose="02010600030101010101" pitchFamily="2" charset="-122"/>
                <a:cs typeface="Times New Roman" panose="02020603050405020304" pitchFamily="18" charset="0"/>
              </a:rPr>
              <a:t>月 </a:t>
            </a:r>
            <a:r>
              <a:rPr lang="en-US" altLang="zh-CN" sz="2000" dirty="0">
                <a:latin typeface="宋体" panose="02010600030101010101" pitchFamily="2" charset="-122"/>
                <a:ea typeface="宋体" panose="02010600030101010101" pitchFamily="2" charset="-122"/>
                <a:cs typeface="Times New Roman" panose="02020603050405020304" pitchFamily="18" charset="0"/>
              </a:rPr>
              <a:t>— 2014</a:t>
            </a:r>
            <a:r>
              <a:rPr lang="zh-CN" altLang="en-US" sz="2000"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dirty="0">
                <a:latin typeface="宋体" panose="02010600030101010101" pitchFamily="2" charset="-122"/>
                <a:ea typeface="宋体" panose="02010600030101010101" pitchFamily="2" charset="-122"/>
                <a:cs typeface="Times New Roman" panose="02020603050405020304" pitchFamily="18" charset="0"/>
              </a:rPr>
              <a:t>09</a:t>
            </a:r>
            <a:r>
              <a:rPr lang="zh-CN" altLang="en-US" sz="2000" dirty="0">
                <a:latin typeface="宋体" panose="02010600030101010101" pitchFamily="2" charset="-122"/>
                <a:ea typeface="宋体" panose="02010600030101010101" pitchFamily="2" charset="-122"/>
                <a:cs typeface="Times New Roman" panose="02020603050405020304" pitchFamily="18" charset="0"/>
              </a:rPr>
              <a:t>月  改进用户界面，编码实现验证工具</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dirty="0">
                <a:latin typeface="宋体" panose="02010600030101010101" pitchFamily="2" charset="-122"/>
                <a:ea typeface="宋体" panose="02010600030101010101" pitchFamily="2" charset="-122"/>
                <a:cs typeface="Times New Roman" panose="02020603050405020304" pitchFamily="18" charset="0"/>
              </a:rPr>
              <a:t>2014</a:t>
            </a:r>
            <a:r>
              <a:rPr lang="zh-CN" altLang="en-US" sz="2000"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en-US" sz="2000" dirty="0">
                <a:latin typeface="宋体" panose="02010600030101010101" pitchFamily="2" charset="-122"/>
                <a:ea typeface="宋体" panose="02010600030101010101" pitchFamily="2" charset="-122"/>
                <a:cs typeface="Times New Roman" panose="02020603050405020304" pitchFamily="18" charset="0"/>
              </a:rPr>
              <a:t>月 </a:t>
            </a:r>
            <a:r>
              <a:rPr lang="en-US" altLang="zh-CN" sz="2000" dirty="0">
                <a:latin typeface="宋体" panose="02010600030101010101" pitchFamily="2" charset="-122"/>
                <a:ea typeface="宋体" panose="02010600030101010101" pitchFamily="2" charset="-122"/>
                <a:cs typeface="Times New Roman" panose="02020603050405020304" pitchFamily="18" charset="0"/>
              </a:rPr>
              <a:t>— 2014</a:t>
            </a:r>
            <a:r>
              <a:rPr lang="zh-CN" altLang="en-US" sz="2000"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dirty="0">
                <a:latin typeface="宋体" panose="02010600030101010101" pitchFamily="2" charset="-122"/>
                <a:ea typeface="宋体" panose="02010600030101010101" pitchFamily="2" charset="-122"/>
                <a:cs typeface="Times New Roman" panose="02020603050405020304" pitchFamily="18" charset="0"/>
              </a:rPr>
              <a:t>12</a:t>
            </a:r>
            <a:r>
              <a:rPr lang="zh-CN" altLang="en-US" sz="2000" dirty="0">
                <a:latin typeface="宋体" panose="02010600030101010101" pitchFamily="2" charset="-122"/>
                <a:ea typeface="宋体" panose="02010600030101010101" pitchFamily="2" charset="-122"/>
                <a:cs typeface="Times New Roman" panose="02020603050405020304" pitchFamily="18" charset="0"/>
              </a:rPr>
              <a:t>月  整理资料，撰写毕业论文</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 </a:t>
            </a:r>
          </a:p>
          <a:p>
            <a:pPr marL="0" indent="0">
              <a:lnSpc>
                <a:spcPct val="150000"/>
              </a:lnSpc>
              <a:buNone/>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63155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主要参考文献</a:t>
            </a:r>
            <a:endParaRPr lang="en-US" altLang="zh-CN" sz="3200" dirty="0" smtClean="0">
              <a:solidFill>
                <a:srgbClr val="FF0000"/>
              </a:solidFill>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4696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 </a:t>
            </a:r>
            <a:r>
              <a:rPr lang="en-US" altLang="zh-CN" sz="1400" dirty="0" err="1">
                <a:latin typeface="Times New Roman" panose="02020603050405020304" pitchFamily="18" charset="0"/>
                <a:cs typeface="Times New Roman" panose="02020603050405020304" pitchFamily="18" charset="0"/>
              </a:rPr>
              <a:t>Boydston</a:t>
            </a:r>
            <a:r>
              <a:rPr lang="en-US" altLang="zh-CN" sz="1400" dirty="0">
                <a:latin typeface="Times New Roman" panose="02020603050405020304" pitchFamily="18" charset="0"/>
                <a:cs typeface="Times New Roman" panose="02020603050405020304" pitchFamily="18" charset="0"/>
              </a:rPr>
              <a:t>, Alex, and William Lewis. "Qualification and reliability of </a:t>
            </a:r>
            <a:r>
              <a:rPr lang="en-US" altLang="zh-CN" sz="1400" dirty="0" smtClean="0">
                <a:latin typeface="Times New Roman" panose="02020603050405020304" pitchFamily="18" charset="0"/>
                <a:cs typeface="Times New Roman" panose="02020603050405020304" pitchFamily="18" charset="0"/>
              </a:rPr>
              <a:t>complex </a:t>
            </a:r>
            <a:r>
              <a:rPr lang="en-US" altLang="zh-CN" sz="1400" dirty="0">
                <a:latin typeface="Times New Roman" panose="02020603050405020304" pitchFamily="18" charset="0"/>
                <a:cs typeface="Times New Roman" panose="02020603050405020304" pitchFamily="18" charset="0"/>
              </a:rPr>
              <a:t>electronic </a:t>
            </a:r>
            <a:r>
              <a:rPr lang="en-US" altLang="zh-CN" sz="1400" dirty="0" smtClean="0">
                <a:latin typeface="Times New Roman" panose="02020603050405020304" pitchFamily="18" charset="0"/>
                <a:cs typeface="Times New Roman" panose="02020603050405020304" pitchFamily="18" charset="0"/>
              </a:rPr>
              <a:t>  rotorcraft </a:t>
            </a:r>
            <a:r>
              <a:rPr lang="en-US" altLang="zh-CN" sz="1400" dirty="0">
                <a:latin typeface="Times New Roman" panose="02020603050405020304" pitchFamily="18" charset="0"/>
                <a:cs typeface="Times New Roman" panose="02020603050405020304" pitchFamily="18" charset="0"/>
              </a:rPr>
              <a:t>systems." Army Helicopter Society System Engineering Meeting. 2009.</a:t>
            </a: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[2] </a:t>
            </a:r>
            <a:r>
              <a:rPr lang="en-US" altLang="zh-CN" sz="1400" dirty="0">
                <a:latin typeface="Times New Roman" panose="02020603050405020304" pitchFamily="18" charset="0"/>
                <a:cs typeface="Times New Roman" panose="02020603050405020304" pitchFamily="18" charset="0"/>
              </a:rPr>
              <a:t>RTCA DO-178B. "Software considerations in airborne systems and equipment certification." Washington, DC: Radio Technical Commission for Aeronautics, </a:t>
            </a:r>
            <a:r>
              <a:rPr lang="en-US" altLang="zh-CN" sz="1400" dirty="0" err="1">
                <a:latin typeface="Times New Roman" panose="02020603050405020304" pitchFamily="18" charset="0"/>
                <a:cs typeface="Times New Roman" panose="02020603050405020304" pitchFamily="18" charset="0"/>
              </a:rPr>
              <a:t>Inc</a:t>
            </a:r>
            <a:r>
              <a:rPr lang="en-US" altLang="zh-CN" sz="1400" dirty="0">
                <a:latin typeface="Times New Roman" panose="02020603050405020304" pitchFamily="18" charset="0"/>
                <a:cs typeface="Times New Roman" panose="02020603050405020304" pitchFamily="18" charset="0"/>
              </a:rPr>
              <a:t> (RTCA), </a:t>
            </a:r>
            <a:r>
              <a:rPr lang="en-US" altLang="zh-CN" sz="1400" dirty="0" smtClean="0">
                <a:latin typeface="Times New Roman" panose="02020603050405020304" pitchFamily="18" charset="0"/>
                <a:cs typeface="Times New Roman" panose="02020603050405020304" pitchFamily="18" charset="0"/>
              </a:rPr>
              <a:t>1992.</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SC-205, "Software Considerations in Airborne Systems and Equipment Certification" (DO-178C), RTCA, Inc. December </a:t>
            </a:r>
            <a:r>
              <a:rPr lang="en-US" altLang="zh-CN" sz="1400" dirty="0" smtClean="0">
                <a:latin typeface="Times New Roman" panose="02020603050405020304" pitchFamily="18" charset="0"/>
                <a:cs typeface="Times New Roman" panose="02020603050405020304" pitchFamily="18" charset="0"/>
              </a:rPr>
              <a:t>2011.</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[4] </a:t>
            </a:r>
            <a:r>
              <a:rPr lang="en-US" altLang="zh-CN" sz="1400" dirty="0">
                <a:latin typeface="Times New Roman" panose="02020603050405020304" pitchFamily="18" charset="0"/>
                <a:cs typeface="Times New Roman" panose="02020603050405020304" pitchFamily="18" charset="0"/>
              </a:rPr>
              <a:t>Butler, Ricky W. "What is formal methods." NASA </a:t>
            </a:r>
            <a:r>
              <a:rPr lang="en-US" altLang="zh-CN" sz="1400" dirty="0" err="1">
                <a:latin typeface="Times New Roman" panose="02020603050405020304" pitchFamily="18" charset="0"/>
                <a:cs typeface="Times New Roman" panose="02020603050405020304" pitchFamily="18" charset="0"/>
              </a:rPr>
              <a:t>LaRC</a:t>
            </a:r>
            <a:r>
              <a:rPr lang="en-US" altLang="zh-CN" sz="1400" dirty="0">
                <a:latin typeface="Times New Roman" panose="02020603050405020304" pitchFamily="18" charset="0"/>
                <a:cs typeface="Times New Roman" panose="02020603050405020304" pitchFamily="18" charset="0"/>
              </a:rPr>
              <a:t> Formal Methods </a:t>
            </a:r>
            <a:r>
              <a:rPr lang="en-US" altLang="zh-CN" sz="1400" dirty="0" smtClean="0">
                <a:latin typeface="Times New Roman" panose="02020603050405020304" pitchFamily="18" charset="0"/>
                <a:cs typeface="Times New Roman" panose="02020603050405020304" pitchFamily="18" charset="0"/>
              </a:rPr>
              <a:t>Program, 2001.</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[5] </a:t>
            </a:r>
            <a:r>
              <a:rPr lang="en-US" altLang="zh-CN" sz="1400" dirty="0">
                <a:latin typeface="Times New Roman" panose="02020603050405020304" pitchFamily="18" charset="0"/>
                <a:cs typeface="Times New Roman" panose="02020603050405020304" pitchFamily="18" charset="0"/>
              </a:rPr>
              <a:t>Floyd, Robert W. "Assigning meanings to programs." Mathematical aspects of computer science </a:t>
            </a:r>
            <a:r>
              <a:rPr lang="en-US" altLang="zh-CN" sz="1400" dirty="0" smtClean="0">
                <a:latin typeface="Times New Roman" panose="02020603050405020304" pitchFamily="18" charset="0"/>
                <a:cs typeface="Times New Roman" panose="02020603050405020304" pitchFamily="18" charset="0"/>
              </a:rPr>
              <a:t>19.19-32, 1967.</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[6] </a:t>
            </a:r>
            <a:r>
              <a:rPr lang="en-US" altLang="zh-CN" sz="1400" dirty="0">
                <a:latin typeface="Times New Roman" panose="02020603050405020304" pitchFamily="18" charset="0"/>
                <a:cs typeface="Times New Roman" panose="02020603050405020304" pitchFamily="18" charset="0"/>
              </a:rPr>
              <a:t>Hoare, Charles Antony Richard. "An axiomatic basis for </a:t>
            </a:r>
            <a:r>
              <a:rPr lang="en-US" altLang="zh-CN" sz="1400" dirty="0" smtClean="0">
                <a:latin typeface="Times New Roman" panose="02020603050405020304" pitchFamily="18" charset="0"/>
                <a:cs typeface="Times New Roman" panose="02020603050405020304" pitchFamily="18" charset="0"/>
              </a:rPr>
              <a:t>computer programming." </a:t>
            </a:r>
            <a:r>
              <a:rPr lang="en-US" altLang="zh-CN" sz="1400" dirty="0">
                <a:latin typeface="Times New Roman" panose="02020603050405020304" pitchFamily="18" charset="0"/>
                <a:cs typeface="Times New Roman" panose="02020603050405020304" pitchFamily="18" charset="0"/>
              </a:rPr>
              <a:t> Communications of the ACM </a:t>
            </a:r>
            <a:r>
              <a:rPr lang="en-US" altLang="zh-CN" sz="1400">
                <a:latin typeface="Times New Roman" panose="02020603050405020304" pitchFamily="18" charset="0"/>
                <a:cs typeface="Times New Roman" panose="02020603050405020304" pitchFamily="18" charset="0"/>
              </a:rPr>
              <a:t>12.10 </a:t>
            </a:r>
            <a:r>
              <a:rPr lang="en-US" altLang="zh-CN" sz="1400" smtClean="0">
                <a:latin typeface="Times New Roman" panose="02020603050405020304" pitchFamily="18" charset="0"/>
                <a:cs typeface="Times New Roman" panose="02020603050405020304" pitchFamily="18" charset="0"/>
              </a:rPr>
              <a:t>, 1969.</a:t>
            </a:r>
            <a:endParaRPr lang="en-US" altLang="zh-CN" sz="14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[7] </a:t>
            </a:r>
            <a:r>
              <a:rPr lang="en-US" altLang="zh-CN" sz="1400" dirty="0">
                <a:latin typeface="Times New Roman" panose="02020603050405020304" pitchFamily="18" charset="0"/>
                <a:cs typeface="Times New Roman" panose="02020603050405020304" pitchFamily="18" charset="0"/>
              </a:rPr>
              <a:t>Dijkstra, </a:t>
            </a:r>
            <a:r>
              <a:rPr lang="en-US" altLang="zh-CN" sz="1400" dirty="0" err="1">
                <a:latin typeface="Times New Roman" panose="02020603050405020304" pitchFamily="18" charset="0"/>
                <a:cs typeface="Times New Roman" panose="02020603050405020304" pitchFamily="18" charset="0"/>
              </a:rPr>
              <a:t>Edsger</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Wybe</a:t>
            </a:r>
            <a:r>
              <a:rPr lang="en-US" altLang="zh-CN" sz="1400" dirty="0">
                <a:latin typeface="Times New Roman" panose="02020603050405020304" pitchFamily="18" charset="0"/>
                <a:cs typeface="Times New Roman" panose="02020603050405020304" pitchFamily="18" charset="0"/>
              </a:rPr>
              <a:t>, et al. "A discipline of programming." Vol. 1. Englewood Cliffs: prentice-hall, 1976</a:t>
            </a:r>
            <a:r>
              <a:rPr lang="en-US" altLang="zh-CN" sz="14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[8] </a:t>
            </a:r>
            <a:r>
              <a:rPr lang="en-US" altLang="zh-CN" sz="1400" dirty="0">
                <a:latin typeface="Times New Roman" panose="02020603050405020304" pitchFamily="18" charset="0"/>
                <a:cs typeface="Times New Roman" panose="02020603050405020304" pitchFamily="18" charset="0"/>
              </a:rPr>
              <a:t>Knuth, Donald E. "Examples of formal semantics." Symposium on semantics of algorithmic languages. Springer Berlin Heidelberg, 1971.</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buNone/>
            </a:pP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buNone/>
            </a:pP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buFont typeface="Wingdings" panose="05000000000000000000" pitchFamily="2" charset="2"/>
              <a:buChar char="Ø"/>
            </a:pP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9087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9] "The B-Toolkit". B-Core (UK) Limited. Archive.org. 2004. Retrieved February 22, </a:t>
            </a:r>
            <a:r>
              <a:rPr lang="en-US" altLang="zh-CN" sz="1400" dirty="0" smtClean="0">
                <a:latin typeface="Times New Roman" panose="02020603050405020304" pitchFamily="18" charset="0"/>
                <a:cs typeface="Times New Roman" panose="02020603050405020304" pitchFamily="18" charset="0"/>
              </a:rPr>
              <a:t>2012.</a:t>
            </a: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[10] </a:t>
            </a:r>
            <a:r>
              <a:rPr lang="en-US" altLang="zh-CN" sz="1400" dirty="0" err="1">
                <a:latin typeface="Times New Roman" panose="02020603050405020304" pitchFamily="18" charset="0"/>
                <a:cs typeface="Times New Roman" panose="02020603050405020304" pitchFamily="18" charset="0"/>
              </a:rPr>
              <a:t>Huet</a:t>
            </a:r>
            <a:r>
              <a:rPr lang="en-US" altLang="zh-CN" sz="1400" dirty="0">
                <a:latin typeface="Times New Roman" panose="02020603050405020304" pitchFamily="18" charset="0"/>
                <a:cs typeface="Times New Roman" panose="02020603050405020304" pitchFamily="18" charset="0"/>
              </a:rPr>
              <a:t>, Gérard, Gilles Kahn, and Christine </a:t>
            </a:r>
            <a:r>
              <a:rPr lang="en-US" altLang="zh-CN" sz="1400" dirty="0" err="1">
                <a:latin typeface="Times New Roman" panose="02020603050405020304" pitchFamily="18" charset="0"/>
                <a:cs typeface="Times New Roman" panose="02020603050405020304" pitchFamily="18" charset="0"/>
              </a:rPr>
              <a:t>Paulin-Mohring</a:t>
            </a:r>
            <a:r>
              <a:rPr lang="en-US" altLang="zh-CN" sz="1400" dirty="0">
                <a:latin typeface="Times New Roman" panose="02020603050405020304" pitchFamily="18" charset="0"/>
                <a:cs typeface="Times New Roman" panose="02020603050405020304" pitchFamily="18" charset="0"/>
              </a:rPr>
              <a:t>. "The Coq Proof Assistant A Tutorial." Rapport Technique 178 (1997</a:t>
            </a:r>
            <a:r>
              <a:rPr lang="en-US" altLang="zh-CN" sz="14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[11] </a:t>
            </a:r>
            <a:r>
              <a:rPr lang="en-US" altLang="zh-CN" sz="1400" dirty="0">
                <a:latin typeface="Times New Roman" panose="02020603050405020304" pitchFamily="18" charset="0"/>
                <a:cs typeface="Times New Roman" panose="02020603050405020304" pitchFamily="18" charset="0"/>
              </a:rPr>
              <a:t>Partee B H. "Montague grammar." Academic </a:t>
            </a:r>
            <a:r>
              <a:rPr lang="en-US" altLang="zh-CN" sz="1400" dirty="0" err="1">
                <a:latin typeface="Times New Roman" panose="02020603050405020304" pitchFamily="18" charset="0"/>
                <a:cs typeface="Times New Roman" panose="02020603050405020304" pitchFamily="18" charset="0"/>
              </a:rPr>
              <a:t>Pr</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1976.</a:t>
            </a:r>
          </a:p>
          <a:p>
            <a:pPr marL="0" indent="0" algn="just">
              <a:lnSpc>
                <a:spcPct val="150000"/>
              </a:lnSpc>
              <a:buNone/>
            </a:pPr>
            <a:r>
              <a:rPr lang="en-US" altLang="zh-CN" sz="1400" dirty="0" smtClean="0">
                <a:latin typeface="Times New Roman" panose="02020603050405020304" pitchFamily="18" charset="0"/>
                <a:cs typeface="Times New Roman" panose="02020603050405020304" pitchFamily="18" charset="0"/>
              </a:rPr>
              <a:t>[12</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Marcil</a:t>
            </a:r>
            <a:r>
              <a:rPr lang="en-US" altLang="zh-CN" sz="1400" dirty="0">
                <a:latin typeface="Times New Roman" panose="02020603050405020304" pitchFamily="18" charset="0"/>
                <a:cs typeface="Times New Roman" panose="02020603050405020304" pitchFamily="18" charset="0"/>
              </a:rPr>
              <a:t>, Luc, and Mark </a:t>
            </a:r>
            <a:r>
              <a:rPr lang="en-US" altLang="zh-CN" sz="1400" dirty="0" err="1">
                <a:latin typeface="Times New Roman" panose="02020603050405020304" pitchFamily="18" charset="0"/>
                <a:cs typeface="Times New Roman" panose="02020603050405020304" pitchFamily="18" charset="0"/>
              </a:rPr>
              <a:t>Hawthornthwaite</a:t>
            </a:r>
            <a:r>
              <a:rPr lang="en-US" altLang="zh-CN" sz="1400" dirty="0">
                <a:latin typeface="Times New Roman" panose="02020603050405020304" pitchFamily="18" charset="0"/>
                <a:cs typeface="Times New Roman" panose="02020603050405020304" pitchFamily="18" charset="0"/>
              </a:rPr>
              <a:t>. "Realizing DO-178C's value by using new technology: OOT, MBDV, TQC &amp; FM." Digital Avionics Systems Conference (DASC), </a:t>
            </a:r>
            <a:r>
              <a:rPr lang="en-US" altLang="zh-CN" sz="1400" dirty="0" smtClean="0">
                <a:latin typeface="Times New Roman" panose="02020603050405020304" pitchFamily="18" charset="0"/>
                <a:cs typeface="Times New Roman" panose="02020603050405020304" pitchFamily="18" charset="0"/>
              </a:rPr>
              <a:t>2012.</a:t>
            </a:r>
          </a:p>
          <a:p>
            <a:pPr marL="0" indent="0" algn="just">
              <a:lnSpc>
                <a:spcPct val="150000"/>
              </a:lnSpc>
              <a:buNone/>
            </a:pPr>
            <a:r>
              <a:rPr lang="en-US" altLang="zh-CN" sz="1400" dirty="0" smtClean="0">
                <a:latin typeface="Times New Roman" panose="02020603050405020304" pitchFamily="18" charset="0"/>
                <a:cs typeface="Times New Roman" panose="02020603050405020304" pitchFamily="18" charset="0"/>
              </a:rPr>
              <a:t>[13] </a:t>
            </a:r>
            <a:r>
              <a:rPr lang="en-US" altLang="zh-CN" sz="1400" dirty="0" err="1">
                <a:latin typeface="Times New Roman" panose="02020603050405020304" pitchFamily="18" charset="0"/>
                <a:cs typeface="Times New Roman" panose="02020603050405020304" pitchFamily="18" charset="0"/>
              </a:rPr>
              <a:t>Bertot</a:t>
            </a:r>
            <a:r>
              <a:rPr lang="en-US" altLang="zh-CN" sz="1400" dirty="0">
                <a:latin typeface="Times New Roman" panose="02020603050405020304" pitchFamily="18" charset="0"/>
                <a:cs typeface="Times New Roman" panose="02020603050405020304" pitchFamily="18" charset="0"/>
              </a:rPr>
              <a:t> Y, </a:t>
            </a:r>
            <a:r>
              <a:rPr lang="en-US" altLang="zh-CN" sz="1400" dirty="0" err="1">
                <a:latin typeface="Times New Roman" panose="02020603050405020304" pitchFamily="18" charset="0"/>
                <a:cs typeface="Times New Roman" panose="02020603050405020304" pitchFamily="18" charset="0"/>
              </a:rPr>
              <a:t>Castéran</a:t>
            </a:r>
            <a:r>
              <a:rPr lang="en-US" altLang="zh-CN" sz="1400" dirty="0">
                <a:latin typeface="Times New Roman" panose="02020603050405020304" pitchFamily="18" charset="0"/>
                <a:cs typeface="Times New Roman" panose="02020603050405020304" pitchFamily="18" charset="0"/>
              </a:rPr>
              <a:t> P, </a:t>
            </a:r>
            <a:r>
              <a:rPr lang="zh-CN" altLang="zh-CN" sz="1400" dirty="0">
                <a:latin typeface="Times New Roman" panose="02020603050405020304" pitchFamily="18" charset="0"/>
                <a:cs typeface="Times New Roman" panose="02020603050405020304" pitchFamily="18" charset="0"/>
              </a:rPr>
              <a:t>顾明</a:t>
            </a:r>
            <a:r>
              <a:rPr lang="en-US" altLang="zh-CN" sz="1400" dirty="0">
                <a:latin typeface="Times New Roman" panose="02020603050405020304" pitchFamily="18" charset="0"/>
                <a:cs typeface="Times New Roman" panose="02020603050405020304" pitchFamily="18" charset="0"/>
              </a:rPr>
              <a:t>. </a:t>
            </a:r>
            <a:r>
              <a:rPr lang="zh-CN" altLang="zh-CN" sz="1400" dirty="0">
                <a:latin typeface="Times New Roman" panose="02020603050405020304" pitchFamily="18" charset="0"/>
                <a:cs typeface="Times New Roman" panose="02020603050405020304" pitchFamily="18" charset="0"/>
              </a:rPr>
              <a:t>交互式定理证明与程序开发</a:t>
            </a:r>
            <a:r>
              <a:rPr lang="en-US" altLang="zh-CN" sz="1400" dirty="0">
                <a:latin typeface="Times New Roman" panose="02020603050405020304" pitchFamily="18" charset="0"/>
                <a:cs typeface="Times New Roman" panose="02020603050405020304" pitchFamily="18" charset="0"/>
              </a:rPr>
              <a:t>: Coq </a:t>
            </a:r>
            <a:r>
              <a:rPr lang="zh-CN" altLang="zh-CN" sz="1400" dirty="0">
                <a:latin typeface="Times New Roman" panose="02020603050405020304" pitchFamily="18" charset="0"/>
                <a:cs typeface="Times New Roman" panose="02020603050405020304" pitchFamily="18" charset="0"/>
              </a:rPr>
              <a:t>归纳构造演算的艺术</a:t>
            </a:r>
            <a:r>
              <a:rPr lang="en-US" altLang="zh-CN" sz="1400" dirty="0">
                <a:latin typeface="Times New Roman" panose="02020603050405020304" pitchFamily="18" charset="0"/>
                <a:cs typeface="Times New Roman" panose="02020603050405020304" pitchFamily="18" charset="0"/>
              </a:rPr>
              <a:t>[M]. </a:t>
            </a:r>
            <a:r>
              <a:rPr lang="zh-CN" altLang="zh-CN" sz="1400" dirty="0">
                <a:latin typeface="Times New Roman" panose="02020603050405020304" pitchFamily="18" charset="0"/>
                <a:cs typeface="Times New Roman" panose="02020603050405020304" pitchFamily="18" charset="0"/>
              </a:rPr>
              <a:t>清华大学出版社</a:t>
            </a:r>
            <a:r>
              <a:rPr lang="en-US" altLang="zh-CN" sz="1400" dirty="0">
                <a:latin typeface="Times New Roman" panose="02020603050405020304" pitchFamily="18" charset="0"/>
                <a:cs typeface="Times New Roman" panose="02020603050405020304" pitchFamily="18" charset="0"/>
              </a:rPr>
              <a:t>, 2010</a:t>
            </a:r>
            <a:r>
              <a:rPr lang="en-US" altLang="zh-CN" sz="14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altLang="zh-CN" sz="1400" dirty="0" smtClean="0">
                <a:latin typeface="Times New Roman" panose="02020603050405020304" pitchFamily="18" charset="0"/>
                <a:cs typeface="Times New Roman" panose="02020603050405020304" pitchFamily="18" charset="0"/>
              </a:rPr>
              <a:t>[14] </a:t>
            </a:r>
            <a:r>
              <a:rPr lang="en-US" altLang="zh-CN" sz="1400" dirty="0">
                <a:latin typeface="Times New Roman" panose="02020603050405020304" pitchFamily="18" charset="0"/>
                <a:cs typeface="Times New Roman" panose="02020603050405020304" pitchFamily="18" charset="0"/>
              </a:rPr>
              <a:t>Woodcock, Jim, et al. "Formal methods: Practice and experience." ACM Computing Surveys (CSUR) 41.4 (2009): 19</a:t>
            </a:r>
            <a:r>
              <a:rPr lang="en-US" altLang="zh-CN" sz="14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altLang="zh-CN" sz="1400" dirty="0" smtClean="0">
                <a:latin typeface="Times New Roman" panose="02020603050405020304" pitchFamily="18" charset="0"/>
                <a:cs typeface="Times New Roman" panose="02020603050405020304" pitchFamily="18" charset="0"/>
              </a:rPr>
              <a:t>[15] </a:t>
            </a:r>
            <a:r>
              <a:rPr lang="zh-CN" altLang="zh-CN" sz="1400" dirty="0" smtClean="0">
                <a:latin typeface="Times New Roman" panose="02020603050405020304" pitchFamily="18" charset="0"/>
                <a:cs typeface="Times New Roman" panose="02020603050405020304" pitchFamily="18" charset="0"/>
              </a:rPr>
              <a:t>张</a:t>
            </a:r>
            <a:r>
              <a:rPr lang="zh-CN" altLang="zh-CN" sz="1400" dirty="0">
                <a:latin typeface="Times New Roman" panose="02020603050405020304" pitchFamily="18" charset="0"/>
                <a:cs typeface="Times New Roman" panose="02020603050405020304" pitchFamily="18" charset="0"/>
              </a:rPr>
              <a:t>忠秋</a:t>
            </a:r>
            <a:r>
              <a:rPr lang="en-US" altLang="zh-CN" sz="1400" dirty="0">
                <a:latin typeface="Times New Roman" panose="02020603050405020304" pitchFamily="18" charset="0"/>
                <a:cs typeface="Times New Roman" panose="02020603050405020304" pitchFamily="18" charset="0"/>
              </a:rPr>
              <a:t>, </a:t>
            </a:r>
            <a:r>
              <a:rPr lang="zh-CN" altLang="zh-CN" sz="1400" dirty="0">
                <a:latin typeface="Times New Roman" panose="02020603050405020304" pitchFamily="18" charset="0"/>
                <a:cs typeface="Times New Roman" panose="02020603050405020304" pitchFamily="18" charset="0"/>
              </a:rPr>
              <a:t>董云卫</a:t>
            </a:r>
            <a:r>
              <a:rPr lang="en-US" altLang="zh-CN" sz="1400" dirty="0">
                <a:latin typeface="Times New Roman" panose="02020603050405020304" pitchFamily="18" charset="0"/>
                <a:cs typeface="Times New Roman" panose="02020603050405020304" pitchFamily="18" charset="0"/>
              </a:rPr>
              <a:t>, </a:t>
            </a:r>
            <a:r>
              <a:rPr lang="zh-CN" altLang="zh-CN" sz="1400" dirty="0">
                <a:latin typeface="Times New Roman" panose="02020603050405020304" pitchFamily="18" charset="0"/>
                <a:cs typeface="Times New Roman" panose="02020603050405020304" pitchFamily="18" charset="0"/>
              </a:rPr>
              <a:t>张雨</a:t>
            </a:r>
            <a:r>
              <a:rPr lang="en-US" altLang="zh-CN" sz="1400" dirty="0">
                <a:latin typeface="Times New Roman" panose="02020603050405020304" pitchFamily="18" charset="0"/>
                <a:cs typeface="Times New Roman" panose="02020603050405020304" pitchFamily="18" charset="0"/>
              </a:rPr>
              <a:t>, </a:t>
            </a:r>
            <a:r>
              <a:rPr lang="zh-CN" altLang="zh-CN" sz="1400" dirty="0">
                <a:latin typeface="Times New Roman" panose="02020603050405020304" pitchFamily="18" charset="0"/>
                <a:cs typeface="Times New Roman" panose="02020603050405020304" pitchFamily="18" charset="0"/>
              </a:rPr>
              <a:t>等</a:t>
            </a:r>
            <a:r>
              <a:rPr lang="en-US" altLang="zh-CN" sz="1400" dirty="0">
                <a:latin typeface="Times New Roman" panose="02020603050405020304" pitchFamily="18" charset="0"/>
                <a:cs typeface="Times New Roman" panose="02020603050405020304" pitchFamily="18" charset="0"/>
              </a:rPr>
              <a:t>. </a:t>
            </a:r>
            <a:r>
              <a:rPr lang="zh-CN" altLang="zh-CN" sz="1400" dirty="0">
                <a:latin typeface="Times New Roman" panose="02020603050405020304" pitchFamily="18" charset="0"/>
                <a:cs typeface="Times New Roman" panose="02020603050405020304" pitchFamily="18" charset="0"/>
              </a:rPr>
              <a:t>基于</a:t>
            </a:r>
            <a:r>
              <a:rPr lang="en-US" altLang="zh-CN" sz="1400" dirty="0">
                <a:latin typeface="Times New Roman" panose="02020603050405020304" pitchFamily="18" charset="0"/>
                <a:cs typeface="Times New Roman" panose="02020603050405020304" pitchFamily="18" charset="0"/>
              </a:rPr>
              <a:t> Coq </a:t>
            </a:r>
            <a:r>
              <a:rPr lang="zh-CN" altLang="zh-CN" sz="1400" dirty="0">
                <a:latin typeface="Times New Roman" panose="02020603050405020304" pitchFamily="18" charset="0"/>
                <a:cs typeface="Times New Roman" panose="02020603050405020304" pitchFamily="18" charset="0"/>
              </a:rPr>
              <a:t>的微内核操作系统程序验证方法研究</a:t>
            </a:r>
            <a:r>
              <a:rPr lang="en-US" altLang="zh-CN" sz="1400" dirty="0">
                <a:latin typeface="Times New Roman" panose="02020603050405020304" pitchFamily="18" charset="0"/>
                <a:cs typeface="Times New Roman" panose="02020603050405020304" pitchFamily="18" charset="0"/>
              </a:rPr>
              <a:t>[J]. </a:t>
            </a:r>
            <a:r>
              <a:rPr lang="zh-CN" altLang="zh-CN" sz="1400" dirty="0">
                <a:latin typeface="Times New Roman" panose="02020603050405020304" pitchFamily="18" charset="0"/>
                <a:cs typeface="Times New Roman" panose="02020603050405020304" pitchFamily="18" charset="0"/>
              </a:rPr>
              <a:t>计算机测量与控制</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2011.</a:t>
            </a:r>
          </a:p>
          <a:p>
            <a:pPr marL="0" indent="0" algn="just">
              <a:lnSpc>
                <a:spcPct val="150000"/>
              </a:lnSpc>
              <a:buNone/>
            </a:pPr>
            <a:r>
              <a:rPr lang="en-US" altLang="zh-CN" sz="1400" dirty="0" smtClean="0">
                <a:latin typeface="Times New Roman" panose="02020603050405020304" pitchFamily="18" charset="0"/>
                <a:cs typeface="Times New Roman" panose="02020603050405020304" pitchFamily="18" charset="0"/>
              </a:rPr>
              <a:t>[16] </a:t>
            </a:r>
            <a:r>
              <a:rPr lang="en-US" altLang="zh-CN" sz="1400" dirty="0" err="1">
                <a:latin typeface="Times New Roman" panose="02020603050405020304" pitchFamily="18" charset="0"/>
                <a:cs typeface="Times New Roman" panose="02020603050405020304" pitchFamily="18" charset="0"/>
              </a:rPr>
              <a:t>Jacklin</a:t>
            </a:r>
            <a:r>
              <a:rPr lang="en-US" altLang="zh-CN" sz="1400" dirty="0">
                <a:latin typeface="Times New Roman" panose="02020603050405020304" pitchFamily="18" charset="0"/>
                <a:cs typeface="Times New Roman" panose="02020603050405020304" pitchFamily="18" charset="0"/>
              </a:rPr>
              <a:t>, Stephen A., et al. "Development of Advanced Verification and Validation Procedures and Tools for the Certification of Learning Systems in Aerospace Applications." Proceedings of </a:t>
            </a:r>
            <a:r>
              <a:rPr lang="en-US" altLang="zh-CN" sz="1400" dirty="0" err="1">
                <a:latin typeface="Times New Roman" panose="02020603050405020304" pitchFamily="18" charset="0"/>
                <a:cs typeface="Times New Roman" panose="02020603050405020304" pitchFamily="18" charset="0"/>
              </a:rPr>
              <a:t>Infotech</a:t>
            </a:r>
            <a:r>
              <a:rPr lang="en-US" altLang="zh-CN" sz="1400" dirty="0">
                <a:latin typeface="Times New Roman" panose="02020603050405020304" pitchFamily="18" charset="0"/>
                <a:cs typeface="Times New Roman" panose="02020603050405020304" pitchFamily="18" charset="0"/>
              </a:rPr>
              <a:t>@ aerospace Conference, Arlington, VA. 2005.</a:t>
            </a:r>
            <a:endParaRPr lang="en-US" altLang="zh-CN" sz="14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buNone/>
            </a:pP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buFont typeface="Wingdings" panose="05000000000000000000" pitchFamily="2" charset="2"/>
              <a:buChar char="Ø"/>
            </a:pP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3029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dirty="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1927727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课题背景与意义</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6979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现代</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飞机几乎所有重要功能系统都与</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计算机软件</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密切相关</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软件的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高度复杂性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，使得其质量和可靠性远远低于硬件，对机载</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软件安全性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产生的极大的负面</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影响，</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适航验证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变得尤为重要</a:t>
            </a:r>
            <a:r>
              <a:rPr lang="en-US" altLang="zh-CN" sz="2000" baseline="300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机载软件适航验证标准</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DO-178B</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DO-178C</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的提出。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的传统验证方法已经</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不能满足</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机载软件的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安全性需求</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新的适航验证标准</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DO-178C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针对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DO-178B</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的不足，将基于</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逻辑证明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形式化方法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引入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到机载软件的开发验证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过程中。</a:t>
            </a:r>
            <a:endParaRPr lang="en-US" altLang="zh-CN" sz="2000" dirty="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机载</a:t>
            </a:r>
            <a:r>
              <a:rPr kumimoji="1" lang="zh-CN" altLang="en-US" sz="2000"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软件的高安全性需求</a:t>
            </a:r>
            <a:endParaRPr kumimoji="1" lang="zh-CN" altLang="en-US" sz="2000" b="1"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32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DO-178C</a:t>
            </a:r>
            <a:r>
              <a:rPr lang="en-US" altLang="zh-CN" sz="2000" baseline="300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级软件开发验证过程分为：系统需求开发、高层需求开发、软件设计（软件架构、底层需求）、源代码、可执行目标代码生成。</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针对</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DO178B</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的不足，</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DO-178C</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[3, </a:t>
            </a:r>
            <a:r>
              <a:rPr lang="en-US" altLang="zh-CN" sz="20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首次</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明确地为</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需求正确性</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，自动代码生成的评审，覆盖低层需求的测试用例等</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形式化</a:t>
            </a:r>
            <a:r>
              <a:rPr lang="zh-CN"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方法</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的识别验证</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设定</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标准</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逻辑证明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的形式化方法被引入到机载软件的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开发验证</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过程</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DO178C</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7202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基于严格的</a:t>
            </a:r>
            <a:r>
              <a:rPr lang="zh-CN" altLang="en-US" sz="2000" dirty="0" smtClean="0">
                <a:solidFill>
                  <a:srgbClr val="FF0000"/>
                </a:solidFill>
                <a:latin typeface="宋体" panose="02010600030101010101" pitchFamily="2" charset="-122"/>
                <a:ea typeface="宋体" panose="02010600030101010101" pitchFamily="2" charset="-122"/>
              </a:rPr>
              <a:t>数学理论</a:t>
            </a:r>
            <a:r>
              <a:rPr lang="zh-CN" altLang="en-US" sz="2000" dirty="0" smtClean="0">
                <a:latin typeface="宋体" panose="02010600030101010101" pitchFamily="2" charset="-122"/>
                <a:ea typeface="宋体" panose="02010600030101010101" pitchFamily="2" charset="-122"/>
              </a:rPr>
              <a:t>为软件和硬件系统提供精确的</a:t>
            </a:r>
            <a:r>
              <a:rPr lang="zh-CN" altLang="en-US" sz="2000" dirty="0" smtClean="0">
                <a:solidFill>
                  <a:srgbClr val="FF0000"/>
                </a:solidFill>
                <a:latin typeface="宋体" panose="02010600030101010101" pitchFamily="2" charset="-122"/>
                <a:ea typeface="宋体" panose="02010600030101010101" pitchFamily="2" charset="-122"/>
              </a:rPr>
              <a:t>形式规约，形式开发</a:t>
            </a:r>
            <a:r>
              <a:rPr lang="zh-CN" altLang="en-US" sz="2000" dirty="0" smtClean="0">
                <a:latin typeface="宋体" panose="02010600030101010101" pitchFamily="2" charset="-122"/>
                <a:ea typeface="宋体" panose="02010600030101010101" pitchFamily="2" charset="-122"/>
              </a:rPr>
              <a:t>和</a:t>
            </a:r>
            <a:r>
              <a:rPr lang="zh-CN" altLang="en-US" sz="2000" dirty="0" smtClean="0">
                <a:solidFill>
                  <a:srgbClr val="FF0000"/>
                </a:solidFill>
                <a:latin typeface="宋体" panose="02010600030101010101" pitchFamily="2" charset="-122"/>
                <a:ea typeface="宋体" panose="02010600030101010101" pitchFamily="2" charset="-122"/>
              </a:rPr>
              <a:t>形式验证</a:t>
            </a:r>
            <a:r>
              <a:rPr lang="zh-CN" altLang="en-US" sz="2000" dirty="0" smtClean="0">
                <a:latin typeface="宋体" panose="02010600030101010101" pitchFamily="2" charset="-122"/>
                <a:ea typeface="宋体" panose="02010600030101010101" pitchFamily="2" charset="-122"/>
              </a:rPr>
              <a:t>的方法</a:t>
            </a:r>
            <a:r>
              <a:rPr lang="en-US" altLang="zh-CN" sz="2000" baseline="30000" dirty="0" smtClean="0">
                <a:latin typeface="宋体" panose="02010600030101010101" pitchFamily="2" charset="-122"/>
                <a:ea typeface="宋体" panose="02010600030101010101" pitchFamily="2" charset="-122"/>
              </a:rPr>
              <a:t>[4]</a:t>
            </a:r>
            <a:r>
              <a:rPr lang="zh-CN" altLang="en-US" sz="2000" dirty="0" smtClean="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确保正确性、鲁棒性、一致性以及</a:t>
            </a:r>
            <a:r>
              <a:rPr lang="zh-CN" altLang="en-US" sz="2000" dirty="0" smtClean="0">
                <a:latin typeface="宋体" panose="02010600030101010101" pitchFamily="2" charset="-122"/>
                <a:ea typeface="宋体" panose="02010600030101010101" pitchFamily="2" charset="-122"/>
              </a:rPr>
              <a:t>安全性等</a:t>
            </a:r>
            <a:endParaRPr lang="en-US" altLang="zh-CN" sz="2000"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zh-CN" sz="2000" dirty="0" smtClean="0">
                <a:latin typeface="宋体" panose="02010600030101010101" pitchFamily="2" charset="-122"/>
                <a:ea typeface="宋体" panose="02010600030101010101" pitchFamily="2" charset="-122"/>
              </a:rPr>
              <a:t>相对</a:t>
            </a:r>
            <a:r>
              <a:rPr lang="zh-CN" altLang="zh-CN" sz="2000" dirty="0">
                <a:latin typeface="宋体" panose="02010600030101010101" pitchFamily="2" charset="-122"/>
                <a:ea typeface="宋体" panose="02010600030101010101" pitchFamily="2" charset="-122"/>
              </a:rPr>
              <a:t>于</a:t>
            </a:r>
            <a:r>
              <a:rPr lang="zh-CN" altLang="zh-CN" sz="2000" dirty="0">
                <a:solidFill>
                  <a:srgbClr val="FF0000"/>
                </a:solidFill>
                <a:latin typeface="宋体" panose="02010600030101010101" pitchFamily="2" charset="-122"/>
                <a:ea typeface="宋体" panose="02010600030101010101" pitchFamily="2" charset="-122"/>
              </a:rPr>
              <a:t>传统的软件测试</a:t>
            </a:r>
            <a:r>
              <a:rPr lang="zh-CN" altLang="zh-CN" sz="2000" dirty="0">
                <a:latin typeface="宋体" panose="02010600030101010101" pitchFamily="2" charset="-122"/>
                <a:ea typeface="宋体" panose="02010600030101010101" pitchFamily="2" charset="-122"/>
              </a:rPr>
              <a:t>方法，形式化方法通过严格的逻辑推导使得开发验证的软件完全符合其</a:t>
            </a:r>
            <a:r>
              <a:rPr lang="zh-CN" altLang="zh-CN" sz="2000" dirty="0">
                <a:solidFill>
                  <a:srgbClr val="FF0000"/>
                </a:solidFill>
                <a:latin typeface="宋体" panose="02010600030101010101" pitchFamily="2" charset="-122"/>
                <a:ea typeface="宋体" panose="02010600030101010101" pitchFamily="2" charset="-122"/>
              </a:rPr>
              <a:t>形式化需求</a:t>
            </a:r>
            <a:r>
              <a:rPr lang="zh-CN" altLang="zh-CN" sz="2000" dirty="0">
                <a:latin typeface="宋体" panose="02010600030101010101" pitchFamily="2" charset="-122"/>
                <a:ea typeface="宋体" panose="02010600030101010101" pitchFamily="2" charset="-122"/>
              </a:rPr>
              <a:t>，更能保证所设计软件</a:t>
            </a:r>
            <a:r>
              <a:rPr lang="zh-CN" altLang="zh-CN" sz="2000" dirty="0" smtClean="0">
                <a:latin typeface="宋体" panose="02010600030101010101" pitchFamily="2" charset="-122"/>
                <a:ea typeface="宋体" panose="02010600030101010101" pitchFamily="2" charset="-122"/>
              </a:rPr>
              <a:t>的</a:t>
            </a:r>
            <a:r>
              <a:rPr lang="zh-CN" altLang="en-US" sz="2000" dirty="0" smtClean="0">
                <a:solidFill>
                  <a:srgbClr val="FF0000"/>
                </a:solidFill>
                <a:latin typeface="宋体" panose="02010600030101010101" pitchFamily="2" charset="-122"/>
                <a:ea typeface="宋体" panose="02010600030101010101" pitchFamily="2" charset="-122"/>
              </a:rPr>
              <a:t>安全性</a:t>
            </a:r>
            <a:r>
              <a:rPr lang="zh-CN" altLang="en-US" sz="2000" dirty="0">
                <a:solidFill>
                  <a:srgbClr val="FF0000"/>
                </a:solidFill>
                <a:latin typeface="宋体" panose="02010600030101010101" pitchFamily="2" charset="-122"/>
                <a:ea typeface="宋体" panose="02010600030101010101" pitchFamily="2" charset="-122"/>
              </a:rPr>
              <a:t>和</a:t>
            </a:r>
            <a:r>
              <a:rPr lang="zh-CN" altLang="zh-CN" sz="2000" dirty="0">
                <a:solidFill>
                  <a:srgbClr val="FF0000"/>
                </a:solidFill>
                <a:latin typeface="宋体" panose="02010600030101010101" pitchFamily="2" charset="-122"/>
                <a:ea typeface="宋体" panose="02010600030101010101" pitchFamily="2" charset="-122"/>
              </a:rPr>
              <a:t>鲁棒性</a:t>
            </a:r>
            <a:r>
              <a:rPr lang="zh-CN" altLang="en-US" sz="2000" dirty="0">
                <a:latin typeface="宋体" panose="02010600030101010101" pitchFamily="2" charset="-122"/>
                <a:ea typeface="宋体" panose="02010600030101010101" pitchFamily="2" charset="-122"/>
              </a:rPr>
              <a:t>，满足机载软件的</a:t>
            </a:r>
            <a:r>
              <a:rPr lang="zh-CN" altLang="en-US" sz="2000" dirty="0" smtClean="0">
                <a:latin typeface="宋体" panose="02010600030101010101" pitchFamily="2" charset="-122"/>
                <a:ea typeface="宋体" panose="02010600030101010101" pitchFamily="2" charset="-122"/>
              </a:rPr>
              <a:t>要求。</a:t>
            </a:r>
            <a:endParaRPr lang="en-US" altLang="zh-CN" sz="2000" dirty="0" smtClean="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现有的</a:t>
            </a:r>
            <a:r>
              <a:rPr lang="zh-CN" altLang="zh-CN" sz="2000" dirty="0" smtClean="0">
                <a:latin typeface="宋体" panose="02010600030101010101" pitchFamily="2" charset="-122"/>
                <a:ea typeface="宋体" panose="02010600030101010101" pitchFamily="2" charset="-122"/>
              </a:rPr>
              <a:t>形式化方法存在</a:t>
            </a:r>
            <a:r>
              <a:rPr lang="zh-CN" altLang="zh-CN" sz="2000" dirty="0">
                <a:latin typeface="宋体" panose="02010600030101010101" pitchFamily="2" charset="-122"/>
                <a:ea typeface="宋体" panose="02010600030101010101" pitchFamily="2" charset="-122"/>
              </a:rPr>
              <a:t>着用形式化语言描述</a:t>
            </a:r>
            <a:r>
              <a:rPr lang="zh-CN" altLang="zh-CN" sz="2000" dirty="0" smtClean="0">
                <a:latin typeface="宋体" panose="02010600030101010101" pitchFamily="2" charset="-122"/>
                <a:ea typeface="宋体" panose="02010600030101010101" pitchFamily="2" charset="-122"/>
              </a:rPr>
              <a:t>需求</a:t>
            </a:r>
            <a:r>
              <a:rPr lang="zh-CN" altLang="en-US" sz="2000" dirty="0" smtClean="0">
                <a:solidFill>
                  <a:srgbClr val="FF0000"/>
                </a:solidFill>
                <a:latin typeface="宋体" panose="02010600030101010101" pitchFamily="2" charset="-122"/>
                <a:ea typeface="宋体" panose="02010600030101010101" pitchFamily="2" charset="-122"/>
              </a:rPr>
              <a:t>时间花费大</a:t>
            </a:r>
            <a:r>
              <a:rPr lang="zh-CN" altLang="zh-CN" sz="2000" dirty="0" smtClean="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软件正确性证明</a:t>
            </a:r>
            <a:r>
              <a:rPr lang="zh-CN" altLang="zh-CN" sz="2000" dirty="0">
                <a:solidFill>
                  <a:srgbClr val="FF0000"/>
                </a:solidFill>
                <a:latin typeface="宋体" panose="02010600030101010101" pitchFamily="2" charset="-122"/>
                <a:ea typeface="宋体" panose="02010600030101010101" pitchFamily="2" charset="-122"/>
              </a:rPr>
              <a:t>算法复杂度高</a:t>
            </a:r>
            <a:r>
              <a:rPr lang="zh-CN" altLang="zh-CN" sz="2000" dirty="0" smtClean="0">
                <a:latin typeface="宋体" panose="02010600030101010101" pitchFamily="2" charset="-122"/>
                <a:ea typeface="宋体" panose="02010600030101010101" pitchFamily="2" charset="-122"/>
              </a:rPr>
              <a:t>，</a:t>
            </a:r>
            <a:r>
              <a:rPr lang="zh-CN" altLang="en-US" sz="2000" dirty="0" smtClean="0">
                <a:solidFill>
                  <a:srgbClr val="FF0000"/>
                </a:solidFill>
                <a:latin typeface="宋体" panose="02010600030101010101" pitchFamily="2" charset="-122"/>
                <a:ea typeface="宋体" panose="02010600030101010101" pitchFamily="2" charset="-122"/>
              </a:rPr>
              <a:t>循环不变式寻找难度大，不唯一</a:t>
            </a:r>
            <a:r>
              <a:rPr lang="zh-CN" altLang="en-US" sz="2000" dirty="0" smtClean="0">
                <a:latin typeface="宋体" panose="02010600030101010101" pitchFamily="2" charset="-122"/>
                <a:ea typeface="宋体" panose="02010600030101010101" pitchFamily="2" charset="-122"/>
              </a:rPr>
              <a:t>，</a:t>
            </a:r>
            <a:r>
              <a:rPr lang="zh-CN" altLang="zh-CN" sz="2000" dirty="0" smtClean="0">
                <a:latin typeface="宋体" panose="02010600030101010101" pitchFamily="2" charset="-122"/>
                <a:ea typeface="宋体" panose="02010600030101010101" pitchFamily="2" charset="-122"/>
              </a:rPr>
              <a:t>在</a:t>
            </a:r>
            <a:r>
              <a:rPr lang="zh-CN" altLang="zh-CN" sz="2000" dirty="0">
                <a:latin typeface="宋体" panose="02010600030101010101" pitchFamily="2" charset="-122"/>
                <a:ea typeface="宋体" panose="02010600030101010101" pitchFamily="2" charset="-122"/>
              </a:rPr>
              <a:t>证明过程中需要与</a:t>
            </a:r>
            <a:r>
              <a:rPr lang="zh-CN" altLang="zh-CN" sz="2000" dirty="0">
                <a:solidFill>
                  <a:srgbClr val="FF0000"/>
                </a:solidFill>
                <a:latin typeface="宋体" panose="02010600030101010101" pitchFamily="2" charset="-122"/>
                <a:ea typeface="宋体" panose="02010600030101010101" pitchFamily="2" charset="-122"/>
              </a:rPr>
              <a:t>用户进行大量的交互</a:t>
            </a:r>
            <a:r>
              <a:rPr lang="zh-CN" altLang="zh-CN" sz="2000" dirty="0" smtClean="0">
                <a:latin typeface="宋体" panose="02010600030101010101" pitchFamily="2" charset="-122"/>
                <a:ea typeface="宋体" panose="02010600030101010101" pitchFamily="2" charset="-122"/>
              </a:rPr>
              <a:t>以及</a:t>
            </a:r>
            <a:r>
              <a:rPr lang="zh-CN" altLang="en-US" sz="2000" dirty="0" smtClean="0">
                <a:solidFill>
                  <a:srgbClr val="FF0000"/>
                </a:solidFill>
                <a:latin typeface="宋体" panose="02010600030101010101" pitchFamily="2" charset="-122"/>
                <a:ea typeface="宋体" panose="02010600030101010101" pitchFamily="2" charset="-122"/>
              </a:rPr>
              <a:t>交互</a:t>
            </a:r>
            <a:r>
              <a:rPr lang="zh-CN" altLang="zh-CN" sz="2000" dirty="0" smtClean="0">
                <a:solidFill>
                  <a:srgbClr val="FF0000"/>
                </a:solidFill>
                <a:latin typeface="宋体" panose="02010600030101010101" pitchFamily="2" charset="-122"/>
                <a:ea typeface="宋体" panose="02010600030101010101" pitchFamily="2" charset="-122"/>
              </a:rPr>
              <a:t>过程</a:t>
            </a:r>
            <a:r>
              <a:rPr lang="zh-CN" altLang="zh-CN" sz="2000" dirty="0">
                <a:solidFill>
                  <a:srgbClr val="FF0000"/>
                </a:solidFill>
                <a:latin typeface="宋体" panose="02010600030101010101" pitchFamily="2" charset="-122"/>
                <a:ea typeface="宋体" panose="02010600030101010101" pitchFamily="2" charset="-122"/>
              </a:rPr>
              <a:t>难度较大</a:t>
            </a:r>
            <a:r>
              <a:rPr lang="zh-CN" altLang="zh-CN" sz="2000" dirty="0">
                <a:latin typeface="宋体" panose="02010600030101010101" pitchFamily="2" charset="-122"/>
                <a:ea typeface="宋体" panose="02010600030101010101" pitchFamily="2" charset="-122"/>
              </a:rPr>
              <a:t>等一系列</a:t>
            </a:r>
            <a:r>
              <a:rPr lang="zh-CN" altLang="zh-CN" sz="2000" dirty="0" smtClean="0">
                <a:latin typeface="宋体" panose="02010600030101010101" pitchFamily="2" charset="-122"/>
                <a:ea typeface="宋体" panose="02010600030101010101" pitchFamily="2" charset="-122"/>
              </a:rPr>
              <a:t>难题</a:t>
            </a:r>
            <a:r>
              <a:rPr lang="zh-CN" altLang="en-US" sz="2000" dirty="0" smtClean="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形式化方法及其</a:t>
            </a:r>
            <a:r>
              <a:rPr kumimoji="1" lang="zh-CN" altLang="en-US" sz="20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面临的问题</a:t>
            </a:r>
            <a:endParaRPr kumimoji="1"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3694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国内外研究现状</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3254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程序规约：对程序（记为</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）所实现功能的精确描述，由程序的</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前置断言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后置断言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组成，形如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 { C } Q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三元组。</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前置</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断言：程序</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执行前应满足的条件，记为</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后置</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断言：程序</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执行后应满足的条件，记为</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部分正确性：</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的执行开始于一个满足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的状态，</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的执行能够终止</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，则终止时的结果状态一定满足</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完全正确性：</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的执行开始于一个满足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的状态，</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且</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的执行必定能终止</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，则终止时的结果状态一定满足</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一个程序的完全正确，等价于该程序是部分正确的，同时又是终止的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程序正确性证明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理论</a:t>
            </a:r>
          </a:p>
        </p:txBody>
      </p:sp>
    </p:spTree>
    <p:extLst>
      <p:ext uri="{BB962C8B-B14F-4D97-AF65-F5344CB8AC3E}">
        <p14:creationId xmlns:p14="http://schemas.microsoft.com/office/powerpoint/2010/main" val="148171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Floyd</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确立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了通过对程序本身的研究来验证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部分正确性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的方法，提出了用断言方法证明框图程序的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正确性</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Floyd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的基础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上，提出了</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逻辑和</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公理</a:t>
            </a:r>
            <a:r>
              <a:rPr lang="zh-CN"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系统</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[6]</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它为</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使用</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严格的数理逻辑推理计算机程序的部分正确性提供了一组逻辑规则</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Dijkstra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提出</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最</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弱谓词方法</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解决</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了</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Floyd</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断言法和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公理法存在的</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中间断言</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构造困难</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的问题，可从程序规约</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自底向上进行推导</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，产生</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验证</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条件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，并通过证明验证条件的正确性来证明程序正确性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Knuth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提出</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计数器</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方法</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证明程序的终止性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现有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的证明方法都需要构造</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循环不变式</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，然而循环不变式的构造</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没有一般方法，难度大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。一些方法面临着</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中间断言构造困难</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的问题。</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程序正确性证明方法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45455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11794</TotalTime>
  <Words>1866</Words>
  <Application>Microsoft Office PowerPoint</Application>
  <PresentationFormat>全屏显示(4:3)</PresentationFormat>
  <Paragraphs>252</Paragraphs>
  <Slides>28</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3" baseType="lpstr">
      <vt:lpstr>Arial Unicode MS</vt:lpstr>
      <vt:lpstr>黑体</vt:lpstr>
      <vt:lpstr>华文隶书</vt:lpstr>
      <vt:lpstr>楷体</vt:lpstr>
      <vt:lpstr>楷体_GB2312</vt:lpstr>
      <vt:lpstr>宋体</vt:lpstr>
      <vt:lpstr>Arial</vt:lpstr>
      <vt:lpstr>Arial Black</vt:lpstr>
      <vt:lpstr>Calibri</vt:lpstr>
      <vt:lpstr>Symbol</vt:lpstr>
      <vt:lpstr>Times New Roman</vt:lpstr>
      <vt:lpstr>Verdana</vt:lpstr>
      <vt:lpstr>Wingdings</vt:lpstr>
      <vt:lpstr>博士学位论文答辩（李建欣）</vt:lpstr>
      <vt:lpstr>Image</vt:lpstr>
      <vt:lpstr>基于B*形式规范语言的程序正确性证明算法的研究与实现 </vt:lpstr>
      <vt:lpstr>课题来源</vt:lpstr>
      <vt:lpstr>内容提要</vt:lpstr>
      <vt:lpstr>课题背景与意义</vt:lpstr>
      <vt:lpstr>课题背景与意义</vt:lpstr>
      <vt:lpstr>课题背景与意义</vt:lpstr>
      <vt:lpstr>内容提要</vt:lpstr>
      <vt:lpstr>国内外研究现状</vt:lpstr>
      <vt:lpstr>国内外研究现状</vt:lpstr>
      <vt:lpstr>国内外研究现状</vt:lpstr>
      <vt:lpstr>国内外研究现状</vt:lpstr>
      <vt:lpstr>国内外研究现状</vt:lpstr>
      <vt:lpstr>内容提要</vt:lpstr>
      <vt:lpstr>研究内容与拟采取的方案</vt:lpstr>
      <vt:lpstr>研究内容与拟采取的方案</vt:lpstr>
      <vt:lpstr>研究内容与拟采取的方案</vt:lpstr>
      <vt:lpstr>研究内容与拟采取的方案</vt:lpstr>
      <vt:lpstr>研究内容与拟采取的方案</vt:lpstr>
      <vt:lpstr>内容提要</vt:lpstr>
      <vt:lpstr>关键技术与难点</vt:lpstr>
      <vt:lpstr>关键技术与难点</vt:lpstr>
      <vt:lpstr>关键技术与难点</vt:lpstr>
      <vt:lpstr>内容提要</vt:lpstr>
      <vt:lpstr>进度安排</vt:lpstr>
      <vt:lpstr>内容提要</vt:lpstr>
      <vt:lpstr>主要参考文献</vt:lpstr>
      <vt:lpstr>主要参考文献</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邰振赢</dc:creator>
  <cp:lastModifiedBy>XianYuShun</cp:lastModifiedBy>
  <cp:revision>1391</cp:revision>
  <dcterms:created xsi:type="dcterms:W3CDTF">2013-07-30T01:18:52Z</dcterms:created>
  <dcterms:modified xsi:type="dcterms:W3CDTF">2013-12-11T16:26:01Z</dcterms:modified>
</cp:coreProperties>
</file>