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466" r:id="rId2"/>
    <p:sldId id="467" r:id="rId3"/>
    <p:sldId id="396" r:id="rId4"/>
    <p:sldId id="468" r:id="rId5"/>
    <p:sldId id="496" r:id="rId6"/>
    <p:sldId id="497" r:id="rId7"/>
    <p:sldId id="499" r:id="rId8"/>
    <p:sldId id="518" r:id="rId9"/>
    <p:sldId id="523" r:id="rId10"/>
    <p:sldId id="500" r:id="rId11"/>
    <p:sldId id="525" r:id="rId12"/>
    <p:sldId id="501" r:id="rId13"/>
    <p:sldId id="502" r:id="rId14"/>
    <p:sldId id="503" r:id="rId15"/>
    <p:sldId id="520" r:id="rId16"/>
    <p:sldId id="508" r:id="rId17"/>
    <p:sldId id="509" r:id="rId18"/>
    <p:sldId id="511" r:id="rId19"/>
    <p:sldId id="510" r:id="rId20"/>
    <p:sldId id="504" r:id="rId21"/>
    <p:sldId id="505" r:id="rId22"/>
    <p:sldId id="506" r:id="rId23"/>
    <p:sldId id="507" r:id="rId24"/>
    <p:sldId id="514" r:id="rId25"/>
    <p:sldId id="512" r:id="rId26"/>
    <p:sldId id="516" r:id="rId27"/>
    <p:sldId id="522" r:id="rId28"/>
    <p:sldId id="521" r:id="rId29"/>
    <p:sldId id="524" r:id="rId30"/>
    <p:sldId id="51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BA1"/>
    <a:srgbClr val="77933C"/>
    <a:srgbClr val="666699"/>
    <a:srgbClr val="6600CC"/>
    <a:srgbClr val="6600FF"/>
    <a:srgbClr val="7957A3"/>
    <a:srgbClr val="006699"/>
    <a:srgbClr val="0099CC"/>
    <a:srgbClr val="36B1D2"/>
    <a:srgbClr val="93C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7173" autoAdjust="0"/>
  </p:normalViewPr>
  <p:slideViewPr>
    <p:cSldViewPr snapToGrid="0">
      <p:cViewPr varScale="1">
        <p:scale>
          <a:sx n="99" d="100"/>
          <a:sy n="99" d="100"/>
        </p:scale>
        <p:origin x="107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15314-E3FC-4C9D-A25B-E4CA7D8DC52F}" type="datetimeFigureOut">
              <a:rPr lang="zh-CN" altLang="en-US" smtClean="0"/>
              <a:t>2015/12/19</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BA18B-575D-47BB-8171-D715A06AABD7}" type="slidenum">
              <a:rPr lang="zh-CN" altLang="en-US" smtClean="0"/>
              <a:t>‹#›</a:t>
            </a:fld>
            <a:endParaRPr lang="zh-CN" altLang="en-US"/>
          </a:p>
        </p:txBody>
      </p:sp>
    </p:spTree>
    <p:extLst>
      <p:ext uri="{BB962C8B-B14F-4D97-AF65-F5344CB8AC3E}">
        <p14:creationId xmlns:p14="http://schemas.microsoft.com/office/powerpoint/2010/main" val="29295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185A33C-050D-4474-88AC-68CECA7F5D8A}" type="slidenum">
              <a:rPr lang="zh-CN" altLang="en-US" smtClean="0"/>
              <a:pPr>
                <a:defRPr/>
              </a:pPr>
              <a:t>1</a:t>
            </a:fld>
            <a:endParaRPr lang="zh-CN" altLang="en-US"/>
          </a:p>
        </p:txBody>
      </p:sp>
    </p:spTree>
    <p:extLst>
      <p:ext uri="{BB962C8B-B14F-4D97-AF65-F5344CB8AC3E}">
        <p14:creationId xmlns:p14="http://schemas.microsoft.com/office/powerpoint/2010/main" val="100353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4</a:t>
            </a:fld>
            <a:endParaRPr lang="zh-CN" altLang="en-US"/>
          </a:p>
        </p:txBody>
      </p:sp>
    </p:spTree>
    <p:extLst>
      <p:ext uri="{BB962C8B-B14F-4D97-AF65-F5344CB8AC3E}">
        <p14:creationId xmlns:p14="http://schemas.microsoft.com/office/powerpoint/2010/main" val="3936250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just" defTabSz="914400" rtl="0" eaLnBrk="1" fontAlgn="auto" latinLnBrk="0" hangingPunct="1">
              <a:lnSpc>
                <a:spcPct val="100000"/>
              </a:lnSpc>
              <a:spcBef>
                <a:spcPts val="600"/>
              </a:spcBef>
              <a:spcAft>
                <a:spcPts val="600"/>
              </a:spcAft>
              <a:buClrTx/>
              <a:buSzTx/>
              <a:buFont typeface="Wingdings" panose="05000000000000000000" pitchFamily="2" charset="2"/>
              <a:buNone/>
              <a:tabLst/>
              <a:defRPr/>
            </a:pPr>
            <a:r>
              <a:rPr lang="zh-CN" altLang="zh-CN" sz="1200" kern="1200" smtClean="0">
                <a:solidFill>
                  <a:schemeClr val="tx1"/>
                </a:solidFill>
                <a:effectLst/>
                <a:latin typeface="+mn-lt"/>
                <a:ea typeface="+mn-ea"/>
                <a:cs typeface="+mn-cs"/>
              </a:rPr>
              <a:t>霍尔逻辑方法</a:t>
            </a:r>
            <a:r>
              <a:rPr lang="zh-CN" altLang="en-US" sz="1600" kern="1200" smtClean="0">
                <a:solidFill>
                  <a:schemeClr val="tx1"/>
                </a:solidFill>
                <a:effectLst/>
                <a:latin typeface="+mn-lt"/>
                <a:ea typeface="+mn-ea"/>
                <a:cs typeface="+mn-cs"/>
              </a:rPr>
              <a:t>：</a:t>
            </a:r>
            <a:endParaRPr lang="en-US" altLang="zh-CN" sz="120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程序规约：对程序（记为</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）所实现功能的精确描述，由程序的</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前置断言</a:t>
            </a:r>
            <a:r>
              <a:rPr lang="zh-CN" altLang="en-US" sz="1200" dirty="0" smtClean="0">
                <a:latin typeface="Times New Roman" panose="02020603050405020304" pitchFamily="18" charset="0"/>
                <a:ea typeface="+mn-ea"/>
                <a:cs typeface="Times New Roman" panose="02020603050405020304" pitchFamily="18" charset="0"/>
              </a:rPr>
              <a:t>和</a:t>
            </a:r>
            <a:r>
              <a:rPr lang="zh-CN" altLang="en-US" sz="1200" dirty="0" smtClean="0">
                <a:solidFill>
                  <a:srgbClr val="FF0000"/>
                </a:solidFill>
                <a:latin typeface="Times New Roman" panose="02020603050405020304" pitchFamily="18" charset="0"/>
                <a:ea typeface="+mn-ea"/>
                <a:cs typeface="Times New Roman" panose="02020603050405020304" pitchFamily="18" charset="0"/>
              </a:rPr>
              <a:t>后置断言</a:t>
            </a:r>
            <a:r>
              <a:rPr lang="zh-CN" altLang="en-US" sz="1200" dirty="0" smtClean="0">
                <a:latin typeface="Times New Roman" panose="02020603050405020304" pitchFamily="18" charset="0"/>
                <a:ea typeface="+mn-ea"/>
                <a:cs typeface="Times New Roman" panose="02020603050405020304" pitchFamily="18" charset="0"/>
              </a:rPr>
              <a:t>组成，形如 </a:t>
            </a:r>
            <a:r>
              <a:rPr lang="en-US" altLang="zh-CN" sz="1200" dirty="0" smtClean="0">
                <a:latin typeface="Times New Roman" panose="02020603050405020304" pitchFamily="18" charset="0"/>
                <a:ea typeface="+mn-ea"/>
                <a:cs typeface="Times New Roman" panose="02020603050405020304" pitchFamily="18" charset="0"/>
              </a:rPr>
              <a:t>P { C } Q </a:t>
            </a:r>
            <a:r>
              <a:rPr lang="zh-CN" altLang="en-US" sz="1200" dirty="0" smtClean="0">
                <a:latin typeface="Times New Roman" panose="02020603050405020304" pitchFamily="18" charset="0"/>
                <a:ea typeface="+mn-ea"/>
                <a:cs typeface="Times New Roman" panose="02020603050405020304" pitchFamily="18" charset="0"/>
              </a:rPr>
              <a:t>三元组。</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前置断言：程序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执行前应满足的条件，记为</a:t>
            </a:r>
            <a:r>
              <a:rPr lang="en-US" altLang="zh-CN" sz="1200" dirty="0" smtClean="0">
                <a:latin typeface="Times New Roman" panose="02020603050405020304" pitchFamily="18" charset="0"/>
                <a:ea typeface="+mn-ea"/>
                <a:cs typeface="Times New Roman" panose="02020603050405020304" pitchFamily="18" charset="0"/>
              </a:rPr>
              <a:t>P</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后置断言：程序</a:t>
            </a:r>
            <a:r>
              <a:rPr lang="en-US" altLang="zh-CN" sz="1200" dirty="0" smtClean="0">
                <a:latin typeface="Times New Roman" panose="02020603050405020304" pitchFamily="18" charset="0"/>
                <a:ea typeface="+mn-ea"/>
                <a:cs typeface="Times New Roman" panose="02020603050405020304" pitchFamily="18" charset="0"/>
              </a:rPr>
              <a:t>C</a:t>
            </a:r>
            <a:r>
              <a:rPr lang="zh-CN" altLang="en-US" sz="1200" dirty="0" smtClean="0">
                <a:latin typeface="Times New Roman" panose="02020603050405020304" pitchFamily="18" charset="0"/>
                <a:ea typeface="+mn-ea"/>
                <a:cs typeface="Times New Roman" panose="02020603050405020304" pitchFamily="18" charset="0"/>
              </a:rPr>
              <a:t>执行后应满足的条件，记为</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部分正确性：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若</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的执行能够终止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en-US" sz="1200" dirty="0" smtClean="0">
                <a:latin typeface="Times New Roman" panose="02020603050405020304" pitchFamily="18" charset="0"/>
                <a:ea typeface="+mn-ea"/>
                <a:cs typeface="Times New Roman" panose="02020603050405020304" pitchFamily="18" charset="0"/>
              </a:rPr>
              <a:t>完全正确性：</a:t>
            </a:r>
            <a:r>
              <a:rPr lang="zh-CN" altLang="zh-CN" sz="1200" dirty="0" smtClean="0">
                <a:latin typeface="Times New Roman" panose="02020603050405020304" pitchFamily="18" charset="0"/>
                <a:ea typeface="+mn-ea"/>
                <a:cs typeface="Times New Roman" panose="02020603050405020304" pitchFamily="18" charset="0"/>
              </a:rPr>
              <a:t>若</a:t>
            </a:r>
            <a:r>
              <a:rPr lang="en-US" altLang="zh-CN" sz="1200" dirty="0" smtClean="0">
                <a:latin typeface="Times New Roman" panose="02020603050405020304" pitchFamily="18" charset="0"/>
                <a:ea typeface="+mn-ea"/>
                <a:cs typeface="Times New Roman" panose="02020603050405020304" pitchFamily="18" charset="0"/>
              </a:rPr>
              <a:t>C</a:t>
            </a:r>
            <a:r>
              <a:rPr lang="zh-CN" altLang="zh-CN" sz="1200" dirty="0" smtClean="0">
                <a:latin typeface="Times New Roman" panose="02020603050405020304" pitchFamily="18" charset="0"/>
                <a:ea typeface="+mn-ea"/>
                <a:cs typeface="Times New Roman" panose="02020603050405020304" pitchFamily="18" charset="0"/>
              </a:rPr>
              <a:t>的执行开始于一个满足</a:t>
            </a:r>
            <a:r>
              <a:rPr lang="en-US" altLang="zh-CN" sz="1200" dirty="0" smtClean="0">
                <a:latin typeface="Times New Roman" panose="02020603050405020304" pitchFamily="18" charset="0"/>
                <a:ea typeface="+mn-ea"/>
                <a:cs typeface="Times New Roman" panose="02020603050405020304" pitchFamily="18" charset="0"/>
              </a:rPr>
              <a:t>P</a:t>
            </a:r>
            <a:r>
              <a:rPr lang="zh-CN" altLang="zh-CN" sz="1200" dirty="0" smtClean="0">
                <a:latin typeface="Times New Roman" panose="02020603050405020304" pitchFamily="18" charset="0"/>
                <a:ea typeface="+mn-ea"/>
                <a:cs typeface="Times New Roman" panose="02020603050405020304" pitchFamily="18" charset="0"/>
              </a:rPr>
              <a:t>的状态，</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且</a:t>
            </a:r>
            <a:r>
              <a:rPr lang="en-US" altLang="zh-CN" sz="1200" dirty="0" smtClean="0">
                <a:solidFill>
                  <a:srgbClr val="FF0000"/>
                </a:solidFill>
                <a:latin typeface="Times New Roman" panose="02020603050405020304" pitchFamily="18" charset="0"/>
                <a:ea typeface="+mn-ea"/>
                <a:cs typeface="Times New Roman" panose="02020603050405020304" pitchFamily="18" charset="0"/>
              </a:rPr>
              <a:t>C</a:t>
            </a:r>
            <a:r>
              <a:rPr lang="zh-CN" altLang="zh-CN" sz="1200" dirty="0" smtClean="0">
                <a:solidFill>
                  <a:srgbClr val="FF0000"/>
                </a:solidFill>
                <a:latin typeface="Times New Roman" panose="02020603050405020304" pitchFamily="18" charset="0"/>
                <a:ea typeface="+mn-ea"/>
                <a:cs typeface="Times New Roman" panose="02020603050405020304" pitchFamily="18" charset="0"/>
              </a:rPr>
              <a:t>的执行必定能终止</a:t>
            </a:r>
            <a:r>
              <a:rPr lang="zh-CN" altLang="zh-CN" sz="1200" dirty="0" smtClean="0">
                <a:latin typeface="Times New Roman" panose="02020603050405020304" pitchFamily="18" charset="0"/>
                <a:ea typeface="+mn-ea"/>
                <a:cs typeface="Times New Roman" panose="02020603050405020304" pitchFamily="18" charset="0"/>
              </a:rPr>
              <a:t>，则终止时的结果状态一定满足</a:t>
            </a:r>
            <a:r>
              <a:rPr lang="en-US" altLang="zh-CN" sz="1200" dirty="0" smtClean="0">
                <a:latin typeface="Times New Roman" panose="02020603050405020304" pitchFamily="18" charset="0"/>
                <a:ea typeface="+mn-ea"/>
                <a:cs typeface="Times New Roman" panose="02020603050405020304" pitchFamily="18" charset="0"/>
              </a:rPr>
              <a:t>Q</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algn="just">
              <a:spcBef>
                <a:spcPts val="600"/>
              </a:spcBef>
              <a:spcAft>
                <a:spcPts val="600"/>
              </a:spcAft>
              <a:buFont typeface="Wingdings" panose="05000000000000000000" pitchFamily="2" charset="2"/>
              <a:buNone/>
            </a:pPr>
            <a:r>
              <a:rPr lang="zh-CN" altLang="zh-CN" sz="1200" dirty="0" smtClean="0">
                <a:latin typeface="Times New Roman" panose="02020603050405020304" pitchFamily="18" charset="0"/>
                <a:ea typeface="+mn-ea"/>
                <a:cs typeface="Times New Roman" panose="02020603050405020304" pitchFamily="18" charset="0"/>
              </a:rPr>
              <a:t>一个程序的完全正确，等价于该程序是部分正确的，同时又是终止的</a:t>
            </a:r>
            <a:r>
              <a:rPr lang="zh-CN" altLang="en-US" sz="1200" dirty="0" smtClean="0">
                <a:latin typeface="Times New Roman" panose="02020603050405020304" pitchFamily="18" charset="0"/>
                <a:ea typeface="+mn-ea"/>
                <a:cs typeface="Times New Roman" panose="02020603050405020304" pitchFamily="18" charset="0"/>
              </a:rPr>
              <a:t>。</a:t>
            </a:r>
            <a:endParaRPr lang="en-US" altLang="zh-CN" sz="12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10</a:t>
            </a:fld>
            <a:endParaRPr lang="zh-CN" altLang="en-US"/>
          </a:p>
        </p:txBody>
      </p:sp>
    </p:spTree>
    <p:extLst>
      <p:ext uri="{BB962C8B-B14F-4D97-AF65-F5344CB8AC3E}">
        <p14:creationId xmlns:p14="http://schemas.microsoft.com/office/powerpoint/2010/main" val="403912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11</a:t>
            </a:fld>
            <a:endParaRPr lang="zh-CN" altLang="en-US"/>
          </a:p>
        </p:txBody>
      </p:sp>
    </p:spTree>
    <p:extLst>
      <p:ext uri="{BB962C8B-B14F-4D97-AF65-F5344CB8AC3E}">
        <p14:creationId xmlns:p14="http://schemas.microsoft.com/office/powerpoint/2010/main" val="264830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12</a:t>
            </a:fld>
            <a:endParaRPr lang="zh-CN" altLang="en-US"/>
          </a:p>
        </p:txBody>
      </p:sp>
    </p:spTree>
    <p:extLst>
      <p:ext uri="{BB962C8B-B14F-4D97-AF65-F5344CB8AC3E}">
        <p14:creationId xmlns:p14="http://schemas.microsoft.com/office/powerpoint/2010/main" val="22498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16</a:t>
            </a:fld>
            <a:endParaRPr lang="zh-CN" altLang="en-US"/>
          </a:p>
        </p:txBody>
      </p:sp>
    </p:spTree>
    <p:extLst>
      <p:ext uri="{BB962C8B-B14F-4D97-AF65-F5344CB8AC3E}">
        <p14:creationId xmlns:p14="http://schemas.microsoft.com/office/powerpoint/2010/main" val="276715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17</a:t>
            </a:fld>
            <a:endParaRPr lang="zh-CN" altLang="en-US"/>
          </a:p>
        </p:txBody>
      </p:sp>
    </p:spTree>
    <p:extLst>
      <p:ext uri="{BB962C8B-B14F-4D97-AF65-F5344CB8AC3E}">
        <p14:creationId xmlns:p14="http://schemas.microsoft.com/office/powerpoint/2010/main" val="96726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7BA18B-575D-47BB-8171-D715A06AABD7}" type="slidenum">
              <a:rPr lang="zh-CN" altLang="en-US" smtClean="0"/>
              <a:t>18</a:t>
            </a:fld>
            <a:endParaRPr lang="zh-CN" altLang="en-US"/>
          </a:p>
        </p:txBody>
      </p:sp>
    </p:spTree>
    <p:extLst>
      <p:ext uri="{BB962C8B-B14F-4D97-AF65-F5344CB8AC3E}">
        <p14:creationId xmlns:p14="http://schemas.microsoft.com/office/powerpoint/2010/main" val="253089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2E11D1-6430-406E-A9B6-6C4A33BA1135}" type="slidenum">
              <a:rPr lang="zh-CN" altLang="en-US" smtClean="0"/>
              <a:pPr>
                <a:defRPr/>
              </a:pPr>
              <a:t>30</a:t>
            </a:fld>
            <a:endParaRPr lang="zh-CN" altLang="en-US"/>
          </a:p>
        </p:txBody>
      </p:sp>
    </p:spTree>
    <p:extLst>
      <p:ext uri="{BB962C8B-B14F-4D97-AF65-F5344CB8AC3E}">
        <p14:creationId xmlns:p14="http://schemas.microsoft.com/office/powerpoint/2010/main" val="16427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fld id="{236DEB8F-1078-4B41-AFE9-1FE79B8C146D}" type="datetimeFigureOut">
              <a:rPr lang="zh-CN" altLang="en-US" smtClean="0"/>
              <a:t>2015/12/19</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fld id="{D2227D96-17AF-418A-83B7-8F6D78FA7CDB}" type="slidenum">
              <a:rPr lang="zh-CN" altLang="en-US" smtClean="0"/>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2250768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11931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8921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236DEB8F-1078-4B41-AFE9-1FE79B8C146D}" type="datetimeFigureOut">
              <a:rPr lang="zh-CN" altLang="en-US" smtClean="0"/>
              <a:t>2015/12/19</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4107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142875" y="0"/>
          <a:ext cx="9001125" cy="2428875"/>
        </p:xfrm>
        <a:graphic>
          <a:graphicData uri="http://schemas.openxmlformats.org/presentationml/2006/ole">
            <mc:AlternateContent xmlns:mc="http://schemas.openxmlformats.org/markup-compatibility/2006">
              <mc:Choice xmlns:v="urn:schemas-microsoft-com:vml" Requires="v">
                <p:oleObj spid="_x0000_s1714"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5" y="0"/>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6"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p:spPr>
        <p:txBody>
          <a:bodyPr wrap="none" anchor="ctr"/>
          <a:lstStyle/>
          <a:p>
            <a:pPr>
              <a:defRPr/>
            </a:pPr>
            <a:endParaRPr lang="zh-CN" altLang="en-US"/>
          </a:p>
        </p:txBody>
      </p:sp>
      <p:sp>
        <p:nvSpPr>
          <p:cNvPr id="7" name="Text Box 14"/>
          <p:cNvSpPr txBox="1">
            <a:spLocks noChangeArrowheads="1"/>
          </p:cNvSpPr>
          <p:nvPr/>
        </p:nvSpPr>
        <p:spPr bwMode="auto">
          <a:xfrm>
            <a:off x="444500" y="2514600"/>
            <a:ext cx="1765300" cy="519113"/>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2800" b="1" smtClean="0">
                <a:solidFill>
                  <a:schemeClr val="bg1"/>
                </a:solidFill>
                <a:latin typeface="Arial Black" pitchFamily="34" charset="0"/>
              </a:rPr>
              <a:t>L o g o</a:t>
            </a:r>
          </a:p>
        </p:txBody>
      </p:sp>
      <p:pic>
        <p:nvPicPr>
          <p:cNvPr id="8" name="图片 19" descr="图片1.jpg"/>
          <p:cNvPicPr>
            <a:picLocks noChangeAspect="1"/>
          </p:cNvPicPr>
          <p:nvPr userDrawn="1"/>
        </p:nvPicPr>
        <p:blipFill>
          <a:blip r:embed="rId5"/>
          <a:srcRect/>
          <a:stretch>
            <a:fillRect/>
          </a:stretch>
        </p:blipFill>
        <p:spPr bwMode="auto">
          <a:xfrm>
            <a:off x="0" y="2428875"/>
            <a:ext cx="9144000" cy="714375"/>
          </a:xfrm>
          <a:prstGeom prst="rect">
            <a:avLst/>
          </a:prstGeom>
          <a:noFill/>
          <a:ln w="9525">
            <a:noFill/>
            <a:miter lim="800000"/>
            <a:headEnd/>
            <a:tailEnd/>
          </a:ln>
        </p:spPr>
      </p:pic>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r>
              <a:rPr lang="zh-CN" altLang="en-US" dirty="0" smtClean="0"/>
              <a:t>单击此处编辑母版标题样式</a:t>
            </a:r>
            <a:endParaRPr lang="en-US" altLang="zh-CN" dirty="0"/>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smtClean="0"/>
              <a:t>单击此处编辑母版副标题样式</a:t>
            </a:r>
            <a:endParaRPr lang="en-US" altLang="zh-CN"/>
          </a:p>
        </p:txBody>
      </p:sp>
      <p:sp>
        <p:nvSpPr>
          <p:cNvPr id="9"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p>
        </p:txBody>
      </p:sp>
      <p:sp>
        <p:nvSpPr>
          <p:cNvPr id="10" name="Rectangle 5"/>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1" name="Rectangle 6"/>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0FF6401C-323C-468C-B647-C7499BDFE045}" type="slidenum">
              <a:rPr lang="en-US" altLang="zh-CN"/>
              <a:pPr>
                <a:defRPr/>
              </a:pPr>
              <a:t>‹#›</a:t>
            </a:fld>
            <a:endParaRPr lang="en-US" altLang="zh-CN"/>
          </a:p>
        </p:txBody>
      </p:sp>
    </p:spTree>
    <p:extLst>
      <p:ext uri="{BB962C8B-B14F-4D97-AF65-F5344CB8AC3E}">
        <p14:creationId xmlns:p14="http://schemas.microsoft.com/office/powerpoint/2010/main" val="8849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标题幻灯片">
    <p:spTree>
      <p:nvGrpSpPr>
        <p:cNvPr id="1" name=""/>
        <p:cNvGrpSpPr/>
        <p:nvPr/>
      </p:nvGrpSpPr>
      <p:grpSpPr>
        <a:xfrm>
          <a:off x="0" y="0"/>
          <a:ext cx="0" cy="0"/>
          <a:chOff x="0" y="0"/>
          <a:chExt cx="0" cy="0"/>
        </a:xfrm>
      </p:grpSpPr>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2"/>
          <p:cNvSpPr>
            <a:spLocks noChangeArrowheads="1"/>
          </p:cNvSpPr>
          <p:nvPr/>
        </p:nvSpPr>
        <p:spPr bwMode="gray">
          <a:xfrm>
            <a:off x="0" y="2667000"/>
            <a:ext cx="9144000" cy="1066800"/>
          </a:xfrm>
          <a:prstGeom prst="rect">
            <a:avLst/>
          </a:prstGeom>
          <a:gradFill rotWithShape="1">
            <a:gsLst>
              <a:gs pos="0">
                <a:srgbClr val="3191D3"/>
              </a:gs>
              <a:gs pos="100000">
                <a:srgbClr val="17436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 name="Line 26"/>
          <p:cNvSpPr>
            <a:spLocks noChangeShapeType="1"/>
          </p:cNvSpPr>
          <p:nvPr/>
        </p:nvSpPr>
        <p:spPr bwMode="auto">
          <a:xfrm>
            <a:off x="0" y="36576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b="0"/>
          </a:p>
        </p:txBody>
      </p:sp>
      <p:sp>
        <p:nvSpPr>
          <p:cNvPr id="17"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8" name="Line 34"/>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5801" y="4514850"/>
            <a:ext cx="6572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7"/>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304214" y="5934076"/>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8"/>
          <p:cNvPicPr>
            <a:picLocks/>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0214" y="5943601"/>
            <a:ext cx="6588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9"/>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556500" y="5934076"/>
            <a:ext cx="6588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43801" y="5214939"/>
            <a:ext cx="6572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05801" y="5248276"/>
            <a:ext cx="6572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noChangeArrowheads="1"/>
          </p:cNvSpPr>
          <p:nvPr>
            <p:ph type="ctrTitle"/>
          </p:nvPr>
        </p:nvSpPr>
        <p:spPr>
          <a:xfrm>
            <a:off x="914400" y="2743200"/>
            <a:ext cx="7772400" cy="685800"/>
          </a:xfrm>
        </p:spPr>
        <p:txBody>
          <a:bodyPr/>
          <a:lstStyle>
            <a:lvl1pPr algn="ctr">
              <a:defRPr>
                <a:solidFill>
                  <a:schemeClr val="bg1"/>
                </a:solidFill>
              </a:defRPr>
            </a:lvl1pPr>
          </a:lstStyle>
          <a:p>
            <a:r>
              <a:rPr lang="zh-CN" altLang="en-US" smtClean="0"/>
              <a:t>单击此处编辑母版标题样式</a:t>
            </a:r>
            <a:endParaRPr lang="zh-CN" altLang="en-US" dirty="0"/>
          </a:p>
        </p:txBody>
      </p:sp>
      <p:sp>
        <p:nvSpPr>
          <p:cNvPr id="26" name="Rectangle 3"/>
          <p:cNvSpPr>
            <a:spLocks noGrp="1" noChangeArrowheads="1"/>
          </p:cNvSpPr>
          <p:nvPr>
            <p:ph type="subTitle" idx="1"/>
          </p:nvPr>
        </p:nvSpPr>
        <p:spPr>
          <a:xfrm>
            <a:off x="1371600" y="3733800"/>
            <a:ext cx="6400800" cy="533400"/>
          </a:xfrm>
        </p:spPr>
        <p:txBody>
          <a:bodyPr/>
          <a:lstStyle>
            <a:lvl1pPr marL="0" indent="0" algn="ctr">
              <a:buFontTx/>
              <a:buNone/>
              <a:defRPr sz="2400" b="1">
                <a:solidFill>
                  <a:schemeClr val="accent2"/>
                </a:solidFill>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18595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329631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595548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36148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947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4152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16011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41580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236DEB8F-1078-4B41-AFE9-1FE79B8C146D}" type="datetimeFigureOut">
              <a:rPr lang="zh-CN" altLang="en-US" smtClean="0"/>
              <a:t>2015/12/19</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2227D96-17AF-418A-83B7-8F6D78FA7CDB}" type="slidenum">
              <a:rPr lang="zh-CN" altLang="en-US" smtClean="0"/>
              <a:t>‹#›</a:t>
            </a:fld>
            <a:endParaRPr lang="zh-CN" altLang="en-US"/>
          </a:p>
        </p:txBody>
      </p:sp>
    </p:spTree>
    <p:extLst>
      <p:ext uri="{BB962C8B-B14F-4D97-AF65-F5344CB8AC3E}">
        <p14:creationId xmlns:p14="http://schemas.microsoft.com/office/powerpoint/2010/main" val="278766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6"/>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fld id="{236DEB8F-1078-4B41-AFE9-1FE79B8C146D}" type="datetimeFigureOut">
              <a:rPr lang="zh-CN" altLang="en-US" smtClean="0"/>
              <a:t>2015/12/19</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fld id="{D2227D96-17AF-418A-83B7-8F6D78FA7CDB}" type="slidenum">
              <a:rPr lang="zh-CN" altLang="en-US" smtClean="0"/>
              <a:t>‹#›</a:t>
            </a:fld>
            <a:endParaRPr lang="zh-CN" altLang="en-US"/>
          </a:p>
        </p:txBody>
      </p:sp>
      <p:pic>
        <p:nvPicPr>
          <p:cNvPr id="256049" name="Picture 49" descr="low-line"/>
          <p:cNvPicPr>
            <a:picLocks noChangeAspect="1" noChangeArrowheads="1"/>
          </p:cNvPicPr>
          <p:nvPr/>
        </p:nvPicPr>
        <p:blipFill>
          <a:blip r:embed="rId16"/>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8"/>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59727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9"/>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20"/>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1"/>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2"/>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3"/>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subTitle" idx="1"/>
          </p:nvPr>
        </p:nvSpPr>
        <p:spPr>
          <a:xfrm>
            <a:off x="4143376" y="4286250"/>
            <a:ext cx="4925674" cy="1374775"/>
          </a:xfrm>
        </p:spPr>
        <p:txBody>
          <a:bodyPr/>
          <a:lstStyle/>
          <a:p>
            <a:pPr marL="914400" lvl="2" indent="0">
              <a:buNone/>
            </a:pPr>
            <a:r>
              <a:rPr lang="zh-CN" altLang="en-US" sz="2800" dirty="0">
                <a:latin typeface="宋体" panose="02010600030101010101" pitchFamily="2" charset="-122"/>
                <a:ea typeface="宋体" panose="02010600030101010101" pitchFamily="2" charset="-122"/>
              </a:rPr>
              <a:t>导师</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马殿富</a:t>
            </a:r>
            <a:r>
              <a:rPr lang="zh-CN" altLang="en-US" sz="2800" dirty="0" smtClean="0">
                <a:latin typeface="宋体" panose="02010600030101010101" pitchFamily="2" charset="-122"/>
                <a:ea typeface="宋体" panose="02010600030101010101" pitchFamily="2" charset="-122"/>
              </a:rPr>
              <a:t> 教授</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学生：</a:t>
            </a:r>
            <a:r>
              <a:rPr lang="zh-CN" altLang="en-US" sz="2800" dirty="0">
                <a:latin typeface="宋体" panose="02010600030101010101" pitchFamily="2" charset="-122"/>
                <a:ea typeface="宋体" panose="02010600030101010101" pitchFamily="2" charset="-122"/>
              </a:rPr>
              <a:t>陈志伟</a:t>
            </a:r>
            <a:endParaRPr lang="en-US" altLang="zh-CN" sz="2800" dirty="0" smtClean="0">
              <a:latin typeface="宋体" panose="02010600030101010101" pitchFamily="2" charset="-122"/>
              <a:ea typeface="宋体" panose="02010600030101010101" pitchFamily="2" charset="-122"/>
            </a:endParaRPr>
          </a:p>
          <a:p>
            <a:pPr marL="914400" lvl="2" indent="0">
              <a:buNone/>
            </a:pPr>
            <a:r>
              <a:rPr lang="zh-CN" altLang="en-US" sz="2800" dirty="0" smtClean="0">
                <a:latin typeface="宋体" panose="02010600030101010101" pitchFamily="2" charset="-122"/>
                <a:ea typeface="宋体" panose="02010600030101010101" pitchFamily="2" charset="-122"/>
              </a:rPr>
              <a:t>学号：</a:t>
            </a:r>
            <a:r>
              <a:rPr lang="en-US" altLang="zh-CN" sz="2800" dirty="0" smtClean="0">
                <a:latin typeface="宋体" panose="02010600030101010101" pitchFamily="2" charset="-122"/>
                <a:ea typeface="宋体" panose="02010600030101010101" pitchFamily="2" charset="-122"/>
              </a:rPr>
              <a:t>SY1406108</a:t>
            </a:r>
          </a:p>
          <a:p>
            <a:pPr algn="ctr" eaLnBrk="1" hangingPunct="1">
              <a:lnSpc>
                <a:spcPct val="90000"/>
              </a:lnSpc>
            </a:pPr>
            <a:endParaRPr lang="en-US" altLang="zh-CN" sz="2800" dirty="0" smtClean="0">
              <a:latin typeface="宋体" panose="02010600030101010101" pitchFamily="2" charset="-122"/>
              <a:ea typeface="宋体" panose="02010600030101010101" pitchFamily="2" charset="-122"/>
            </a:endParaRPr>
          </a:p>
        </p:txBody>
      </p:sp>
      <p:sp>
        <p:nvSpPr>
          <p:cNvPr id="26627" name="Rectangle 2"/>
          <p:cNvSpPr>
            <a:spLocks noGrp="1" noChangeArrowheads="1"/>
          </p:cNvSpPr>
          <p:nvPr>
            <p:ph type="ctrTitle"/>
          </p:nvPr>
        </p:nvSpPr>
        <p:spPr>
          <a:xfrm>
            <a:off x="250825" y="1130233"/>
            <a:ext cx="8424863" cy="1071563"/>
          </a:xfrm>
        </p:spPr>
        <p:txBody>
          <a:bodyPr/>
          <a:lstStyle/>
          <a:p>
            <a:r>
              <a:rPr lang="zh-CN" altLang="en-US" sz="4000" dirty="0">
                <a:solidFill>
                  <a:schemeClr val="tx1"/>
                </a:solidFill>
                <a:latin typeface="宋体" panose="02010600030101010101" pitchFamily="2" charset="-122"/>
                <a:ea typeface="宋体" panose="02010600030101010101" pitchFamily="2" charset="-122"/>
              </a:rPr>
              <a:t>安全</a:t>
            </a:r>
            <a:r>
              <a:rPr lang="en-US" altLang="zh-CN" sz="4000" dirty="0">
                <a:solidFill>
                  <a:schemeClr val="tx1"/>
                </a:solidFill>
                <a:latin typeface="宋体" panose="02010600030101010101" pitchFamily="2" charset="-122"/>
                <a:ea typeface="宋体" panose="02010600030101010101" pitchFamily="2" charset="-122"/>
              </a:rPr>
              <a:t>C</a:t>
            </a:r>
            <a:r>
              <a:rPr lang="zh-CN" altLang="en-US" sz="4000" dirty="0">
                <a:solidFill>
                  <a:schemeClr val="tx1"/>
                </a:solidFill>
                <a:latin typeface="宋体" panose="02010600030101010101" pitchFamily="2" charset="-122"/>
                <a:ea typeface="宋体" panose="02010600030101010101" pitchFamily="2" charset="-122"/>
              </a:rPr>
              <a:t>编译器的构建和形式验证方法的研究与实现</a:t>
            </a:r>
            <a:r>
              <a:rPr lang="zh-CN" altLang="zh-CN" sz="4000" dirty="0" smtClean="0">
                <a:solidFill>
                  <a:schemeClr val="tx1"/>
                </a:solidFill>
                <a:latin typeface="宋体" panose="02010600030101010101" pitchFamily="2" charset="-122"/>
                <a:ea typeface="宋体" panose="02010600030101010101" pitchFamily="2" charset="-122"/>
              </a:rPr>
              <a:t/>
            </a:r>
            <a:br>
              <a:rPr lang="zh-CN" altLang="zh-CN" sz="4000" dirty="0" smtClean="0">
                <a:solidFill>
                  <a:schemeClr val="tx1"/>
                </a:solidFill>
                <a:latin typeface="宋体" panose="02010600030101010101" pitchFamily="2" charset="-122"/>
                <a:ea typeface="宋体" panose="02010600030101010101" pitchFamily="2" charset="-122"/>
              </a:rPr>
            </a:br>
            <a:endParaRPr lang="en-US" altLang="zh-CN" sz="4000" dirty="0" smtClean="0">
              <a:solidFill>
                <a:schemeClr val="tx1"/>
              </a:solidFill>
              <a:latin typeface="宋体" panose="02010600030101010101" pitchFamily="2" charset="-122"/>
              <a:ea typeface="宋体" panose="02010600030101010101" pitchFamily="2" charset="-122"/>
            </a:endParaRPr>
          </a:p>
        </p:txBody>
      </p:sp>
      <p:pic>
        <p:nvPicPr>
          <p:cNvPr id="26628" name="Picture 12" descr="buaa_1"/>
          <p:cNvPicPr>
            <a:picLocks noChangeAspect="1" noChangeArrowheads="1"/>
          </p:cNvPicPr>
          <p:nvPr/>
        </p:nvPicPr>
        <p:blipFill>
          <a:blip r:embed="rId3"/>
          <a:srcRect/>
          <a:stretch>
            <a:fillRect/>
          </a:stretch>
        </p:blipFill>
        <p:spPr bwMode="auto">
          <a:xfrm>
            <a:off x="63500" y="5997575"/>
            <a:ext cx="3651250" cy="788988"/>
          </a:xfrm>
          <a:prstGeom prst="rect">
            <a:avLst/>
          </a:prstGeom>
          <a:noFill/>
          <a:ln w="9525">
            <a:noFill/>
            <a:miter lim="800000"/>
            <a:headEnd/>
            <a:tailEnd/>
          </a:ln>
        </p:spPr>
      </p:pic>
    </p:spTree>
    <p:extLst>
      <p:ext uri="{BB962C8B-B14F-4D97-AF65-F5344CB8AC3E}">
        <p14:creationId xmlns:p14="http://schemas.microsoft.com/office/powerpoint/2010/main" val="249474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定理证明技术是将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软件系统和性质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逻辑方法来</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规约</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基于公理和推理规则组成的形式系统，以如同数学中定理证明的方法来证明软件系统是否具备所期望的关键性质</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比较典型的，</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逻辑和</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Hoare</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公理系统</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，它为使用严格的数理逻辑推理计算机程序的部分正确性提供了一组逻辑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规则。</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分离</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对霍尔逻辑的一个扩展，被证明具有</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更强的验证能力</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形式</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验证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的一种重要方法。</a:t>
            </a: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Clr>
                <a:schemeClr val="tx1"/>
              </a:buClr>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目前</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比较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好的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定理证明方式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编程和</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证明统一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的逻辑框架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PVS</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Isabelle </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2345455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近期比较具有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代表性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的是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Xavier Leroy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带领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组所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做的工作</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，他们采用辅助定理证明</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工具</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Coq Assistant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对编译过程进行重新构造</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，首次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完成了对一个完整且实际</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的编译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过程的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正确性形式化</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整个证明过程</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完全形式化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且是</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机器自动生成</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目前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CompCert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编译器只能实现对一个 </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子集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的编译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还不能完全覆盖所有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元素</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后端优化程度还比</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较低</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项目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也正在进一步</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研究中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2011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Yang</a:t>
            </a:r>
            <a:r>
              <a:rPr lang="en-US" altLang="zh-CN" sz="2000" baseline="30000" dirty="0" smtClean="0">
                <a:latin typeface="Times New Roman" panose="02020603050405020304" pitchFamily="18" charset="0"/>
                <a:cs typeface="Times New Roman" panose="02020603050405020304" pitchFamily="18" charset="0"/>
              </a:rPr>
              <a:t>[21]</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人在关于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Csmith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的研究工作中对</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主流的</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进行测试，共</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报告</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325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bugs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，其中包括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Intel CC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GCC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LLVM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等。在所比较的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种开源或商用的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编译器中，</a:t>
            </a:r>
            <a:r>
              <a:rPr lang="en-US" altLang="zh-CN" sz="20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CompCert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表现较为突出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中间转换过程</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没有</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发现任何</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bugs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定理证明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p>
        </p:txBody>
      </p:sp>
    </p:spTree>
    <p:extLst>
      <p:ext uri="{BB962C8B-B14F-4D97-AF65-F5344CB8AC3E}">
        <p14:creationId xmlns:p14="http://schemas.microsoft.com/office/powerpoint/2010/main" val="174381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编译正确性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可以用如下等式来表示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buNone/>
            </a:pPr>
            <a:r>
              <a:rPr lang="en-US" altLang="zh-CN" sz="2000" i="1" dirty="0"/>
              <a:t>encode(</a:t>
            </a:r>
            <a:r>
              <a:rPr lang="en-US" altLang="zh-CN" sz="2000" i="1" dirty="0" err="1"/>
              <a:t>semantics</a:t>
            </a:r>
            <a:r>
              <a:rPr lang="en-US" altLang="zh-CN" sz="2000" i="1" baseline="-25000" dirty="0" err="1"/>
              <a:t>source</a:t>
            </a:r>
            <a:r>
              <a:rPr lang="en-US" altLang="zh-CN" sz="2000" i="1" dirty="0"/>
              <a:t>(P)) = </a:t>
            </a:r>
            <a:r>
              <a:rPr lang="en-US" altLang="zh-CN" sz="2000" i="1" dirty="0" err="1"/>
              <a:t>semantics</a:t>
            </a:r>
            <a:r>
              <a:rPr lang="en-US" altLang="zh-CN" sz="2000" i="1" baseline="-25000" dirty="0" err="1"/>
              <a:t>target</a:t>
            </a:r>
            <a:r>
              <a:rPr lang="en-US" altLang="zh-CN" sz="2000" i="1" dirty="0"/>
              <a:t>(compile(P))</a:t>
            </a:r>
            <a:endParaRPr lang="zh-CN" altLang="zh-CN" sz="2000" dirty="0"/>
          </a:p>
          <a:p>
            <a:pPr marL="0" indent="0">
              <a:lnSpc>
                <a:spcPct val="150000"/>
              </a:lnSpc>
              <a:buNone/>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可以使用不同的语义来解释，如操作语义、公理语义、指称语义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确认是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一种用于确认编译器或代码生成器的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源和目标之间</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语义等价性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的形式化方法，它通过证明源代码和目标代码的语义等价性来证明编译器的正确性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确认方法</a:t>
            </a:r>
          </a:p>
        </p:txBody>
      </p:sp>
    </p:spTree>
    <p:extLst>
      <p:ext uri="{BB962C8B-B14F-4D97-AF65-F5344CB8AC3E}">
        <p14:creationId xmlns:p14="http://schemas.microsoft.com/office/powerpoint/2010/main" val="304272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翻译确认的过程如下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图：</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Bef>
                <a:spcPts val="600"/>
              </a:spcBef>
              <a:spcAft>
                <a:spcPts val="600"/>
              </a:spcAft>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接收源程序和目标程序作为输入。如果分析器发现生成的目标程序正确的实现了源程序，它会产生一个详细的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证明脚本</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。如果分析器无法建立源程序和目标程序之间的正确对应关系，它会产生一个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翻译确认方法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101758" y="2897808"/>
            <a:ext cx="4219213" cy="2387919"/>
          </a:xfrm>
          <a:prstGeom prst="rect">
            <a:avLst/>
          </a:prstGeom>
        </p:spPr>
      </p:pic>
    </p:spTree>
    <p:extLst>
      <p:ext uri="{BB962C8B-B14F-4D97-AF65-F5344CB8AC3E}">
        <p14:creationId xmlns:p14="http://schemas.microsoft.com/office/powerpoint/2010/main" val="251893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研究内容与拟采取的方案</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895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spcBef>
                <a:spcPts val="600"/>
              </a:spcBef>
              <a:spcAft>
                <a:spcPts val="600"/>
              </a:spcAft>
              <a:buNone/>
            </a:pP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本课题的研究目标是构建一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具</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有</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形式验证功能的编译工具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工具不仅能完成</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基本的编译功能</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，如词法分析、语法分析等，还可以</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检查源代码是否符合安全</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标准</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能够</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正确的生成目标代码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基于语义的形式验证方法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来保证编译过程的正确性</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能够</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实时反馈</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编译和验证过程的信息；能够从源代码追溯到目标代码，实现编译过程的完整性、一致性和准确性的需求。</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目标</a:t>
            </a:r>
          </a:p>
        </p:txBody>
      </p:sp>
    </p:spTree>
    <p:extLst>
      <p:ext uri="{BB962C8B-B14F-4D97-AF65-F5344CB8AC3E}">
        <p14:creationId xmlns:p14="http://schemas.microsoft.com/office/powerpoint/2010/main" val="194910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a:xfrm>
            <a:off x="457200" y="1417637"/>
            <a:ext cx="8229600" cy="5070711"/>
          </a:xfrm>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457200" lvl="1" indent="0" algn="just">
              <a:spcBef>
                <a:spcPts val="600"/>
              </a:spcBef>
              <a:spcAft>
                <a:spcPts val="600"/>
              </a:spcAft>
              <a:buNone/>
            </a:pP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50000"/>
              </a:lnSpc>
              <a:buNone/>
            </a:pPr>
            <a:r>
              <a:rPr lang="zh-CN" altLang="en-US" sz="1800" dirty="0" smtClean="0">
                <a:latin typeface="宋体" panose="02010600030101010101" pitchFamily="2" charset="-122"/>
                <a:ea typeface="宋体" panose="02010600030101010101" pitchFamily="2" charset="-122"/>
              </a:rPr>
              <a:t>本文</a:t>
            </a:r>
            <a:r>
              <a:rPr lang="zh-CN" altLang="en-US" sz="1800" dirty="0">
                <a:latin typeface="宋体" panose="02010600030101010101" pitchFamily="2" charset="-122"/>
                <a:ea typeface="宋体" panose="02010600030101010101" pitchFamily="2" charset="-122"/>
              </a:rPr>
              <a:t>拟进行如下几个方面的研究：</a:t>
            </a: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如何在编译的初始阶段，即词法分析和语法分析中</a:t>
            </a:r>
            <a:r>
              <a:rPr lang="zh-CN" altLang="en-US" sz="1800" dirty="0">
                <a:solidFill>
                  <a:srgbClr val="FF0000"/>
                </a:solidFill>
                <a:latin typeface="宋体" panose="02010600030101010101" pitchFamily="2" charset="-122"/>
                <a:ea typeface="宋体" panose="02010600030101010101" pitchFamily="2" charset="-122"/>
              </a:rPr>
              <a:t>加入对安全</a:t>
            </a:r>
            <a:r>
              <a:rPr lang="en-US" altLang="zh-CN" sz="1800" dirty="0">
                <a:solidFill>
                  <a:srgbClr val="FF0000"/>
                </a:solidFill>
                <a:latin typeface="宋体" panose="02010600030101010101" pitchFamily="2" charset="-122"/>
                <a:ea typeface="宋体" panose="02010600030101010101" pitchFamily="2" charset="-122"/>
              </a:rPr>
              <a:t>C</a:t>
            </a:r>
            <a:r>
              <a:rPr lang="zh-CN" altLang="en-US" sz="1800" dirty="0">
                <a:solidFill>
                  <a:srgbClr val="FF0000"/>
                </a:solidFill>
                <a:latin typeface="宋体" panose="02010600030101010101" pitchFamily="2" charset="-122"/>
                <a:ea typeface="宋体" panose="02010600030101010101" pitchFamily="2" charset="-122"/>
              </a:rPr>
              <a:t>约束规则的检验</a:t>
            </a:r>
            <a:r>
              <a:rPr lang="zh-CN" altLang="en-US" sz="1800" dirty="0">
                <a:latin typeface="宋体" panose="02010600030101010101" pitchFamily="2" charset="-122"/>
                <a:ea typeface="宋体" panose="02010600030101010101" pitchFamily="2" charset="-122"/>
              </a:rPr>
              <a:t>过程，使得不符合安全</a:t>
            </a:r>
            <a:r>
              <a:rPr lang="en-US" altLang="zh-CN" sz="1800" dirty="0">
                <a:latin typeface="宋体" panose="02010600030101010101" pitchFamily="2" charset="-122"/>
                <a:ea typeface="宋体" panose="02010600030101010101" pitchFamily="2" charset="-122"/>
              </a:rPr>
              <a:t>C</a:t>
            </a:r>
            <a:r>
              <a:rPr lang="zh-CN" altLang="en-US" sz="1800" dirty="0">
                <a:latin typeface="宋体" panose="02010600030101010101" pitchFamily="2" charset="-122"/>
                <a:ea typeface="宋体" panose="02010600030101010101" pitchFamily="2" charset="-122"/>
              </a:rPr>
              <a:t>标准的源代码在初始阶段就能被识别出，提高编译的效率。</a:t>
            </a: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如何获得源代码</a:t>
            </a:r>
            <a:r>
              <a:rPr lang="zh-CN" altLang="en-US" sz="1800" dirty="0">
                <a:solidFill>
                  <a:srgbClr val="FF0000"/>
                </a:solidFill>
                <a:latin typeface="宋体" panose="02010600030101010101" pitchFamily="2" charset="-122"/>
                <a:ea typeface="宋体" panose="02010600030101010101" pitchFamily="2" charset="-122"/>
              </a:rPr>
              <a:t>文法单元的语义</a:t>
            </a:r>
            <a:r>
              <a:rPr lang="zh-CN" altLang="en-US" sz="1800" dirty="0">
                <a:latin typeface="宋体" panose="02010600030101010101" pitchFamily="2" charset="-122"/>
                <a:ea typeface="宋体" panose="02010600030101010101" pitchFamily="2" charset="-122"/>
              </a:rPr>
              <a:t>和编译后</a:t>
            </a:r>
            <a:r>
              <a:rPr lang="zh-CN" altLang="en-US" sz="1800" dirty="0">
                <a:solidFill>
                  <a:srgbClr val="FF0000"/>
                </a:solidFill>
                <a:latin typeface="宋体" panose="02010600030101010101" pitchFamily="2" charset="-122"/>
                <a:ea typeface="宋体" panose="02010600030101010101" pitchFamily="2" charset="-122"/>
              </a:rPr>
              <a:t>目标代码段语义</a:t>
            </a:r>
            <a:r>
              <a:rPr lang="zh-CN" altLang="en-US" sz="1800" dirty="0">
                <a:latin typeface="宋体" panose="02010600030101010101" pitchFamily="2" charset="-122"/>
                <a:ea typeface="宋体" panose="02010600030101010101" pitchFamily="2" charset="-122"/>
              </a:rPr>
              <a:t>的方法。</a:t>
            </a: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一种</a:t>
            </a:r>
            <a:r>
              <a:rPr lang="zh-CN" altLang="en-US" sz="1800" dirty="0">
                <a:solidFill>
                  <a:srgbClr val="FF0000"/>
                </a:solidFill>
                <a:latin typeface="宋体" panose="02010600030101010101" pitchFamily="2" charset="-122"/>
                <a:ea typeface="宋体" panose="02010600030101010101" pitchFamily="2" charset="-122"/>
              </a:rPr>
              <a:t>基于语义的形式验证方法</a:t>
            </a:r>
            <a:r>
              <a:rPr lang="zh-CN" altLang="en-US" sz="1800" dirty="0">
                <a:latin typeface="宋体" panose="02010600030101010101" pitchFamily="2" charset="-122"/>
                <a:ea typeface="宋体" panose="02010600030101010101" pitchFamily="2" charset="-122"/>
              </a:rPr>
              <a:t>，能</a:t>
            </a:r>
            <a:r>
              <a:rPr lang="zh-CN" altLang="en-US" sz="1800" dirty="0">
                <a:solidFill>
                  <a:srgbClr val="FF0000"/>
                </a:solidFill>
                <a:latin typeface="宋体" panose="02010600030101010101" pitchFamily="2" charset="-122"/>
                <a:ea typeface="宋体" panose="02010600030101010101" pitchFamily="2" charset="-122"/>
              </a:rPr>
              <a:t>确认</a:t>
            </a:r>
            <a:r>
              <a:rPr lang="zh-CN" altLang="en-US" sz="1800" dirty="0">
                <a:latin typeface="宋体" panose="02010600030101010101" pitchFamily="2" charset="-122"/>
                <a:ea typeface="宋体" panose="02010600030101010101" pitchFamily="2" charset="-122"/>
              </a:rPr>
              <a:t>生成的目标代码的语义和源代码的</a:t>
            </a:r>
            <a:r>
              <a:rPr lang="zh-CN" altLang="en-US" sz="1800" dirty="0">
                <a:solidFill>
                  <a:srgbClr val="FF0000"/>
                </a:solidFill>
                <a:latin typeface="宋体" panose="02010600030101010101" pitchFamily="2" charset="-122"/>
                <a:ea typeface="宋体" panose="02010600030101010101" pitchFamily="2" charset="-122"/>
              </a:rPr>
              <a:t>语义是否保持一致</a:t>
            </a:r>
            <a:r>
              <a:rPr lang="zh-CN" altLang="en-US" sz="1800" dirty="0" smtClean="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a:p>
            <a:pPr marL="0" indent="0">
              <a:lnSpc>
                <a:spcPct val="15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zh-CN" altLang="en-US" sz="1800" dirty="0" smtClean="0">
                <a:latin typeface="宋体" panose="02010600030101010101" pitchFamily="2" charset="-122"/>
                <a:ea typeface="宋体" panose="02010600030101010101" pitchFamily="2" charset="-122"/>
              </a:rPr>
              <a:t>）研究</a:t>
            </a:r>
            <a:r>
              <a:rPr lang="zh-CN" altLang="en-US" sz="1800" dirty="0">
                <a:latin typeface="宋体" panose="02010600030101010101" pitchFamily="2" charset="-122"/>
                <a:ea typeface="宋体" panose="02010600030101010101" pitchFamily="2" charset="-122"/>
              </a:rPr>
              <a:t>如何构建一个</a:t>
            </a:r>
            <a:r>
              <a:rPr lang="zh-CN" altLang="en-US" sz="1800" dirty="0">
                <a:solidFill>
                  <a:srgbClr val="FF0000"/>
                </a:solidFill>
                <a:latin typeface="宋体" panose="02010600030101010101" pitchFamily="2" charset="-122"/>
                <a:ea typeface="宋体" panose="02010600030101010101" pitchFamily="2" charset="-122"/>
              </a:rPr>
              <a:t>专用公理集</a:t>
            </a:r>
            <a:r>
              <a:rPr lang="zh-CN" altLang="en-US" sz="1800" dirty="0">
                <a:latin typeface="宋体" panose="02010600030101010101" pitchFamily="2" charset="-122"/>
                <a:ea typeface="宋体" panose="02010600030101010101" pitchFamily="2" charset="-122"/>
              </a:rPr>
              <a:t>，其中包含了安全</a:t>
            </a:r>
            <a:r>
              <a:rPr lang="en-US" altLang="zh-CN" sz="1800" dirty="0">
                <a:latin typeface="宋体" panose="02010600030101010101" pitchFamily="2" charset="-122"/>
                <a:ea typeface="宋体" panose="02010600030101010101" pitchFamily="2" charset="-122"/>
              </a:rPr>
              <a:t>C</a:t>
            </a:r>
            <a:r>
              <a:rPr lang="zh-CN" altLang="en-US" sz="1800" dirty="0">
                <a:latin typeface="宋体" panose="02010600030101010101" pitchFamily="2" charset="-122"/>
                <a:ea typeface="宋体" panose="02010600030101010101" pitchFamily="2" charset="-122"/>
              </a:rPr>
              <a:t>所有文法单元的语义和目标代码中指令的语义。</a:t>
            </a:r>
          </a:p>
          <a:p>
            <a:pPr marL="0" indent="0">
              <a:lnSpc>
                <a:spcPct val="150000"/>
              </a:lnSpc>
              <a:buNone/>
            </a:pPr>
            <a:endParaRPr lang="en-US" altLang="zh-CN" sz="2000" dirty="0" smtClean="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30133" y="1529052"/>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主要</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研究内容</a:t>
            </a:r>
          </a:p>
        </p:txBody>
      </p:sp>
    </p:spTree>
    <p:extLst>
      <p:ext uri="{BB962C8B-B14F-4D97-AF65-F5344CB8AC3E}">
        <p14:creationId xmlns:p14="http://schemas.microsoft.com/office/powerpoint/2010/main" val="349515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lvl="2"/>
            <a:endParaRPr lang="en-US" altLang="zh-CN" dirty="0">
              <a:latin typeface="宋体" panose="02010600030101010101" pitchFamily="2" charset="-122"/>
              <a:ea typeface="宋体" panose="02010600030101010101" pitchFamily="2" charset="-122"/>
            </a:endParaRPr>
          </a:p>
          <a:p>
            <a:pPr lvl="0">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编译</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模块</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完成基本的</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编译                                     处理</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过程和安全</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约束</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规则                                              的</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检验；</a:t>
            </a:r>
            <a:endParaRPr lang="en-US" altLang="zh-CN"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语义</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转化模块</a:t>
            </a:r>
            <a:r>
              <a:rPr lang="zh-CN" altLang="en-US" sz="2000" dirty="0">
                <a:latin typeface="宋体" panose="02010600030101010101" pitchFamily="2" charset="-122"/>
                <a:ea typeface="宋体" panose="02010600030101010101" pitchFamily="2" charset="-122"/>
                <a:cs typeface="Times New Roman" panose="02020603050405020304" pitchFamily="18" charset="0"/>
              </a:rPr>
              <a:t>分别求出</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每                                        个</a:t>
            </a:r>
            <a:r>
              <a:rPr lang="zh-CN" altLang="en-US" sz="2000" dirty="0">
                <a:latin typeface="宋体" panose="02010600030101010101" pitchFamily="2" charset="-122"/>
                <a:ea typeface="宋体" panose="02010600030101010101" pitchFamily="2" charset="-122"/>
                <a:cs typeface="Times New Roman" panose="02020603050405020304" pitchFamily="18" charset="0"/>
              </a:rPr>
              <a:t>文法单元和和对应的</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目                                      标</a:t>
            </a:r>
            <a:r>
              <a:rPr lang="zh-CN" altLang="en-US" sz="2000" dirty="0">
                <a:latin typeface="宋体" panose="02010600030101010101" pitchFamily="2" charset="-122"/>
                <a:ea typeface="宋体" panose="02010600030101010101" pitchFamily="2" charset="-122"/>
                <a:cs typeface="Times New Roman" panose="02020603050405020304" pitchFamily="18" charset="0"/>
              </a:rPr>
              <a:t>代码段的语义；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形式</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验证模块</a:t>
            </a:r>
            <a:r>
              <a:rPr lang="zh-CN" altLang="en-US" sz="2000" dirty="0">
                <a:latin typeface="宋体" panose="02010600030101010101" pitchFamily="2" charset="-122"/>
                <a:ea typeface="宋体" panose="02010600030101010101" pitchFamily="2" charset="-122"/>
                <a:cs typeface="Times New Roman" panose="02020603050405020304" pitchFamily="18" charset="0"/>
              </a:rPr>
              <a:t>实现对</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文法                                        单元</a:t>
            </a:r>
            <a:r>
              <a:rPr lang="zh-CN" altLang="en-US" sz="2000" dirty="0">
                <a:latin typeface="宋体" panose="02010600030101010101" pitchFamily="2" charset="-122"/>
                <a:ea typeface="宋体" panose="02010600030101010101" pitchFamily="2" charset="-122"/>
                <a:cs typeface="Times New Roman" panose="02020603050405020304" pitchFamily="18" charset="0"/>
              </a:rPr>
              <a:t>语义和目标代码段</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语                                           义</a:t>
            </a:r>
            <a:r>
              <a:rPr lang="zh-CN" altLang="en-US" sz="2000" dirty="0">
                <a:latin typeface="宋体" panose="02010600030101010101" pitchFamily="2" charset="-122"/>
                <a:ea typeface="宋体" panose="02010600030101010101" pitchFamily="2" charset="-122"/>
                <a:cs typeface="Times New Roman" panose="02020603050405020304" pitchFamily="18" charset="0"/>
              </a:rPr>
              <a:t>一致性的确认； </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Clr>
                <a:prstClr val="black"/>
              </a:buClr>
              <a:buFont typeface="Wingdings" panose="05000000000000000000" pitchFamily="2" charset="2"/>
              <a:buChar char="Ø"/>
            </a:pPr>
            <a:r>
              <a:rPr lang="zh-CN" altLang="en-US" sz="20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用户</a:t>
            </a:r>
            <a:r>
              <a:rPr lang="zh-CN" altLang="en-US" sz="20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界面</a:t>
            </a:r>
            <a:r>
              <a:rPr lang="zh-CN" altLang="en-US" sz="2000" dirty="0">
                <a:latin typeface="宋体" panose="02010600030101010101" pitchFamily="2" charset="-122"/>
                <a:ea typeface="宋体" panose="02010600030101010101" pitchFamily="2" charset="-122"/>
                <a:cs typeface="Times New Roman" panose="02020603050405020304" pitchFamily="18" charset="0"/>
              </a:rPr>
              <a:t>辅助用户</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进行</a:t>
            </a:r>
            <a:r>
              <a:rPr lang="en-US" altLang="zh-CN" sz="2000" dirty="0" smtClean="0">
                <a:latin typeface="宋体" panose="02010600030101010101" pitchFamily="2" charset="-122"/>
                <a:ea typeface="宋体" panose="02010600030101010101" pitchFamily="2" charset="-122"/>
                <a:cs typeface="Times New Roman" panose="02020603050405020304" pitchFamily="18" charset="0"/>
              </a:rPr>
              <a:t>                                        </a:t>
            </a: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形式化</a:t>
            </a:r>
            <a:r>
              <a:rPr lang="zh-CN" altLang="en-US" sz="2000" dirty="0">
                <a:latin typeface="宋体" panose="02010600030101010101" pitchFamily="2" charset="-122"/>
                <a:ea typeface="宋体" panose="02010600030101010101" pitchFamily="2" charset="-122"/>
                <a:cs typeface="Times New Roman" panose="02020603050405020304" pitchFamily="18" charset="0"/>
              </a:rPr>
              <a:t>验证。                                     </a:t>
            </a:r>
            <a:r>
              <a:rPr lang="zh-CN" altLang="en-US" sz="20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形式化</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验证工具系统框架架构</a:t>
            </a:r>
          </a:p>
        </p:txBody>
      </p:sp>
      <p:pic>
        <p:nvPicPr>
          <p:cNvPr id="5" name="图片 4"/>
          <p:cNvPicPr>
            <a:picLocks noChangeAspect="1"/>
          </p:cNvPicPr>
          <p:nvPr/>
        </p:nvPicPr>
        <p:blipFill>
          <a:blip r:embed="rId3"/>
          <a:stretch>
            <a:fillRect/>
          </a:stretch>
        </p:blipFill>
        <p:spPr>
          <a:xfrm>
            <a:off x="3973504" y="2578024"/>
            <a:ext cx="4873662" cy="3230348"/>
          </a:xfrm>
          <a:prstGeom prst="rect">
            <a:avLst/>
          </a:prstGeom>
        </p:spPr>
      </p:pic>
    </p:spTree>
    <p:extLst>
      <p:ext uri="{BB962C8B-B14F-4D97-AF65-F5344CB8AC3E}">
        <p14:creationId xmlns:p14="http://schemas.microsoft.com/office/powerpoint/2010/main" val="1899756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把</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程序的源代码通过编译处理，从中识别出多条具有完整语义的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文法单元，编译出每个文法单元对应的目标代码</a:t>
            </a:r>
            <a:r>
              <a:rPr lang="zh-CN" altLang="en-US" sz="2000" dirty="0" smtClean="0">
                <a:latin typeface="宋体" panose="02010600030101010101" pitchFamily="2" charset="-122"/>
                <a:ea typeface="宋体" panose="02010600030101010101" pitchFamily="2" charset="-122"/>
              </a:rPr>
              <a:t>段；</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文法单元和目标代码段通过专用公理的应用分别转化为指称语义的</a:t>
            </a:r>
            <a:r>
              <a:rPr lang="zh-CN" altLang="en-US" sz="2000" dirty="0" smtClean="0">
                <a:latin typeface="宋体" panose="02010600030101010101" pitchFamily="2" charset="-122"/>
                <a:ea typeface="宋体" panose="02010600030101010101" pitchFamily="2" charset="-122"/>
              </a:rPr>
              <a:t>形式</a:t>
            </a:r>
            <a:r>
              <a:rPr lang="zh-CN" altLang="en-US"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把</a:t>
            </a:r>
            <a:r>
              <a:rPr lang="zh-CN" altLang="en-US" sz="2000" dirty="0">
                <a:latin typeface="宋体" panose="02010600030101010101" pitchFamily="2" charset="-122"/>
                <a:ea typeface="宋体" panose="02010600030101010101" pitchFamily="2" charset="-122"/>
              </a:rPr>
              <a:t>文法单元的指称语义和目标代码段的指称语义进行编码，消除二者格式和表达上的</a:t>
            </a:r>
            <a:r>
              <a:rPr lang="zh-CN" altLang="en-US" sz="2000" dirty="0" smtClean="0">
                <a:latin typeface="宋体" panose="02010600030101010101" pitchFamily="2" charset="-122"/>
                <a:ea typeface="宋体" panose="02010600030101010101" pitchFamily="2" charset="-122"/>
              </a:rPr>
              <a:t>差异</a:t>
            </a:r>
            <a:r>
              <a:rPr lang="zh-CN" altLang="en-US"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通过</a:t>
            </a:r>
            <a:r>
              <a:rPr lang="zh-CN" altLang="en-US" sz="2000" dirty="0">
                <a:latin typeface="宋体" panose="02010600030101010101" pitchFamily="2" charset="-122"/>
                <a:ea typeface="宋体" panose="02010600030101010101" pitchFamily="2" charset="-122"/>
              </a:rPr>
              <a:t>确认算法判断文法单元的指称语义和目标代码段的指称语义是否一致。</a:t>
            </a:r>
          </a:p>
        </p:txBody>
      </p:sp>
      <p:sp>
        <p:nvSpPr>
          <p:cNvPr id="4" name="圆角矩形 3"/>
          <p:cNvSpPr/>
          <p:nvPr/>
        </p:nvSpPr>
        <p:spPr bwMode="auto">
          <a:xfrm>
            <a:off x="649468" y="190123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语义的形式验证方法</a:t>
            </a:r>
          </a:p>
        </p:txBody>
      </p:sp>
    </p:spTree>
    <p:extLst>
      <p:ext uri="{BB962C8B-B14F-4D97-AF65-F5344CB8AC3E}">
        <p14:creationId xmlns:p14="http://schemas.microsoft.com/office/powerpoint/2010/main" val="401554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研究内容与拟采取的方案</a:t>
            </a:r>
          </a:p>
        </p:txBody>
      </p:sp>
      <p:sp>
        <p:nvSpPr>
          <p:cNvPr id="3" name="内容占位符 2"/>
          <p:cNvSpPr>
            <a:spLocks noGrp="1"/>
          </p:cNvSpPr>
          <p:nvPr>
            <p:ph idx="1"/>
          </p:nvPr>
        </p:nvSpPr>
        <p:spPr/>
        <p:txBody>
          <a:bodyPr/>
          <a:lstStyle/>
          <a:p>
            <a:pPr marL="0" indent="0">
              <a:buNone/>
            </a:pPr>
            <a:endParaRPr lang="en-US" altLang="zh-CN" dirty="0" smtClean="0">
              <a:latin typeface="宋体" panose="02010600030101010101" pitchFamily="2" charset="-122"/>
              <a:ea typeface="宋体" panose="02010600030101010101" pitchFamily="2" charset="-122"/>
            </a:endParaRPr>
          </a:p>
          <a:p>
            <a:pPr marL="0" indent="0">
              <a:lnSpc>
                <a:spcPct val="150000"/>
              </a:lnSpc>
              <a:buNone/>
            </a:pP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加入</a:t>
            </a:r>
            <a:r>
              <a:rPr lang="zh-CN" altLang="en-US" sz="2000" dirty="0">
                <a:latin typeface="宋体" panose="02010600030101010101" pitchFamily="2" charset="-122"/>
                <a:ea typeface="宋体" panose="02010600030101010101" pitchFamily="2" charset="-122"/>
              </a:rPr>
              <a:t>实时的提示功能，向用户显示程序的</a:t>
            </a:r>
            <a:r>
              <a:rPr lang="zh-CN" altLang="en-US" sz="2000" dirty="0">
                <a:solidFill>
                  <a:srgbClr val="FF0000"/>
                </a:solidFill>
                <a:latin typeface="宋体" panose="02010600030101010101" pitchFamily="2" charset="-122"/>
                <a:ea typeface="宋体" panose="02010600030101010101" pitchFamily="2" charset="-122"/>
              </a:rPr>
              <a:t>运行进度</a:t>
            </a:r>
            <a:r>
              <a:rPr lang="zh-CN" altLang="en-US" sz="2000" dirty="0">
                <a:latin typeface="宋体" panose="02010600030101010101" pitchFamily="2" charset="-122"/>
                <a:ea typeface="宋体" panose="02010600030101010101" pitchFamily="2" charset="-122"/>
              </a:rPr>
              <a:t>；</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开发</a:t>
            </a:r>
            <a:r>
              <a:rPr lang="zh-CN" altLang="en-US" sz="2000" dirty="0">
                <a:solidFill>
                  <a:srgbClr val="FF0000"/>
                </a:solidFill>
                <a:latin typeface="宋体" panose="02010600030101010101" pitchFamily="2" charset="-122"/>
                <a:ea typeface="宋体" panose="02010600030101010101" pitchFamily="2" charset="-122"/>
              </a:rPr>
              <a:t>用户交互接口</a:t>
            </a:r>
            <a:r>
              <a:rPr lang="zh-CN" altLang="en-US" sz="2000" dirty="0">
                <a:latin typeface="宋体" panose="02010600030101010101" pitchFamily="2" charset="-122"/>
                <a:ea typeface="宋体" panose="02010600030101010101" pitchFamily="2" charset="-122"/>
              </a:rPr>
              <a:t>，使用户能做出一些决策，辅助证明过程；</a:t>
            </a:r>
          </a:p>
          <a:p>
            <a:pPr>
              <a:lnSpc>
                <a:spcPct val="150000"/>
              </a:lnSpc>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手动</a:t>
            </a:r>
            <a:r>
              <a:rPr lang="zh-CN" altLang="en-US" sz="2000" dirty="0">
                <a:latin typeface="宋体" panose="02010600030101010101" pitchFamily="2" charset="-122"/>
                <a:ea typeface="宋体" panose="02010600030101010101" pitchFamily="2" charset="-122"/>
              </a:rPr>
              <a:t>精简证明序列，删除冗余证明项。</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用户</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交互界面的开发</a:t>
            </a:r>
          </a:p>
        </p:txBody>
      </p:sp>
    </p:spTree>
    <p:extLst>
      <p:ext uri="{BB962C8B-B14F-4D97-AF65-F5344CB8AC3E}">
        <p14:creationId xmlns:p14="http://schemas.microsoft.com/office/powerpoint/2010/main" val="143979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课题来源</a:t>
            </a:r>
          </a:p>
        </p:txBody>
      </p:sp>
      <p:sp>
        <p:nvSpPr>
          <p:cNvPr id="4" name="内容占位符 2"/>
          <p:cNvSpPr txBox="1">
            <a:spLocks/>
          </p:cNvSpPr>
          <p:nvPr/>
        </p:nvSpPr>
        <p:spPr bwMode="auto">
          <a:xfrm>
            <a:off x="304799" y="1674779"/>
            <a:ext cx="8683557"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Blip>
                <a:blip r:embed="rId2"/>
              </a:buBlip>
              <a:defRPr sz="24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Blip>
                <a:blip r:embed="rId3"/>
              </a:buBlip>
              <a:defRPr sz="2000">
                <a:solidFill>
                  <a:srgbClr val="0000CC"/>
                </a:solidFill>
                <a:latin typeface="Calibri" pitchFamily="34" charset="0"/>
                <a:ea typeface="楷体" pitchFamily="49" charset="-122"/>
                <a:cs typeface="Calibri" pitchFamily="34" charset="0"/>
              </a:defRPr>
            </a:lvl2pPr>
            <a:lvl3pPr marL="1143000" indent="-228600" algn="l" rtl="0" eaLnBrk="1" fontAlgn="base" hangingPunct="1">
              <a:spcBef>
                <a:spcPct val="20000"/>
              </a:spcBef>
              <a:spcAft>
                <a:spcPct val="0"/>
              </a:spcAft>
              <a:buBlip>
                <a:blip r:embed="rId4"/>
              </a:buBlip>
              <a:defRPr sz="1600" b="1">
                <a:solidFill>
                  <a:schemeClr val="tx1"/>
                </a:solidFill>
                <a:latin typeface="Calibri" pitchFamily="34" charset="0"/>
                <a:ea typeface="楷体_GB2312" pitchFamily="49" charset="-122"/>
                <a:cs typeface="Calibri" pitchFamily="34" charset="0"/>
              </a:defRPr>
            </a:lvl3pPr>
            <a:lvl4pPr marL="1600200" indent="-22860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4pPr>
            <a:lvl5pPr marL="2057400" indent="-228600" algn="l" rtl="0" eaLnBrk="1" fontAlgn="base" hangingPunct="1">
              <a:spcBef>
                <a:spcPct val="20000"/>
              </a:spcBef>
              <a:spcAft>
                <a:spcPct val="0"/>
              </a:spcAft>
              <a:buBlip>
                <a:blip r:embed="rId6"/>
              </a:buBlip>
              <a:defRPr sz="800">
                <a:solidFill>
                  <a:schemeClr val="tx1"/>
                </a:solidFill>
                <a:latin typeface="Calibri" pitchFamily="34" charset="0"/>
                <a:ea typeface="楷体_GB2312" pitchFamily="49" charset="-122"/>
                <a:cs typeface="Calibri" pitchFamily="34" charset="0"/>
              </a:defRPr>
            </a:lvl5pPr>
            <a:lvl6pPr marL="25146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6"/>
              </a:buBlip>
              <a:defRPr sz="2000">
                <a:solidFill>
                  <a:schemeClr val="tx1"/>
                </a:solidFill>
                <a:latin typeface="+mn-lt"/>
                <a:ea typeface="楷体_GB2312" pitchFamily="49" charset="-122"/>
              </a:defRPr>
            </a:lvl9pPr>
          </a:lstStyle>
          <a:p>
            <a:pPr marL="0" indent="0">
              <a:buNone/>
            </a:pPr>
            <a:endParaRPr lang="en-US" altLang="zh-CN" dirty="0" smtClean="0">
              <a:ea typeface="宋体" pitchFamily="2" charset="-122"/>
            </a:endParaRPr>
          </a:p>
          <a:p>
            <a:pPr marL="0" indent="0">
              <a:buNone/>
            </a:pPr>
            <a:endParaRPr lang="en-US" altLang="zh-CN" dirty="0">
              <a:ea typeface="宋体" pitchFamily="2" charset="-122"/>
            </a:endParaRPr>
          </a:p>
          <a:p>
            <a:pPr marL="0" indent="0">
              <a:buNone/>
            </a:pPr>
            <a:endParaRPr lang="en-US" altLang="zh-CN" dirty="0" smtClean="0">
              <a:ea typeface="宋体" pitchFamily="2" charset="-122"/>
            </a:endParaRPr>
          </a:p>
          <a:p>
            <a:pPr marL="0" indent="0">
              <a:buNone/>
            </a:pPr>
            <a:r>
              <a:rPr lang="zh-CN" altLang="en-US" dirty="0" smtClean="0">
                <a:ea typeface="宋体" pitchFamily="2" charset="-122"/>
              </a:rPr>
              <a:t>民</a:t>
            </a:r>
            <a:r>
              <a:rPr lang="zh-CN" altLang="en-US" dirty="0">
                <a:ea typeface="宋体" pitchFamily="2" charset="-122"/>
              </a:rPr>
              <a:t>机专项“符合</a:t>
            </a:r>
            <a:r>
              <a:rPr lang="en-US" altLang="zh-CN" dirty="0">
                <a:latin typeface="Times New Roman" panose="02020603050405020304" pitchFamily="18" charset="0"/>
                <a:ea typeface="宋体" pitchFamily="2" charset="-122"/>
                <a:cs typeface="Times New Roman" panose="02020603050405020304" pitchFamily="18" charset="0"/>
              </a:rPr>
              <a:t>DO-178B/C</a:t>
            </a:r>
            <a:r>
              <a:rPr lang="zh-CN" altLang="en-US" dirty="0">
                <a:ea typeface="宋体" pitchFamily="2" charset="-122"/>
              </a:rPr>
              <a:t>的</a:t>
            </a:r>
            <a:r>
              <a:rPr lang="en-US" altLang="zh-CN" dirty="0">
                <a:ea typeface="宋体" pitchFamily="2" charset="-122"/>
              </a:rPr>
              <a:t>A</a:t>
            </a:r>
            <a:r>
              <a:rPr lang="zh-CN" altLang="en-US" dirty="0">
                <a:ea typeface="宋体" pitchFamily="2" charset="-122"/>
              </a:rPr>
              <a:t>级机载软件开发与认证技术研究”</a:t>
            </a:r>
            <a:endParaRPr lang="en-US" altLang="zh-CN" dirty="0">
              <a:ea typeface="宋体" pitchFamily="2" charset="-122"/>
            </a:endParaRPr>
          </a:p>
          <a:p>
            <a:pPr marL="0" indent="0">
              <a:buNone/>
            </a:pPr>
            <a:endParaRPr lang="en-US" altLang="zh-CN" kern="0" dirty="0" smtClean="0"/>
          </a:p>
          <a:p>
            <a:endParaRPr lang="en-US" altLang="zh-CN" kern="0" dirty="0" smtClean="0"/>
          </a:p>
          <a:p>
            <a:pPr lvl="2"/>
            <a:endParaRPr lang="en-US" altLang="zh-CN" kern="0" dirty="0" smtClean="0"/>
          </a:p>
          <a:p>
            <a:pPr lvl="2"/>
            <a:endParaRPr lang="zh-CN" altLang="en-US" kern="0" dirty="0"/>
          </a:p>
        </p:txBody>
      </p:sp>
    </p:spTree>
    <p:extLst>
      <p:ext uri="{BB962C8B-B14F-4D97-AF65-F5344CB8AC3E}">
        <p14:creationId xmlns:p14="http://schemas.microsoft.com/office/powerpoint/2010/main" val="1975683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solidFill>
                  <a:srgbClr val="FF0000"/>
                </a:solidFill>
                <a:latin typeface="宋体" panose="02010600030101010101" pitchFamily="2" charset="-122"/>
                <a:ea typeface="宋体" panose="02010600030101010101" pitchFamily="2" charset="-122"/>
              </a:rPr>
              <a:t>关键</a:t>
            </a:r>
            <a:r>
              <a:rPr lang="zh-CN" altLang="en-US" sz="3200" dirty="0" smtClean="0">
                <a:solidFill>
                  <a:srgbClr val="FF0000"/>
                </a:solidFill>
                <a:latin typeface="宋体" panose="02010600030101010101" pitchFamily="2" charset="-122"/>
                <a:ea typeface="宋体" panose="02010600030101010101" pitchFamily="2" charset="-122"/>
              </a:rPr>
              <a:t>技术及难点</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2886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表示待证明序列中每一个证明项所在的环境和上下文，蒙太古语用学中指出相同对象在不同语境中语义不同。从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源代码中</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识别</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出多条</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文法单元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语句等，由于其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语境确定</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（主要由局部变量和全局变量等组成），则每个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文法单元对象的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语义就确定</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于是便</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可以基于每个文法单元的语义进行形式验证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如何设计从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源代码中</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识别出多个</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文法单元</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其对应的目标代码段的算法，这是课题研究的难点。</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en-US" altLang="zh-CN"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文法</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单元</a:t>
            </a:r>
          </a:p>
        </p:txBody>
      </p:sp>
    </p:spTree>
    <p:extLst>
      <p:ext uri="{BB962C8B-B14F-4D97-AF65-F5344CB8AC3E}">
        <p14:creationId xmlns:p14="http://schemas.microsoft.com/office/powerpoint/2010/main" val="2696721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指称语义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是采用形式系统方法，用相应的数学对象（如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set, function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等）对一个即定形式语言的语义进行注释的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学问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课题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中我们将用指称语义</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方式</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分别表示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文法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单元</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和目标代码段的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语义，难点在于如何正确的对它们</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进行建模和形式化</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表示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（求出指称语义）。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指称语义</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1949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关键技术与难点</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编译器的任务是将源代码正确的编译为目标代码，而确认源代码与编译生成的目标代码之间是否具有一致的语义是判断编译过程是否正确的有效方法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课题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中需要构造一个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确认器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validator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）来验证源代码的文法单元和目标代码段的语义是否一致</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设计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确认</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语义一致性验证算法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当前研究的难点。 </a:t>
            </a:r>
          </a:p>
        </p:txBody>
      </p:sp>
      <p:sp>
        <p:nvSpPr>
          <p:cNvPr id="4" name="圆角矩形 3"/>
          <p:cNvSpPr/>
          <p:nvPr/>
        </p:nvSpPr>
        <p:spPr bwMode="auto">
          <a:xfrm>
            <a:off x="559316" y="1714487"/>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语义</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一致</a:t>
            </a:r>
          </a:p>
        </p:txBody>
      </p:sp>
    </p:spTree>
    <p:extLst>
      <p:ext uri="{BB962C8B-B14F-4D97-AF65-F5344CB8AC3E}">
        <p14:creationId xmlns:p14="http://schemas.microsoft.com/office/powerpoint/2010/main" val="2366499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进度安排</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454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进度安排</a:t>
            </a:r>
          </a:p>
        </p:txBody>
      </p:sp>
      <p:sp>
        <p:nvSpPr>
          <p:cNvPr id="3" name="内容占位符 2"/>
          <p:cNvSpPr>
            <a:spLocks noGrp="1"/>
          </p:cNvSpPr>
          <p:nvPr>
            <p:ph idx="1"/>
          </p:nvPr>
        </p:nvSpPr>
        <p:spPr/>
        <p:txBody>
          <a:bodyPr/>
          <a:lstStyle/>
          <a:p>
            <a:pPr marL="0" indent="0">
              <a:lnSpc>
                <a:spcPct val="150000"/>
              </a:lnSpc>
              <a:buNone/>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01</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研究相关资料和技术</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03</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技术尝试，概要设计</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04</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05</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详细设计，撰写小论文</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09</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编码实现，测试分析</a:t>
            </a:r>
          </a:p>
          <a:p>
            <a:pPr lvl="1">
              <a:lnSpc>
                <a:spcPct val="150000"/>
              </a:lnSpc>
              <a:buFont typeface="Wingdings" panose="05000000000000000000" pitchFamily="2" charset="2"/>
              <a:buChar char="Ø"/>
            </a:pPr>
            <a:r>
              <a:rPr lang="en-US" altLang="zh-CN"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10</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2016</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年</a:t>
            </a:r>
            <a:r>
              <a:rPr lang="en-US" altLang="zh-CN" dirty="0">
                <a:solidFill>
                  <a:schemeClr val="tx1"/>
                </a:solidFill>
                <a:latin typeface="宋体" panose="02010600030101010101" pitchFamily="2" charset="-122"/>
                <a:ea typeface="宋体" panose="02010600030101010101" pitchFamily="2" charset="-122"/>
                <a:cs typeface="Times New Roman" panose="02020603050405020304" pitchFamily="18" charset="0"/>
              </a:rPr>
              <a:t>12</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月  整理资料，撰写毕业论文</a:t>
            </a:r>
          </a:p>
          <a:p>
            <a:pPr>
              <a:lnSpc>
                <a:spcPct val="150000"/>
              </a:lnSpc>
              <a:buFont typeface="Wingdings" panose="05000000000000000000" pitchFamily="2" charset="2"/>
              <a:buChar char="Ø"/>
            </a:pP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63155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主要参考文献</a:t>
            </a:r>
            <a:endParaRPr lang="en-US" altLang="zh-CN" sz="3200" dirty="0" smtClean="0">
              <a:solidFill>
                <a:srgbClr val="FF0000"/>
              </a:solidFill>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69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A.S.Boujanvah</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K.Salehf</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Compiler test case generation methods: a survey and assessment. Information and Software Technology, 39 -1997, 617-625.</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2]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Peled</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 Model Checking[M]. Cambridge: MIT Press, 1999.</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err="1" smtClean="0">
                <a:latin typeface="Times New Roman" panose="02020603050405020304" pitchFamily="18" charset="0"/>
                <a:ea typeface="宋体" panose="02010600030101010101" pitchFamily="2" charset="-122"/>
                <a:cs typeface="Times New Roman" panose="02020603050405020304" pitchFamily="18" charset="0"/>
              </a:rPr>
              <a:t>Baier</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Katoen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P. Principles of Model Checking[M]. Cambridge: MIT Press, 2008.</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4] 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Huimin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Zhang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Wenhui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Theories, techniques and applications[J].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Acta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Electronica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Sinica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2002, 30(12): 1907-1912.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5]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 Emerson E A,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Sistla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P. Automatic verification of finite state concurrent system using temporal logic specifications[A]. 10th Annual ACM Symposium on Principle of Programming Languages[C]. New York: ACM Press, 1983, 117-126.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6] M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Vardi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Wolper</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An automata – theoretic approach to automatic program verification[A]. 1st IEEE Symposium on Logic in Computer Science[C]. Los Alamitos: IEEE Computer Society, 1986, 322-331.</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7]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AIIen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Emerson, Chin-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Laung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Lei. Efficient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modeI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checking in fragments of the propositional Mu-</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CaIcuIus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 1st IEEE Symposium on Logic in Computer Science[C]. Los Alamitos</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IEEE Computer Society, 1986, 267 - 278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302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8] Colin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Stirling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David Walker.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LocaI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model checking in the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modaI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Mu-Calculus[A]. Lecture Notes in Computer Science 351 - 3rd International Joint Conference on Theory and Practice of Software Development[C]. Berlin: Springer-</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Verlag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1989, 369 - 383.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9] Clarke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 M</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My  27-year quest to overcome the state explosion problem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24th Annual IEEE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Symp</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on Logic in Computer Science(LICS’09). Piscataway, NJ: IEEE, 2009: No, 3.</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Cousot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 Mauborgne L. Theories, solvers and static analysis by  abstract interpretation[J]. Journal of the ACM (JACM), 2012, 59(</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６</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1-56.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[11</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Mengjun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Zhoujun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Chen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Huowang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Program verification techniques based on abstract interpretation theory[J]. Journal of Software, 2008, 19(1): 17-26.</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Clarke E,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Grumberg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Jha</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et al. Counterexample-guided abstraction refinement for symbolic model checking[J]. Journal of the ACM, 2003, 50(5): 752-794.</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[13</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Hoare C A R. An axiomatic basis for computer programming[J]. Communications of the ACM, 1969, 12: 576-580.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14] Floyd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R W. Assigning meanings to programs[C]//Proceedings of Symposium on Applied Mathematics, 1967, 19-31. </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087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solidFill>
                  <a:srgbClr val="003366"/>
                </a:solidFill>
                <a:ea typeface="宋体" pitchFamily="2" charset="-122"/>
              </a:rPr>
              <a:t>主要参考文献</a:t>
            </a:r>
            <a:endParaRPr kumimoji="1" lang="zh-CN" altLang="en-US" sz="4000" dirty="0">
              <a:solidFill>
                <a:srgbClr val="003366"/>
              </a:solidFill>
              <a:ea typeface="宋体" pitchFamily="2" charset="-122"/>
            </a:endParaRPr>
          </a:p>
        </p:txBody>
      </p:sp>
      <p:sp>
        <p:nvSpPr>
          <p:cNvPr id="3" name="内容占位符 2"/>
          <p:cNvSpPr>
            <a:spLocks noGrp="1"/>
          </p:cNvSpPr>
          <p:nvPr>
            <p:ph idx="1"/>
          </p:nvPr>
        </p:nvSpPr>
        <p:spPr>
          <a:xfrm>
            <a:off x="87549" y="1600200"/>
            <a:ext cx="8949447" cy="4852988"/>
          </a:xfrm>
        </p:spPr>
        <p:txBody>
          <a:bodyPr/>
          <a:lstStyle/>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[15] Magill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Nanevski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 Clarke E, et al. Inferring invariants in separation logic for imperative list-processing programs[C]//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3rd Workshop on Semantics, Program Analysis and Computing Environments for Memory Management (SPACE 2006), Charleston, 2006: 47-60.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[16</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Ireland A. Towards automatic assertion refinement for separation logic[C]//</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Proc</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of the ASE 2006.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IEEE Computer Society, 2006: 309-312.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[17</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Owre</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S,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Rushby</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J, Shankar N. PVS specification and verification system[J]. URL: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pvs</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csl</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sri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com, 2001.</a:t>
            </a:r>
          </a:p>
          <a:p>
            <a:pPr marL="0" indent="0" algn="just">
              <a:lnSpc>
                <a:spcPct val="150000"/>
              </a:lnSpc>
              <a:buNone/>
            </a:pP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Huet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Gérard, Gilles Kahn, and Christine Paulin-</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Mohring</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"The Coq Proof Assistant A Tutorial." Rapport Technique 178 (1997).</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[19</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Paulson, Lawrence C., and Markus Wenzel. Isabelle/HOL: a proof assistant for higher-order logic. Vol. 2283. Springer, 2002.</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[20</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Charles N. Fischer, Ronald K.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Cytron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Richard J. LeBlanc, Jr.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编译器构造</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清华大学出版社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2012: 7~10.</a:t>
            </a:r>
          </a:p>
          <a:p>
            <a:pPr marL="0" indent="0" algn="just">
              <a:lnSpc>
                <a:spcPct val="150000"/>
              </a:lnSpc>
              <a:buNone/>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[21] </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Yang </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X, Chen Y, </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Eide</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E, et al. Finding and understanding bugs in C compilers[C]//ACM SIGPLAN Notices. ACM, 2011, 46(6): 283-294.</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708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课题背景与意义</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国内外研究现状</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697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p:cNvSpPr txBox="1">
            <a:spLocks noChangeArrowheads="1"/>
          </p:cNvSpPr>
          <p:nvPr/>
        </p:nvSpPr>
        <p:spPr bwMode="auto">
          <a:xfrm>
            <a:off x="95250" y="2844800"/>
            <a:ext cx="897255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4400" dirty="0" smtClean="0">
                <a:solidFill>
                  <a:schemeClr val="bg1"/>
                </a:solidFill>
                <a:ea typeface="华文隶书" pitchFamily="2" charset="-122"/>
              </a:rPr>
              <a:t>请老师批评</a:t>
            </a:r>
            <a:r>
              <a:rPr lang="zh-CN" altLang="en-US" sz="4400" dirty="0">
                <a:solidFill>
                  <a:schemeClr val="bg1"/>
                </a:solidFill>
                <a:ea typeface="华文隶书" pitchFamily="2" charset="-122"/>
              </a:rPr>
              <a:t>指导</a:t>
            </a:r>
            <a:r>
              <a:rPr lang="zh-CN" altLang="en-US" sz="4400" dirty="0" smtClean="0">
                <a:solidFill>
                  <a:schemeClr val="bg1"/>
                </a:solidFill>
                <a:ea typeface="华文隶书" pitchFamily="2" charset="-122"/>
              </a:rPr>
              <a:t>！</a:t>
            </a:r>
            <a:endParaRPr lang="zh-CN" altLang="en-US" sz="4400" dirty="0">
              <a:solidFill>
                <a:schemeClr val="bg1"/>
              </a:solidFill>
              <a:ea typeface="华文隶书" pitchFamily="2" charset="-122"/>
            </a:endParaRPr>
          </a:p>
        </p:txBody>
      </p:sp>
      <p:sp>
        <p:nvSpPr>
          <p:cNvPr id="100355" name="WordArt 3"/>
          <p:cNvSpPr>
            <a:spLocks noChangeArrowheads="1" noChangeShapeType="1" noTextEdit="1"/>
          </p:cNvSpPr>
          <p:nvPr/>
        </p:nvSpPr>
        <p:spPr bwMode="blackWhite">
          <a:xfrm>
            <a:off x="609600" y="838200"/>
            <a:ext cx="5399088" cy="1146175"/>
          </a:xfrm>
          <a:prstGeom prst="rect">
            <a:avLst/>
          </a:prstGeom>
        </p:spPr>
        <p:txBody>
          <a:bodyPr wrap="none" fromWordArt="1">
            <a:prstTxWarp prst="textPlain">
              <a:avLst>
                <a:gd name="adj" fmla="val 50000"/>
              </a:avLst>
            </a:prstTxWarp>
          </a:bodyPr>
          <a:lstStyle/>
          <a:p>
            <a:pPr algn="ctr"/>
            <a:r>
              <a:rPr lang="zh-CN" altLang="en-US" sz="5400" kern="10" dirty="0">
                <a:ln w="28575">
                  <a:solidFill>
                    <a:srgbClr val="FEFEFE"/>
                  </a:solidFill>
                  <a:round/>
                  <a:headEnd/>
                  <a:tailEnd/>
                </a:ln>
                <a:gradFill rotWithShape="1">
                  <a:gsLst>
                    <a:gs pos="0">
                      <a:schemeClr val="accent2"/>
                    </a:gs>
                    <a:gs pos="100000">
                      <a:schemeClr val="accent1"/>
                    </a:gs>
                  </a:gsLst>
                  <a:lin ang="0" scaled="1"/>
                </a:gradFill>
                <a:effectLst>
                  <a:outerShdw dist="71842" dir="2700000" algn="ctr" rotWithShape="0">
                    <a:srgbClr val="080808">
                      <a:alpha val="50000"/>
                    </a:srgbClr>
                  </a:outerShdw>
                </a:effectLst>
                <a:latin typeface="黑体"/>
                <a:ea typeface="黑体"/>
              </a:rPr>
              <a:t>谢谢大家！</a:t>
            </a:r>
          </a:p>
        </p:txBody>
      </p:sp>
    </p:spTree>
    <p:extLst>
      <p:ext uri="{BB962C8B-B14F-4D97-AF65-F5344CB8AC3E}">
        <p14:creationId xmlns:p14="http://schemas.microsoft.com/office/powerpoint/2010/main" val="192772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053652"/>
            <a:ext cx="8229600" cy="4399535"/>
          </a:xfrm>
        </p:spPr>
        <p:txBody>
          <a:bodyPr/>
          <a:lstStyle/>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随着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计算机应用技术的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飞速发展，软件已渗透到国民经济和国防建设的各个领域，在信息社会中扮演着至关重要的角色。</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安全攸关软件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，如航空机载软件，作为各类安全关键系统的构成部分，其内部结构越来越复杂、应用环境越来越</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开放，对其进行</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安全性分析、设计以及适航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验证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变得尤为重要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目前航空领域中主要采用的验证标准是航空适航认证标准体系</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DO-178B</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DO-178C</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新的适航验证标准</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DO-178C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DO-178B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的不足，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将</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形式验证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引入到机载软件的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开发过程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21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1738933"/>
            <a:ext cx="8229600" cy="4617664"/>
          </a:xfrm>
        </p:spPr>
        <p:txBody>
          <a:bodyPr/>
          <a:lstStyle/>
          <a:p>
            <a:pPr>
              <a:lnSpc>
                <a:spcPct val="150000"/>
              </a:lnSpc>
              <a:buFont typeface="Wingdings" panose="05000000000000000000" pitchFamily="2" charset="2"/>
              <a:buChar char="Ø"/>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作为软件开发过程中的关键工具，</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如果其不安全，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则无法保证其所生成代码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的安全，非安全的编译器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在对程序代码进行编译的过程中，很可能篡改其</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原本语义</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，生成不安全的</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目标代码</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，造成严重的后果。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航空领域由于机载软件的安全性问题所造成</a:t>
            </a:r>
            <a:r>
              <a:rPr lang="zh-CN" altLang="en-US" sz="2000" dirty="0" smtClean="0">
                <a:latin typeface="宋体" panose="02010600030101010101" pitchFamily="2" charset="-122"/>
                <a:ea typeface="宋体" panose="02010600030101010101" pitchFamily="2" charset="-122"/>
              </a:rPr>
              <a:t>的事故正在</a:t>
            </a:r>
            <a:r>
              <a:rPr lang="zh-CN" altLang="en-US" sz="2000" dirty="0">
                <a:latin typeface="宋体" panose="02010600030101010101" pitchFamily="2" charset="-122"/>
                <a:ea typeface="宋体" panose="02010600030101010101" pitchFamily="2" charset="-122"/>
              </a:rPr>
              <a:t>呈规模性上升</a:t>
            </a:r>
            <a:r>
              <a:rPr lang="zh-CN" altLang="en-US" sz="2000" dirty="0" smtClean="0">
                <a:latin typeface="宋体" panose="02010600030101010101" pitchFamily="2" charset="-122"/>
                <a:ea typeface="宋体" panose="02010600030101010101" pitchFamily="2" charset="-122"/>
              </a:rPr>
              <a:t>趋势，如</a:t>
            </a:r>
            <a:r>
              <a:rPr lang="en-US" altLang="zh-CN" sz="2000" dirty="0" smtClean="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年，由于软件故障，导致美国海军的一架无人直升机发生系统故障，闯进华盛顿上空</a:t>
            </a:r>
            <a:r>
              <a:rPr lang="zh-CN" altLang="en-US" sz="2000">
                <a:latin typeface="宋体" panose="02010600030101010101" pitchFamily="2" charset="-122"/>
                <a:ea typeface="宋体" panose="02010600030101010101" pitchFamily="2" charset="-122"/>
              </a:rPr>
              <a:t>的</a:t>
            </a:r>
            <a:r>
              <a:rPr lang="zh-CN" altLang="en-US" sz="2000" smtClean="0">
                <a:latin typeface="宋体" panose="02010600030101010101" pitchFamily="2" charset="-122"/>
                <a:ea typeface="宋体" panose="02010600030101010101" pitchFamily="2" charset="-122"/>
              </a:rPr>
              <a:t>禁飞区，险遭击落。</a:t>
            </a:r>
            <a:endParaRPr lang="en-US" altLang="zh-CN" sz="2000"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传统的编译器验证方法是大量的进行</a:t>
            </a:r>
            <a:r>
              <a:rPr lang="zh-CN" altLang="en-US" sz="2000" dirty="0">
                <a:solidFill>
                  <a:srgbClr val="FF0000"/>
                </a:solidFill>
                <a:latin typeface="宋体" panose="02010600030101010101" pitchFamily="2" charset="-122"/>
                <a:ea typeface="宋体" panose="02010600030101010101" pitchFamily="2" charset="-122"/>
              </a:rPr>
              <a:t>软件测试</a:t>
            </a:r>
            <a:r>
              <a:rPr lang="zh-CN" altLang="en-US" sz="2000" dirty="0">
                <a:latin typeface="宋体" panose="02010600030101010101" pitchFamily="2" charset="-122"/>
                <a:ea typeface="宋体" panose="02010600030101010101" pitchFamily="2" charset="-122"/>
              </a:rPr>
              <a:t>，但是软件测试</a:t>
            </a:r>
            <a:r>
              <a:rPr lang="zh-CN" altLang="en-US" sz="2000" dirty="0">
                <a:solidFill>
                  <a:srgbClr val="FF0000"/>
                </a:solidFill>
                <a:latin typeface="宋体" panose="02010600030101010101" pitchFamily="2" charset="-122"/>
                <a:ea typeface="宋体" panose="02010600030101010101" pitchFamily="2" charset="-122"/>
              </a:rPr>
              <a:t>难以达到</a:t>
            </a:r>
            <a:r>
              <a:rPr lang="zh-CN" altLang="en-US" sz="2000" dirty="0">
                <a:latin typeface="宋体" panose="02010600030101010101" pitchFamily="2" charset="-122"/>
                <a:ea typeface="宋体" panose="02010600030101010101" pitchFamily="2" charset="-122"/>
              </a:rPr>
              <a:t>完全覆盖，并不能充分</a:t>
            </a:r>
            <a:r>
              <a:rPr lang="zh-CN" altLang="en-US" sz="2000" dirty="0" smtClean="0">
                <a:latin typeface="宋体" panose="02010600030101010101" pitchFamily="2" charset="-122"/>
                <a:ea typeface="宋体" panose="02010600030101010101" pitchFamily="2" charset="-122"/>
              </a:rPr>
              <a:t>地满足安全攸关软件开发中编译器</a:t>
            </a:r>
            <a:r>
              <a:rPr lang="zh-CN" altLang="en-US" sz="2000" dirty="0">
                <a:latin typeface="宋体" panose="02010600030101010101" pitchFamily="2" charset="-122"/>
                <a:ea typeface="宋体" panose="02010600030101010101" pitchFamily="2" charset="-122"/>
              </a:rPr>
              <a:t>的</a:t>
            </a:r>
            <a:r>
              <a:rPr lang="zh-CN" altLang="en-US" sz="2000" dirty="0" smtClean="0">
                <a:latin typeface="宋体" panose="02010600030101010101" pitchFamily="2" charset="-122"/>
                <a:ea typeface="宋体" panose="02010600030101010101" pitchFamily="2" charset="-122"/>
              </a:rPr>
              <a:t>安全可靠性需求。</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20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课题背景与意义</a:t>
            </a:r>
          </a:p>
        </p:txBody>
      </p:sp>
      <p:sp>
        <p:nvSpPr>
          <p:cNvPr id="3" name="内容占位符 2"/>
          <p:cNvSpPr>
            <a:spLocks noGrp="1"/>
          </p:cNvSpPr>
          <p:nvPr>
            <p:ph idx="1"/>
          </p:nvPr>
        </p:nvSpPr>
        <p:spPr>
          <a:xfrm>
            <a:off x="457200" y="2256020"/>
            <a:ext cx="8229600" cy="4197168"/>
          </a:xfrm>
        </p:spPr>
        <p:txBody>
          <a:bodyPr/>
          <a:lstStyle/>
          <a:p>
            <a:pPr algn="just">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近年来，</a:t>
            </a:r>
            <a:r>
              <a:rPr lang="zh-CN" altLang="en-US" sz="2000" dirty="0">
                <a:solidFill>
                  <a:srgbClr val="FF0000"/>
                </a:solidFill>
                <a:latin typeface="宋体" panose="02010600030101010101" pitchFamily="2" charset="-122"/>
                <a:ea typeface="宋体" panose="02010600030101010101" pitchFamily="2" charset="-122"/>
              </a:rPr>
              <a:t>形式化验证方法</a:t>
            </a:r>
            <a:r>
              <a:rPr lang="zh-CN" altLang="en-US" sz="2000" dirty="0">
                <a:latin typeface="宋体" panose="02010600030101010101" pitchFamily="2" charset="-122"/>
                <a:ea typeface="宋体" panose="02010600030101010101" pitchFamily="2" charset="-122"/>
              </a:rPr>
              <a:t>在编译器</a:t>
            </a:r>
            <a:r>
              <a:rPr lang="zh-CN" altLang="en-US" sz="2000" dirty="0" smtClean="0">
                <a:latin typeface="宋体" panose="02010600030101010101" pitchFamily="2" charset="-122"/>
                <a:ea typeface="宋体" panose="02010600030101010101" pitchFamily="2" charset="-122"/>
              </a:rPr>
              <a:t>的验证</a:t>
            </a:r>
            <a:r>
              <a:rPr lang="zh-CN" altLang="en-US" sz="2000" dirty="0">
                <a:latin typeface="宋体" panose="02010600030101010101" pitchFamily="2" charset="-122"/>
                <a:ea typeface="宋体" panose="02010600030101010101" pitchFamily="2" charset="-122"/>
              </a:rPr>
              <a:t>中得到了持续的关注。形式化验证方法可以从数学角度对编译器进行描述，对编译过程的语义和语言属性的</a:t>
            </a:r>
            <a:r>
              <a:rPr lang="zh-CN" altLang="en-US" sz="2000" dirty="0">
                <a:solidFill>
                  <a:srgbClr val="FF0000"/>
                </a:solidFill>
                <a:latin typeface="宋体" panose="02010600030101010101" pitchFamily="2" charset="-122"/>
                <a:ea typeface="宋体" panose="02010600030101010101" pitchFamily="2" charset="-122"/>
              </a:rPr>
              <a:t>等价性</a:t>
            </a:r>
            <a:r>
              <a:rPr lang="zh-CN" altLang="en-US" sz="2000" dirty="0">
                <a:latin typeface="宋体" panose="02010600030101010101" pitchFamily="2" charset="-122"/>
                <a:ea typeface="宋体" panose="02010600030101010101" pitchFamily="2" charset="-122"/>
              </a:rPr>
              <a:t>进行证明，能够充分地保证</a:t>
            </a:r>
            <a:r>
              <a:rPr lang="zh-CN" altLang="en-US" sz="2000" dirty="0" smtClean="0">
                <a:latin typeface="宋体" panose="02010600030101010101" pitchFamily="2" charset="-122"/>
                <a:ea typeface="宋体" panose="02010600030101010101" pitchFamily="2" charset="-122"/>
              </a:rPr>
              <a:t>编译器安全可靠。</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sz="2000" dirty="0" smtClean="0">
                <a:latin typeface="宋体" panose="02010600030101010101" pitchFamily="2" charset="-122"/>
                <a:ea typeface="宋体" panose="02010600030101010101" pitchFamily="2" charset="-122"/>
              </a:rPr>
              <a:t>现有</a:t>
            </a:r>
            <a:r>
              <a:rPr lang="zh-CN" altLang="en-US" sz="2000">
                <a:latin typeface="宋体" panose="02010600030101010101" pitchFamily="2" charset="-122"/>
                <a:ea typeface="宋体" panose="02010600030101010101" pitchFamily="2" charset="-122"/>
              </a:rPr>
              <a:t>的</a:t>
            </a:r>
            <a:r>
              <a:rPr lang="zh-CN" altLang="zh-CN" sz="2000" smtClean="0">
                <a:latin typeface="宋体" panose="02010600030101010101" pitchFamily="2" charset="-122"/>
                <a:ea typeface="宋体" panose="02010600030101010101" pitchFamily="2" charset="-122"/>
              </a:rPr>
              <a:t>形式化</a:t>
            </a:r>
            <a:r>
              <a:rPr lang="zh-CN" altLang="en-US" sz="2000" smtClean="0">
                <a:latin typeface="宋体" panose="02010600030101010101" pitchFamily="2" charset="-122"/>
                <a:ea typeface="宋体" panose="02010600030101010101" pitchFamily="2" charset="-122"/>
              </a:rPr>
              <a:t>验证</a:t>
            </a:r>
            <a:r>
              <a:rPr lang="zh-CN" altLang="zh-CN" sz="2000" smtClean="0">
                <a:latin typeface="宋体" panose="02010600030101010101" pitchFamily="2" charset="-122"/>
                <a:ea typeface="宋体" panose="02010600030101010101" pitchFamily="2" charset="-122"/>
              </a:rPr>
              <a:t>方法</a:t>
            </a:r>
            <a:r>
              <a:rPr lang="zh-CN" altLang="en-US" sz="2000" dirty="0" smtClean="0">
                <a:latin typeface="宋体" panose="02010600030101010101" pitchFamily="2" charset="-122"/>
                <a:ea typeface="宋体" panose="02010600030101010101" pitchFamily="2" charset="-122"/>
              </a:rPr>
              <a:t>仍然</a:t>
            </a:r>
            <a:r>
              <a:rPr lang="zh-CN" altLang="en-US" sz="2000" dirty="0">
                <a:latin typeface="宋体" panose="02010600030101010101" pitchFamily="2" charset="-122"/>
                <a:ea typeface="宋体" panose="02010600030101010101" pitchFamily="2" charset="-122"/>
              </a:rPr>
              <a:t>存在许多问题：</a:t>
            </a:r>
            <a:r>
              <a:rPr lang="zh-CN" altLang="en-US" sz="2000" dirty="0">
                <a:solidFill>
                  <a:srgbClr val="FF0000"/>
                </a:solidFill>
                <a:latin typeface="宋体" panose="02010600030101010101" pitchFamily="2" charset="-122"/>
                <a:ea typeface="宋体" panose="02010600030101010101" pitchFamily="2" charset="-122"/>
              </a:rPr>
              <a:t>开发过程复杂</a:t>
            </a:r>
            <a:r>
              <a:rPr lang="zh-CN" altLang="en-US" sz="2000" dirty="0">
                <a:latin typeface="宋体" panose="02010600030101010101" pitchFamily="2" charset="-122"/>
                <a:ea typeface="宋体" panose="02010600030101010101" pitchFamily="2" charset="-122"/>
              </a:rPr>
              <a:t>，证明困难，开发成本高周期长，无法很好</a:t>
            </a:r>
            <a:r>
              <a:rPr lang="zh-CN" altLang="en-US" sz="2000" dirty="0" smtClean="0">
                <a:latin typeface="宋体" panose="02010600030101010101" pitchFamily="2" charset="-122"/>
                <a:ea typeface="宋体" panose="02010600030101010101" pitchFamily="2" charset="-122"/>
              </a:rPr>
              <a:t>应对</a:t>
            </a:r>
            <a:r>
              <a:rPr lang="zh-CN" altLang="en-US" sz="2000" dirty="0" smtClean="0">
                <a:solidFill>
                  <a:srgbClr val="FF0000"/>
                </a:solidFill>
                <a:latin typeface="宋体" panose="02010600030101010101" pitchFamily="2" charset="-122"/>
                <a:ea typeface="宋体" panose="02010600030101010101" pitchFamily="2" charset="-122"/>
              </a:rPr>
              <a:t>规模巨大的系统软件</a:t>
            </a:r>
            <a:r>
              <a:rPr lang="zh-CN" altLang="en-US" sz="2000" dirty="0" smtClean="0">
                <a:latin typeface="宋体" panose="02010600030101010101" pitchFamily="2" charset="-122"/>
                <a:ea typeface="宋体" panose="02010600030101010101" pitchFamily="2" charset="-122"/>
              </a:rPr>
              <a:t>（如：编译器），</a:t>
            </a:r>
            <a:r>
              <a:rPr lang="zh-CN" altLang="en-US" sz="2000" dirty="0">
                <a:latin typeface="宋体" panose="02010600030101010101" pitchFamily="2" charset="-122"/>
                <a:ea typeface="宋体" panose="02010600030101010101" pitchFamily="2" charset="-122"/>
              </a:rPr>
              <a:t>本身不够</a:t>
            </a:r>
            <a:r>
              <a:rPr lang="zh-CN" altLang="en-US" sz="2000" dirty="0" smtClean="0">
                <a:latin typeface="宋体" panose="02010600030101010101" pitchFamily="2" charset="-122"/>
                <a:ea typeface="宋体" panose="02010600030101010101" pitchFamily="2" charset="-122"/>
              </a:rPr>
              <a:t>成熟等。</a:t>
            </a:r>
            <a:endParaRPr lang="en-US" altLang="zh-CN" sz="2000"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36948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内容提要</a:t>
            </a:r>
          </a:p>
        </p:txBody>
      </p:sp>
      <p:sp>
        <p:nvSpPr>
          <p:cNvPr id="3" name="内容占位符 2"/>
          <p:cNvSpPr>
            <a:spLocks noGrp="1"/>
          </p:cNvSpPr>
          <p:nvPr>
            <p:ph idx="1"/>
          </p:nvPr>
        </p:nvSpPr>
        <p:spPr/>
        <p:txBody>
          <a:bodyPr/>
          <a:lstStyle/>
          <a:p>
            <a:pPr marL="0" indent="0">
              <a:buNone/>
            </a:pPr>
            <a:endParaRPr lang="en-US" altLang="zh-CN" sz="20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课题背景与意义</a:t>
            </a:r>
            <a:endParaRPr lang="en-US" altLang="zh-CN" sz="3200" dirty="0" smtClean="0">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国内外研究现状</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研究内容与拟采取的方案</a:t>
            </a:r>
            <a:endParaRPr lang="en-US" altLang="zh-CN" sz="3200" dirty="0" smtClean="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关键</a:t>
            </a:r>
            <a:r>
              <a:rPr lang="zh-CN" altLang="en-US" sz="3200" dirty="0" smtClean="0">
                <a:latin typeface="宋体" panose="02010600030101010101" pitchFamily="2" charset="-122"/>
                <a:ea typeface="宋体" panose="02010600030101010101" pitchFamily="2" charset="-122"/>
              </a:rPr>
              <a:t>技术及难点</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进度安排</a:t>
            </a:r>
            <a:endParaRPr lang="en-US" altLang="zh-CN" sz="3200" dirty="0" smtClean="0">
              <a:latin typeface="宋体" panose="02010600030101010101" pitchFamily="2" charset="-122"/>
              <a:ea typeface="宋体" panose="02010600030101010101" pitchFamily="2" charset="-122"/>
            </a:endParaRPr>
          </a:p>
          <a:p>
            <a:r>
              <a:rPr lang="zh-CN" altLang="en-US" sz="3200" dirty="0" smtClean="0">
                <a:latin typeface="宋体" panose="02010600030101010101" pitchFamily="2" charset="-122"/>
                <a:ea typeface="宋体" panose="02010600030101010101" pitchFamily="2" charset="-122"/>
              </a:rPr>
              <a:t>主要参考</a:t>
            </a:r>
            <a:r>
              <a:rPr lang="zh-CN" altLang="en-US" sz="3200" dirty="0">
                <a:latin typeface="宋体" panose="02010600030101010101" pitchFamily="2" charset="-122"/>
                <a:ea typeface="宋体" panose="02010600030101010101" pitchFamily="2" charset="-122"/>
              </a:rPr>
              <a:t>文献</a:t>
            </a:r>
            <a:endParaRPr lang="en-US" altLang="zh-CN" sz="3200" dirty="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2"/>
            <a:endParaRPr lang="en-US" altLang="zh-CN" dirty="0" smtClean="0">
              <a:latin typeface="宋体" panose="02010600030101010101" pitchFamily="2" charset="-122"/>
              <a:ea typeface="宋体" panose="02010600030101010101" pitchFamily="2" charset="-122"/>
            </a:endParaRPr>
          </a:p>
          <a:p>
            <a:pPr lvl="2"/>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3254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是通过执行软件来判断软件是否具备所期望的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是软件开发</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行之有效的、必不可少的、客观地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评估</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软件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可靠</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的方法</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高可信软件开发中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软件测试的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往往大于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测试常用的有两种策略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动态测试和静态测试。对编译器的测试往往使用</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动态测试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策略，动态测试可以被划分为</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白盒测试技术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黑盒测试技术</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两种。</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白盒测试技术是基于对编译器内部结构的检查，即使用测试数据对程序的控制结构、数据流等逻辑进行检查。黑盒测试技术被用来测试编译器对编程语言声明和对用户的</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接口。 </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对于安全攸关系统，软件测试技术依旧面临着重大挑战</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。因为往往</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难以获得</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充分的数据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来测试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软件应付危险情况的能力</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，不能满足可靠安全性测试的需求。</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a:t>
            </a:r>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方法</a:t>
            </a:r>
            <a:endPar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8171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solidFill>
                  <a:srgbClr val="003366"/>
                </a:solidFill>
                <a:ea typeface="宋体" pitchFamily="2" charset="-122"/>
              </a:rPr>
              <a:t>国内外研究现状</a:t>
            </a:r>
          </a:p>
        </p:txBody>
      </p:sp>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000" dirty="0" smtClean="0">
                <a:latin typeface="宋体" panose="02010600030101010101" pitchFamily="2" charset="-122"/>
                <a:ea typeface="宋体" panose="02010600030101010101" pitchFamily="2" charset="-122"/>
              </a:rPr>
              <a:t>检测</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一种自动形式化验证技术，用于对一个计算机系统的正确行为属性进行判断</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模型检测的基本方法是用一个</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状态迁移图</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表示所要检测的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系统的模型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，并用</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模态</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时序</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逻辑公式</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φ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来描述系统的</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正确行为属性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，然后通过对模型状态空间</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穷举搜索</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来判断该公式是否能够在模型上被满足。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如果公式在模型上满足，</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，则系统的正确性得到证实（</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verified</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）（即系统的所有状态都在正确行为属性集中）；</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否则，就表明系统中存在错误，即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 ~φ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，系统正确性被证伪（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falsified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模型检测在实际中应用的主要瓶颈是</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状态爆炸问题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state‐explosion problem</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p:cNvSpPr/>
          <p:nvPr/>
        </p:nvSpPr>
        <p:spPr bwMode="auto">
          <a:xfrm>
            <a:off x="559316" y="1692001"/>
            <a:ext cx="6072230" cy="57150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latinLnBrk="1"/>
            <a:r>
              <a:rPr kumimoji="1" lang="zh-CN"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a:t>
            </a:r>
            <a:r>
              <a:rPr kumimoji="1" lang="zh-CN" altLang="en-US"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检验方法</a:t>
            </a:r>
          </a:p>
        </p:txBody>
      </p:sp>
    </p:spTree>
    <p:extLst>
      <p:ext uri="{BB962C8B-B14F-4D97-AF65-F5344CB8AC3E}">
        <p14:creationId xmlns:p14="http://schemas.microsoft.com/office/powerpoint/2010/main" val="418176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400" b="0" i="0" u="none" strike="noStrike" cap="none" normalizeH="0" baseline="0" smtClean="0">
            <a:ln>
              <a:noFill/>
            </a:ln>
            <a:solidFill>
              <a:schemeClr val="tx1"/>
            </a:solidFill>
            <a:effectLst/>
            <a:latin typeface="Arial" pitchFamily="34" charset="0"/>
            <a:ea typeface="宋体" pitchFamily="2"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12330</TotalTime>
  <Words>3032</Words>
  <Application>Microsoft Office PowerPoint</Application>
  <PresentationFormat>全屏显示(4:3)</PresentationFormat>
  <Paragraphs>238</Paragraphs>
  <Slides>30</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4" baseType="lpstr">
      <vt:lpstr>Arial Unicode MS</vt:lpstr>
      <vt:lpstr>黑体</vt:lpstr>
      <vt:lpstr>华文隶书</vt:lpstr>
      <vt:lpstr>楷体</vt:lpstr>
      <vt:lpstr>楷体_GB2312</vt:lpstr>
      <vt:lpstr>宋体</vt:lpstr>
      <vt:lpstr>Arial</vt:lpstr>
      <vt:lpstr>Arial Black</vt:lpstr>
      <vt:lpstr>Calibri</vt:lpstr>
      <vt:lpstr>Times New Roman</vt:lpstr>
      <vt:lpstr>Verdana</vt:lpstr>
      <vt:lpstr>Wingdings</vt:lpstr>
      <vt:lpstr>博士学位论文答辩（李建欣）</vt:lpstr>
      <vt:lpstr>Image</vt:lpstr>
      <vt:lpstr>安全C编译器的构建和形式验证方法的研究与实现 </vt:lpstr>
      <vt:lpstr>课题来源</vt:lpstr>
      <vt:lpstr>内容提要</vt:lpstr>
      <vt:lpstr>课题背景与意义</vt:lpstr>
      <vt:lpstr>课题背景与意义</vt:lpstr>
      <vt:lpstr>课题背景与意义</vt:lpstr>
      <vt:lpstr>内容提要</vt:lpstr>
      <vt:lpstr>国内外研究现状</vt:lpstr>
      <vt:lpstr>国内外研究现状</vt:lpstr>
      <vt:lpstr>国内外研究现状</vt:lpstr>
      <vt:lpstr>国内外研究现状</vt:lpstr>
      <vt:lpstr>国内外研究现状</vt:lpstr>
      <vt:lpstr>国内外研究现状</vt:lpstr>
      <vt:lpstr>内容提要</vt:lpstr>
      <vt:lpstr>研究内容与拟采取的方案</vt:lpstr>
      <vt:lpstr>研究内容与拟采取的方案</vt:lpstr>
      <vt:lpstr>研究内容与拟采取的方案</vt:lpstr>
      <vt:lpstr>研究内容与拟采取的方案</vt:lpstr>
      <vt:lpstr>研究内容与拟采取的方案</vt:lpstr>
      <vt:lpstr>内容提要</vt:lpstr>
      <vt:lpstr>关键技术与难点</vt:lpstr>
      <vt:lpstr>关键技术与难点</vt:lpstr>
      <vt:lpstr>关键技术与难点</vt:lpstr>
      <vt:lpstr>内容提要</vt:lpstr>
      <vt:lpstr>进度安排</vt:lpstr>
      <vt:lpstr>内容提要</vt:lpstr>
      <vt:lpstr>主要参考文献</vt:lpstr>
      <vt:lpstr>主要参考文献</vt:lpstr>
      <vt:lpstr>主要参考文献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邰振赢</dc:creator>
  <cp:lastModifiedBy>destiny</cp:lastModifiedBy>
  <cp:revision>1558</cp:revision>
  <dcterms:created xsi:type="dcterms:W3CDTF">2013-07-30T01:18:52Z</dcterms:created>
  <dcterms:modified xsi:type="dcterms:W3CDTF">2015-12-19T03:31:36Z</dcterms:modified>
</cp:coreProperties>
</file>