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66" r:id="rId2"/>
    <p:sldId id="467" r:id="rId3"/>
    <p:sldId id="396" r:id="rId4"/>
    <p:sldId id="468" r:id="rId5"/>
    <p:sldId id="496" r:id="rId6"/>
    <p:sldId id="497" r:id="rId7"/>
    <p:sldId id="499" r:id="rId8"/>
    <p:sldId id="518" r:id="rId9"/>
    <p:sldId id="523" r:id="rId10"/>
    <p:sldId id="500" r:id="rId11"/>
    <p:sldId id="525" r:id="rId12"/>
    <p:sldId id="501" r:id="rId13"/>
    <p:sldId id="502" r:id="rId14"/>
    <p:sldId id="503" r:id="rId15"/>
    <p:sldId id="520" r:id="rId16"/>
    <p:sldId id="508" r:id="rId17"/>
    <p:sldId id="509" r:id="rId18"/>
    <p:sldId id="511" r:id="rId19"/>
    <p:sldId id="510" r:id="rId20"/>
    <p:sldId id="504" r:id="rId21"/>
    <p:sldId id="505" r:id="rId22"/>
    <p:sldId id="506" r:id="rId23"/>
    <p:sldId id="507" r:id="rId24"/>
    <p:sldId id="514" r:id="rId25"/>
    <p:sldId id="512" r:id="rId26"/>
    <p:sldId id="516" r:id="rId27"/>
    <p:sldId id="522" r:id="rId28"/>
    <p:sldId id="521" r:id="rId29"/>
    <p:sldId id="524" r:id="rId30"/>
    <p:sldId id="5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7173" autoAdjust="0"/>
  </p:normalViewPr>
  <p:slideViewPr>
    <p:cSldViewPr snapToGrid="0">
      <p:cViewPr varScale="1">
        <p:scale>
          <a:sx n="99" d="100"/>
          <a:sy n="99" d="100"/>
        </p:scale>
        <p:origin x="10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2015/12/13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93625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just"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zh-CN" altLang="zh-CN" sz="1200" kern="1200" smtClean="0">
                <a:solidFill>
                  <a:schemeClr val="tx1"/>
                </a:solidFill>
                <a:effectLst/>
                <a:latin typeface="+mn-lt"/>
                <a:ea typeface="+mn-ea"/>
                <a:cs typeface="+mn-cs"/>
              </a:rPr>
              <a:t>霍尔逻辑方法</a:t>
            </a:r>
            <a:r>
              <a:rPr lang="zh-CN" altLang="en-US" sz="1600" kern="1200" smtClean="0">
                <a:solidFill>
                  <a:schemeClr val="tx1"/>
                </a:solidFill>
                <a:effectLst/>
                <a:latin typeface="+mn-lt"/>
                <a:ea typeface="+mn-ea"/>
                <a:cs typeface="+mn-cs"/>
              </a:rPr>
              <a:t>：</a:t>
            </a:r>
            <a:endParaRPr lang="en-US" altLang="zh-CN" sz="120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程序规约：对程序（记为</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）所实现功能的精确描述，由程序的</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前置断言</a:t>
            </a:r>
            <a:r>
              <a:rPr lang="zh-CN" altLang="en-US" sz="1200" dirty="0" smtClean="0">
                <a:latin typeface="Times New Roman" panose="02020603050405020304" pitchFamily="18" charset="0"/>
                <a:ea typeface="+mn-ea"/>
                <a:cs typeface="Times New Roman" panose="02020603050405020304" pitchFamily="18" charset="0"/>
              </a:rPr>
              <a:t>和</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后置断言</a:t>
            </a:r>
            <a:r>
              <a:rPr lang="zh-CN" altLang="en-US" sz="1200" dirty="0" smtClean="0">
                <a:latin typeface="Times New Roman" panose="02020603050405020304" pitchFamily="18" charset="0"/>
                <a:ea typeface="+mn-ea"/>
                <a:cs typeface="Times New Roman" panose="02020603050405020304" pitchFamily="18" charset="0"/>
              </a:rPr>
              <a:t>组成，形如 </a:t>
            </a:r>
            <a:r>
              <a:rPr lang="en-US" altLang="zh-CN" sz="1200" dirty="0" smtClean="0">
                <a:latin typeface="Times New Roman" panose="02020603050405020304" pitchFamily="18" charset="0"/>
                <a:ea typeface="+mn-ea"/>
                <a:cs typeface="Times New Roman" panose="02020603050405020304" pitchFamily="18" charset="0"/>
              </a:rPr>
              <a:t>P { C } Q </a:t>
            </a:r>
            <a:r>
              <a:rPr lang="zh-CN" altLang="en-US" sz="1200" dirty="0" smtClean="0">
                <a:latin typeface="Times New Roman" panose="02020603050405020304" pitchFamily="18" charset="0"/>
                <a:ea typeface="+mn-ea"/>
                <a:cs typeface="Times New Roman" panose="02020603050405020304" pitchFamily="18" charset="0"/>
              </a:rPr>
              <a:t>三元组。</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前置断言：程序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执行前应满足的条件，记为</a:t>
            </a:r>
            <a:r>
              <a:rPr lang="en-US" altLang="zh-CN" sz="1200" dirty="0" smtClean="0">
                <a:latin typeface="Times New Roman" panose="02020603050405020304" pitchFamily="18" charset="0"/>
                <a:ea typeface="+mn-ea"/>
                <a:cs typeface="Times New Roman" panose="02020603050405020304" pitchFamily="18" charset="0"/>
              </a:rPr>
              <a:t>P</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后置断言：程序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执行后应满足的条件，记为</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部分正确性：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若</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的执行能够终止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完全正确性：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且</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的执行必定能终止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zh-CN" sz="1200" dirty="0" smtClean="0">
                <a:latin typeface="Times New Roman" panose="02020603050405020304" pitchFamily="18" charset="0"/>
                <a:ea typeface="+mn-ea"/>
                <a:cs typeface="Times New Roman" panose="02020603050405020304" pitchFamily="18" charset="0"/>
              </a:rPr>
              <a:t>一个程序的完全正确，等价于该程序是部分正确的，同时又是终止的</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64830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76715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96726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253089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30</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2015/12/13</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2015/12/13</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687"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2015/12/13</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编译器的构建和形式验证方法的研究与实现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软件系统和性质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逻辑方法来</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比较典型的，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，它为使用严格的数理逻辑推理计算机程序的部分正确性提供了一组逻辑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规则。</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分离</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对霍尔逻辑的一个扩展，被证明具有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更强的验证能力</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可信验证的一种重要方法。</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的方法需要考虑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采用哪一种逻辑系统、逻辑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得到可执行的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编译器代码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等问题。目前比较好的方式是使用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编程和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PVS</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近期比较具有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代表性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Xavier Leroy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带领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组所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做的工作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他们采用辅助定理证明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工具</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Coq Assistant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对编译过程进行重新构造</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首次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完成了对一个完整且实际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的编译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过程的正确性形式化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整个证明过程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完全形式化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且是机器自动生成的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编译器只能实现对一个 </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子集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的编译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还不能完全覆盖所有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元素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后端优化程度还比</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较低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项目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也正在进一步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研究中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Yang</a:t>
            </a:r>
            <a:r>
              <a:rPr lang="en-US" altLang="zh-CN" sz="2000" baseline="30000" dirty="0" smtClean="0">
                <a:latin typeface="Times New Roman" panose="02020603050405020304" pitchFamily="18" charset="0"/>
                <a:cs typeface="Times New Roman" panose="02020603050405020304" pitchFamily="18" charset="0"/>
              </a:rPr>
              <a:t>[21]</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人在关于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Csmith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的研究工作中对</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主流的</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进行测试，共</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报告</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bugs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Intel CC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LLVM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等。在所比较的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种开源或商用的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编译器中，</a:t>
            </a:r>
            <a:r>
              <a:rPr lang="en-US" altLang="zh-CN" sz="2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CompCert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表现较为突出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中间转换过程</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没有</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发现任何</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bugs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4381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源和目标之间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语义等价性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确认方法需要构造一个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），确认器在编译器每一次运行后形式化地证明生成的目标代码是源代码的一个正确翻译。</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证明脚本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。如果分析器无法建立源程序和目标程序之间的正确对应关系，它会产生一个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本课题的研究目标是构建一个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带有形式验证功能的编译工具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工具不仅能完成</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基本的编译功能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，如词法分析、语法分析等，还可以</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检查源代码是否符合安全</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能够</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正确的生成目标代码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基于语义的形式验证方法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来保证编译过程的正确性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能够</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实时反馈</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编译和验证过程的信息；能够从源代码追溯到目标代码，实现编译过程的完整性、一致性和准确性的需求。</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1800" dirty="0" smtClean="0">
                <a:latin typeface="宋体" panose="02010600030101010101" pitchFamily="2" charset="-122"/>
                <a:ea typeface="宋体" panose="02010600030101010101" pitchFamily="2" charset="-122"/>
              </a:rPr>
              <a:t>本文</a:t>
            </a:r>
            <a:r>
              <a:rPr lang="zh-CN" altLang="en-US" sz="1800" dirty="0">
                <a:latin typeface="宋体" panose="02010600030101010101" pitchFamily="2" charset="-122"/>
                <a:ea typeface="宋体" panose="02010600030101010101" pitchFamily="2" charset="-122"/>
              </a:rPr>
              <a:t>拟进行如下几个方面的研究：</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如何在编译的初始阶段，即词法分析和语法分析中</a:t>
            </a:r>
            <a:r>
              <a:rPr lang="zh-CN" altLang="en-US" sz="1800" dirty="0">
                <a:solidFill>
                  <a:srgbClr val="FF0000"/>
                </a:solidFill>
                <a:latin typeface="宋体" panose="02010600030101010101" pitchFamily="2" charset="-122"/>
                <a:ea typeface="宋体" panose="02010600030101010101" pitchFamily="2" charset="-122"/>
              </a:rPr>
              <a:t>加入对安全</a:t>
            </a:r>
            <a:r>
              <a:rPr lang="en-US" altLang="zh-CN" sz="1800" dirty="0">
                <a:solidFill>
                  <a:srgbClr val="FF0000"/>
                </a:solidFill>
                <a:latin typeface="宋体" panose="02010600030101010101" pitchFamily="2" charset="-122"/>
                <a:ea typeface="宋体" panose="02010600030101010101" pitchFamily="2" charset="-122"/>
              </a:rPr>
              <a:t>C</a:t>
            </a:r>
            <a:r>
              <a:rPr lang="zh-CN" altLang="en-US" sz="1800" dirty="0">
                <a:solidFill>
                  <a:srgbClr val="FF0000"/>
                </a:solidFill>
                <a:latin typeface="宋体" panose="02010600030101010101" pitchFamily="2" charset="-122"/>
                <a:ea typeface="宋体" panose="02010600030101010101" pitchFamily="2" charset="-122"/>
              </a:rPr>
              <a:t>约束规则的检验</a:t>
            </a:r>
            <a:r>
              <a:rPr lang="zh-CN" altLang="en-US" sz="1800" dirty="0">
                <a:latin typeface="宋体" panose="02010600030101010101" pitchFamily="2" charset="-122"/>
                <a:ea typeface="宋体" panose="02010600030101010101" pitchFamily="2" charset="-122"/>
              </a:rPr>
              <a:t>过程，使得不符合安全</a:t>
            </a:r>
            <a:r>
              <a:rPr lang="en-US" altLang="zh-CN" sz="1800" dirty="0">
                <a:latin typeface="宋体" panose="02010600030101010101" pitchFamily="2" charset="-122"/>
                <a:ea typeface="宋体" panose="02010600030101010101" pitchFamily="2" charset="-122"/>
              </a:rPr>
              <a:t>C</a:t>
            </a:r>
            <a:r>
              <a:rPr lang="zh-CN" altLang="en-US" sz="1800" dirty="0">
                <a:latin typeface="宋体" panose="02010600030101010101" pitchFamily="2" charset="-122"/>
                <a:ea typeface="宋体" panose="02010600030101010101" pitchFamily="2" charset="-122"/>
              </a:rPr>
              <a:t>标准的源代码在初始阶段就能被识别出，提高编译的效率。</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如何获得源代码</a:t>
            </a:r>
            <a:r>
              <a:rPr lang="zh-CN" altLang="en-US" sz="1800" dirty="0">
                <a:solidFill>
                  <a:srgbClr val="FF0000"/>
                </a:solidFill>
                <a:latin typeface="宋体" panose="02010600030101010101" pitchFamily="2" charset="-122"/>
                <a:ea typeface="宋体" panose="02010600030101010101" pitchFamily="2" charset="-122"/>
              </a:rPr>
              <a:t>文法单元的语义</a:t>
            </a:r>
            <a:r>
              <a:rPr lang="zh-CN" altLang="en-US" sz="1800" dirty="0">
                <a:latin typeface="宋体" panose="02010600030101010101" pitchFamily="2" charset="-122"/>
                <a:ea typeface="宋体" panose="02010600030101010101" pitchFamily="2" charset="-122"/>
              </a:rPr>
              <a:t>和编译后</a:t>
            </a:r>
            <a:r>
              <a:rPr lang="zh-CN" altLang="en-US" sz="1800" dirty="0">
                <a:solidFill>
                  <a:srgbClr val="FF0000"/>
                </a:solidFill>
                <a:latin typeface="宋体" panose="02010600030101010101" pitchFamily="2" charset="-122"/>
                <a:ea typeface="宋体" panose="02010600030101010101" pitchFamily="2" charset="-122"/>
              </a:rPr>
              <a:t>目标代码段语义</a:t>
            </a:r>
            <a:r>
              <a:rPr lang="zh-CN" altLang="en-US" sz="1800" dirty="0">
                <a:latin typeface="宋体" panose="02010600030101010101" pitchFamily="2" charset="-122"/>
                <a:ea typeface="宋体" panose="02010600030101010101" pitchFamily="2" charset="-122"/>
              </a:rPr>
              <a:t>的方法。</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一种</a:t>
            </a:r>
            <a:r>
              <a:rPr lang="zh-CN" altLang="en-US" sz="1800" dirty="0">
                <a:solidFill>
                  <a:srgbClr val="FF0000"/>
                </a:solidFill>
                <a:latin typeface="宋体" panose="02010600030101010101" pitchFamily="2" charset="-122"/>
                <a:ea typeface="宋体" panose="02010600030101010101" pitchFamily="2" charset="-122"/>
              </a:rPr>
              <a:t>基于语义的形式验证方法</a:t>
            </a:r>
            <a:r>
              <a:rPr lang="zh-CN" altLang="en-US" sz="1800" dirty="0">
                <a:latin typeface="宋体" panose="02010600030101010101" pitchFamily="2" charset="-122"/>
                <a:ea typeface="宋体" panose="02010600030101010101" pitchFamily="2" charset="-122"/>
              </a:rPr>
              <a:t>，能</a:t>
            </a:r>
            <a:r>
              <a:rPr lang="zh-CN" altLang="en-US" sz="1800" dirty="0">
                <a:solidFill>
                  <a:srgbClr val="FF0000"/>
                </a:solidFill>
                <a:latin typeface="宋体" panose="02010600030101010101" pitchFamily="2" charset="-122"/>
                <a:ea typeface="宋体" panose="02010600030101010101" pitchFamily="2" charset="-122"/>
              </a:rPr>
              <a:t>确认</a:t>
            </a:r>
            <a:r>
              <a:rPr lang="zh-CN" altLang="en-US" sz="1800" dirty="0">
                <a:latin typeface="宋体" panose="02010600030101010101" pitchFamily="2" charset="-122"/>
                <a:ea typeface="宋体" panose="02010600030101010101" pitchFamily="2" charset="-122"/>
              </a:rPr>
              <a:t>生成的目标代码的语义和源代码的</a:t>
            </a:r>
            <a:r>
              <a:rPr lang="zh-CN" altLang="en-US" sz="1800" dirty="0">
                <a:solidFill>
                  <a:srgbClr val="FF0000"/>
                </a:solidFill>
                <a:latin typeface="宋体" panose="02010600030101010101" pitchFamily="2" charset="-122"/>
                <a:ea typeface="宋体" panose="02010600030101010101" pitchFamily="2" charset="-122"/>
              </a:rPr>
              <a:t>语义是否保持一致</a:t>
            </a:r>
            <a:r>
              <a:rPr lang="zh-CN" altLang="en-US" sz="1800" dirty="0" smtClean="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如何构建一个</a:t>
            </a:r>
            <a:r>
              <a:rPr lang="zh-CN" altLang="en-US" sz="1800" dirty="0">
                <a:solidFill>
                  <a:srgbClr val="FF0000"/>
                </a:solidFill>
                <a:latin typeface="宋体" panose="02010600030101010101" pitchFamily="2" charset="-122"/>
                <a:ea typeface="宋体" panose="02010600030101010101" pitchFamily="2" charset="-122"/>
              </a:rPr>
              <a:t>专用公理集</a:t>
            </a:r>
            <a:r>
              <a:rPr lang="zh-CN" altLang="en-US" sz="1800" dirty="0">
                <a:latin typeface="宋体" panose="02010600030101010101" pitchFamily="2" charset="-122"/>
                <a:ea typeface="宋体" panose="02010600030101010101" pitchFamily="2" charset="-122"/>
              </a:rPr>
              <a:t>，其中包含了安全</a:t>
            </a:r>
            <a:r>
              <a:rPr lang="en-US" altLang="zh-CN" sz="1800" dirty="0">
                <a:latin typeface="宋体" panose="02010600030101010101" pitchFamily="2" charset="-122"/>
                <a:ea typeface="宋体" panose="02010600030101010101" pitchFamily="2" charset="-122"/>
              </a:rPr>
              <a:t>C</a:t>
            </a:r>
            <a:r>
              <a:rPr lang="zh-CN" altLang="en-US" sz="1800" dirty="0">
                <a:latin typeface="宋体" panose="02010600030101010101" pitchFamily="2" charset="-122"/>
                <a:ea typeface="宋体" panose="02010600030101010101" pitchFamily="2" charset="-122"/>
              </a:rPr>
              <a:t>所有文法单元的语义和目标代码中指令的语义。</a:t>
            </a:r>
          </a:p>
          <a:p>
            <a:pPr marL="0" indent="0">
              <a:lnSpc>
                <a:spcPct val="150000"/>
              </a:lnSpc>
              <a:buNone/>
            </a:pP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0">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编译</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模块</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完成基本的</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编译                                     处理</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过程和安全</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约束</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规则                                              的</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检验；</a:t>
            </a:r>
            <a:endParaRPr lang="en-US" altLang="zh-CN"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语义</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转化模块</a:t>
            </a:r>
            <a:r>
              <a:rPr lang="zh-CN" altLang="en-US" sz="2000" dirty="0">
                <a:latin typeface="宋体" panose="02010600030101010101" pitchFamily="2" charset="-122"/>
                <a:ea typeface="宋体" panose="02010600030101010101" pitchFamily="2" charset="-122"/>
                <a:cs typeface="Times New Roman" panose="02020603050405020304" pitchFamily="18" charset="0"/>
              </a:rPr>
              <a:t>分别求出</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每                                        个</a:t>
            </a:r>
            <a:r>
              <a:rPr lang="zh-CN" altLang="en-US" sz="2000" dirty="0">
                <a:latin typeface="宋体" panose="02010600030101010101" pitchFamily="2" charset="-122"/>
                <a:ea typeface="宋体" panose="02010600030101010101" pitchFamily="2" charset="-122"/>
                <a:cs typeface="Times New Roman" panose="02020603050405020304" pitchFamily="18" charset="0"/>
              </a:rPr>
              <a:t>文法单元和和对应的</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目                                      标</a:t>
            </a:r>
            <a:r>
              <a:rPr lang="zh-CN" altLang="en-US" sz="2000" dirty="0">
                <a:latin typeface="宋体" panose="02010600030101010101" pitchFamily="2" charset="-122"/>
                <a:ea typeface="宋体" panose="02010600030101010101" pitchFamily="2" charset="-122"/>
                <a:cs typeface="Times New Roman" panose="02020603050405020304" pitchFamily="18" charset="0"/>
              </a:rPr>
              <a:t>代码段的语义；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形式</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验证模块</a:t>
            </a:r>
            <a:r>
              <a:rPr lang="zh-CN" altLang="en-US" sz="2000" dirty="0">
                <a:latin typeface="宋体" panose="02010600030101010101" pitchFamily="2" charset="-122"/>
                <a:ea typeface="宋体" panose="02010600030101010101" pitchFamily="2" charset="-122"/>
                <a:cs typeface="Times New Roman" panose="02020603050405020304" pitchFamily="18" charset="0"/>
              </a:rPr>
              <a:t>实现对</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文法                                        单元</a:t>
            </a:r>
            <a:r>
              <a:rPr lang="zh-CN" altLang="en-US" sz="2000" dirty="0">
                <a:latin typeface="宋体" panose="02010600030101010101" pitchFamily="2" charset="-122"/>
                <a:ea typeface="宋体" panose="02010600030101010101" pitchFamily="2" charset="-122"/>
                <a:cs typeface="Times New Roman" panose="02020603050405020304" pitchFamily="18" charset="0"/>
              </a:rPr>
              <a:t>语义和目标代码段</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语                                           义</a:t>
            </a:r>
            <a:r>
              <a:rPr lang="zh-CN" altLang="en-US" sz="2000" dirty="0">
                <a:latin typeface="宋体" panose="02010600030101010101" pitchFamily="2" charset="-122"/>
                <a:ea typeface="宋体" panose="02010600030101010101" pitchFamily="2" charset="-122"/>
                <a:cs typeface="Times New Roman" panose="02020603050405020304" pitchFamily="18" charset="0"/>
              </a:rPr>
              <a:t>一致性的确认；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用户</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界面</a:t>
            </a:r>
            <a:r>
              <a:rPr lang="zh-CN" altLang="en-US" sz="2000" dirty="0">
                <a:latin typeface="宋体" panose="02010600030101010101" pitchFamily="2" charset="-122"/>
                <a:ea typeface="宋体" panose="02010600030101010101" pitchFamily="2" charset="-122"/>
                <a:cs typeface="Times New Roman" panose="02020603050405020304" pitchFamily="18" charset="0"/>
              </a:rPr>
              <a:t>辅助用户</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进行</a:t>
            </a:r>
            <a:r>
              <a:rPr lang="en-US" altLang="zh-CN" sz="2000" dirty="0" smtClean="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形式化</a:t>
            </a:r>
            <a:r>
              <a:rPr lang="zh-CN" altLang="en-US" sz="2000" dirty="0">
                <a:latin typeface="宋体" panose="02010600030101010101" pitchFamily="2" charset="-122"/>
                <a:ea typeface="宋体" panose="02010600030101010101" pitchFamily="2" charset="-122"/>
                <a:cs typeface="Times New Roman" panose="02020603050405020304" pitchFamily="18" charset="0"/>
              </a:rPr>
              <a:t>验证。                                     </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验证工具系统框架架构</a:t>
            </a:r>
          </a:p>
        </p:txBody>
      </p:sp>
      <p:pic>
        <p:nvPicPr>
          <p:cNvPr id="5" name="图片 4"/>
          <p:cNvPicPr>
            <a:picLocks noChangeAspect="1"/>
          </p:cNvPicPr>
          <p:nvPr/>
        </p:nvPicPr>
        <p:blipFill>
          <a:blip r:embed="rId3"/>
          <a:stretch>
            <a:fillRect/>
          </a:stretch>
        </p:blipFill>
        <p:spPr>
          <a:xfrm>
            <a:off x="3973504" y="2578024"/>
            <a:ext cx="4873662" cy="3230348"/>
          </a:xfrm>
          <a:prstGeom prst="rect">
            <a:avLst/>
          </a:prstGeom>
        </p:spPr>
      </p:pic>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程序的源代码通过编译处理，从中识别出多条具有完整语义的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文法单元，编译出每个文法单元对应的目标代码</a:t>
            </a:r>
            <a:r>
              <a:rPr lang="zh-CN" altLang="en-US" sz="2000" dirty="0" smtClean="0">
                <a:latin typeface="宋体" panose="02010600030101010101" pitchFamily="2" charset="-122"/>
                <a:ea typeface="宋体" panose="02010600030101010101" pitchFamily="2" charset="-122"/>
              </a:rPr>
              <a:t>段；</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文法单元和目标代码段通过专用公理的应用分别转化为指称语义的</a:t>
            </a:r>
            <a:r>
              <a:rPr lang="zh-CN" altLang="en-US" sz="2000" dirty="0" smtClean="0">
                <a:latin typeface="宋体" panose="02010600030101010101" pitchFamily="2" charset="-122"/>
                <a:ea typeface="宋体" panose="02010600030101010101" pitchFamily="2" charset="-122"/>
              </a:rPr>
              <a:t>形式</a:t>
            </a:r>
            <a:r>
              <a:rPr lang="zh-CN" altLang="en-US"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文法单元的指称语义和目标代码段的指称语义进行编码，消除二者格式和表达上的</a:t>
            </a:r>
            <a:r>
              <a:rPr lang="zh-CN" altLang="en-US" sz="2000" dirty="0" smtClean="0">
                <a:latin typeface="宋体" panose="02010600030101010101" pitchFamily="2" charset="-122"/>
                <a:ea typeface="宋体" panose="02010600030101010101" pitchFamily="2" charset="-122"/>
              </a:rPr>
              <a:t>差异</a:t>
            </a:r>
            <a:r>
              <a:rPr lang="zh-CN" altLang="en-US"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通过</a:t>
            </a:r>
            <a:r>
              <a:rPr lang="zh-CN" altLang="en-US" sz="2000" dirty="0">
                <a:latin typeface="宋体" panose="02010600030101010101" pitchFamily="2" charset="-122"/>
                <a:ea typeface="宋体" panose="02010600030101010101" pitchFamily="2" charset="-122"/>
              </a:rPr>
              <a:t>确认算法判断文法单元的指称语义和目标代码段的指称语义是否一致。</a:t>
            </a: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649468" y="190123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语义的形式验证方法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加入</a:t>
            </a:r>
            <a:r>
              <a:rPr lang="zh-CN" altLang="en-US" sz="2000" dirty="0">
                <a:latin typeface="宋体" panose="02010600030101010101" pitchFamily="2" charset="-122"/>
                <a:ea typeface="宋体" panose="02010600030101010101" pitchFamily="2" charset="-122"/>
              </a:rPr>
              <a:t>实时的提示功能，向用户显示程序的</a:t>
            </a:r>
            <a:r>
              <a:rPr lang="zh-CN" altLang="en-US" sz="2000" dirty="0">
                <a:solidFill>
                  <a:srgbClr val="FF0000"/>
                </a:solidFill>
                <a:latin typeface="宋体" panose="02010600030101010101" pitchFamily="2" charset="-122"/>
                <a:ea typeface="宋体" panose="02010600030101010101" pitchFamily="2" charset="-122"/>
              </a:rPr>
              <a:t>运行进度</a:t>
            </a:r>
            <a:r>
              <a:rPr lang="zh-CN" altLang="en-US" sz="2000" dirty="0">
                <a:latin typeface="宋体" panose="02010600030101010101" pitchFamily="2" charset="-122"/>
                <a:ea typeface="宋体" panose="02010600030101010101" pitchFamily="2" charset="-122"/>
              </a:rPr>
              <a:t>；</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开发</a:t>
            </a:r>
            <a:r>
              <a:rPr lang="zh-CN" altLang="en-US" sz="2000" dirty="0">
                <a:solidFill>
                  <a:srgbClr val="FF0000"/>
                </a:solidFill>
                <a:latin typeface="宋体" panose="02010600030101010101" pitchFamily="2" charset="-122"/>
                <a:ea typeface="宋体" panose="02010600030101010101" pitchFamily="2" charset="-122"/>
              </a:rPr>
              <a:t>用户交互接口</a:t>
            </a:r>
            <a:r>
              <a:rPr lang="zh-CN" altLang="en-US" sz="2000" dirty="0">
                <a:latin typeface="宋体" panose="02010600030101010101" pitchFamily="2" charset="-122"/>
                <a:ea typeface="宋体" panose="02010600030101010101" pitchFamily="2" charset="-122"/>
              </a:rPr>
              <a:t>，使用户能做出一些决策，辅助证明过程；</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手动</a:t>
            </a:r>
            <a:r>
              <a:rPr lang="zh-CN" altLang="en-US" sz="2000" dirty="0">
                <a:latin typeface="宋体" panose="02010600030101010101" pitchFamily="2" charset="-122"/>
                <a:ea typeface="宋体" panose="02010600030101010101" pitchFamily="2" charset="-122"/>
              </a:rPr>
              <a:t>精简证明序列，删除冗余证明项。</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用户</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交互界面的开发</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表示待证明序列中每一个证明项所在的环境和上下文，蒙太古语用学中指出相同对象在不同语境中语义不同。从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源代码中</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出多条</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文法单元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语句等，由于其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语境确定</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（主要由局部变量和全局变量等组成），则每个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文法单元对象的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语义就确定</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于是便</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可以基于每个文法单元的语义进行形式验证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如何设计从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源代码中</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识别出多个</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文法单元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其对应的目标代码段的算法，这是课题研究的难点。</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文法</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单元</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指称语义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是采用形式系统方法，用相应的数学对象（如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set,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等）对一个即定形式语言的语义进行注释的学问</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中我们将用指称语义的方法来分别表示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文法结构和目标代码的语义，难点在于如何正确的对它们</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进行建模和形式化</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指称语义</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编译器的任务是将源代码正确的编译为目标代码，而确认源代码与编译生成的目标代码之间是否具有一致的语义是判断编译过程是否正确的有效方法。因此，课题中需要构造一个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）来验证源代码的文法单元和目标代码段的语义是否一致。</a:t>
            </a: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如何设计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语义一致性验证算法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当前研究的难点。 </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一致</a:t>
            </a: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Owre</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Rushby</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Shankar N. PVS specification and verification system[J]. URL: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pvs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sri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 2001.</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 </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Yang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X, Chen 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Eide</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 et al. Finding and understanding bugs in C compilers[C]//ACM SIGPLAN Notices. ACM, 2011, 46(6): 283-294.</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随着计算机应用的飞速发展，软件已渗透到国民经济和国防建设的各个领域，在信息社会中扮演着至关重要的角色。</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开放</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，对航空机载软件尤其是大型客机机载软件进行安全性分析、设计以及适航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验证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变得尤为重要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机载软件适航验证标准</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提出。新的适航验证标准</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的不足，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将</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形式验证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引入到机载软件的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开发过程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a:t>
            </a:r>
          </a:p>
          <a:p>
            <a:pPr>
              <a:lnSpc>
                <a:spcPct val="1500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835524"/>
            <a:ext cx="8229600" cy="4617664"/>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不安全，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则无法保证其所生成代码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的安全可靠性，非可靠的编译器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年，由于软件故障，导致美国海军的一架无人直升机发生系统故障，闯进华盛顿上空的禁飞区。</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a:t>
            </a:r>
            <a:r>
              <a:rPr lang="zh-CN" altLang="en-US" sz="2000" dirty="0">
                <a:solidFill>
                  <a:srgbClr val="FF0000"/>
                </a:solidFill>
                <a:latin typeface="宋体" panose="02010600030101010101" pitchFamily="2" charset="-122"/>
                <a:ea typeface="宋体" panose="02010600030101010101" pitchFamily="2" charset="-122"/>
              </a:rPr>
              <a:t>难以达到</a:t>
            </a:r>
            <a:r>
              <a:rPr lang="zh-CN" altLang="en-US" sz="2000" dirty="0">
                <a:latin typeface="宋体" panose="02010600030101010101" pitchFamily="2" charset="-122"/>
                <a:ea typeface="宋体" panose="02010600030101010101" pitchFamily="2" charset="-122"/>
              </a:rPr>
              <a:t>完全覆盖，并不能充分</a:t>
            </a:r>
            <a:r>
              <a:rPr lang="zh-CN" altLang="en-US" sz="2000" dirty="0" smtClean="0">
                <a:latin typeface="宋体" panose="02010600030101010101" pitchFamily="2" charset="-122"/>
                <a:ea typeface="宋体" panose="02010600030101010101" pitchFamily="2" charset="-122"/>
              </a:rPr>
              <a:t>地满足安全攸关软件开发中编译器</a:t>
            </a:r>
            <a:r>
              <a:rPr lang="zh-CN" altLang="en-US" sz="2000" dirty="0">
                <a:latin typeface="宋体" panose="02010600030101010101" pitchFamily="2" charset="-122"/>
                <a:ea typeface="宋体" panose="02010600030101010101" pitchFamily="2" charset="-122"/>
              </a:rPr>
              <a:t>的</a:t>
            </a:r>
            <a:r>
              <a:rPr lang="zh-CN" altLang="en-US" sz="2000" dirty="0" smtClean="0">
                <a:latin typeface="宋体" panose="02010600030101010101" pitchFamily="2" charset="-122"/>
                <a:ea typeface="宋体" panose="02010600030101010101" pitchFamily="2" charset="-122"/>
              </a:rPr>
              <a:t>安全可靠性需求</a:t>
            </a:r>
            <a:r>
              <a:rPr lang="zh-CN" altLang="en-US" sz="2000" dirty="0" smtClean="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在编译器的可信性验证中得到了持续的关注。形式化验证方法可以从数学角度对编译器进行描述，对编译过程的语义和语言属性的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a:t>
            </a:r>
            <a:r>
              <a:rPr lang="zh-CN" altLang="en-US" sz="2000" dirty="0" smtClean="0">
                <a:latin typeface="宋体" panose="02010600030101010101" pitchFamily="2" charset="-122"/>
                <a:ea typeface="宋体" panose="02010600030101010101" pitchFamily="2" charset="-122"/>
              </a:rPr>
              <a:t>编译器安全可靠。</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dirty="0">
                <a:latin typeface="宋体" panose="02010600030101010101" pitchFamily="2" charset="-122"/>
                <a:ea typeface="宋体" panose="02010600030101010101" pitchFamily="2" charset="-122"/>
              </a:rPr>
              <a:t>的</a:t>
            </a:r>
            <a:r>
              <a:rPr lang="zh-CN" altLang="zh-CN" sz="2000" dirty="0">
                <a:latin typeface="宋体" panose="02010600030101010101" pitchFamily="2" charset="-122"/>
                <a:ea typeface="宋体" panose="02010600030101010101" pitchFamily="2" charset="-122"/>
              </a:rPr>
              <a:t>形式化方法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是软件开发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行之有效的、必不可少的、客观地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可靠</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往往大于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测试常用的有两种策略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动态测试和静态测试。对编译器的测试往往使用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白盒测试技术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。因为往往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难以获得</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充分的数据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来测试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软件应付危险情况的能力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状态迁移图</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表示所要检测的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系统的模型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模态</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正确行为属性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，然后通过对模型状态空间</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穷举搜索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状态爆炸问题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12283</TotalTime>
  <Words>3083</Words>
  <Application>Microsoft Office PowerPoint</Application>
  <PresentationFormat>全屏显示(4:3)</PresentationFormat>
  <Paragraphs>239</Paragraphs>
  <Slides>30</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Image</vt:lpstr>
      <vt:lpstr>安全C编译器的构建和形式验证方法的研究与实现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1532</cp:revision>
  <dcterms:created xsi:type="dcterms:W3CDTF">2013-07-30T01:18:52Z</dcterms:created>
  <dcterms:modified xsi:type="dcterms:W3CDTF">2015-12-13T14:07:51Z</dcterms:modified>
</cp:coreProperties>
</file>