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466" r:id="rId2"/>
    <p:sldId id="396" r:id="rId3"/>
    <p:sldId id="558" r:id="rId4"/>
    <p:sldId id="548" r:id="rId5"/>
    <p:sldId id="500" r:id="rId6"/>
    <p:sldId id="549" r:id="rId7"/>
    <p:sldId id="546" r:id="rId8"/>
    <p:sldId id="573" r:id="rId9"/>
    <p:sldId id="574" r:id="rId10"/>
    <p:sldId id="577" r:id="rId11"/>
    <p:sldId id="578" r:id="rId12"/>
    <p:sldId id="579" r:id="rId13"/>
    <p:sldId id="580" r:id="rId14"/>
    <p:sldId id="520" r:id="rId15"/>
    <p:sldId id="581" r:id="rId16"/>
    <p:sldId id="582" r:id="rId17"/>
    <p:sldId id="583" r:id="rId18"/>
    <p:sldId id="556" r:id="rId19"/>
    <p:sldId id="551" r:id="rId20"/>
    <p:sldId id="542" r:id="rId21"/>
    <p:sldId id="552" r:id="rId22"/>
    <p:sldId id="557" r:id="rId23"/>
    <p:sldId id="569" r:id="rId24"/>
    <p:sldId id="524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BA1"/>
    <a:srgbClr val="77933C"/>
    <a:srgbClr val="666699"/>
    <a:srgbClr val="6600CC"/>
    <a:srgbClr val="6600FF"/>
    <a:srgbClr val="7957A3"/>
    <a:srgbClr val="006699"/>
    <a:srgbClr val="0099CC"/>
    <a:srgbClr val="36B1D2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82" autoAdjust="0"/>
    <p:restoredTop sz="78987" autoAdjust="0"/>
  </p:normalViewPr>
  <p:slideViewPr>
    <p:cSldViewPr snapToGrid="0">
      <p:cViewPr varScale="1">
        <p:scale>
          <a:sx n="63" d="100"/>
          <a:sy n="63" d="100"/>
        </p:scale>
        <p:origin x="112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1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15314-E3FC-4C9D-A25B-E4CA7D8DC52F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BA18B-575D-47BB-8171-D715A06AA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5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85A33C-050D-4474-88AC-68CECA7F5D8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3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BA18B-575D-47BB-8171-D715A06AABD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8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BA18B-575D-47BB-8171-D715A06AABD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8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BA18B-575D-47BB-8171-D715A06AABD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1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E11D1-6430-406E-A9B6-6C4A33BA1135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9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059" name="Group 35"/>
          <p:cNvGrpSpPr>
            <a:grpSpLocks/>
          </p:cNvGrpSpPr>
          <p:nvPr/>
        </p:nvGrpSpPr>
        <p:grpSpPr bwMode="auto">
          <a:xfrm>
            <a:off x="0" y="0"/>
            <a:ext cx="9144000" cy="1185863"/>
            <a:chOff x="0" y="0"/>
            <a:chExt cx="5760" cy="747"/>
          </a:xfrm>
        </p:grpSpPr>
        <p:pic>
          <p:nvPicPr>
            <p:cNvPr id="257057" name="Picture 33" descr="snap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5760" cy="747"/>
            </a:xfrm>
            <a:prstGeom prst="rect">
              <a:avLst/>
            </a:prstGeom>
            <a:noFill/>
          </p:spPr>
        </p:pic>
        <p:sp>
          <p:nvSpPr>
            <p:cNvPr id="257058" name="Rectangle 3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6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57026" name="Picture 2" descr="low-l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48438"/>
            <a:ext cx="9144000" cy="336550"/>
          </a:xfrm>
          <a:prstGeom prst="rect">
            <a:avLst/>
          </a:prstGeom>
          <a:noFill/>
        </p:spPr>
      </p:pic>
      <p:sp>
        <p:nvSpPr>
          <p:cNvPr id="2570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8446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107950" y="6616700"/>
            <a:ext cx="2133600" cy="268288"/>
          </a:xfrm>
        </p:spPr>
        <p:txBody>
          <a:bodyPr/>
          <a:lstStyle>
            <a:lvl1pPr>
              <a:defRPr sz="14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fld id="{236DEB8F-1078-4B41-AFE9-1FE79B8C146D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25703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397125" y="6597650"/>
            <a:ext cx="5054600" cy="287338"/>
          </a:xfrm>
        </p:spPr>
        <p:txBody>
          <a:bodyPr/>
          <a:lstStyle>
            <a:lvl1pPr algn="l">
              <a:defRPr sz="1400"/>
            </a:lvl1pPr>
          </a:lstStyle>
          <a:p>
            <a:endParaRPr lang="zh-CN" altLang="en-US"/>
          </a:p>
        </p:txBody>
      </p:sp>
      <p:sp>
        <p:nvSpPr>
          <p:cNvPr id="25703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524750" y="6616700"/>
            <a:ext cx="1439863" cy="241300"/>
          </a:xfrm>
        </p:spPr>
        <p:txBody>
          <a:bodyPr/>
          <a:lstStyle>
            <a:lvl1pPr>
              <a:defRPr sz="1400"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7035" name="Rectangle 11"/>
          <p:cNvSpPr>
            <a:spLocks noChangeArrowheads="1"/>
          </p:cNvSpPr>
          <p:nvPr/>
        </p:nvSpPr>
        <p:spPr bwMode="auto">
          <a:xfrm>
            <a:off x="1547813" y="4221163"/>
            <a:ext cx="6011862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zh-CN" altLang="zh-CN" sz="200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57040" name="Picture 16" descr="buaa_1"/>
          <p:cNvPicPr>
            <a:picLocks noChangeAspect="1" noChangeArrowheads="1"/>
          </p:cNvPicPr>
          <p:nvPr/>
        </p:nvPicPr>
        <p:blipFill>
          <a:blip r:embed="rId4"/>
          <a:srcRect b="1189"/>
          <a:stretch>
            <a:fillRect/>
          </a:stretch>
        </p:blipFill>
        <p:spPr bwMode="auto">
          <a:xfrm>
            <a:off x="2699544" y="94456"/>
            <a:ext cx="3708400" cy="792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507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14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150"/>
            <a:ext cx="2057400" cy="57610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19800" cy="57610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1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150"/>
            <a:ext cx="8229600" cy="72548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29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3495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02100"/>
            <a:ext cx="4038600" cy="23510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79388" y="6616700"/>
            <a:ext cx="2133600" cy="268288"/>
          </a:xfrm>
        </p:spPr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11413" y="6624638"/>
            <a:ext cx="5400675" cy="2603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885113" y="6642100"/>
            <a:ext cx="1150937" cy="215900"/>
          </a:xfrm>
        </p:spPr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078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142875" y="0"/>
          <a:ext cx="9001125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" name="Image" r:id="rId3" imgW="8228571" imgH="8711111" progId="">
                  <p:embed/>
                </p:oleObj>
              </mc:Choice>
              <mc:Fallback>
                <p:oleObj name="Image" r:id="rId3" imgW="8228571" imgH="871111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42875" y="0"/>
                        <a:ext cx="9001125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57B2D7">
                                    <a:alpha val="39998"/>
                                  </a:srgb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1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smtClean="0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pic>
        <p:nvPicPr>
          <p:cNvPr id="8" name="图片 19" descr="图片1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2428875"/>
            <a:ext cx="9144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0FF6401C-323C-468C-B647-C7499BDFE0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4999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a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/>
          <a:stretch>
            <a:fillRect/>
          </a:stretch>
        </p:blipFill>
        <p:spPr bwMode="auto">
          <a:xfrm>
            <a:off x="0" y="0"/>
            <a:ext cx="91440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2"/>
          <p:cNvSpPr>
            <a:spLocks noChangeArrowheads="1"/>
          </p:cNvSpPr>
          <p:nvPr/>
        </p:nvSpPr>
        <p:spPr bwMode="gray">
          <a:xfrm>
            <a:off x="0" y="2667000"/>
            <a:ext cx="9144000" cy="106680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17436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0" y="36576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gray">
          <a:xfrm>
            <a:off x="0" y="0"/>
            <a:ext cx="9142413" cy="14478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0" y="14478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9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1" y="4514850"/>
            <a:ext cx="6572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2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4" y="5934076"/>
            <a:ext cx="658812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8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4" y="5943601"/>
            <a:ext cx="658812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5934076"/>
            <a:ext cx="658813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5214939"/>
            <a:ext cx="65722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1" y="5248276"/>
            <a:ext cx="6572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743200"/>
            <a:ext cx="7772400" cy="6858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7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rgbClr val="0000CC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>
              <a:defRPr sz="1600">
                <a:latin typeface="Calibri" pitchFamily="34" charset="0"/>
                <a:cs typeface="Calibri" pitchFamily="34" charset="0"/>
              </a:defRPr>
            </a:lvl3pPr>
            <a:lvl4pPr>
              <a:defRPr sz="1200">
                <a:latin typeface="Calibri" pitchFamily="34" charset="0"/>
                <a:cs typeface="Calibri" pitchFamily="34" charset="0"/>
              </a:defRPr>
            </a:lvl4pPr>
            <a:lvl5pPr>
              <a:defRPr sz="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1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548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2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52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8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78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2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11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66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3" name="Picture 3" descr="low-lin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6548438"/>
            <a:ext cx="9144000" cy="336550"/>
          </a:xfrm>
          <a:prstGeom prst="rect">
            <a:avLst/>
          </a:prstGeom>
          <a:noFill/>
        </p:spPr>
      </p:pic>
      <p:sp>
        <p:nvSpPr>
          <p:cNvPr id="25600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第四级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616700"/>
            <a:ext cx="2133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fld id="{236DEB8F-1078-4B41-AFE9-1FE79B8C146D}" type="datetimeFigureOut">
              <a:rPr lang="zh-CN" altLang="en-US" smtClean="0"/>
              <a:t>2016/8/28</a:t>
            </a:fld>
            <a:endParaRPr lang="zh-CN" altLang="en-US"/>
          </a:p>
        </p:txBody>
      </p:sp>
      <p:sp>
        <p:nvSpPr>
          <p:cNvPr id="2560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624638"/>
            <a:ext cx="54006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560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642100"/>
            <a:ext cx="11509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1">
                <a:solidFill>
                  <a:schemeClr val="bg1"/>
                </a:solidFill>
              </a:defRPr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56049" name="Picture 49" descr="low-lin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549275"/>
            <a:ext cx="9144000" cy="73025"/>
          </a:xfrm>
          <a:prstGeom prst="rect">
            <a:avLst/>
          </a:prstGeom>
          <a:noFill/>
        </p:spPr>
      </p:pic>
      <p:pic>
        <p:nvPicPr>
          <p:cNvPr id="256039" name="Picture 39" descr="Snap1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32241" y="22225"/>
            <a:ext cx="576263" cy="527050"/>
          </a:xfrm>
          <a:prstGeom prst="rect">
            <a:avLst/>
          </a:prstGeom>
          <a:noFill/>
        </p:spPr>
      </p:pic>
      <p:pic>
        <p:nvPicPr>
          <p:cNvPr id="12" name="Picture 16" descr="buaa_1"/>
          <p:cNvPicPr>
            <a:picLocks noChangeAspect="1" noChangeArrowheads="1"/>
          </p:cNvPicPr>
          <p:nvPr/>
        </p:nvPicPr>
        <p:blipFill>
          <a:blip r:embed="rId18"/>
          <a:srcRect b="1189"/>
          <a:stretch>
            <a:fillRect/>
          </a:stretch>
        </p:blipFill>
        <p:spPr bwMode="auto">
          <a:xfrm>
            <a:off x="8420" y="10384"/>
            <a:ext cx="2475348" cy="528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727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600" b="1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2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3375" y="4286250"/>
            <a:ext cx="5000625" cy="1374775"/>
          </a:xfrm>
        </p:spPr>
        <p:txBody>
          <a:bodyPr/>
          <a:lstStyle/>
          <a:p>
            <a:pPr marL="914400" lvl="2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导师：马殿富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教授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学生：陈志伟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学号：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SY1406108</a:t>
            </a:r>
          </a:p>
          <a:p>
            <a:pPr algn="ctr" eaLnBrk="1" hangingPunct="1">
              <a:lnSpc>
                <a:spcPct val="90000"/>
              </a:lnSpc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130233"/>
            <a:ext cx="8424863" cy="1071563"/>
          </a:xfrm>
        </p:spPr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安全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编译器的构建和形式验证方法的研究与实现</a:t>
            </a:r>
            <a:endParaRPr lang="en-US" altLang="zh-CN" sz="4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6628" name="Picture 12" descr="buaa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" y="5997575"/>
            <a:ext cx="365125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4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基于语义的形式验证方法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9311"/>
            <a:ext cx="8229600" cy="4969037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目标码模式是通过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编译器编译在一定语境下的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文法单元得到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目标码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序列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命题是以每条指令的指称语义作为专用公理使用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命题映射算法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转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化目标码模式而得到的。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57200" y="1519311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目标码模式和命题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6245"/>
              </p:ext>
            </p:extLst>
          </p:nvPr>
        </p:nvGraphicFramePr>
        <p:xfrm>
          <a:off x="910199" y="2185454"/>
          <a:ext cx="7460078" cy="4225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3522">
                  <a:extLst>
                    <a:ext uri="{9D8B030D-6E8A-4147-A177-3AD203B41FA5}">
                      <a16:colId xmlns:a16="http://schemas.microsoft.com/office/drawing/2014/main" val="2027120902"/>
                    </a:ext>
                  </a:extLst>
                </a:gridCol>
                <a:gridCol w="2305899">
                  <a:extLst>
                    <a:ext uri="{9D8B030D-6E8A-4147-A177-3AD203B41FA5}">
                      <a16:colId xmlns:a16="http://schemas.microsoft.com/office/drawing/2014/main" val="3041628808"/>
                    </a:ext>
                  </a:extLst>
                </a:gridCol>
                <a:gridCol w="3070657">
                  <a:extLst>
                    <a:ext uri="{9D8B030D-6E8A-4147-A177-3AD203B41FA5}">
                      <a16:colId xmlns:a16="http://schemas.microsoft.com/office/drawing/2014/main" val="237343669"/>
                    </a:ext>
                  </a:extLst>
                </a:gridCol>
              </a:tblGrid>
              <a:tr h="169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语句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目标码模式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目标码模式命题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341493"/>
                  </a:ext>
                </a:extLst>
              </a:tr>
              <a:tr h="20281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50" kern="100" dirty="0">
                          <a:effectLst/>
                        </a:rPr>
                        <a:t>&lt;if-statement&gt;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&lt;LOG-EXP&gt;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</a:t>
                      </a:r>
                      <a:r>
                        <a:rPr lang="en-US" sz="1050" kern="100" dirty="0" err="1" smtClean="0">
                          <a:effectLst/>
                        </a:rPr>
                        <a:t>cmpi</a:t>
                      </a: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r>
                        <a:rPr lang="en-US" sz="1050" kern="100" dirty="0">
                          <a:effectLst/>
                        </a:rPr>
                        <a:t>7,0,0,0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</a:t>
                      </a:r>
                      <a:r>
                        <a:rPr lang="en-US" sz="1050" kern="100" dirty="0" err="1" smtClean="0">
                          <a:effectLst/>
                        </a:rPr>
                        <a:t>beq</a:t>
                      </a: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r>
                        <a:rPr lang="en-US" sz="1050" kern="100" dirty="0">
                          <a:effectLst/>
                        </a:rPr>
                        <a:t>7,.L1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&lt;</a:t>
                      </a:r>
                      <a:r>
                        <a:rPr lang="en-US" sz="1050" kern="100" dirty="0">
                          <a:effectLst/>
                        </a:rPr>
                        <a:t>STA-LIST_1&gt;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b </a:t>
                      </a:r>
                      <a:r>
                        <a:rPr lang="en-US" sz="1050" kern="100" dirty="0">
                          <a:effectLst/>
                        </a:rPr>
                        <a:t>.L2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.L1: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</a:t>
                      </a:r>
                      <a:r>
                        <a:rPr lang="en-US" sz="1050" kern="100" dirty="0" smtClean="0">
                          <a:effectLst/>
                        </a:rPr>
                        <a:t>&lt;</a:t>
                      </a:r>
                      <a:r>
                        <a:rPr lang="en-US" sz="1050" kern="100" dirty="0">
                          <a:effectLst/>
                        </a:rPr>
                        <a:t>STA-LIST_2&gt;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.L2: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P1: GPR[0] = &lt;LOG-EXP&gt;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P2: (GPR[0] &lt; 0 -&gt; CR[7] = b100) || (GPR[0] &gt; 0 -&gt; CR[7] = b010) || (GPR[0] == 0 -&gt; CR[7] = b001)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P3: (CR[7] == b100 -&gt; PC = PC + 4) || (CR[7] == b010 -&gt; PC = PC + 4) || (CR[7] == b001 -&gt; PC = PC + @.L1)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P4= &lt;STA-LIST_1&gt;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P5: PC = PC + @.L2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P6: .L1: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P7: &lt;STA-LIST_2&gt;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P8: .L2: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2559"/>
                  </a:ext>
                </a:extLst>
              </a:tr>
              <a:tr h="20281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&lt;while-statement&gt;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b </a:t>
                      </a:r>
                      <a:r>
                        <a:rPr lang="en-US" sz="1050" kern="100" dirty="0">
                          <a:effectLst/>
                        </a:rPr>
                        <a:t>.L2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.L1: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 </a:t>
                      </a:r>
                      <a:r>
                        <a:rPr lang="en-US" sz="1050" kern="100" dirty="0" smtClean="0">
                          <a:effectLst/>
                        </a:rPr>
                        <a:t>&lt;</a:t>
                      </a:r>
                      <a:r>
                        <a:rPr lang="en-US" sz="1050" kern="100" dirty="0">
                          <a:effectLst/>
                        </a:rPr>
                        <a:t>STA-LIST&gt;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.L2</a:t>
                      </a:r>
                      <a:r>
                        <a:rPr lang="en-US" sz="1050" kern="100" dirty="0" smtClean="0">
                          <a:effectLst/>
                        </a:rPr>
                        <a:t>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 </a:t>
                      </a:r>
                      <a:r>
                        <a:rPr lang="en-US" sz="1050" kern="100" dirty="0" smtClean="0">
                          <a:effectLst/>
                        </a:rPr>
                        <a:t>&lt;LOG-EXP&gt;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 </a:t>
                      </a:r>
                      <a:r>
                        <a:rPr lang="en-US" sz="1050" kern="100" dirty="0" err="1" smtClean="0">
                          <a:effectLst/>
                        </a:rPr>
                        <a:t>cmpi</a:t>
                      </a:r>
                      <a:r>
                        <a:rPr lang="en-US" sz="1050" kern="100" dirty="0" smtClean="0">
                          <a:effectLst/>
                        </a:rPr>
                        <a:t> 7,0,0,0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 </a:t>
                      </a:r>
                      <a:r>
                        <a:rPr lang="en-US" sz="1050" kern="100" dirty="0" err="1" smtClean="0">
                          <a:effectLst/>
                        </a:rPr>
                        <a:t>bne</a:t>
                      </a: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r>
                        <a:rPr lang="en-US" sz="1050" kern="100" dirty="0">
                          <a:effectLst/>
                        </a:rPr>
                        <a:t>7,.L1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P1: PC = PC + @.L2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P2: .L1: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P3: &lt;STA-LIST&gt;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P4: .L2: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P5: GPR[0] = &lt;LOG-EXP&gt;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P6: (GPR[0] &lt; 0 -&gt; CR[7] = b100) || (GPR[0] &gt; 0 -&gt; CR[7] = b010) || (GPR[0] == 0 -&gt; CR[7] = b001)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P7: (CR[7] == b100 -&gt; PC = PC + @.L1) || (CR[7] == b010 -&gt; PC = PC + @.L1) || (CR[7] == b001 -&gt; PC = PC + 4)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80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11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基于语义的形式验证方法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9311"/>
            <a:ext cx="8229600" cy="4969037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命题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映射算法的作用是把目标码模式转换为命题的形式，以方便进行后续的推理证明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中需要把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Power PC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指令集中每条指令对应的指称语义作为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专用公理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输入；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逐条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遍历输入的目标码模式，把每条目标码转化为对应的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指称语义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形式；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最终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把目标码模式的指称语义表示成命题集的形式输出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57200" y="1519311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命题映射算法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98" y="2323246"/>
            <a:ext cx="7144555" cy="393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1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基于语义的形式验证方法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9311"/>
            <a:ext cx="8229600" cy="4969037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自动推理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算法是本文提出的形式验证方法的核心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本算法以命题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映射算法输出的命题集和一阶逻辑的公理集为前提，根据推理规则推导出一系列新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命题；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这些新的命题加入前提中进行后续的证明，最终可以构造出证明序列并得到结论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主要推理规则：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MP(Modus Ponens)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规则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，即分离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规则（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Rule of Detachment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），可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表示为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	p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→ q, p ⊢ 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CI(Conjunction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Introduction)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规则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即组合规则，可表示为：</a:t>
            </a:r>
          </a:p>
          <a:p>
            <a:pPr marL="457200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		p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q ⊢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p∧q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57200" y="1519311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自动推理算法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6" y="2090815"/>
            <a:ext cx="6212901" cy="445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5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基于语义的形式验证方法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9311"/>
            <a:ext cx="8229600" cy="4969037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交互证明算法的理论基础是限定数学归纳法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提示用户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 = 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文法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单元的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语义；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取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 = 1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得到的文法单元语义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作为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 = 1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时推导的前置条件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P1;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自动推理算法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对目标码模式命题进行推导，推导出的命题的语义是否和前置条件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一致；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再取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 = N + 1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到的文法单元语义，作为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 = N + 1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时推导的前置条件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 = 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时文法单元的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语义为基础，再执行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一次目标码模式命题进行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推导，得到该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目标码模式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命题在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 = N + 1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时的语义；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比较推导出的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 + 1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时的语义是否和前置条件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一致。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57200" y="1519311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循环交互证明算法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34" y="2090814"/>
            <a:ext cx="6087137" cy="444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5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系统的设计与实现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070711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30133" y="1529052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系统功能图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167302"/>
              </p:ext>
            </p:extLst>
          </p:nvPr>
        </p:nvGraphicFramePr>
        <p:xfrm>
          <a:off x="1325513" y="2470490"/>
          <a:ext cx="5276850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Visio" r:id="rId3" imgW="5619931" imgH="3781278" progId="Visio.Drawing.15">
                  <p:embed/>
                </p:oleObj>
              </mc:Choice>
              <mc:Fallback>
                <p:oleObj name="Visio" r:id="rId3" imgW="5619931" imgH="3781278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13" y="2470490"/>
                        <a:ext cx="5276850" cy="355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7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070711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30133" y="1529052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可追踪性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87" y="1529052"/>
            <a:ext cx="4921261" cy="50357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707" y="1516536"/>
            <a:ext cx="6198751" cy="5048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4" y="1483750"/>
            <a:ext cx="4572000" cy="511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1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070711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30133" y="1529052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日志输出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1970"/>
            <a:ext cx="9144000" cy="419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070711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30133" y="1529052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验证过程输出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58" y="611702"/>
            <a:ext cx="4860418" cy="59467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6381" y="3493638"/>
            <a:ext cx="162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or</a:t>
            </a:r>
            <a:r>
              <a:rPr lang="zh-CN" altLang="en-US" dirty="0" smtClean="0"/>
              <a:t>语句：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84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进度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681842"/>
              </p:ext>
            </p:extLst>
          </p:nvPr>
        </p:nvGraphicFramePr>
        <p:xfrm>
          <a:off x="727220" y="1667022"/>
          <a:ext cx="7689559" cy="46634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0319">
                  <a:extLst>
                    <a:ext uri="{9D8B030D-6E8A-4147-A177-3AD203B41FA5}">
                      <a16:colId xmlns:a16="http://schemas.microsoft.com/office/drawing/2014/main" val="483509180"/>
                    </a:ext>
                  </a:extLst>
                </a:gridCol>
                <a:gridCol w="2760319">
                  <a:extLst>
                    <a:ext uri="{9D8B030D-6E8A-4147-A177-3AD203B41FA5}">
                      <a16:colId xmlns:a16="http://schemas.microsoft.com/office/drawing/2014/main" val="3208310613"/>
                    </a:ext>
                  </a:extLst>
                </a:gridCol>
                <a:gridCol w="763139">
                  <a:extLst>
                    <a:ext uri="{9D8B030D-6E8A-4147-A177-3AD203B41FA5}">
                      <a16:colId xmlns:a16="http://schemas.microsoft.com/office/drawing/2014/main" val="3360819937"/>
                    </a:ext>
                  </a:extLst>
                </a:gridCol>
                <a:gridCol w="702891">
                  <a:extLst>
                    <a:ext uri="{9D8B030D-6E8A-4147-A177-3AD203B41FA5}">
                      <a16:colId xmlns:a16="http://schemas.microsoft.com/office/drawing/2014/main" val="1180057187"/>
                    </a:ext>
                  </a:extLst>
                </a:gridCol>
                <a:gridCol w="702891">
                  <a:extLst>
                    <a:ext uri="{9D8B030D-6E8A-4147-A177-3AD203B41FA5}">
                      <a16:colId xmlns:a16="http://schemas.microsoft.com/office/drawing/2014/main" val="2274633315"/>
                    </a:ext>
                  </a:extLst>
                </a:gridCol>
              </a:tblGrid>
              <a:tr h="404458">
                <a:tc gridSpan="2"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630680" algn="ctr"/>
                          <a:tab pos="2466975" algn="l"/>
                        </a:tabLst>
                      </a:pPr>
                      <a:r>
                        <a:rPr lang="en-US" sz="1200" kern="100">
                          <a:effectLst/>
                        </a:rPr>
                        <a:t>	</a:t>
                      </a:r>
                      <a:r>
                        <a:rPr lang="zh-CN" sz="1200" kern="100">
                          <a:effectLst/>
                        </a:rPr>
                        <a:t>工作内容</a:t>
                      </a:r>
                      <a:r>
                        <a:rPr lang="en-US" sz="1200" kern="100">
                          <a:effectLst/>
                        </a:rPr>
                        <a:t>	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已完成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进行中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未展开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0189863"/>
                  </a:ext>
                </a:extLst>
              </a:tr>
              <a:tr h="279585">
                <a:tc rowSpan="2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理论分析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安全</a:t>
                      </a:r>
                      <a:r>
                        <a:rPr lang="en-US" sz="1200" kern="100">
                          <a:effectLst/>
                        </a:rPr>
                        <a:t>C</a:t>
                      </a:r>
                      <a:r>
                        <a:rPr lang="zh-CN" sz="1200" kern="100">
                          <a:effectLst/>
                        </a:rPr>
                        <a:t>子集完善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5642089"/>
                  </a:ext>
                </a:extLst>
              </a:tr>
              <a:tr h="5917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</a:t>
                      </a:r>
                      <a:r>
                        <a:rPr lang="zh-CN" sz="1200" kern="100">
                          <a:effectLst/>
                        </a:rPr>
                        <a:t>文法单元的定义和目标码模式命题的理论推导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8808320"/>
                  </a:ext>
                </a:extLst>
              </a:tr>
              <a:tr h="279585">
                <a:tc rowSpan="3"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算法实现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命题映射算法的实现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4353669"/>
                  </a:ext>
                </a:extLst>
              </a:tr>
              <a:tr h="2795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自动推理算法的实现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7860207"/>
                  </a:ext>
                </a:extLst>
              </a:tr>
              <a:tr h="5917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基于限定数学归纳法的循环交互证明算法的实现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44710"/>
                  </a:ext>
                </a:extLst>
              </a:tr>
              <a:tr h="279585">
                <a:tc rowSpan="6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工具实现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系统设计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231049"/>
                  </a:ext>
                </a:extLst>
              </a:tr>
              <a:tr h="2795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编译过程的安全</a:t>
                      </a:r>
                      <a:r>
                        <a:rPr lang="en-US" sz="1200" kern="100">
                          <a:effectLst/>
                        </a:rPr>
                        <a:t>C</a:t>
                      </a:r>
                      <a:r>
                        <a:rPr lang="zh-CN" sz="1200" kern="100">
                          <a:effectLst/>
                        </a:rPr>
                        <a:t>子集检查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3270163"/>
                  </a:ext>
                </a:extLst>
              </a:tr>
              <a:tr h="2795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非循环结构程序的自动验证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013847"/>
                  </a:ext>
                </a:extLst>
              </a:tr>
              <a:tr h="2795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循环结构程序的交互证明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810369"/>
                  </a:ext>
                </a:extLst>
              </a:tr>
              <a:tr h="2795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目标码生成和证明过程记录的生成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√（</a:t>
                      </a:r>
                      <a:r>
                        <a:rPr lang="en-US" sz="1050" kern="100">
                          <a:effectLst/>
                        </a:rPr>
                        <a:t>80%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8803920"/>
                  </a:ext>
                </a:extLst>
              </a:tr>
              <a:tr h="2795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用户界面完善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47296"/>
                  </a:ext>
                </a:extLst>
              </a:tr>
              <a:tr h="279585">
                <a:tc gridSpan="2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编译验证工具应用测试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7256820"/>
                  </a:ext>
                </a:extLst>
              </a:tr>
              <a:tr h="279585">
                <a:tc gridSpan="2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论文发表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119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2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内容提要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课题背景及意义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研究目标及研究内容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已完成工作及工作进度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下一阶段工作计划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主要参考文献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45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内容提要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课题背景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意义</a:t>
            </a:r>
            <a:endParaRPr lang="en-US" altLang="zh-CN" sz="3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研究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目标及研究内容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完成工作及工作进度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下一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阶段工作计划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主要参考文献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9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下一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阶段工作计划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300730"/>
              </p:ext>
            </p:extLst>
          </p:nvPr>
        </p:nvGraphicFramePr>
        <p:xfrm>
          <a:off x="1572968" y="2651759"/>
          <a:ext cx="5998064" cy="2454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1922">
                  <a:extLst>
                    <a:ext uri="{9D8B030D-6E8A-4147-A177-3AD203B41FA5}">
                      <a16:colId xmlns:a16="http://schemas.microsoft.com/office/drawing/2014/main" val="2214673576"/>
                    </a:ext>
                  </a:extLst>
                </a:gridCol>
                <a:gridCol w="2996142">
                  <a:extLst>
                    <a:ext uri="{9D8B030D-6E8A-4147-A177-3AD203B41FA5}">
                      <a16:colId xmlns:a16="http://schemas.microsoft.com/office/drawing/2014/main" val="1115574519"/>
                    </a:ext>
                  </a:extLst>
                </a:gridCol>
              </a:tblGrid>
              <a:tr h="478318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时间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计划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6990609"/>
                  </a:ext>
                </a:extLst>
              </a:tr>
              <a:tr h="1019860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</a:t>
                      </a:r>
                      <a:r>
                        <a:rPr lang="zh-CN" sz="1200" kern="100">
                          <a:effectLst/>
                        </a:rPr>
                        <a:t>年</a:t>
                      </a:r>
                      <a:r>
                        <a:rPr lang="en-US" sz="1200" kern="100">
                          <a:effectLst/>
                        </a:rPr>
                        <a:t>9</a:t>
                      </a:r>
                      <a:r>
                        <a:rPr lang="zh-CN" sz="1200" kern="100">
                          <a:effectLst/>
                        </a:rPr>
                        <a:t>月</a:t>
                      </a:r>
                      <a:r>
                        <a:rPr lang="en-US" sz="1200" kern="100">
                          <a:effectLst/>
                        </a:rPr>
                        <a:t>~10</a:t>
                      </a:r>
                      <a:r>
                        <a:rPr lang="zh-CN" sz="1200" kern="100">
                          <a:effectLst/>
                        </a:rPr>
                        <a:t>月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进一部完善编译验证工具，完成界面设计及工具应用的测试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6611405"/>
                  </a:ext>
                </a:extLst>
              </a:tr>
              <a:tr h="478318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</a:t>
                      </a:r>
                      <a:r>
                        <a:rPr lang="zh-CN" sz="1200" kern="100">
                          <a:effectLst/>
                        </a:rPr>
                        <a:t>年</a:t>
                      </a:r>
                      <a:r>
                        <a:rPr lang="en-US" sz="1200" kern="100">
                          <a:effectLst/>
                        </a:rPr>
                        <a:t>10</a:t>
                      </a:r>
                      <a:r>
                        <a:rPr lang="zh-CN" sz="1200" kern="100">
                          <a:effectLst/>
                        </a:rPr>
                        <a:t>月</a:t>
                      </a:r>
                      <a:r>
                        <a:rPr lang="en-US" sz="1200" kern="100">
                          <a:effectLst/>
                        </a:rPr>
                        <a:t>~11</a:t>
                      </a:r>
                      <a:r>
                        <a:rPr lang="zh-CN" sz="1200" kern="100">
                          <a:effectLst/>
                        </a:rPr>
                        <a:t>月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毕业论文撰写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3935166"/>
                  </a:ext>
                </a:extLst>
              </a:tr>
              <a:tr h="478318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</a:t>
                      </a:r>
                      <a:r>
                        <a:rPr lang="zh-CN" sz="1200" kern="100">
                          <a:effectLst/>
                        </a:rPr>
                        <a:t>年</a:t>
                      </a:r>
                      <a:r>
                        <a:rPr lang="en-US" sz="1200" kern="100">
                          <a:effectLst/>
                        </a:rPr>
                        <a:t>12</a:t>
                      </a:r>
                      <a:r>
                        <a:rPr lang="zh-CN" sz="1200" kern="100">
                          <a:effectLst/>
                        </a:rPr>
                        <a:t>月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毕业答辩事宜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8022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4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内容提要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课题背景及意义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研究目标及研究内容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已完成工作及工作进度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下一阶段工作计划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主要参考文献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8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主要参考文献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810"/>
            <a:ext cx="8229600" cy="485298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RTCA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Inc., "RTCA/DO-178B: Software Considerations in Airborne Systems and Equipment Certification", Washington D.C.: RTCA Inc., 1992.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2] RTCA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Inc., "RTCA/DO-178C: Software Considerations in Airborne Systems and Equipment Certification", Washington D.C.: RTCA Inc., 2011.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3] Leroy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X. Formal verification of a realistic compiler[J]. Communications of the ACM, 2009, 52(7): 107-115.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4] Blum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M, Kannan S. Designing programs that check their work[J]. Journal of the ACM (JACM), 1995, 42(1): 269-291.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5] Motor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Industry Software Reliability Association. MISRA-C: 2004: Guidelines for the Use of the C Language in Critical Systems[M]. MIRA, 2008.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6] McCarthy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J, Painter J. Correctness of a compiler for arithmetic expressions[J]. Mathematical aspects of computer science, 1967, 1.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7] 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Stepney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S, Whitley D, Cooper D, et al. A demonstrably correct compiler[J]. Formal Aspects of Computing, 1991, 3(1): 58-101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6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主要参考文献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810"/>
            <a:ext cx="8229600" cy="485298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8] Gaul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T,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Goos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G,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Heberle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et al. An Architecture for Verified Compiler Construction[C]//Joint Modular Languages Conference. 1997, 1996.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9] Leroy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X. A formally verified compiler back-end[J]. Journal of Automated Reasoning, 2009, 43(4): 363-446.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10] Leroy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X. Mechanized semantics for compiler verification[M]//Certified Programs and Proofs. Springer Berlin Heidelberg, 2012: 4-6.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[11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Yang X, Chen Y,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Eide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E, et al. Finding and understanding bugs in C compilers[C]//ACM SIGPLAN Notices. ACM, 2011, 46(6): 283-294.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[12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Barnett M,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Leino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K R M, Schulte W. The Spec# programming system: An overview[M]//Construction and analysis of safe, secure, and interoperable smart devices. Springer Berlin Heidelberg, 2004: 49-69.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[13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EREF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Programmer’s Reference Manual for Freescale Power Architecture Processors[M].Rev.1, 2014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Freescale</a:t>
            </a:r>
            <a:r>
              <a:rPr lang="en-US" altLang="zh-CN" sz="1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5"/>
          <p:cNvSpPr txBox="1">
            <a:spLocks noChangeArrowheads="1"/>
          </p:cNvSpPr>
          <p:nvPr/>
        </p:nvSpPr>
        <p:spPr bwMode="auto">
          <a:xfrm>
            <a:off x="95250" y="2844800"/>
            <a:ext cx="897255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dirty="0" smtClean="0">
                <a:solidFill>
                  <a:schemeClr val="bg1"/>
                </a:solidFill>
                <a:ea typeface="华文隶书" pitchFamily="2" charset="-122"/>
              </a:rPr>
              <a:t>请老师批评</a:t>
            </a:r>
            <a:r>
              <a:rPr lang="zh-CN" altLang="en-US" sz="4400" dirty="0">
                <a:solidFill>
                  <a:schemeClr val="bg1"/>
                </a:solidFill>
                <a:ea typeface="华文隶书" pitchFamily="2" charset="-122"/>
              </a:rPr>
              <a:t>指导</a:t>
            </a:r>
            <a:r>
              <a:rPr lang="zh-CN" altLang="en-US" sz="4400" dirty="0" smtClean="0">
                <a:solidFill>
                  <a:schemeClr val="bg1"/>
                </a:solidFill>
                <a:ea typeface="华文隶书" pitchFamily="2" charset="-122"/>
              </a:rPr>
              <a:t>！</a:t>
            </a:r>
            <a:endParaRPr lang="zh-CN" altLang="en-US" sz="4400" dirty="0">
              <a:solidFill>
                <a:schemeClr val="bg1"/>
              </a:solidFill>
              <a:ea typeface="华文隶书" pitchFamily="2" charset="-122"/>
            </a:endParaRPr>
          </a:p>
        </p:txBody>
      </p:sp>
      <p:sp>
        <p:nvSpPr>
          <p:cNvPr id="100355" name="WordArt 3"/>
          <p:cNvSpPr>
            <a:spLocks noChangeArrowheads="1" noChangeShapeType="1" noTextEdit="1"/>
          </p:cNvSpPr>
          <p:nvPr/>
        </p:nvSpPr>
        <p:spPr bwMode="blackWhite">
          <a:xfrm>
            <a:off x="609600" y="838200"/>
            <a:ext cx="5399088" cy="1146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5400" kern="10">
                <a:ln w="28575">
                  <a:solidFill>
                    <a:srgbClr val="FEFEFE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71842" dir="2700000" algn="ctr" rotWithShape="0">
                    <a:srgbClr val="080808">
                      <a:alpha val="50000"/>
                    </a:srgbClr>
                  </a:outerShdw>
                </a:effectLst>
                <a:latin typeface="黑体"/>
                <a:ea typeface="黑体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5385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课题背景及意义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安全攸关软件，如航空机载软件，作为各类安全关键系统的重要构成部分，其内部结构越来越复杂、应用环境越来越开放，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适航验证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变得尤为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重要。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编译器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作为软件开发过程中的关键工具，是实现软件从设计到能在硬件上运行的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桥梁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，它是否安全可靠是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进行软件开发所面临的重要难题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传统的编译器验证方法是大量的进行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软件测试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，但是软件测试难以达到完全覆盖，并不能充分地满足安全攸关软件开发中编译器的安全可靠性需求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形式化验证方法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可以从数学角度对编译器进行描述，对编译过程的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语义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和语言属性的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等价性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进行证明，能够充分地保证编译器安全可靠。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现有的形式化验证方法仍然存在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许多问题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：开发过程复杂，证明困难，开发成本高周期长，无法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很好应用到大规模系统软件（如编译器）的开发和证明中。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13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内容提要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课题背景及意义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研究目标及研究内容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完成工作及工作进度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下一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阶段工作计划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主要参考文献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2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研究目标与内容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本课题的研究目标是构建一个带有形式验证功能的编译工具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不仅能完成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基本的编译功能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，如词法分析、语法分析等，还可以检查源代码是否符合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安全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标准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能够正确的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生成目标代码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提出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一种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语义的形式验证方法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来保证编译过程的正确性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能够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源代码追溯到目标代码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，实现编译过程的完整性、一致性和准确性的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需求；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能够实时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反馈编译和验证过程的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59316" y="1714487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研究目标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研究目标与内容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070711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编译阶段加入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对安全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约束规则的检验过程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，同时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需要结合实际实现对安全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子集做出一定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强制规定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MISRA-C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语义的形式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验证方法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ym typeface="Wingdings" panose="05000000000000000000" pitchFamily="2" charset="2"/>
              </a:rPr>
              <a:t>设计命题映射算法把文法单元对应的目标码模式转化为</a:t>
            </a:r>
            <a:r>
              <a:rPr lang="zh-CN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命题</a:t>
            </a:r>
            <a:endParaRPr lang="en-US" altLang="zh-CN" sz="16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一阶谓词逻辑</a:t>
            </a:r>
            <a:r>
              <a:rPr lang="zh-CN" altLang="en-US" sz="1600" dirty="0"/>
              <a:t>和集合论为理论</a:t>
            </a:r>
            <a:r>
              <a:rPr lang="zh-CN" altLang="en-US" sz="1600" dirty="0" smtClean="0"/>
              <a:t>基础，进行命题的推导</a:t>
            </a:r>
            <a:endParaRPr lang="en-US" altLang="zh-CN" sz="1600" dirty="0" smtClean="0"/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前、后置条件的比较，</a:t>
            </a:r>
            <a:r>
              <a:rPr lang="zh-CN" altLang="en-US" sz="1600" dirty="0" smtClean="0">
                <a:solidFill>
                  <a:srgbClr val="FF0000"/>
                </a:solidFill>
              </a:rPr>
              <a:t>语义是否一致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级软件开发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追踪性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需求，设计一种方法实现源代码中的每一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个语句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与汇编代码相应片段的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对应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编译验证工具的设计与实现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30133" y="1529052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内容提要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课题背景及意义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研究目标及研究内容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已完成工作及工作进度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下一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阶段工作计划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主要参考文献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6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67022"/>
            <a:ext cx="8229600" cy="4821326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安全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子集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MISRA-C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航天型号软件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的特点相结合，重新定义了一系列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语言软件的编程准则，为安全相关领域的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语言软件提供了相应的安全语言规范和编译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要求。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MISRA-C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，汽车制造业嵌入式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编码标准，从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MISRA-C:2004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开始其应用范围扩大到其他高安全性系统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MISRA-C:2004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中，共有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强制规则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121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推荐规则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，并删除了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条旧规则。任何符合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MISRA-C:2004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编程规范的代码都应该严格的遵循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条强制规则的要求，并应该在条件允许的情况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下尽可能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符合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条推荐规则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MISRA-C:2004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规范也会对程序有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负面影响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，比如可能会影响代码量、执行效率和程序可读性等，所以实际中也需要结合不同领域的软件的特点对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MISRA-C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进行限制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增加的强制规定：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复合语句的语句体，如条件选择语句和循环语句，必须用大括号括起来；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注释的规定等（可用“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”）。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基于语义的形式验证方法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9311"/>
            <a:ext cx="8229600" cy="4969037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形式文法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是描述一门程序设计语言的方法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，安全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子集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也必须符合其对应的形式文法的约定。 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源程序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的编译过程正确性验证可以等价为对每个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文法单元的验证，可以通过验证编译前后每个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文法单元和对应的目标代码模式的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语义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是否保持一致来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实现。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57200" y="1519311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文法单元和语义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558804"/>
              </p:ext>
            </p:extLst>
          </p:nvPr>
        </p:nvGraphicFramePr>
        <p:xfrm>
          <a:off x="895016" y="3094994"/>
          <a:ext cx="6588995" cy="3103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2206">
                  <a:extLst>
                    <a:ext uri="{9D8B030D-6E8A-4147-A177-3AD203B41FA5}">
                      <a16:colId xmlns:a16="http://schemas.microsoft.com/office/drawing/2014/main" val="2377729108"/>
                    </a:ext>
                  </a:extLst>
                </a:gridCol>
                <a:gridCol w="1849148">
                  <a:extLst>
                    <a:ext uri="{9D8B030D-6E8A-4147-A177-3AD203B41FA5}">
                      <a16:colId xmlns:a16="http://schemas.microsoft.com/office/drawing/2014/main" val="1808036558"/>
                    </a:ext>
                  </a:extLst>
                </a:gridCol>
                <a:gridCol w="3287641">
                  <a:extLst>
                    <a:ext uri="{9D8B030D-6E8A-4147-A177-3AD203B41FA5}">
                      <a16:colId xmlns:a16="http://schemas.microsoft.com/office/drawing/2014/main" val="2464806640"/>
                    </a:ext>
                  </a:extLst>
                </a:gridCol>
              </a:tblGrid>
              <a:tr h="281635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语句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</a:t>
                      </a:r>
                      <a:r>
                        <a:rPr lang="zh-CN" sz="900" kern="100" dirty="0">
                          <a:effectLst/>
                        </a:rPr>
                        <a:t>文法单元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</a:t>
                      </a:r>
                      <a:r>
                        <a:rPr lang="zh-CN" sz="900" kern="100" dirty="0">
                          <a:effectLst/>
                        </a:rPr>
                        <a:t>文法单元</a:t>
                      </a:r>
                      <a:r>
                        <a:rPr lang="zh-CN" sz="900" kern="100" dirty="0" smtClean="0">
                          <a:effectLst/>
                        </a:rPr>
                        <a:t>语义</a:t>
                      </a:r>
                      <a:r>
                        <a:rPr lang="zh-CN" altLang="en-US" sz="900" kern="100" dirty="0" smtClean="0">
                          <a:effectLst/>
                        </a:rPr>
                        <a:t>（前置条件）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extLst>
                  <a:ext uri="{0D108BD9-81ED-4DB2-BD59-A6C34878D82A}">
                    <a16:rowId xmlns:a16="http://schemas.microsoft.com/office/drawing/2014/main" val="3399169851"/>
                  </a:ext>
                </a:extLst>
              </a:tr>
              <a:tr h="1695620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900" kern="100">
                          <a:effectLst/>
                        </a:rPr>
                        <a:t>&lt;if-statement&gt;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if (&lt;LOG-EXP&gt;)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{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&lt;STA-LIST_1&gt;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} else</a:t>
                      </a:r>
                      <a:r>
                        <a:rPr lang="en-US" sz="1000" kern="100" baseline="0" dirty="0" smtClean="0">
                          <a:effectLst/>
                        </a:rPr>
                        <a:t> </a:t>
                      </a:r>
                      <a:r>
                        <a:rPr lang="en-US" sz="900" kern="100" dirty="0" smtClean="0">
                          <a:effectLst/>
                        </a:rPr>
                        <a:t>{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&lt;STA-LIST_2&gt;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}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σ(&lt;LOG-EXP&gt;) -&gt; σ(&lt;STA-LIST_1&gt;)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~σ(&lt;LOG-EXP&gt;) -&gt; σ(&lt;STA-LIST_2&gt;)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extLst>
                  <a:ext uri="{0D108BD9-81ED-4DB2-BD59-A6C34878D82A}">
                    <a16:rowId xmlns:a16="http://schemas.microsoft.com/office/drawing/2014/main" val="630107251"/>
                  </a:ext>
                </a:extLst>
              </a:tr>
              <a:tr h="1126539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&lt;while-statement&gt;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while (&lt;LOG-EXP&gt;)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{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&lt;STA-LIST&gt;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}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{σ(&lt;LOG-EXP&gt;) -&gt; σ(&lt;STA-LIST&gt;)} ** n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~σ(&lt;LOG-EXP&gt;) -&gt; skip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extLst>
                  <a:ext uri="{0D108BD9-81ED-4DB2-BD59-A6C34878D82A}">
                    <a16:rowId xmlns:a16="http://schemas.microsoft.com/office/drawing/2014/main" val="3716823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84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博士学位论文答辩（李建欣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博士学位论文答辩（李建欣）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博士学位论文答辩（李建欣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GraphStream</Template>
  <TotalTime>27673</TotalTime>
  <Words>2125</Words>
  <Application>Microsoft Office PowerPoint</Application>
  <PresentationFormat>全屏显示(4:3)</PresentationFormat>
  <Paragraphs>280</Paragraphs>
  <Slides>24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 Unicode MS</vt:lpstr>
      <vt:lpstr>黑体</vt:lpstr>
      <vt:lpstr>华文隶书</vt:lpstr>
      <vt:lpstr>楷体</vt:lpstr>
      <vt:lpstr>楷体_GB2312</vt:lpstr>
      <vt:lpstr>宋体</vt:lpstr>
      <vt:lpstr>Arial</vt:lpstr>
      <vt:lpstr>Arial Black</vt:lpstr>
      <vt:lpstr>Calibri</vt:lpstr>
      <vt:lpstr>Times New Roman</vt:lpstr>
      <vt:lpstr>Verdana</vt:lpstr>
      <vt:lpstr>Wingdings</vt:lpstr>
      <vt:lpstr>博士学位论文答辩（李建欣）</vt:lpstr>
      <vt:lpstr>Image</vt:lpstr>
      <vt:lpstr>Visio</vt:lpstr>
      <vt:lpstr>安全C编译器的构建和形式验证方法的研究与实现</vt:lpstr>
      <vt:lpstr>内容提要</vt:lpstr>
      <vt:lpstr>课题背景及意义</vt:lpstr>
      <vt:lpstr>内容提要</vt:lpstr>
      <vt:lpstr>研究目标与内容</vt:lpstr>
      <vt:lpstr>研究目标与内容</vt:lpstr>
      <vt:lpstr>内容提要</vt:lpstr>
      <vt:lpstr>安全C子集</vt:lpstr>
      <vt:lpstr>基于语义的形式验证方法</vt:lpstr>
      <vt:lpstr>基于语义的形式验证方法</vt:lpstr>
      <vt:lpstr>基于语义的形式验证方法</vt:lpstr>
      <vt:lpstr>基于语义的形式验证方法</vt:lpstr>
      <vt:lpstr>基于语义的形式验证方法</vt:lpstr>
      <vt:lpstr>系统的设计与实现</vt:lpstr>
      <vt:lpstr>实例</vt:lpstr>
      <vt:lpstr>应用</vt:lpstr>
      <vt:lpstr>应用</vt:lpstr>
      <vt:lpstr>工作进度</vt:lpstr>
      <vt:lpstr>内容提要</vt:lpstr>
      <vt:lpstr>下一阶段工作计划</vt:lpstr>
      <vt:lpstr>内容提要</vt:lpstr>
      <vt:lpstr>主要参考文献</vt:lpstr>
      <vt:lpstr>主要参考文献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邰振赢</dc:creator>
  <cp:lastModifiedBy>destiny</cp:lastModifiedBy>
  <cp:revision>2428</cp:revision>
  <dcterms:created xsi:type="dcterms:W3CDTF">2013-07-30T01:18:52Z</dcterms:created>
  <dcterms:modified xsi:type="dcterms:W3CDTF">2016-08-28T13:03:16Z</dcterms:modified>
</cp:coreProperties>
</file>