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mp" ContentType="image/png"/>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74" r:id="rId2"/>
    <p:sldId id="492" r:id="rId3"/>
    <p:sldId id="456" r:id="rId4"/>
    <p:sldId id="476" r:id="rId5"/>
    <p:sldId id="447" r:id="rId6"/>
    <p:sldId id="453" r:id="rId7"/>
    <p:sldId id="491" r:id="rId8"/>
    <p:sldId id="477" r:id="rId9"/>
    <p:sldId id="490" r:id="rId10"/>
    <p:sldId id="478" r:id="rId11"/>
    <p:sldId id="480" r:id="rId12"/>
    <p:sldId id="481" r:id="rId13"/>
    <p:sldId id="482" r:id="rId14"/>
    <p:sldId id="484" r:id="rId15"/>
    <p:sldId id="483" r:id="rId16"/>
    <p:sldId id="486" r:id="rId17"/>
    <p:sldId id="485" r:id="rId18"/>
    <p:sldId id="487" r:id="rId19"/>
    <p:sldId id="488" r:id="rId20"/>
    <p:sldId id="469" r:id="rId21"/>
    <p:sldId id="489" r:id="rId22"/>
    <p:sldId id="470" r:id="rId23"/>
    <p:sldId id="384" r:id="rId24"/>
  </p:sldIdLst>
  <p:sldSz cx="9144000" cy="6858000" type="screen4x3"/>
  <p:notesSz cx="6858000" cy="9220200"/>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5pPr>
    <a:lvl6pPr marL="2286000" algn="l" defTabSz="914400" rtl="0" eaLnBrk="1" latinLnBrk="0" hangingPunct="1">
      <a:defRPr sz="3600" kern="1200">
        <a:solidFill>
          <a:schemeClr val="tx1"/>
        </a:solidFill>
        <a:latin typeface="Times New Roman" panose="02020603050405020304" pitchFamily="18" charset="0"/>
        <a:ea typeface="华文仿宋" panose="02010600040101010101" pitchFamily="2" charset="-122"/>
        <a:cs typeface="+mn-cs"/>
      </a:defRPr>
    </a:lvl6pPr>
    <a:lvl7pPr marL="2743200" algn="l" defTabSz="914400" rtl="0" eaLnBrk="1" latinLnBrk="0" hangingPunct="1">
      <a:defRPr sz="3600" kern="1200">
        <a:solidFill>
          <a:schemeClr val="tx1"/>
        </a:solidFill>
        <a:latin typeface="Times New Roman" panose="02020603050405020304" pitchFamily="18" charset="0"/>
        <a:ea typeface="华文仿宋" panose="02010600040101010101" pitchFamily="2" charset="-122"/>
        <a:cs typeface="+mn-cs"/>
      </a:defRPr>
    </a:lvl7pPr>
    <a:lvl8pPr marL="3200400" algn="l" defTabSz="914400" rtl="0" eaLnBrk="1" latinLnBrk="0" hangingPunct="1">
      <a:defRPr sz="3600" kern="1200">
        <a:solidFill>
          <a:schemeClr val="tx1"/>
        </a:solidFill>
        <a:latin typeface="Times New Roman" panose="02020603050405020304" pitchFamily="18" charset="0"/>
        <a:ea typeface="华文仿宋" panose="02010600040101010101" pitchFamily="2" charset="-122"/>
        <a:cs typeface="+mn-cs"/>
      </a:defRPr>
    </a:lvl8pPr>
    <a:lvl9pPr marL="3657600" algn="l" defTabSz="914400" rtl="0" eaLnBrk="1" latinLnBrk="0" hangingPunct="1">
      <a:defRPr sz="3600" kern="1200">
        <a:solidFill>
          <a:schemeClr val="tx1"/>
        </a:solidFill>
        <a:latin typeface="Times New Roman" panose="02020603050405020304" pitchFamily="18" charset="0"/>
        <a:ea typeface="华文仿宋"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CCFF"/>
    <a:srgbClr val="0099CC"/>
    <a:srgbClr val="3333CC"/>
    <a:srgbClr val="FF0000"/>
    <a:srgbClr val="009999"/>
    <a:srgbClr val="C0C0C0"/>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90796" autoAdjust="0"/>
  </p:normalViewPr>
  <p:slideViewPr>
    <p:cSldViewPr snapToGrid="0">
      <p:cViewPr varScale="1">
        <p:scale>
          <a:sx n="87" d="100"/>
          <a:sy n="87" d="100"/>
        </p:scale>
        <p:origin x="1328" y="19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9" d="100"/>
          <a:sy n="59" d="100"/>
        </p:scale>
        <p:origin x="-1740" y="-78"/>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12F8DBD5-E894-4B92-B232-0033C95B7868}" type="slidenum">
              <a:rPr lang="zh-CN" altLang="en-US"/>
              <a:pPr>
                <a:defRPr/>
              </a:pPr>
              <a:t>‹#›</a:t>
            </a:fld>
            <a:endParaRPr lang="en-US" altLang="zh-CN"/>
          </a:p>
        </p:txBody>
      </p:sp>
    </p:spTree>
    <p:extLst>
      <p:ext uri="{BB962C8B-B14F-4D97-AF65-F5344CB8AC3E}">
        <p14:creationId xmlns:p14="http://schemas.microsoft.com/office/powerpoint/2010/main" val="3211082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9CD94630-D4F6-40B6-8319-1B1487862173}" type="slidenum">
              <a:rPr lang="zh-CN" altLang="en-US"/>
              <a:pPr>
                <a:defRPr/>
              </a:pPr>
              <a:t>‹#›</a:t>
            </a:fld>
            <a:endParaRPr lang="en-US" altLang="zh-CN"/>
          </a:p>
        </p:txBody>
      </p:sp>
    </p:spTree>
    <p:extLst>
      <p:ext uri="{BB962C8B-B14F-4D97-AF65-F5344CB8AC3E}">
        <p14:creationId xmlns:p14="http://schemas.microsoft.com/office/powerpoint/2010/main" val="461870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anose="02020603050405020304" pitchFamily="18" charset="0"/>
                <a:ea typeface="华文仿宋" panose="02010600040101010101" pitchFamily="2" charset="-122"/>
              </a:defRPr>
            </a:lvl1pPr>
            <a:lvl2pPr marL="742950" indent="-285750" eaLnBrk="0" hangingPunct="0">
              <a:defRPr sz="3600">
                <a:solidFill>
                  <a:schemeClr val="tx1"/>
                </a:solidFill>
                <a:latin typeface="Times New Roman" panose="02020603050405020304" pitchFamily="18" charset="0"/>
                <a:ea typeface="华文仿宋" panose="02010600040101010101" pitchFamily="2" charset="-122"/>
              </a:defRPr>
            </a:lvl2pPr>
            <a:lvl3pPr marL="1143000" indent="-228600" eaLnBrk="0" hangingPunct="0">
              <a:defRPr sz="3600">
                <a:solidFill>
                  <a:schemeClr val="tx1"/>
                </a:solidFill>
                <a:latin typeface="Times New Roman" panose="02020603050405020304" pitchFamily="18" charset="0"/>
                <a:ea typeface="华文仿宋" panose="02010600040101010101" pitchFamily="2" charset="-122"/>
              </a:defRPr>
            </a:lvl3pPr>
            <a:lvl4pPr marL="1600200" indent="-228600" eaLnBrk="0" hangingPunct="0">
              <a:defRPr sz="3600">
                <a:solidFill>
                  <a:schemeClr val="tx1"/>
                </a:solidFill>
                <a:latin typeface="Times New Roman" panose="02020603050405020304" pitchFamily="18" charset="0"/>
                <a:ea typeface="华文仿宋" panose="02010600040101010101" pitchFamily="2" charset="-122"/>
              </a:defRPr>
            </a:lvl4pPr>
            <a:lvl5pPr marL="2057400" indent="-228600" eaLnBrk="0" hangingPunct="0">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eaLnBrk="1" hangingPunct="1"/>
            <a:fld id="{004A96EC-AE83-40BD-BA15-01E7D247AFE2}" type="slidenum">
              <a:rPr lang="zh-CN" altLang="en-US" sz="1200">
                <a:ea typeface="宋体" panose="02010600030101010101" pitchFamily="2" charset="-122"/>
              </a:rPr>
              <a:pPr eaLnBrk="1" hangingPunct="1"/>
              <a:t>1</a:t>
            </a:fld>
            <a:endParaRPr lang="en-US" altLang="zh-CN" sz="1200">
              <a:ea typeface="宋体" panose="02010600030101010101" pitchFamily="2"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a:p>
            <a:pPr eaLnBrk="1" hangingPunct="1"/>
            <a:endParaRPr lang="zh-CN" altLang="en-US" smtClean="0"/>
          </a:p>
        </p:txBody>
      </p:sp>
    </p:spTree>
    <p:extLst>
      <p:ext uri="{BB962C8B-B14F-4D97-AF65-F5344CB8AC3E}">
        <p14:creationId xmlns:p14="http://schemas.microsoft.com/office/powerpoint/2010/main" val="1104961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13</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3549680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14</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2034483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15</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494695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17</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50078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18</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3164288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CD94630-D4F6-40B6-8319-1B1487862173}" type="slidenum">
              <a:rPr lang="zh-CN" altLang="en-US" smtClean="0"/>
              <a:pPr>
                <a:defRPr/>
              </a:pPr>
              <a:t>20</a:t>
            </a:fld>
            <a:endParaRPr lang="en-US" altLang="zh-CN"/>
          </a:p>
        </p:txBody>
      </p:sp>
    </p:spTree>
    <p:extLst>
      <p:ext uri="{BB962C8B-B14F-4D97-AF65-F5344CB8AC3E}">
        <p14:creationId xmlns:p14="http://schemas.microsoft.com/office/powerpoint/2010/main" val="202501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41E8DE24-6E6B-4013-9EB3-1BC866961D8B}" type="slidenum">
              <a:rPr lang="zh-CN" altLang="en-US" sz="1200" smtClean="0">
                <a:ea typeface="宋体" panose="02010600030101010101" pitchFamily="2" charset="-122"/>
              </a:rPr>
              <a:pPr/>
              <a:t>3</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197194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华文仿宋" panose="02010600040101010101" pitchFamily="2" charset="-122"/>
                <a:ea typeface="华文仿宋" panose="02010600040101010101" pitchFamily="2" charset="-122"/>
              </a:rPr>
              <a:t>Spec#</a:t>
            </a:r>
            <a:r>
              <a:rPr lang="zh-CN" altLang="en-US" sz="1200" dirty="0" smtClean="0">
                <a:latin typeface="华文仿宋" panose="02010600040101010101" pitchFamily="2" charset="-122"/>
                <a:ea typeface="华文仿宋" panose="02010600040101010101" pitchFamily="2" charset="-122"/>
              </a:rPr>
              <a:t>系统是微软公司的一个尝试，以一种更具成本效益的方式去研发和维护高质量的软件。</a:t>
            </a:r>
            <a:endParaRPr lang="en-US" altLang="zh-CN" b="1" dirty="0" smtClean="0"/>
          </a:p>
          <a:p>
            <a:pPr eaLnBrk="1" hangingPunct="1"/>
            <a:endParaRPr lang="en-US" altLang="zh-CN" b="1" dirty="0" smtClean="0"/>
          </a:p>
          <a:p>
            <a:pPr eaLnBrk="1" hangingPunct="1"/>
            <a:r>
              <a:rPr lang="zh-CN" altLang="zh-CN" b="1" dirty="0" smtClean="0"/>
              <a:t>形式验证方法</a:t>
            </a:r>
            <a:r>
              <a:rPr lang="zh-CN" altLang="zh-CN" dirty="0" smtClean="0"/>
              <a:t>是指通过数学方法证明被验证系统满足系统规范的验证方法。它隐含考虑了所有输入向量和输入向量序列，</a:t>
            </a:r>
            <a:r>
              <a:rPr lang="zh-CN" altLang="en-US" dirty="0" smtClean="0"/>
              <a:t>相较于仿真验证，</a:t>
            </a:r>
            <a:r>
              <a:rPr lang="zh-CN" altLang="zh-CN" b="1" dirty="0" smtClean="0"/>
              <a:t>能够完全证明被验证系统的正确性</a:t>
            </a:r>
            <a:r>
              <a:rPr lang="zh-CN" altLang="zh-CN" dirty="0" smtClean="0"/>
              <a:t>。</a:t>
            </a:r>
            <a:endParaRPr lang="en-US" altLang="zh-CN" dirty="0" smtClean="0"/>
          </a:p>
          <a:p>
            <a:pPr eaLnBrk="1" hangingPunct="1"/>
            <a:endParaRPr lang="en-US" altLang="zh-CN" dirty="0" smtClean="0"/>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D1846BA0-F3B0-44DE-A38F-AB752AC5EC5D}" type="slidenum">
              <a:rPr lang="zh-CN" altLang="en-US" sz="1200" smtClean="0">
                <a:solidFill>
                  <a:srgbClr val="000000"/>
                </a:solidFill>
                <a:ea typeface="宋体" panose="02010600030101010101" pitchFamily="2" charset="-122"/>
              </a:rPr>
              <a:pPr/>
              <a:t>4</a:t>
            </a:fld>
            <a:endParaRPr lang="zh-CN" altLang="en-US" sz="120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41975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华文仿宋" panose="02010600040101010101" pitchFamily="2" charset="-122"/>
                <a:ea typeface="华文仿宋" panose="02010600040101010101" pitchFamily="2" charset="-122"/>
              </a:rPr>
              <a:t>Spec#</a:t>
            </a:r>
            <a:r>
              <a:rPr lang="zh-CN" altLang="en-US" sz="1200" dirty="0" smtClean="0">
                <a:latin typeface="华文仿宋" panose="02010600040101010101" pitchFamily="2" charset="-122"/>
                <a:ea typeface="华文仿宋" panose="02010600040101010101" pitchFamily="2" charset="-122"/>
              </a:rPr>
              <a:t>系统是微软公司的一个尝试，以一种更具成本效益的方式去研发和维护高质量的软件。</a:t>
            </a:r>
            <a:endParaRPr lang="en-US" altLang="zh-CN" b="1" dirty="0" smtClean="0"/>
          </a:p>
          <a:p>
            <a:pPr eaLnBrk="1" hangingPunct="1"/>
            <a:endParaRPr lang="en-US" altLang="zh-CN" b="1" dirty="0" smtClean="0"/>
          </a:p>
          <a:p>
            <a:pPr eaLnBrk="1" hangingPunct="1"/>
            <a:r>
              <a:rPr lang="zh-CN" altLang="zh-CN" b="1" dirty="0" smtClean="0"/>
              <a:t>形式验证方法</a:t>
            </a:r>
            <a:r>
              <a:rPr lang="zh-CN" altLang="zh-CN" dirty="0" smtClean="0"/>
              <a:t>是指通过数学方法证明被验证系统满足系统规范的验证方法。它隐含考虑了所有输入向量和输入向量序列，</a:t>
            </a:r>
            <a:r>
              <a:rPr lang="zh-CN" altLang="en-US" dirty="0" smtClean="0"/>
              <a:t>相较于仿真验证，</a:t>
            </a:r>
            <a:r>
              <a:rPr lang="zh-CN" altLang="zh-CN" b="1" dirty="0" smtClean="0"/>
              <a:t>能够完全证明被验证系统的正确性</a:t>
            </a:r>
            <a:r>
              <a:rPr lang="zh-CN" altLang="zh-CN" dirty="0" smtClean="0"/>
              <a:t>。</a:t>
            </a:r>
            <a:endParaRPr lang="en-US" altLang="zh-CN" dirty="0" smtClean="0"/>
          </a:p>
          <a:p>
            <a:pPr eaLnBrk="1" hangingPunct="1"/>
            <a:endParaRPr lang="en-US" altLang="zh-CN" dirty="0" smtClean="0"/>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D1846BA0-F3B0-44DE-A38F-AB752AC5EC5D}" type="slidenum">
              <a:rPr lang="zh-CN" altLang="en-US" sz="1200" smtClean="0">
                <a:solidFill>
                  <a:srgbClr val="000000"/>
                </a:solidFill>
                <a:ea typeface="宋体" panose="02010600030101010101" pitchFamily="2" charset="-122"/>
              </a:rPr>
              <a:pPr/>
              <a:t>5</a:t>
            </a:fld>
            <a:endParaRPr lang="zh-CN" altLang="en-US" sz="120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119751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6</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2335887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8</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622257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10</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140828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11</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1122649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fld id="{0F612583-5D2C-4BE6-B4C5-86A7C3D29A3D}" type="slidenum">
              <a:rPr lang="zh-CN" altLang="en-US" sz="1200" smtClean="0">
                <a:ea typeface="宋体" panose="02010600030101010101" pitchFamily="2" charset="-122"/>
              </a:rPr>
              <a:pPr/>
              <a:t>12</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1935253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oleObject" Target="../embeddings/oleObject1.bin"/><Relationship Id="rId5" Type="http://schemas.openxmlformats.org/officeDocument/2006/relationships/image" Target="../media/image2.png"/><Relationship Id="rId6" Type="http://schemas.openxmlformats.org/officeDocument/2006/relationships/image" Target="../media/image4.gif"/><Relationship Id="rId7" Type="http://schemas.openxmlformats.org/officeDocument/2006/relationships/image" Target="../media/image5.jpe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bottom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9144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0"/>
          <p:cNvGraphicFramePr>
            <a:graphicFrameLocks noChangeAspect="1"/>
          </p:cNvGraphicFramePr>
          <p:nvPr userDrawn="1"/>
        </p:nvGraphicFramePr>
        <p:xfrm>
          <a:off x="0" y="0"/>
          <a:ext cx="9144000" cy="703263"/>
        </p:xfrm>
        <a:graphic>
          <a:graphicData uri="http://schemas.openxmlformats.org/presentationml/2006/ole">
            <mc:AlternateContent xmlns:mc="http://schemas.openxmlformats.org/markup-compatibility/2006">
              <mc:Choice xmlns:v="urn:schemas-microsoft-com:vml" Requires="v">
                <p:oleObj spid="_x0000_s81129" name="BMP 图像" r:id="rId4" imgW="9161905" imgH="704948" progId="Paint.Picture">
                  <p:embed/>
                </p:oleObj>
              </mc:Choice>
              <mc:Fallback>
                <p:oleObj name="BMP 图像" r:id="rId4" imgW="9161905" imgH="70494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p:cNvSpPr>
            <a:spLocks noChangeShapeType="1"/>
          </p:cNvSpPr>
          <p:nvPr userDrawn="1"/>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7" name="Picture 11" descr="earth3_112k"/>
          <p:cNvPicPr>
            <a:picLocks noChangeAspect="1" noChangeArrowheads="1" noCrop="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370888" y="0"/>
            <a:ext cx="6572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4"/>
          <p:cNvSpPr>
            <a:spLocks noChangeShapeType="1"/>
          </p:cNvSpPr>
          <p:nvPr userDrawn="1"/>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 name="Picture 8" descr="新主楼－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26988"/>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0"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400">
                <a:ea typeface="宋体" pitchFamily="2" charset="-122"/>
              </a:defRPr>
            </a:lvl1pPr>
          </a:lstStyle>
          <a:p>
            <a:pPr>
              <a:defRPr/>
            </a:pPr>
            <a:endParaRPr lang="en-US" altLang="zh-CN"/>
          </a:p>
        </p:txBody>
      </p:sp>
      <p:sp>
        <p:nvSpPr>
          <p:cNvPr id="11"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D6D24DF6-8CA5-4B2E-BCD9-98C8674569D8}" type="slidenum">
              <a:rPr lang="zh-CN" altLang="en-US"/>
              <a:pPr>
                <a:defRPr/>
              </a:pPr>
              <a:t>‹#›</a:t>
            </a:fld>
            <a:endParaRPr lang="en-US" altLang="zh-CN"/>
          </a:p>
        </p:txBody>
      </p:sp>
    </p:spTree>
    <p:extLst>
      <p:ext uri="{BB962C8B-B14F-4D97-AF65-F5344CB8AC3E}">
        <p14:creationId xmlns:p14="http://schemas.microsoft.com/office/powerpoint/2010/main" val="3658312712"/>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6B1C7888-55B0-4412-81D9-91A8B06F2A20}" type="slidenum">
              <a:rPr lang="zh-CN" altLang="en-US"/>
              <a:pPr>
                <a:defRPr/>
              </a:pPr>
              <a:t>‹#›</a:t>
            </a:fld>
            <a:endParaRPr lang="en-US" altLang="zh-CN"/>
          </a:p>
        </p:txBody>
      </p:sp>
    </p:spTree>
    <p:extLst>
      <p:ext uri="{BB962C8B-B14F-4D97-AF65-F5344CB8AC3E}">
        <p14:creationId xmlns:p14="http://schemas.microsoft.com/office/powerpoint/2010/main" val="217722899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FE720728-DB13-410E-8539-C8A68C8F5324}" type="slidenum">
              <a:rPr lang="zh-CN" altLang="en-US"/>
              <a:pPr>
                <a:defRPr/>
              </a:pPr>
              <a:t>‹#›</a:t>
            </a:fld>
            <a:endParaRPr lang="en-US" altLang="zh-CN"/>
          </a:p>
        </p:txBody>
      </p:sp>
    </p:spTree>
    <p:extLst>
      <p:ext uri="{BB962C8B-B14F-4D97-AF65-F5344CB8AC3E}">
        <p14:creationId xmlns:p14="http://schemas.microsoft.com/office/powerpoint/2010/main" val="362020799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6225" y="946150"/>
            <a:ext cx="4217988" cy="524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D30A2ED5-DA39-49B2-88CC-C796941DFBEE}" type="slidenum">
              <a:rPr lang="zh-CN" altLang="en-US"/>
              <a:pPr>
                <a:defRPr/>
              </a:pPr>
              <a:t>‹#›</a:t>
            </a:fld>
            <a:endParaRPr lang="en-US" altLang="zh-CN"/>
          </a:p>
        </p:txBody>
      </p:sp>
    </p:spTree>
    <p:extLst>
      <p:ext uri="{BB962C8B-B14F-4D97-AF65-F5344CB8AC3E}">
        <p14:creationId xmlns:p14="http://schemas.microsoft.com/office/powerpoint/2010/main" val="143909530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010400" y="6265863"/>
            <a:ext cx="205105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b="1"/>
            </a:lvl1pPr>
          </a:lstStyle>
          <a:p>
            <a:pPr>
              <a:defRPr/>
            </a:pPr>
            <a:fld id="{1D1FFA8A-090B-4D60-A2F0-146FF05CD436}" type="slidenum">
              <a:rPr lang="zh-CN" altLang="en-US"/>
              <a:pPr>
                <a:defRPr/>
              </a:pPr>
              <a:t>‹#›</a:t>
            </a:fld>
            <a:endParaRPr lang="en-US" altLang="zh-CN"/>
          </a:p>
        </p:txBody>
      </p:sp>
    </p:spTree>
    <p:extLst>
      <p:ext uri="{BB962C8B-B14F-4D97-AF65-F5344CB8AC3E}">
        <p14:creationId xmlns:p14="http://schemas.microsoft.com/office/powerpoint/2010/main" val="58968340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91B820D4-54B3-4AE9-AD27-85C8E49C3BE2}" type="slidenum">
              <a:rPr lang="zh-CN" altLang="en-US"/>
              <a:pPr>
                <a:defRPr/>
              </a:pPr>
              <a:t>‹#›</a:t>
            </a:fld>
            <a:endParaRPr lang="en-US" altLang="zh-CN"/>
          </a:p>
        </p:txBody>
      </p:sp>
    </p:spTree>
    <p:extLst>
      <p:ext uri="{BB962C8B-B14F-4D97-AF65-F5344CB8AC3E}">
        <p14:creationId xmlns:p14="http://schemas.microsoft.com/office/powerpoint/2010/main" val="372341915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20DEE6EF-FB2C-484C-8E8A-9A7DAAAE5BF4}" type="slidenum">
              <a:rPr lang="zh-CN" altLang="en-US"/>
              <a:pPr>
                <a:defRPr/>
              </a:pPr>
              <a:t>‹#›</a:t>
            </a:fld>
            <a:endParaRPr lang="en-US" altLang="zh-CN"/>
          </a:p>
        </p:txBody>
      </p:sp>
    </p:spTree>
    <p:extLst>
      <p:ext uri="{BB962C8B-B14F-4D97-AF65-F5344CB8AC3E}">
        <p14:creationId xmlns:p14="http://schemas.microsoft.com/office/powerpoint/2010/main" val="279472126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B1B23482-291E-483F-9E72-ADCE24346E69}" type="slidenum">
              <a:rPr lang="zh-CN" altLang="en-US"/>
              <a:pPr>
                <a:defRPr/>
              </a:pPr>
              <a:t>‹#›</a:t>
            </a:fld>
            <a:endParaRPr lang="en-US" altLang="zh-CN"/>
          </a:p>
        </p:txBody>
      </p:sp>
    </p:spTree>
    <p:extLst>
      <p:ext uri="{BB962C8B-B14F-4D97-AF65-F5344CB8AC3E}">
        <p14:creationId xmlns:p14="http://schemas.microsoft.com/office/powerpoint/2010/main" val="12953146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55712779-C0E1-4063-920B-1B527320139F}" type="slidenum">
              <a:rPr lang="zh-CN" altLang="en-US"/>
              <a:pPr>
                <a:defRPr/>
              </a:pPr>
              <a:t>‹#›</a:t>
            </a:fld>
            <a:endParaRPr lang="en-US" altLang="zh-CN"/>
          </a:p>
        </p:txBody>
      </p:sp>
    </p:spTree>
    <p:extLst>
      <p:ext uri="{BB962C8B-B14F-4D97-AF65-F5344CB8AC3E}">
        <p14:creationId xmlns:p14="http://schemas.microsoft.com/office/powerpoint/2010/main" val="353149292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D2EA2C4B-8A60-4331-B799-BC655994F2B4}" type="slidenum">
              <a:rPr lang="zh-CN" altLang="en-US"/>
              <a:pPr>
                <a:defRPr/>
              </a:pPr>
              <a:t>‹#›</a:t>
            </a:fld>
            <a:endParaRPr lang="en-US" altLang="zh-CN"/>
          </a:p>
        </p:txBody>
      </p:sp>
    </p:spTree>
    <p:extLst>
      <p:ext uri="{BB962C8B-B14F-4D97-AF65-F5344CB8AC3E}">
        <p14:creationId xmlns:p14="http://schemas.microsoft.com/office/powerpoint/2010/main" val="366701845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42C0FDDE-6E05-4C61-962D-C33D7E9E56CD}" type="slidenum">
              <a:rPr lang="zh-CN" altLang="en-US"/>
              <a:pPr>
                <a:defRPr/>
              </a:pPr>
              <a:t>‹#›</a:t>
            </a:fld>
            <a:endParaRPr lang="en-US" altLang="zh-CN"/>
          </a:p>
        </p:txBody>
      </p:sp>
    </p:spTree>
    <p:extLst>
      <p:ext uri="{BB962C8B-B14F-4D97-AF65-F5344CB8AC3E}">
        <p14:creationId xmlns:p14="http://schemas.microsoft.com/office/powerpoint/2010/main" val="10927568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40CD5B3F-45D0-4645-9D48-ACF690A04DAF}" type="slidenum">
              <a:rPr lang="zh-CN" altLang="en-US"/>
              <a:pPr>
                <a:defRPr/>
              </a:pPr>
              <a:t>‹#›</a:t>
            </a:fld>
            <a:endParaRPr lang="en-US" altLang="zh-CN"/>
          </a:p>
        </p:txBody>
      </p:sp>
    </p:spTree>
    <p:extLst>
      <p:ext uri="{BB962C8B-B14F-4D97-AF65-F5344CB8AC3E}">
        <p14:creationId xmlns:p14="http://schemas.microsoft.com/office/powerpoint/2010/main" val="190848390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pPr>
              <a:defRPr/>
            </a:pPr>
            <a:endParaRPr lang="en-US" altLang="zh-CN"/>
          </a:p>
        </p:txBody>
      </p:sp>
      <p:sp>
        <p:nvSpPr>
          <p:cNvPr id="2" name="Text Box 19"/>
          <p:cNvSpPr txBox="1">
            <a:spLocks noChangeArrowheads="1"/>
          </p:cNvSpPr>
          <p:nvPr userDrawn="1"/>
        </p:nvSpPr>
        <p:spPr bwMode="auto">
          <a:xfrm>
            <a:off x="4903788" y="4256088"/>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3600">
                <a:solidFill>
                  <a:schemeClr val="tx1"/>
                </a:solidFill>
                <a:latin typeface="Times New Roman" panose="02020603050405020304" pitchFamily="18" charset="0"/>
                <a:ea typeface="华文仿宋" panose="02010600040101010101" pitchFamily="2" charset="-122"/>
              </a:defRPr>
            </a:lvl1pPr>
            <a:lvl2pPr marL="742950" indent="-285750" algn="ctr">
              <a:defRPr sz="3600">
                <a:solidFill>
                  <a:schemeClr val="tx1"/>
                </a:solidFill>
                <a:latin typeface="Times New Roman" panose="02020603050405020304" pitchFamily="18" charset="0"/>
                <a:ea typeface="华文仿宋" panose="02010600040101010101" pitchFamily="2" charset="-122"/>
              </a:defRPr>
            </a:lvl2pPr>
            <a:lvl3pPr marL="1143000" indent="-228600" algn="ctr">
              <a:defRPr sz="3600">
                <a:solidFill>
                  <a:schemeClr val="tx1"/>
                </a:solidFill>
                <a:latin typeface="Times New Roman" panose="02020603050405020304" pitchFamily="18" charset="0"/>
                <a:ea typeface="华文仿宋" panose="02010600040101010101" pitchFamily="2" charset="-122"/>
              </a:defRPr>
            </a:lvl3pPr>
            <a:lvl4pPr marL="1600200" indent="-228600" algn="ctr">
              <a:defRPr sz="3600">
                <a:solidFill>
                  <a:schemeClr val="tx1"/>
                </a:solidFill>
                <a:latin typeface="Times New Roman" panose="02020603050405020304" pitchFamily="18" charset="0"/>
                <a:ea typeface="华文仿宋" panose="02010600040101010101" pitchFamily="2" charset="-122"/>
              </a:defRPr>
            </a:lvl4pPr>
            <a:lvl5pPr marL="2057400" indent="-228600" algn="ctr">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eaLnBrk="1" hangingPunct="1">
              <a:spcBef>
                <a:spcPct val="50000"/>
              </a:spcBef>
              <a:defRPr/>
            </a:pPr>
            <a:r>
              <a:rPr lang="zh-CN" altLang="en-US" sz="2400" smtClean="0">
                <a:solidFill>
                  <a:schemeClr val="bg1"/>
                </a:solidFill>
                <a:ea typeface="华文行楷" panose="02010800040101010101" pitchFamily="2" charset="-122"/>
              </a:rPr>
              <a:t>计算机学院</a:t>
            </a:r>
          </a:p>
        </p:txBody>
      </p:sp>
      <p:sp>
        <p:nvSpPr>
          <p:cNvPr id="1044" name="Rectangle 20"/>
          <p:cNvSpPr>
            <a:spLocks noChangeArrowheads="1"/>
          </p:cNvSpPr>
          <p:nvPr userDrawn="1"/>
        </p:nvSpPr>
        <p:spPr bwMode="auto">
          <a:xfrm>
            <a:off x="8394700" y="6488113"/>
            <a:ext cx="539750" cy="336550"/>
          </a:xfrm>
          <a:prstGeom prst="rect">
            <a:avLst/>
          </a:prstGeom>
          <a:noFill/>
          <a:ln w="9525" algn="ctr">
            <a:noFill/>
            <a:miter lim="800000"/>
            <a:headEnd/>
            <a:tailEnd/>
          </a:ln>
          <a:effectLst/>
        </p:spPr>
        <p:txBody>
          <a:bodyPr>
            <a:spAutoFit/>
          </a:bodyPr>
          <a:lstStyle>
            <a:lvl1pPr eaLnBrk="0" hangingPunct="0">
              <a:defRPr sz="3600">
                <a:solidFill>
                  <a:schemeClr val="tx1"/>
                </a:solidFill>
                <a:latin typeface="Times New Roman" panose="02020603050405020304" pitchFamily="18" charset="0"/>
                <a:ea typeface="华文仿宋" panose="02010600040101010101" pitchFamily="2" charset="-122"/>
              </a:defRPr>
            </a:lvl1pPr>
            <a:lvl2pPr marL="742950" indent="-285750" eaLnBrk="0" hangingPunct="0">
              <a:defRPr sz="3600">
                <a:solidFill>
                  <a:schemeClr val="tx1"/>
                </a:solidFill>
                <a:latin typeface="Times New Roman" panose="02020603050405020304" pitchFamily="18" charset="0"/>
                <a:ea typeface="华文仿宋" panose="02010600040101010101" pitchFamily="2" charset="-122"/>
              </a:defRPr>
            </a:lvl2pPr>
            <a:lvl3pPr marL="1143000" indent="-228600" eaLnBrk="0" hangingPunct="0">
              <a:defRPr sz="3600">
                <a:solidFill>
                  <a:schemeClr val="tx1"/>
                </a:solidFill>
                <a:latin typeface="Times New Roman" panose="02020603050405020304" pitchFamily="18" charset="0"/>
                <a:ea typeface="华文仿宋" panose="02010600040101010101" pitchFamily="2" charset="-122"/>
              </a:defRPr>
            </a:lvl3pPr>
            <a:lvl4pPr marL="1600200" indent="-228600" eaLnBrk="0" hangingPunct="0">
              <a:defRPr sz="3600">
                <a:solidFill>
                  <a:schemeClr val="tx1"/>
                </a:solidFill>
                <a:latin typeface="Times New Roman" panose="02020603050405020304" pitchFamily="18" charset="0"/>
                <a:ea typeface="华文仿宋" panose="02010600040101010101" pitchFamily="2" charset="-122"/>
              </a:defRPr>
            </a:lvl4pPr>
            <a:lvl5pPr marL="2057400" indent="-228600" eaLnBrk="0" hangingPunct="0">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algn="ctr" eaLnBrk="1" hangingPunct="1">
              <a:defRPr/>
            </a:pPr>
            <a:fld id="{FBD336F6-F920-450A-9F3C-46D1223E0609}" type="slidenum">
              <a:rPr lang="zh-CN" altLang="en-US" sz="1600" smtClean="0">
                <a:solidFill>
                  <a:schemeClr val="bg1"/>
                </a:solidFill>
                <a:ea typeface="宋体" panose="02010600030101010101" pitchFamily="2" charset="-122"/>
              </a:rPr>
              <a:pPr algn="ctr" eaLnBrk="1" hangingPunct="1">
                <a:defRPr/>
              </a:pPr>
              <a:t>‹#›</a:t>
            </a:fld>
            <a:endParaRPr lang="en-US" altLang="zh-CN" sz="1600" smtClean="0">
              <a:solidFill>
                <a:schemeClr val="bg1"/>
              </a:solidFill>
              <a:ea typeface="宋体" panose="02010600030101010101" pitchFamily="2" charset="-122"/>
            </a:endParaRPr>
          </a:p>
        </p:txBody>
      </p:sp>
      <p:sp>
        <p:nvSpPr>
          <p:cNvPr id="1031" name="Line 27"/>
          <p:cNvSpPr>
            <a:spLocks noChangeShapeType="1"/>
          </p:cNvSpPr>
          <p:nvPr userDrawn="1"/>
        </p:nvSpPr>
        <p:spPr bwMode="auto">
          <a:xfrm>
            <a:off x="0" y="80963"/>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Line 28"/>
          <p:cNvSpPr>
            <a:spLocks noChangeShapeType="1"/>
          </p:cNvSpPr>
          <p:nvPr userDrawn="1"/>
        </p:nvSpPr>
        <p:spPr bwMode="auto">
          <a:xfrm>
            <a:off x="433388" y="79692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3" name="Picture 3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6229350"/>
            <a:ext cx="9144001"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33"/>
          <p:cNvSpPr txBox="1">
            <a:spLocks noChangeArrowheads="1"/>
          </p:cNvSpPr>
          <p:nvPr userDrawn="1"/>
        </p:nvSpPr>
        <p:spPr bwMode="auto">
          <a:xfrm>
            <a:off x="2871788" y="6411913"/>
            <a:ext cx="2678112"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3600">
                <a:solidFill>
                  <a:schemeClr val="tx1"/>
                </a:solidFill>
                <a:latin typeface="Times New Roman" panose="02020603050405020304" pitchFamily="18" charset="0"/>
                <a:ea typeface="华文仿宋" panose="02010600040101010101" pitchFamily="2" charset="-122"/>
              </a:defRPr>
            </a:lvl1pPr>
            <a:lvl2pPr marL="742950" indent="-285750" algn="ctr">
              <a:defRPr sz="3600">
                <a:solidFill>
                  <a:schemeClr val="tx1"/>
                </a:solidFill>
                <a:latin typeface="Times New Roman" panose="02020603050405020304" pitchFamily="18" charset="0"/>
                <a:ea typeface="华文仿宋" panose="02010600040101010101" pitchFamily="2" charset="-122"/>
              </a:defRPr>
            </a:lvl2pPr>
            <a:lvl3pPr marL="1143000" indent="-228600" algn="ctr">
              <a:defRPr sz="3600">
                <a:solidFill>
                  <a:schemeClr val="tx1"/>
                </a:solidFill>
                <a:latin typeface="Times New Roman" panose="02020603050405020304" pitchFamily="18" charset="0"/>
                <a:ea typeface="华文仿宋" panose="02010600040101010101" pitchFamily="2" charset="-122"/>
              </a:defRPr>
            </a:lvl3pPr>
            <a:lvl4pPr marL="1600200" indent="-228600" algn="ctr">
              <a:defRPr sz="3600">
                <a:solidFill>
                  <a:schemeClr val="tx1"/>
                </a:solidFill>
                <a:latin typeface="Times New Roman" panose="02020603050405020304" pitchFamily="18" charset="0"/>
                <a:ea typeface="华文仿宋" panose="02010600040101010101" pitchFamily="2" charset="-122"/>
              </a:defRPr>
            </a:lvl4pPr>
            <a:lvl5pPr marL="2057400" indent="-228600" algn="ctr">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eaLnBrk="1" hangingPunct="1">
              <a:spcBef>
                <a:spcPct val="50000"/>
              </a:spcBef>
              <a:defRPr/>
            </a:pPr>
            <a:r>
              <a:rPr lang="zh-CN" altLang="en-US" sz="2400" smtClean="0">
                <a:solidFill>
                  <a:schemeClr val="bg1"/>
                </a:solidFill>
                <a:latin typeface="华文行楷" panose="02010800040101010101" pitchFamily="2" charset="-122"/>
                <a:ea typeface="华文行楷" panose="02010800040101010101" pitchFamily="2" charset="-122"/>
              </a:rPr>
              <a:t>计算机学院</a:t>
            </a:r>
          </a:p>
        </p:txBody>
      </p:sp>
      <p:sp>
        <p:nvSpPr>
          <p:cNvPr id="12" name="Rectangle 20"/>
          <p:cNvSpPr>
            <a:spLocks noChangeArrowheads="1"/>
          </p:cNvSpPr>
          <p:nvPr userDrawn="1"/>
        </p:nvSpPr>
        <p:spPr bwMode="auto">
          <a:xfrm>
            <a:off x="8355013" y="6257925"/>
            <a:ext cx="788987" cy="460375"/>
          </a:xfrm>
          <a:prstGeom prst="rect">
            <a:avLst/>
          </a:prstGeom>
          <a:noFill/>
          <a:ln w="9525" algn="ctr">
            <a:noFill/>
            <a:miter lim="800000"/>
            <a:headEnd/>
            <a:tailEnd/>
          </a:ln>
          <a:effectLst/>
        </p:spPr>
        <p:txBody>
          <a:bodyPr>
            <a:spAutoFit/>
          </a:bodyPr>
          <a:lstStyle>
            <a:lvl1pPr eaLnBrk="0" hangingPunct="0">
              <a:defRPr sz="3600">
                <a:solidFill>
                  <a:schemeClr val="tx1"/>
                </a:solidFill>
                <a:latin typeface="Times New Roman" panose="02020603050405020304" pitchFamily="18" charset="0"/>
                <a:ea typeface="华文仿宋" panose="02010600040101010101" pitchFamily="2" charset="-122"/>
              </a:defRPr>
            </a:lvl1pPr>
            <a:lvl2pPr marL="742950" indent="-285750" eaLnBrk="0" hangingPunct="0">
              <a:defRPr sz="3600">
                <a:solidFill>
                  <a:schemeClr val="tx1"/>
                </a:solidFill>
                <a:latin typeface="Times New Roman" panose="02020603050405020304" pitchFamily="18" charset="0"/>
                <a:ea typeface="华文仿宋" panose="02010600040101010101" pitchFamily="2" charset="-122"/>
              </a:defRPr>
            </a:lvl2pPr>
            <a:lvl3pPr marL="1143000" indent="-228600" eaLnBrk="0" hangingPunct="0">
              <a:defRPr sz="3600">
                <a:solidFill>
                  <a:schemeClr val="tx1"/>
                </a:solidFill>
                <a:latin typeface="Times New Roman" panose="02020603050405020304" pitchFamily="18" charset="0"/>
                <a:ea typeface="华文仿宋" panose="02010600040101010101" pitchFamily="2" charset="-122"/>
              </a:defRPr>
            </a:lvl3pPr>
            <a:lvl4pPr marL="1600200" indent="-228600" eaLnBrk="0" hangingPunct="0">
              <a:defRPr sz="3600">
                <a:solidFill>
                  <a:schemeClr val="tx1"/>
                </a:solidFill>
                <a:latin typeface="Times New Roman" panose="02020603050405020304" pitchFamily="18" charset="0"/>
                <a:ea typeface="华文仿宋" panose="02010600040101010101" pitchFamily="2" charset="-122"/>
              </a:defRPr>
            </a:lvl4pPr>
            <a:lvl5pPr marL="2057400" indent="-228600" eaLnBrk="0" hangingPunct="0">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algn="ctr" eaLnBrk="1" hangingPunct="1">
              <a:defRPr/>
            </a:pPr>
            <a:fld id="{F70BBB02-3588-46D4-9730-5B78A6E6EB14}" type="slidenum">
              <a:rPr lang="zh-CN" altLang="en-US" sz="2400" smtClean="0"/>
              <a:pPr algn="ctr" eaLnBrk="1" hangingPunct="1">
                <a:defRPr/>
              </a:pPr>
              <a:t>‹#›</a:t>
            </a:fld>
            <a:endParaRPr lang="en-US" altLang="zh-CN" sz="2400" smtClean="0"/>
          </a:p>
        </p:txBody>
      </p:sp>
    </p:spTree>
  </p:cSld>
  <p:clrMap bg1="lt1" tx1="dk1" bg2="lt2" tx2="dk2" accent1="accent1" accent2="accent2" accent3="accent3" accent4="accent4" accent5="accent5" accent6="accent6" hlink="hlink" folHlink="folHlink"/>
  <p:sldLayoutIdLst>
    <p:sldLayoutId id="2147484961" r:id="rId1"/>
    <p:sldLayoutId id="2147484962" r:id="rId2"/>
    <p:sldLayoutId id="2147484963" r:id="rId3"/>
    <p:sldLayoutId id="2147484964" r:id="rId4"/>
    <p:sldLayoutId id="2147484965" r:id="rId5"/>
    <p:sldLayoutId id="2147484966" r:id="rId6"/>
    <p:sldLayoutId id="2147484967" r:id="rId7"/>
    <p:sldLayoutId id="2147484968" r:id="rId8"/>
    <p:sldLayoutId id="2147484969" r:id="rId9"/>
    <p:sldLayoutId id="2147484970" r:id="rId10"/>
    <p:sldLayoutId id="2147484971" r:id="rId11"/>
    <p:sldLayoutId id="2147484972"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mj-cs"/>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23888" y="217488"/>
            <a:ext cx="8266112" cy="1876425"/>
          </a:xfrm>
        </p:spPr>
        <p:txBody>
          <a:bodyPr/>
          <a:lstStyle/>
          <a:p>
            <a:pPr eaLnBrk="1" hangingPunct="1">
              <a:lnSpc>
                <a:spcPct val="135000"/>
              </a:lnSpc>
            </a:pPr>
            <a:r>
              <a:rPr lang="zh-CN" altLang="en-US" sz="4400" dirty="0"/>
              <a:t>安全</a:t>
            </a:r>
            <a:r>
              <a:rPr lang="en-US" altLang="zh-CN" sz="4400" dirty="0"/>
              <a:t>C</a:t>
            </a:r>
            <a:r>
              <a:rPr lang="zh-CN" altLang="en-US" sz="4400" dirty="0"/>
              <a:t>编译器的构建和形式验证方法的研究与实现</a:t>
            </a:r>
            <a:endParaRPr lang="zh-CN" altLang="en-US" sz="4400" dirty="0" smtClean="0"/>
          </a:p>
        </p:txBody>
      </p:sp>
      <p:sp>
        <p:nvSpPr>
          <p:cNvPr id="6" name="Rectangle 6"/>
          <p:cNvSpPr>
            <a:spLocks noGrp="1" noChangeArrowheads="1"/>
          </p:cNvSpPr>
          <p:nvPr>
            <p:ph type="subTitle" idx="1"/>
          </p:nvPr>
        </p:nvSpPr>
        <p:spPr>
          <a:xfrm>
            <a:off x="5033963" y="4437063"/>
            <a:ext cx="3567112" cy="1330325"/>
          </a:xfrm>
          <a:noFill/>
        </p:spPr>
        <p:txBody>
          <a:bodyPr/>
          <a:lstStyle/>
          <a:p>
            <a:pPr algn="r" eaLnBrk="1" hangingPunct="1">
              <a:lnSpc>
                <a:spcPct val="100000"/>
              </a:lnSpc>
              <a:spcBef>
                <a:spcPct val="0"/>
              </a:spcBef>
              <a:spcAft>
                <a:spcPct val="0"/>
              </a:spcAft>
              <a:buClrTx/>
              <a:buFontTx/>
              <a:buNone/>
            </a:pPr>
            <a:r>
              <a:rPr lang="zh-CN" altLang="en-US" sz="2000" dirty="0">
                <a:solidFill>
                  <a:schemeClr val="bg1"/>
                </a:solidFill>
                <a:latin typeface="华文中宋" panose="02010600040101010101" pitchFamily="2" charset="-122"/>
                <a:ea typeface="华文中宋" panose="02010600040101010101" pitchFamily="2" charset="-122"/>
              </a:rPr>
              <a:t>陈志</a:t>
            </a:r>
            <a:r>
              <a:rPr lang="zh-CN" altLang="en-US" sz="2000" dirty="0" smtClean="0">
                <a:solidFill>
                  <a:schemeClr val="bg1"/>
                </a:solidFill>
                <a:latin typeface="华文中宋" panose="02010600040101010101" pitchFamily="2" charset="-122"/>
                <a:ea typeface="华文中宋" panose="02010600040101010101" pitchFamily="2" charset="-122"/>
              </a:rPr>
              <a:t>伟</a:t>
            </a:r>
            <a:endParaRPr lang="en-US" altLang="zh-CN" sz="2000" dirty="0" smtClean="0">
              <a:solidFill>
                <a:schemeClr val="bg1"/>
              </a:solidFill>
              <a:latin typeface="华文中宋" panose="02010600040101010101" pitchFamily="2" charset="-122"/>
              <a:ea typeface="华文中宋" panose="02010600040101010101" pitchFamily="2" charset="-122"/>
            </a:endParaRPr>
          </a:p>
          <a:p>
            <a:pPr algn="r" eaLnBrk="1" hangingPunct="1">
              <a:lnSpc>
                <a:spcPct val="100000"/>
              </a:lnSpc>
              <a:spcBef>
                <a:spcPct val="0"/>
              </a:spcBef>
              <a:spcAft>
                <a:spcPct val="0"/>
              </a:spcAft>
              <a:buClrTx/>
              <a:buFontTx/>
              <a:buNone/>
            </a:pPr>
            <a:r>
              <a:rPr lang="zh-CN" altLang="en-US" sz="2000" dirty="0" smtClean="0">
                <a:solidFill>
                  <a:schemeClr val="bg1"/>
                </a:solidFill>
                <a:latin typeface="华文中宋" panose="02010600040101010101" pitchFamily="2" charset="-122"/>
                <a:ea typeface="华文中宋" panose="02010600040101010101" pitchFamily="2" charset="-122"/>
              </a:rPr>
              <a:t>北航计算机学院</a:t>
            </a:r>
            <a:endParaRPr lang="en-US" altLang="zh-CN" sz="2000" dirty="0" smtClean="0">
              <a:solidFill>
                <a:schemeClr val="bg1"/>
              </a:solidFill>
              <a:latin typeface="华文中宋" panose="02010600040101010101" pitchFamily="2" charset="-122"/>
              <a:ea typeface="华文中宋" panose="02010600040101010101" pitchFamily="2" charset="-122"/>
            </a:endParaRPr>
          </a:p>
          <a:p>
            <a:pPr algn="r" eaLnBrk="1" hangingPunct="1">
              <a:lnSpc>
                <a:spcPct val="100000"/>
              </a:lnSpc>
              <a:spcBef>
                <a:spcPct val="0"/>
              </a:spcBef>
              <a:spcAft>
                <a:spcPct val="0"/>
              </a:spcAft>
              <a:buClrTx/>
            </a:pPr>
            <a:r>
              <a:rPr lang="en-US" altLang="zh-CN" sz="20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chenzw@act.buaa.edu.cn</a:t>
            </a:r>
          </a:p>
          <a:p>
            <a:pPr algn="r" eaLnBrk="1" hangingPunct="1">
              <a:lnSpc>
                <a:spcPct val="100000"/>
              </a:lnSpc>
              <a:spcBef>
                <a:spcPct val="0"/>
              </a:spcBef>
              <a:spcAft>
                <a:spcPct val="0"/>
              </a:spcAft>
              <a:buClrTx/>
              <a:buFontTx/>
              <a:buNone/>
            </a:pPr>
            <a:r>
              <a:rPr lang="zh-CN" altLang="en-US" sz="2000" dirty="0" smtClean="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20</a:t>
            </a:r>
            <a:r>
              <a:rPr lang="en-US" altLang="zh-CN" sz="2000" dirty="0" smtClean="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16-09</a:t>
            </a:r>
          </a:p>
        </p:txBody>
      </p:sp>
    </p:spTree>
    <p:extLst>
      <p:ext uri="{BB962C8B-B14F-4D97-AF65-F5344CB8AC3E}">
        <p14:creationId xmlns:p14="http://schemas.microsoft.com/office/powerpoint/2010/main" val="3752348711"/>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a:t>3</a:t>
            </a:r>
            <a:r>
              <a:rPr lang="en-US" altLang="zh-CN" dirty="0" smtClean="0"/>
              <a:t>.</a:t>
            </a:r>
            <a:r>
              <a:rPr lang="zh-CN" altLang="en-US" dirty="0" smtClean="0"/>
              <a:t>形式</a:t>
            </a:r>
            <a:r>
              <a:rPr lang="zh-CN" altLang="en-US" dirty="0"/>
              <a:t>验证</a:t>
            </a:r>
            <a:r>
              <a:rPr lang="zh-CN" altLang="en-US" dirty="0" smtClean="0"/>
              <a:t>方法</a:t>
            </a:r>
            <a:endParaRPr lang="zh-CN" altLang="en-US" sz="2800" dirty="0" smtClean="0"/>
          </a:p>
        </p:txBody>
      </p:sp>
      <p:sp>
        <p:nvSpPr>
          <p:cNvPr id="3" name="内容占位符 2"/>
          <p:cNvSpPr>
            <a:spLocks noGrp="1"/>
          </p:cNvSpPr>
          <p:nvPr>
            <p:ph idx="1"/>
          </p:nvPr>
        </p:nvSpPr>
        <p:spPr/>
        <p:txBody>
          <a:bodyPr rtlCol="0">
            <a:normAutofit/>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文法</a:t>
            </a:r>
            <a:r>
              <a:rPr lang="zh-CN" altLang="en-US" dirty="0">
                <a:latin typeface="Times New Roman" panose="02020603050405020304" pitchFamily="18" charset="0"/>
                <a:cs typeface="Times New Roman" panose="02020603050405020304" pitchFamily="18" charset="0"/>
              </a:rPr>
              <a:t>单元和</a:t>
            </a:r>
            <a:r>
              <a:rPr lang="zh-CN" altLang="en-US" dirty="0" smtClean="0">
                <a:latin typeface="Times New Roman" panose="02020603050405020304" pitchFamily="18" charset="0"/>
                <a:cs typeface="Times New Roman" panose="02020603050405020304" pitchFamily="18" charset="0"/>
              </a:rPr>
              <a:t>语义</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在编译理论中上下文无关文法之间是相互独立的，因此上下文无关文法的并集仍然是上下文无关文法；</a:t>
            </a:r>
          </a:p>
          <a:p>
            <a:pPr>
              <a:lnSpc>
                <a:spcPct val="150000"/>
              </a:lnSpc>
            </a:pPr>
            <a:r>
              <a:rPr lang="zh-CN" altLang="en-US" sz="2000" dirty="0">
                <a:latin typeface="Times New Roman" panose="02020603050405020304" pitchFamily="18" charset="0"/>
                <a:cs typeface="Times New Roman" panose="02020603050405020304" pitchFamily="18" charset="0"/>
              </a:rPr>
              <a:t>每个上下文无关文法都对应着一个文法单元，而文法单元进过编译过程的符号转换后，就得到了目标码</a:t>
            </a:r>
            <a:r>
              <a:rPr lang="zh-CN" altLang="en-US" sz="2000" dirty="0" smtClean="0">
                <a:latin typeface="Times New Roman" panose="02020603050405020304" pitchFamily="18" charset="0"/>
                <a:cs typeface="Times New Roman" panose="02020603050405020304" pitchFamily="18" charset="0"/>
              </a:rPr>
              <a:t>模式；</a:t>
            </a:r>
            <a:endParaRPr lang="zh-CN" altLang="en-US"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源程序的编译过程正确性验证可以等价为对每个</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文法单元的验证，可以通过验证编译前后每个</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文法单元和对应的目标代码模式的语义的等价性来实现</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altLang="zh-CN" sz="2000" dirty="0">
              <a:latin typeface="华文仿宋" panose="02010600040101010101" pitchFamily="2" charset="-122"/>
              <a:ea typeface="华文仿宋" panose="02010600040101010101" pitchFamily="2" charset="-122"/>
            </a:endParaRPr>
          </a:p>
          <a:p>
            <a:pPr marL="0" indent="0" eaLnBrk="1" fontAlgn="auto" hangingPunct="1">
              <a:spcAft>
                <a:spcPts val="0"/>
              </a:spcAft>
              <a:buFont typeface="Arial" panose="020B0604020202020204" pitchFamily="34" charset="0"/>
              <a:buNone/>
              <a:defRPr/>
            </a:pPr>
            <a:endParaRPr lang="zh-CN" altLang="en-US" sz="2000" dirty="0">
              <a:latin typeface="Times New Roman" panose="02020603050405020304" pitchFamily="18" charset="0"/>
              <a:ea typeface="华文仿宋" panose="0201060004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392724476"/>
              </p:ext>
            </p:extLst>
          </p:nvPr>
        </p:nvGraphicFramePr>
        <p:xfrm>
          <a:off x="732625" y="1883430"/>
          <a:ext cx="7156440" cy="3665049"/>
        </p:xfrm>
        <a:graphic>
          <a:graphicData uri="http://schemas.openxmlformats.org/drawingml/2006/table">
            <a:tbl>
              <a:tblPr firstRow="1" firstCol="1" bandRow="1">
                <a:tableStyleId>{5C22544A-7EE6-4342-B048-85BDC9FD1C3A}</a:tableStyleId>
              </a:tblPr>
              <a:tblGrid>
                <a:gridCol w="1577270">
                  <a:extLst>
                    <a:ext uri="{9D8B030D-6E8A-4147-A177-3AD203B41FA5}">
                      <a16:colId xmlns:a16="http://schemas.microsoft.com/office/drawing/2014/main" xmlns="" val="2377729108"/>
                    </a:ext>
                  </a:extLst>
                </a:gridCol>
                <a:gridCol w="2008397">
                  <a:extLst>
                    <a:ext uri="{9D8B030D-6E8A-4147-A177-3AD203B41FA5}">
                      <a16:colId xmlns:a16="http://schemas.microsoft.com/office/drawing/2014/main" xmlns="" val="1808036558"/>
                    </a:ext>
                  </a:extLst>
                </a:gridCol>
                <a:gridCol w="3570773">
                  <a:extLst>
                    <a:ext uri="{9D8B030D-6E8A-4147-A177-3AD203B41FA5}">
                      <a16:colId xmlns:a16="http://schemas.microsoft.com/office/drawing/2014/main" xmlns="" val="2464806640"/>
                    </a:ext>
                  </a:extLst>
                </a:gridCol>
              </a:tblGrid>
              <a:tr h="310335">
                <a:tc>
                  <a:txBody>
                    <a:bodyPr/>
                    <a:lstStyle/>
                    <a:p>
                      <a:pPr algn="l">
                        <a:lnSpc>
                          <a:spcPts val="2000"/>
                        </a:lnSpc>
                        <a:spcAft>
                          <a:spcPts val="0"/>
                        </a:spcAft>
                      </a:pPr>
                      <a:r>
                        <a:rPr lang="zh-CN" sz="900" kern="100" dirty="0">
                          <a:effectLst/>
                        </a:rPr>
                        <a:t>语句</a:t>
                      </a:r>
                      <a:endParaRPr lang="zh-CN" sz="10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900" kern="100" dirty="0">
                          <a:effectLst/>
                        </a:rPr>
                        <a:t>C</a:t>
                      </a:r>
                      <a:r>
                        <a:rPr lang="zh-CN" sz="900" kern="100" dirty="0">
                          <a:effectLst/>
                        </a:rPr>
                        <a:t>文法单元</a:t>
                      </a:r>
                      <a:endParaRPr lang="zh-CN" sz="10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900" kern="100" dirty="0">
                          <a:effectLst/>
                        </a:rPr>
                        <a:t>C</a:t>
                      </a:r>
                      <a:r>
                        <a:rPr lang="zh-CN" sz="900" kern="100" dirty="0">
                          <a:effectLst/>
                        </a:rPr>
                        <a:t>文法单元</a:t>
                      </a:r>
                      <a:r>
                        <a:rPr lang="zh-CN" sz="900" kern="100" dirty="0" smtClean="0">
                          <a:effectLst/>
                        </a:rPr>
                        <a:t>语义</a:t>
                      </a:r>
                      <a:r>
                        <a:rPr lang="zh-CN" altLang="en-US" sz="900" kern="100" dirty="0" smtClean="0">
                          <a:effectLst/>
                        </a:rPr>
                        <a:t>（前置条件）</a:t>
                      </a:r>
                      <a:endParaRPr lang="zh-CN" sz="10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xmlns="" val="3399169851"/>
                  </a:ext>
                </a:extLst>
              </a:tr>
              <a:tr h="2113374">
                <a:tc>
                  <a:txBody>
                    <a:bodyPr/>
                    <a:lstStyle/>
                    <a:p>
                      <a:pPr algn="just">
                        <a:lnSpc>
                          <a:spcPts val="2000"/>
                        </a:lnSpc>
                        <a:spcAft>
                          <a:spcPts val="0"/>
                        </a:spcAft>
                      </a:pPr>
                      <a:r>
                        <a:rPr lang="de-DE" sz="900" kern="100">
                          <a:effectLst/>
                        </a:rPr>
                        <a:t>&lt;if-statement&gt;</a:t>
                      </a:r>
                      <a:endParaRPr lang="zh-CN" sz="10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900" kern="100" dirty="0">
                          <a:effectLst/>
                        </a:rPr>
                        <a:t>if (&lt;LOG-EXP&gt;)</a:t>
                      </a:r>
                      <a:endParaRPr lang="zh-CN" sz="1000" kern="100" dirty="0">
                        <a:effectLst/>
                      </a:endParaRPr>
                    </a:p>
                    <a:p>
                      <a:pPr algn="just">
                        <a:lnSpc>
                          <a:spcPts val="2000"/>
                        </a:lnSpc>
                        <a:spcAft>
                          <a:spcPts val="0"/>
                        </a:spcAft>
                      </a:pPr>
                      <a:r>
                        <a:rPr lang="en-US" sz="900" kern="100" dirty="0">
                          <a:effectLst/>
                        </a:rPr>
                        <a:t>{</a:t>
                      </a:r>
                      <a:endParaRPr lang="zh-CN" sz="1000" kern="100" dirty="0">
                        <a:effectLst/>
                      </a:endParaRPr>
                    </a:p>
                    <a:p>
                      <a:pPr algn="just">
                        <a:lnSpc>
                          <a:spcPts val="2000"/>
                        </a:lnSpc>
                        <a:spcAft>
                          <a:spcPts val="0"/>
                        </a:spcAft>
                      </a:pPr>
                      <a:r>
                        <a:rPr lang="en-US" sz="900" kern="100" dirty="0">
                          <a:effectLst/>
                        </a:rPr>
                        <a:t>  &lt;STA-LIST_1&gt;</a:t>
                      </a:r>
                      <a:endParaRPr lang="zh-CN" sz="1000" kern="100" dirty="0">
                        <a:effectLst/>
                      </a:endParaRPr>
                    </a:p>
                    <a:p>
                      <a:pPr algn="just">
                        <a:lnSpc>
                          <a:spcPts val="2000"/>
                        </a:lnSpc>
                        <a:spcAft>
                          <a:spcPts val="0"/>
                        </a:spcAft>
                      </a:pPr>
                      <a:r>
                        <a:rPr lang="en-US" sz="900" kern="100" dirty="0" smtClean="0">
                          <a:effectLst/>
                        </a:rPr>
                        <a:t>} </a:t>
                      </a:r>
                    </a:p>
                    <a:p>
                      <a:pPr algn="just">
                        <a:lnSpc>
                          <a:spcPts val="2000"/>
                        </a:lnSpc>
                        <a:spcAft>
                          <a:spcPts val="0"/>
                        </a:spcAft>
                      </a:pPr>
                      <a:r>
                        <a:rPr lang="en-US" sz="900" kern="100" dirty="0" smtClean="0">
                          <a:effectLst/>
                        </a:rPr>
                        <a:t>else</a:t>
                      </a:r>
                      <a:r>
                        <a:rPr lang="en-US" sz="1000" kern="100" baseline="0" dirty="0" smtClean="0">
                          <a:effectLst/>
                        </a:rPr>
                        <a:t> </a:t>
                      </a:r>
                    </a:p>
                    <a:p>
                      <a:pPr algn="just">
                        <a:lnSpc>
                          <a:spcPts val="2000"/>
                        </a:lnSpc>
                        <a:spcAft>
                          <a:spcPts val="0"/>
                        </a:spcAft>
                      </a:pPr>
                      <a:r>
                        <a:rPr lang="en-US" sz="900" kern="100" dirty="0" smtClean="0">
                          <a:effectLst/>
                        </a:rPr>
                        <a:t>{</a:t>
                      </a:r>
                      <a:endParaRPr lang="zh-CN" sz="1000" kern="100" dirty="0">
                        <a:effectLst/>
                      </a:endParaRPr>
                    </a:p>
                    <a:p>
                      <a:pPr algn="just">
                        <a:lnSpc>
                          <a:spcPts val="2000"/>
                        </a:lnSpc>
                        <a:spcAft>
                          <a:spcPts val="0"/>
                        </a:spcAft>
                      </a:pPr>
                      <a:r>
                        <a:rPr lang="en-US" sz="900" kern="100" dirty="0">
                          <a:effectLst/>
                        </a:rPr>
                        <a:t>  &lt;STA-LIST_2&gt;</a:t>
                      </a:r>
                      <a:endParaRPr lang="zh-CN" sz="1000" kern="100" dirty="0">
                        <a:effectLst/>
                      </a:endParaRPr>
                    </a:p>
                    <a:p>
                      <a:pPr algn="just">
                        <a:lnSpc>
                          <a:spcPts val="2000"/>
                        </a:lnSpc>
                        <a:spcAft>
                          <a:spcPts val="0"/>
                        </a:spcAft>
                      </a:pPr>
                      <a:r>
                        <a:rPr lang="en-US" sz="900" kern="100" dirty="0">
                          <a:effectLst/>
                        </a:rPr>
                        <a:t>}</a:t>
                      </a:r>
                      <a:endParaRPr lang="zh-CN" sz="10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900" kern="100" dirty="0">
                          <a:effectLst/>
                        </a:rPr>
                        <a:t>σ(&lt;LOG-EXP&gt;) -&gt; σ(&lt;STA-LIST_1&gt;)</a:t>
                      </a:r>
                      <a:endParaRPr lang="zh-CN" sz="1000" kern="100" dirty="0">
                        <a:effectLst/>
                      </a:endParaRPr>
                    </a:p>
                    <a:p>
                      <a:pPr algn="just">
                        <a:lnSpc>
                          <a:spcPts val="2000"/>
                        </a:lnSpc>
                        <a:spcAft>
                          <a:spcPts val="0"/>
                        </a:spcAft>
                      </a:pPr>
                      <a:r>
                        <a:rPr lang="en-US" sz="900" kern="100" dirty="0">
                          <a:effectLst/>
                        </a:rPr>
                        <a:t>~σ(&lt;LOG-EXP&gt;) -&gt; σ(&lt;STA-LIST_2&gt;)</a:t>
                      </a:r>
                      <a:endParaRPr lang="zh-CN" sz="10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xmlns="" val="630107251"/>
                  </a:ext>
                </a:extLst>
              </a:tr>
              <a:tr h="1241340">
                <a:tc>
                  <a:txBody>
                    <a:bodyPr/>
                    <a:lstStyle/>
                    <a:p>
                      <a:pPr algn="just">
                        <a:lnSpc>
                          <a:spcPts val="2000"/>
                        </a:lnSpc>
                        <a:spcAft>
                          <a:spcPts val="0"/>
                        </a:spcAft>
                      </a:pPr>
                      <a:r>
                        <a:rPr lang="en-US" sz="900" kern="100">
                          <a:effectLst/>
                        </a:rPr>
                        <a:t>&lt;while-statement&gt;</a:t>
                      </a:r>
                      <a:endParaRPr lang="zh-CN" sz="10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900" kern="100" dirty="0">
                          <a:effectLst/>
                        </a:rPr>
                        <a:t>while (&lt;LOG-EXP&gt;)</a:t>
                      </a:r>
                      <a:endParaRPr lang="zh-CN" sz="1000" kern="100" dirty="0">
                        <a:effectLst/>
                      </a:endParaRPr>
                    </a:p>
                    <a:p>
                      <a:pPr algn="just">
                        <a:lnSpc>
                          <a:spcPts val="2000"/>
                        </a:lnSpc>
                        <a:spcAft>
                          <a:spcPts val="0"/>
                        </a:spcAft>
                      </a:pPr>
                      <a:r>
                        <a:rPr lang="en-US" sz="900" kern="100" dirty="0">
                          <a:effectLst/>
                        </a:rPr>
                        <a:t>{</a:t>
                      </a:r>
                      <a:endParaRPr lang="zh-CN" sz="1000" kern="100" dirty="0">
                        <a:effectLst/>
                      </a:endParaRPr>
                    </a:p>
                    <a:p>
                      <a:pPr algn="just">
                        <a:lnSpc>
                          <a:spcPts val="2000"/>
                        </a:lnSpc>
                        <a:spcAft>
                          <a:spcPts val="0"/>
                        </a:spcAft>
                      </a:pPr>
                      <a:r>
                        <a:rPr lang="en-US" sz="900" kern="100" dirty="0">
                          <a:effectLst/>
                        </a:rPr>
                        <a:t>  &lt;STA-LIST&gt;</a:t>
                      </a:r>
                      <a:endParaRPr lang="zh-CN" sz="1000" kern="100" dirty="0">
                        <a:effectLst/>
                      </a:endParaRPr>
                    </a:p>
                    <a:p>
                      <a:pPr algn="just">
                        <a:lnSpc>
                          <a:spcPts val="2000"/>
                        </a:lnSpc>
                        <a:spcAft>
                          <a:spcPts val="0"/>
                        </a:spcAft>
                      </a:pPr>
                      <a:r>
                        <a:rPr lang="en-US" sz="900" kern="100" dirty="0">
                          <a:effectLst/>
                        </a:rPr>
                        <a:t>}</a:t>
                      </a:r>
                      <a:endParaRPr lang="zh-CN" sz="10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900" kern="100" dirty="0">
                          <a:effectLst/>
                        </a:rPr>
                        <a:t>{σ(&lt;LOG-EXP&gt;) -&gt; σ(&lt;STA-LIST&gt;)} ** n</a:t>
                      </a:r>
                      <a:endParaRPr lang="zh-CN" sz="1000" kern="100" dirty="0">
                        <a:effectLst/>
                      </a:endParaRPr>
                    </a:p>
                    <a:p>
                      <a:pPr algn="just">
                        <a:lnSpc>
                          <a:spcPts val="2000"/>
                        </a:lnSpc>
                        <a:spcAft>
                          <a:spcPts val="0"/>
                        </a:spcAft>
                      </a:pPr>
                      <a:r>
                        <a:rPr lang="en-US" sz="900" kern="100" dirty="0">
                          <a:effectLst/>
                        </a:rPr>
                        <a:t>~σ(&lt;LOG-EXP&gt;) -&gt; skip</a:t>
                      </a:r>
                      <a:endParaRPr lang="zh-CN" sz="10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xmlns="" val="3716823174"/>
                  </a:ext>
                </a:extLst>
              </a:tr>
            </a:tbl>
          </a:graphicData>
        </a:graphic>
      </p:graphicFrame>
    </p:spTree>
    <p:extLst>
      <p:ext uri="{BB962C8B-B14F-4D97-AF65-F5344CB8AC3E}">
        <p14:creationId xmlns:p14="http://schemas.microsoft.com/office/powerpoint/2010/main" val="12908592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a:t>3</a:t>
            </a:r>
            <a:r>
              <a:rPr lang="en-US" altLang="zh-CN" dirty="0" smtClean="0"/>
              <a:t>.</a:t>
            </a:r>
            <a:r>
              <a:rPr lang="zh-CN" altLang="en-US" dirty="0" smtClean="0"/>
              <a:t>形式</a:t>
            </a:r>
            <a:r>
              <a:rPr lang="zh-CN" altLang="en-US" dirty="0"/>
              <a:t>验证</a:t>
            </a:r>
            <a:r>
              <a:rPr lang="zh-CN" altLang="en-US" dirty="0" smtClean="0"/>
              <a:t>方法</a:t>
            </a:r>
            <a:endParaRPr lang="zh-CN" altLang="en-US" sz="2800" dirty="0" smtClean="0"/>
          </a:p>
        </p:txBody>
      </p:sp>
      <p:sp>
        <p:nvSpPr>
          <p:cNvPr id="3" name="内容占位符 2"/>
          <p:cNvSpPr>
            <a:spLocks noGrp="1"/>
          </p:cNvSpPr>
          <p:nvPr>
            <p:ph idx="1"/>
          </p:nvPr>
        </p:nvSpPr>
        <p:spPr/>
        <p:txBody>
          <a:bodyPr rtlCol="0">
            <a:normAutofit/>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目标码</a:t>
            </a:r>
            <a:r>
              <a:rPr lang="zh-CN" altLang="en-US" dirty="0">
                <a:latin typeface="Times New Roman" panose="02020603050405020304" pitchFamily="18" charset="0"/>
                <a:cs typeface="Times New Roman" panose="02020603050405020304" pitchFamily="18" charset="0"/>
              </a:rPr>
              <a:t>模式和</a:t>
            </a:r>
            <a:r>
              <a:rPr lang="zh-CN" altLang="en-US" dirty="0" smtClean="0">
                <a:latin typeface="Times New Roman" panose="02020603050405020304" pitchFamily="18" charset="0"/>
                <a:cs typeface="Times New Roman" panose="02020603050405020304" pitchFamily="18" charset="0"/>
              </a:rPr>
              <a:t>命题</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目标码模式是通过</a:t>
            </a:r>
            <a:r>
              <a:rPr lang="en-US" altLang="zh-CN" sz="2000" dirty="0">
                <a:latin typeface="Times New Roman" panose="02020603050405020304" pitchFamily="18" charset="0"/>
                <a:cs typeface="Times New Roman" panose="02020603050405020304" pitchFamily="18" charset="0"/>
              </a:rPr>
              <a:t>GCC</a:t>
            </a:r>
            <a:r>
              <a:rPr lang="zh-CN" altLang="en-US" sz="2000" dirty="0">
                <a:latin typeface="Times New Roman" panose="02020603050405020304" pitchFamily="18" charset="0"/>
                <a:cs typeface="Times New Roman" panose="02020603050405020304" pitchFamily="18" charset="0"/>
              </a:rPr>
              <a:t>编译器编译在一定语境下的</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文法单元得到目标码</a:t>
            </a:r>
            <a:r>
              <a:rPr lang="zh-CN" altLang="en-US" sz="2000" dirty="0" smtClean="0">
                <a:latin typeface="Times New Roman" panose="02020603050405020304" pitchFamily="18" charset="0"/>
                <a:cs typeface="Times New Roman" panose="02020603050405020304" pitchFamily="18" charset="0"/>
              </a:rPr>
              <a:t>序列；</a:t>
            </a:r>
            <a:endParaRPr lang="zh-CN" altLang="en-US"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命题是以每条指令的指称语义作为专用公理使用</a:t>
            </a:r>
            <a:r>
              <a:rPr lang="zh-CN" altLang="en-US" sz="2000" dirty="0">
                <a:solidFill>
                  <a:srgbClr val="0070C0"/>
                </a:solidFill>
                <a:latin typeface="Times New Roman" panose="02020603050405020304" pitchFamily="18" charset="0"/>
                <a:cs typeface="Times New Roman" panose="02020603050405020304" pitchFamily="18" charset="0"/>
              </a:rPr>
              <a:t>命题映射算法</a:t>
            </a:r>
            <a:r>
              <a:rPr lang="zh-CN" altLang="en-US" sz="2000" dirty="0">
                <a:latin typeface="Times New Roman" panose="02020603050405020304" pitchFamily="18" charset="0"/>
                <a:cs typeface="Times New Roman" panose="02020603050405020304" pitchFamily="18" charset="0"/>
              </a:rPr>
              <a:t>转化目标码模式而得到的。</a:t>
            </a:r>
          </a:p>
          <a:p>
            <a:pPr>
              <a:lnSpc>
                <a:spcPct val="150000"/>
              </a:lnSpc>
            </a:pPr>
            <a:endParaRPr lang="en-US" altLang="zh-CN" sz="20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altLang="zh-CN" sz="2000" dirty="0">
              <a:latin typeface="华文仿宋" panose="02010600040101010101" pitchFamily="2" charset="-122"/>
              <a:ea typeface="华文仿宋" panose="02010600040101010101" pitchFamily="2" charset="-122"/>
            </a:endParaRPr>
          </a:p>
          <a:p>
            <a:pPr marL="0" indent="0" eaLnBrk="1" fontAlgn="auto" hangingPunct="1">
              <a:spcAft>
                <a:spcPts val="0"/>
              </a:spcAft>
              <a:buFont typeface="Arial" panose="020B0604020202020204" pitchFamily="34" charset="0"/>
              <a:buNone/>
              <a:defRPr/>
            </a:pPr>
            <a:endParaRPr lang="zh-CN" altLang="en-US" sz="2000" dirty="0">
              <a:latin typeface="Times New Roman" panose="02020603050405020304" pitchFamily="18" charset="0"/>
              <a:ea typeface="华文仿宋" panose="0201060004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66563810"/>
              </p:ext>
            </p:extLst>
          </p:nvPr>
        </p:nvGraphicFramePr>
        <p:xfrm>
          <a:off x="695911" y="1776705"/>
          <a:ext cx="7460078" cy="4225390"/>
        </p:xfrm>
        <a:graphic>
          <a:graphicData uri="http://schemas.openxmlformats.org/drawingml/2006/table">
            <a:tbl>
              <a:tblPr firstRow="1" firstCol="1" bandRow="1">
                <a:tableStyleId>{5C22544A-7EE6-4342-B048-85BDC9FD1C3A}</a:tableStyleId>
              </a:tblPr>
              <a:tblGrid>
                <a:gridCol w="2083522">
                  <a:extLst>
                    <a:ext uri="{9D8B030D-6E8A-4147-A177-3AD203B41FA5}">
                      <a16:colId xmlns:a16="http://schemas.microsoft.com/office/drawing/2014/main" xmlns="" val="2027120902"/>
                    </a:ext>
                  </a:extLst>
                </a:gridCol>
                <a:gridCol w="2305899">
                  <a:extLst>
                    <a:ext uri="{9D8B030D-6E8A-4147-A177-3AD203B41FA5}">
                      <a16:colId xmlns:a16="http://schemas.microsoft.com/office/drawing/2014/main" xmlns="" val="3041628808"/>
                    </a:ext>
                  </a:extLst>
                </a:gridCol>
                <a:gridCol w="3070657">
                  <a:extLst>
                    <a:ext uri="{9D8B030D-6E8A-4147-A177-3AD203B41FA5}">
                      <a16:colId xmlns:a16="http://schemas.microsoft.com/office/drawing/2014/main" xmlns="" val="237343669"/>
                    </a:ext>
                  </a:extLst>
                </a:gridCol>
              </a:tblGrid>
              <a:tr h="169016">
                <a:tc>
                  <a:txBody>
                    <a:bodyPr/>
                    <a:lstStyle/>
                    <a:p>
                      <a:pPr algn="just">
                        <a:spcAft>
                          <a:spcPts val="0"/>
                        </a:spcAft>
                      </a:pPr>
                      <a:r>
                        <a:rPr lang="zh-CN" sz="1050" kern="100" dirty="0" smtClean="0">
                          <a:effectLst/>
                        </a:rPr>
                        <a:t>语句</a:t>
                      </a:r>
                      <a:r>
                        <a:rPr lang="zh-CN" altLang="en-US" sz="1050" kern="100" dirty="0" smtClean="0">
                          <a:effectLst/>
                        </a:rPr>
                        <a:t>（部分）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目标码模式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目标码模式命题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01341493"/>
                  </a:ext>
                </a:extLst>
              </a:tr>
              <a:tr h="2028187">
                <a:tc>
                  <a:txBody>
                    <a:bodyPr/>
                    <a:lstStyle/>
                    <a:p>
                      <a:pPr algn="just">
                        <a:spcAft>
                          <a:spcPts val="0"/>
                        </a:spcAft>
                      </a:pPr>
                      <a:r>
                        <a:rPr lang="de-DE" sz="1050" kern="100" dirty="0">
                          <a:effectLst/>
                        </a:rPr>
                        <a:t>&lt;if-statement&gt;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dirty="0">
                          <a:effectLst/>
                        </a:rPr>
                        <a:t>&lt;LOG-EXP&gt;</a:t>
                      </a:r>
                      <a:endParaRPr lang="zh-CN" sz="1050" kern="100" dirty="0">
                        <a:effectLst/>
                      </a:endParaRPr>
                    </a:p>
                    <a:p>
                      <a:pPr algn="just">
                        <a:spcAft>
                          <a:spcPts val="0"/>
                        </a:spcAft>
                      </a:pPr>
                      <a:r>
                        <a:rPr lang="en-US" sz="1050" kern="100" dirty="0" smtClean="0">
                          <a:effectLst/>
                        </a:rPr>
                        <a:t>       </a:t>
                      </a:r>
                      <a:r>
                        <a:rPr lang="en-US" sz="1050" kern="100" dirty="0" err="1" smtClean="0">
                          <a:effectLst/>
                        </a:rPr>
                        <a:t>cmpi</a:t>
                      </a:r>
                      <a:r>
                        <a:rPr lang="en-US" sz="1050" kern="100" dirty="0" smtClean="0">
                          <a:effectLst/>
                        </a:rPr>
                        <a:t> </a:t>
                      </a:r>
                      <a:r>
                        <a:rPr lang="en-US" sz="1050" kern="100" dirty="0">
                          <a:effectLst/>
                        </a:rPr>
                        <a:t>7,0,0,0</a:t>
                      </a:r>
                      <a:endParaRPr lang="zh-CN" sz="1050" kern="100" dirty="0">
                        <a:effectLst/>
                      </a:endParaRPr>
                    </a:p>
                    <a:p>
                      <a:pPr algn="just">
                        <a:spcAft>
                          <a:spcPts val="0"/>
                        </a:spcAft>
                      </a:pPr>
                      <a:r>
                        <a:rPr lang="en-US" sz="1050" kern="100" dirty="0" smtClean="0">
                          <a:effectLst/>
                        </a:rPr>
                        <a:t>       </a:t>
                      </a:r>
                      <a:r>
                        <a:rPr lang="en-US" sz="1050" kern="100" dirty="0" err="1" smtClean="0">
                          <a:effectLst/>
                        </a:rPr>
                        <a:t>beq</a:t>
                      </a:r>
                      <a:r>
                        <a:rPr lang="en-US" sz="1050" kern="100" dirty="0" smtClean="0">
                          <a:effectLst/>
                        </a:rPr>
                        <a:t> </a:t>
                      </a:r>
                      <a:r>
                        <a:rPr lang="en-US" sz="1050" kern="100" dirty="0">
                          <a:effectLst/>
                        </a:rPr>
                        <a:t>7,.L1</a:t>
                      </a:r>
                      <a:endParaRPr lang="zh-CN" sz="1050" kern="100" dirty="0">
                        <a:effectLst/>
                      </a:endParaRPr>
                    </a:p>
                    <a:p>
                      <a:pPr algn="just">
                        <a:spcAft>
                          <a:spcPts val="0"/>
                        </a:spcAft>
                      </a:pPr>
                      <a:r>
                        <a:rPr lang="en-US" sz="1050" kern="100" dirty="0" smtClean="0">
                          <a:effectLst/>
                        </a:rPr>
                        <a:t>       &lt;</a:t>
                      </a:r>
                      <a:r>
                        <a:rPr lang="en-US" sz="1050" kern="100" dirty="0">
                          <a:effectLst/>
                        </a:rPr>
                        <a:t>STA-LIST_1&gt;</a:t>
                      </a:r>
                      <a:endParaRPr lang="zh-CN" sz="1050" kern="100" dirty="0">
                        <a:effectLst/>
                      </a:endParaRPr>
                    </a:p>
                    <a:p>
                      <a:pPr algn="just">
                        <a:spcAft>
                          <a:spcPts val="0"/>
                        </a:spcAft>
                      </a:pPr>
                      <a:r>
                        <a:rPr lang="en-US" sz="1050" kern="100" dirty="0" smtClean="0">
                          <a:effectLst/>
                        </a:rPr>
                        <a:t>       b </a:t>
                      </a:r>
                      <a:r>
                        <a:rPr lang="en-US" sz="1050" kern="100" dirty="0">
                          <a:effectLst/>
                        </a:rPr>
                        <a:t>.L2</a:t>
                      </a:r>
                      <a:endParaRPr lang="zh-CN" sz="1050" kern="100" dirty="0">
                        <a:effectLst/>
                      </a:endParaRPr>
                    </a:p>
                    <a:p>
                      <a:pPr algn="just">
                        <a:spcAft>
                          <a:spcPts val="0"/>
                        </a:spcAft>
                      </a:pPr>
                      <a:r>
                        <a:rPr lang="en-US" sz="1050" kern="100" dirty="0">
                          <a:effectLst/>
                        </a:rPr>
                        <a:t>.L1:</a:t>
                      </a:r>
                      <a:endParaRPr lang="zh-CN" sz="1050" kern="100" dirty="0">
                        <a:effectLst/>
                      </a:endParaRPr>
                    </a:p>
                    <a:p>
                      <a:pPr algn="just">
                        <a:spcAft>
                          <a:spcPts val="0"/>
                        </a:spcAft>
                      </a:pPr>
                      <a:r>
                        <a:rPr lang="en-US" sz="1050" kern="100" baseline="0" dirty="0" smtClean="0">
                          <a:effectLst/>
                        </a:rPr>
                        <a:t>      </a:t>
                      </a:r>
                      <a:r>
                        <a:rPr lang="en-US" sz="1050" kern="100" dirty="0" smtClean="0">
                          <a:effectLst/>
                        </a:rPr>
                        <a:t>&lt;</a:t>
                      </a:r>
                      <a:r>
                        <a:rPr lang="en-US" sz="1050" kern="100" dirty="0">
                          <a:effectLst/>
                        </a:rPr>
                        <a:t>STA-LIST_2&gt;</a:t>
                      </a:r>
                      <a:endParaRPr lang="zh-CN" sz="1050" kern="100" dirty="0">
                        <a:effectLst/>
                      </a:endParaRPr>
                    </a:p>
                    <a:p>
                      <a:pPr algn="just">
                        <a:spcAft>
                          <a:spcPts val="0"/>
                        </a:spcAft>
                      </a:pPr>
                      <a:r>
                        <a:rPr lang="en-US" sz="1050" kern="100" dirty="0">
                          <a:effectLst/>
                        </a:rPr>
                        <a:t>.L2: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P1: GPR[0] = &lt;LOG-EXP&gt;</a:t>
                      </a:r>
                      <a:endParaRPr lang="zh-CN" sz="1050" kern="100" dirty="0">
                        <a:effectLst/>
                      </a:endParaRPr>
                    </a:p>
                    <a:p>
                      <a:pPr algn="just">
                        <a:spcAft>
                          <a:spcPts val="0"/>
                        </a:spcAft>
                      </a:pPr>
                      <a:r>
                        <a:rPr lang="en-US" sz="1050" kern="100" dirty="0">
                          <a:effectLst/>
                        </a:rPr>
                        <a:t>P2: (GPR[0] &lt; 0 -&gt; CR[7] = b100) || (GPR[0] &gt; 0 -&gt; CR[7] = b010) || (GPR[0] == 0 -&gt; CR[7] = b001)</a:t>
                      </a:r>
                      <a:endParaRPr lang="zh-CN" sz="1050" kern="100" dirty="0">
                        <a:effectLst/>
                      </a:endParaRPr>
                    </a:p>
                    <a:p>
                      <a:pPr algn="just">
                        <a:spcAft>
                          <a:spcPts val="0"/>
                        </a:spcAft>
                      </a:pPr>
                      <a:r>
                        <a:rPr lang="en-US" sz="1050" kern="100" dirty="0">
                          <a:effectLst/>
                        </a:rPr>
                        <a:t>P3: (CR[7] == b100 -&gt; PC = PC + 4) || (CR[7] == b010 -&gt; PC = PC + 4) || (CR[7] == b001 -&gt; PC = PC + @.L1)</a:t>
                      </a:r>
                      <a:endParaRPr lang="zh-CN" sz="1050" kern="100" dirty="0">
                        <a:effectLst/>
                      </a:endParaRPr>
                    </a:p>
                    <a:p>
                      <a:pPr algn="just">
                        <a:spcAft>
                          <a:spcPts val="0"/>
                        </a:spcAft>
                      </a:pPr>
                      <a:r>
                        <a:rPr lang="en-US" sz="1050" kern="100" dirty="0">
                          <a:effectLst/>
                        </a:rPr>
                        <a:t>P4= &lt;STA-LIST_1&gt;</a:t>
                      </a:r>
                      <a:endParaRPr lang="zh-CN" sz="1050" kern="100" dirty="0">
                        <a:effectLst/>
                      </a:endParaRPr>
                    </a:p>
                    <a:p>
                      <a:pPr algn="just">
                        <a:spcAft>
                          <a:spcPts val="0"/>
                        </a:spcAft>
                      </a:pPr>
                      <a:r>
                        <a:rPr lang="en-US" sz="1050" kern="100" dirty="0">
                          <a:effectLst/>
                        </a:rPr>
                        <a:t>P5: PC = PC + @.L2</a:t>
                      </a:r>
                      <a:endParaRPr lang="zh-CN" sz="1050" kern="100" dirty="0">
                        <a:effectLst/>
                      </a:endParaRPr>
                    </a:p>
                    <a:p>
                      <a:pPr algn="just">
                        <a:spcAft>
                          <a:spcPts val="0"/>
                        </a:spcAft>
                      </a:pPr>
                      <a:r>
                        <a:rPr lang="en-US" sz="1050" kern="100" dirty="0">
                          <a:effectLst/>
                        </a:rPr>
                        <a:t>P6: .L1:</a:t>
                      </a:r>
                      <a:endParaRPr lang="zh-CN" sz="1050" kern="100" dirty="0">
                        <a:effectLst/>
                      </a:endParaRPr>
                    </a:p>
                    <a:p>
                      <a:pPr algn="just">
                        <a:spcAft>
                          <a:spcPts val="0"/>
                        </a:spcAft>
                      </a:pPr>
                      <a:r>
                        <a:rPr lang="en-US" sz="1050" kern="100" dirty="0">
                          <a:effectLst/>
                        </a:rPr>
                        <a:t>P7: &lt;STA-LIST_2&gt;</a:t>
                      </a:r>
                      <a:endParaRPr lang="zh-CN" sz="1050" kern="100" dirty="0">
                        <a:effectLst/>
                      </a:endParaRPr>
                    </a:p>
                    <a:p>
                      <a:pPr algn="just">
                        <a:spcAft>
                          <a:spcPts val="0"/>
                        </a:spcAft>
                      </a:pPr>
                      <a:r>
                        <a:rPr lang="en-US" sz="1050" kern="100" dirty="0">
                          <a:effectLst/>
                        </a:rPr>
                        <a:t>P8: .L2: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22559"/>
                  </a:ext>
                </a:extLst>
              </a:tr>
              <a:tr h="2028187">
                <a:tc>
                  <a:txBody>
                    <a:bodyPr/>
                    <a:lstStyle/>
                    <a:p>
                      <a:pPr algn="just">
                        <a:spcAft>
                          <a:spcPts val="0"/>
                        </a:spcAft>
                      </a:pPr>
                      <a:r>
                        <a:rPr lang="en-US" sz="1050" kern="100">
                          <a:effectLst/>
                        </a:rPr>
                        <a:t>&lt;while-statement&gt;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dirty="0" smtClean="0">
                          <a:effectLst/>
                        </a:rPr>
                        <a:t>b </a:t>
                      </a:r>
                      <a:r>
                        <a:rPr lang="en-US" sz="1050" kern="100" dirty="0">
                          <a:effectLst/>
                        </a:rPr>
                        <a:t>.L2</a:t>
                      </a:r>
                      <a:endParaRPr lang="zh-CN" sz="1050" kern="100" dirty="0">
                        <a:effectLst/>
                      </a:endParaRPr>
                    </a:p>
                    <a:p>
                      <a:pPr algn="just">
                        <a:spcAft>
                          <a:spcPts val="0"/>
                        </a:spcAft>
                      </a:pPr>
                      <a:r>
                        <a:rPr lang="en-US" sz="1050" kern="100" dirty="0">
                          <a:effectLst/>
                        </a:rPr>
                        <a:t>.L1:</a:t>
                      </a:r>
                      <a:endParaRPr lang="zh-CN" sz="1050" kern="100" dirty="0">
                        <a:effectLst/>
                      </a:endParaRPr>
                    </a:p>
                    <a:p>
                      <a:pPr algn="just">
                        <a:spcAft>
                          <a:spcPts val="0"/>
                        </a:spcAft>
                      </a:pPr>
                      <a:r>
                        <a:rPr lang="en-US" sz="1050" kern="100" baseline="0" dirty="0" smtClean="0">
                          <a:effectLst/>
                        </a:rPr>
                        <a:t>       </a:t>
                      </a:r>
                      <a:r>
                        <a:rPr lang="en-US" sz="1050" kern="100" dirty="0" smtClean="0">
                          <a:effectLst/>
                        </a:rPr>
                        <a:t>&lt;</a:t>
                      </a:r>
                      <a:r>
                        <a:rPr lang="en-US" sz="1050" kern="100" dirty="0">
                          <a:effectLst/>
                        </a:rPr>
                        <a:t>STA-LIST&gt;</a:t>
                      </a:r>
                      <a:endParaRPr lang="zh-CN" sz="1050" kern="100" dirty="0">
                        <a:effectLst/>
                      </a:endParaRPr>
                    </a:p>
                    <a:p>
                      <a:pPr algn="just">
                        <a:spcAft>
                          <a:spcPts val="0"/>
                        </a:spcAft>
                      </a:pPr>
                      <a:r>
                        <a:rPr lang="en-US" sz="1050" kern="100" dirty="0">
                          <a:effectLst/>
                        </a:rPr>
                        <a:t>.L2</a:t>
                      </a:r>
                      <a:r>
                        <a:rPr lang="en-US" sz="1050" kern="100" dirty="0" smtClean="0">
                          <a:effectLst/>
                        </a:rPr>
                        <a:t>:</a:t>
                      </a:r>
                    </a:p>
                    <a:p>
                      <a:pPr algn="just">
                        <a:spcAft>
                          <a:spcPts val="0"/>
                        </a:spcAft>
                      </a:pPr>
                      <a:r>
                        <a:rPr lang="en-US" sz="1050" kern="100" baseline="0" dirty="0" smtClean="0">
                          <a:effectLst/>
                        </a:rPr>
                        <a:t>       </a:t>
                      </a:r>
                      <a:r>
                        <a:rPr lang="en-US" sz="1050" kern="100" dirty="0" smtClean="0">
                          <a:effectLst/>
                        </a:rPr>
                        <a:t>&lt;LOG-EXP&gt;</a:t>
                      </a:r>
                    </a:p>
                    <a:p>
                      <a:pPr algn="just">
                        <a:spcAft>
                          <a:spcPts val="0"/>
                        </a:spcAft>
                      </a:pPr>
                      <a:r>
                        <a:rPr lang="en-US" sz="1050" kern="100" baseline="0" dirty="0" smtClean="0">
                          <a:effectLst/>
                        </a:rPr>
                        <a:t>       </a:t>
                      </a:r>
                      <a:r>
                        <a:rPr lang="en-US" sz="1050" kern="100" dirty="0" err="1" smtClean="0">
                          <a:effectLst/>
                        </a:rPr>
                        <a:t>cmpi</a:t>
                      </a:r>
                      <a:r>
                        <a:rPr lang="en-US" sz="1050" kern="100" dirty="0" smtClean="0">
                          <a:effectLst/>
                        </a:rPr>
                        <a:t> 7,0,0,0</a:t>
                      </a:r>
                    </a:p>
                    <a:p>
                      <a:pPr algn="just">
                        <a:spcAft>
                          <a:spcPts val="0"/>
                        </a:spcAft>
                      </a:pPr>
                      <a:r>
                        <a:rPr lang="en-US" sz="1050" kern="100" baseline="0" dirty="0" smtClean="0">
                          <a:effectLst/>
                        </a:rPr>
                        <a:t>       </a:t>
                      </a:r>
                      <a:r>
                        <a:rPr lang="en-US" sz="1050" kern="100" dirty="0" err="1" smtClean="0">
                          <a:effectLst/>
                        </a:rPr>
                        <a:t>bne</a:t>
                      </a:r>
                      <a:r>
                        <a:rPr lang="en-US" sz="1050" kern="100" dirty="0" smtClean="0">
                          <a:effectLst/>
                        </a:rPr>
                        <a:t> </a:t>
                      </a:r>
                      <a:r>
                        <a:rPr lang="en-US" sz="1050" kern="100" dirty="0">
                          <a:effectLst/>
                        </a:rPr>
                        <a:t>7,.L1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P1: PC = PC + @.L2</a:t>
                      </a:r>
                      <a:endParaRPr lang="zh-CN" sz="1050" kern="100" dirty="0">
                        <a:effectLst/>
                      </a:endParaRPr>
                    </a:p>
                    <a:p>
                      <a:pPr algn="just">
                        <a:spcAft>
                          <a:spcPts val="0"/>
                        </a:spcAft>
                      </a:pPr>
                      <a:r>
                        <a:rPr lang="en-US" sz="1050" kern="100" dirty="0">
                          <a:effectLst/>
                        </a:rPr>
                        <a:t>P2: .L1:</a:t>
                      </a:r>
                      <a:endParaRPr lang="zh-CN" sz="1050" kern="100" dirty="0">
                        <a:effectLst/>
                      </a:endParaRPr>
                    </a:p>
                    <a:p>
                      <a:pPr algn="just">
                        <a:spcAft>
                          <a:spcPts val="0"/>
                        </a:spcAft>
                      </a:pPr>
                      <a:r>
                        <a:rPr lang="en-US" sz="1050" kern="100" dirty="0">
                          <a:effectLst/>
                        </a:rPr>
                        <a:t>P3: &lt;STA-LIST&gt;</a:t>
                      </a:r>
                      <a:endParaRPr lang="zh-CN" sz="1050" kern="100" dirty="0">
                        <a:effectLst/>
                      </a:endParaRPr>
                    </a:p>
                    <a:p>
                      <a:pPr algn="just">
                        <a:spcAft>
                          <a:spcPts val="0"/>
                        </a:spcAft>
                      </a:pPr>
                      <a:r>
                        <a:rPr lang="en-US" sz="1050" kern="100" dirty="0">
                          <a:effectLst/>
                        </a:rPr>
                        <a:t>P4: .L2:</a:t>
                      </a:r>
                      <a:endParaRPr lang="zh-CN" sz="1050" kern="100" dirty="0">
                        <a:effectLst/>
                      </a:endParaRPr>
                    </a:p>
                    <a:p>
                      <a:pPr algn="just">
                        <a:spcAft>
                          <a:spcPts val="0"/>
                        </a:spcAft>
                      </a:pPr>
                      <a:r>
                        <a:rPr lang="en-US" sz="1050" kern="100" dirty="0">
                          <a:effectLst/>
                        </a:rPr>
                        <a:t>P5: GPR[0] = &lt;LOG-EXP&gt;</a:t>
                      </a:r>
                      <a:endParaRPr lang="zh-CN" sz="1050" kern="100" dirty="0">
                        <a:effectLst/>
                      </a:endParaRPr>
                    </a:p>
                    <a:p>
                      <a:pPr algn="just">
                        <a:spcAft>
                          <a:spcPts val="0"/>
                        </a:spcAft>
                      </a:pPr>
                      <a:r>
                        <a:rPr lang="en-US" sz="1050" kern="100" dirty="0">
                          <a:effectLst/>
                        </a:rPr>
                        <a:t>P6: (GPR[0] &lt; 0 -&gt; CR[7] = b100) || (GPR[0] &gt; 0 -&gt; CR[7] = b010) || (GPR[0] == 0 -&gt; CR[7] = b001)</a:t>
                      </a:r>
                      <a:endParaRPr lang="zh-CN" sz="1050" kern="100" dirty="0">
                        <a:effectLst/>
                      </a:endParaRPr>
                    </a:p>
                    <a:p>
                      <a:pPr algn="just">
                        <a:spcAft>
                          <a:spcPts val="0"/>
                        </a:spcAft>
                      </a:pPr>
                      <a:r>
                        <a:rPr lang="en-US" sz="1050" kern="100" dirty="0">
                          <a:effectLst/>
                        </a:rPr>
                        <a:t>P7: (CR[7] == b100 -&gt; PC = PC + @.L1) || (CR[7] == b010 -&gt; PC = PC + @.L1) || (CR[7] == b001 -&gt; PC = PC + 4)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11806088"/>
                  </a:ext>
                </a:extLst>
              </a:tr>
            </a:tbl>
          </a:graphicData>
        </a:graphic>
      </p:graphicFrame>
    </p:spTree>
    <p:extLst>
      <p:ext uri="{BB962C8B-B14F-4D97-AF65-F5344CB8AC3E}">
        <p14:creationId xmlns:p14="http://schemas.microsoft.com/office/powerpoint/2010/main" val="21138990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a:t>3</a:t>
            </a:r>
            <a:r>
              <a:rPr lang="en-US" altLang="zh-CN" dirty="0" smtClean="0"/>
              <a:t>.</a:t>
            </a:r>
            <a:r>
              <a:rPr lang="zh-CN" altLang="en-US" dirty="0" smtClean="0"/>
              <a:t>形式</a:t>
            </a:r>
            <a:r>
              <a:rPr lang="zh-CN" altLang="en-US" dirty="0"/>
              <a:t>验证</a:t>
            </a:r>
            <a:r>
              <a:rPr lang="zh-CN" altLang="en-US" dirty="0" smtClean="0"/>
              <a:t>方法</a:t>
            </a:r>
            <a:endParaRPr lang="zh-CN" altLang="en-US" sz="2800" dirty="0" smtClean="0"/>
          </a:p>
        </p:txBody>
      </p:sp>
      <p:sp>
        <p:nvSpPr>
          <p:cNvPr id="3" name="内容占位符 2"/>
          <p:cNvSpPr>
            <a:spLocks noGrp="1"/>
          </p:cNvSpPr>
          <p:nvPr>
            <p:ph idx="1"/>
          </p:nvPr>
        </p:nvSpPr>
        <p:spPr/>
        <p:txBody>
          <a:bodyPr rtlCol="0">
            <a:normAutofit/>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命题</a:t>
            </a:r>
            <a:r>
              <a:rPr lang="zh-CN" altLang="en-US" dirty="0">
                <a:latin typeface="Times New Roman" panose="02020603050405020304" pitchFamily="18" charset="0"/>
                <a:cs typeface="Times New Roman" panose="02020603050405020304" pitchFamily="18" charset="0"/>
              </a:rPr>
              <a:t>映射</a:t>
            </a:r>
            <a:r>
              <a:rPr lang="zh-CN" altLang="en-US" dirty="0" smtClean="0">
                <a:latin typeface="Times New Roman" panose="02020603050405020304" pitchFamily="18" charset="0"/>
                <a:cs typeface="Times New Roman" panose="02020603050405020304" pitchFamily="18" charset="0"/>
              </a:rPr>
              <a:t>算法</a:t>
            </a:r>
            <a:endParaRPr lang="en-US" altLang="zh-CN"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命题</a:t>
            </a:r>
            <a:r>
              <a:rPr lang="zh-CN" altLang="en-US" sz="2000" dirty="0">
                <a:latin typeface="Times New Roman" panose="02020603050405020304" pitchFamily="18" charset="0"/>
                <a:cs typeface="Times New Roman" panose="02020603050405020304" pitchFamily="18" charset="0"/>
              </a:rPr>
              <a:t>映射算法的作用是把目标码模式转换为命题的形式，以方便进行后续的推理证明</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首先</a:t>
            </a:r>
            <a:r>
              <a:rPr lang="zh-CN" altLang="en-US" sz="2000" dirty="0" smtClean="0">
                <a:latin typeface="Times New Roman" panose="02020603050405020304" pitchFamily="18" charset="0"/>
                <a:cs typeface="Times New Roman" panose="02020603050405020304" pitchFamily="18" charset="0"/>
              </a:rPr>
              <a:t>需要</a:t>
            </a:r>
            <a:r>
              <a:rPr lang="zh-CN" altLang="en-US" sz="2000" dirty="0">
                <a:latin typeface="Times New Roman" panose="02020603050405020304" pitchFamily="18" charset="0"/>
                <a:cs typeface="Times New Roman" panose="02020603050405020304" pitchFamily="18" charset="0"/>
              </a:rPr>
              <a:t>把</a:t>
            </a:r>
            <a:r>
              <a:rPr lang="en-US" altLang="zh-CN" sz="2000" dirty="0">
                <a:latin typeface="Times New Roman" panose="02020603050405020304" pitchFamily="18" charset="0"/>
                <a:cs typeface="Times New Roman" panose="02020603050405020304" pitchFamily="18" charset="0"/>
              </a:rPr>
              <a:t>Power PC</a:t>
            </a:r>
            <a:r>
              <a:rPr lang="zh-CN" altLang="en-US" sz="2000" dirty="0">
                <a:latin typeface="Times New Roman" panose="02020603050405020304" pitchFamily="18" charset="0"/>
                <a:cs typeface="Times New Roman" panose="02020603050405020304" pitchFamily="18" charset="0"/>
              </a:rPr>
              <a:t>指令集中每条指令对应的指称语义作为专用公理输入</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2000" dirty="0" smtClean="0">
                <a:latin typeface="Times New Roman" panose="02020603050405020304" pitchFamily="18" charset="0"/>
                <a:cs typeface="Times New Roman" panose="02020603050405020304" pitchFamily="18" charset="0"/>
              </a:rPr>
              <a:t>逐条</a:t>
            </a:r>
            <a:r>
              <a:rPr lang="zh-CN" altLang="en-US" sz="2000" dirty="0">
                <a:latin typeface="Times New Roman" panose="02020603050405020304" pitchFamily="18" charset="0"/>
                <a:cs typeface="Times New Roman" panose="02020603050405020304" pitchFamily="18" charset="0"/>
              </a:rPr>
              <a:t>遍历输入的目标码模式，把每条目标码转化为对应的指称语义的形式</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2000" dirty="0" smtClean="0">
                <a:latin typeface="Times New Roman" panose="02020603050405020304" pitchFamily="18" charset="0"/>
                <a:cs typeface="Times New Roman" panose="02020603050405020304" pitchFamily="18" charset="0"/>
              </a:rPr>
              <a:t>最终</a:t>
            </a:r>
            <a:r>
              <a:rPr lang="zh-CN" altLang="en-US" sz="2000" dirty="0">
                <a:latin typeface="Times New Roman" panose="02020603050405020304" pitchFamily="18" charset="0"/>
                <a:cs typeface="Times New Roman" panose="02020603050405020304" pitchFamily="18" charset="0"/>
              </a:rPr>
              <a:t>把目标码模式的指称语义表示成命题集的形式输出。</a:t>
            </a:r>
          </a:p>
          <a:p>
            <a:pPr>
              <a:lnSpc>
                <a:spcPct val="150000"/>
              </a:lnSpc>
            </a:pPr>
            <a:endParaRPr lang="en-US" altLang="zh-CN" sz="2000" dirty="0">
              <a:latin typeface="Times New Roman" panose="02020603050405020304" pitchFamily="18" charset="0"/>
              <a:cs typeface="Times New Roman" panose="02020603050405020304" pitchFamily="18" charset="0"/>
            </a:endParaRPr>
          </a:p>
          <a:p>
            <a:pPr marL="0" indent="0" eaLnBrk="1" fontAlgn="auto" hangingPunct="1">
              <a:spcAft>
                <a:spcPts val="0"/>
              </a:spcAft>
              <a:buNone/>
              <a:defRPr/>
            </a:pPr>
            <a:endParaRPr lang="en-US" altLang="zh-CN" sz="2000" dirty="0">
              <a:latin typeface="华文仿宋" panose="02010600040101010101" pitchFamily="2" charset="-122"/>
              <a:ea typeface="华文仿宋" panose="02010600040101010101" pitchFamily="2" charset="-122"/>
            </a:endParaRPr>
          </a:p>
          <a:p>
            <a:pPr marL="0" indent="0" eaLnBrk="1" fontAlgn="auto" hangingPunct="1">
              <a:spcAft>
                <a:spcPts val="0"/>
              </a:spcAft>
              <a:buFont typeface="Arial" panose="020B0604020202020204" pitchFamily="34" charset="0"/>
              <a:buNone/>
              <a:defRPr/>
            </a:pPr>
            <a:endParaRPr lang="zh-CN" altLang="en-US" sz="2000" dirty="0">
              <a:latin typeface="Times New Roman" panose="02020603050405020304" pitchFamily="18" charset="0"/>
              <a:ea typeface="华文仿宋" panose="02010600040101010101" pitchFamily="2" charset="-122"/>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00" y="1838857"/>
            <a:ext cx="7144555" cy="3934595"/>
          </a:xfrm>
          <a:prstGeom prst="rect">
            <a:avLst/>
          </a:prstGeom>
        </p:spPr>
      </p:pic>
    </p:spTree>
    <p:extLst>
      <p:ext uri="{BB962C8B-B14F-4D97-AF65-F5344CB8AC3E}">
        <p14:creationId xmlns:p14="http://schemas.microsoft.com/office/powerpoint/2010/main" val="31903540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a:t>3</a:t>
            </a:r>
            <a:r>
              <a:rPr lang="en-US" altLang="zh-CN" dirty="0" smtClean="0"/>
              <a:t>.</a:t>
            </a:r>
            <a:r>
              <a:rPr lang="zh-CN" altLang="en-US" dirty="0" smtClean="0"/>
              <a:t>形式</a:t>
            </a:r>
            <a:r>
              <a:rPr lang="zh-CN" altLang="en-US" dirty="0"/>
              <a:t>验证</a:t>
            </a:r>
            <a:r>
              <a:rPr lang="zh-CN" altLang="en-US" dirty="0" smtClean="0"/>
              <a:t>方法</a:t>
            </a:r>
            <a:endParaRPr lang="zh-CN" altLang="en-US" sz="2800" dirty="0" smtClean="0"/>
          </a:p>
        </p:txBody>
      </p:sp>
      <p:sp>
        <p:nvSpPr>
          <p:cNvPr id="3" name="内容占位符 2"/>
          <p:cNvSpPr>
            <a:spLocks noGrp="1"/>
          </p:cNvSpPr>
          <p:nvPr>
            <p:ph idx="1"/>
          </p:nvPr>
        </p:nvSpPr>
        <p:spPr/>
        <p:txBody>
          <a:bodyPr rtlCol="0">
            <a:normAutofit/>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推理</a:t>
            </a:r>
            <a:r>
              <a:rPr lang="zh-CN" altLang="en-US" dirty="0">
                <a:latin typeface="Times New Roman" panose="02020603050405020304" pitchFamily="18" charset="0"/>
                <a:cs typeface="Times New Roman" panose="02020603050405020304" pitchFamily="18" charset="0"/>
              </a:rPr>
              <a:t>证明</a:t>
            </a:r>
            <a:r>
              <a:rPr lang="zh-CN" altLang="en-US" dirty="0" smtClean="0">
                <a:latin typeface="Times New Roman" panose="02020603050405020304" pitchFamily="18" charset="0"/>
                <a:cs typeface="Times New Roman" panose="02020603050405020304" pitchFamily="18" charset="0"/>
              </a:rPr>
              <a:t>方法</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基于一阶逻辑的公理系统，从公理系统中事先给定的公理</a:t>
            </a:r>
            <a:r>
              <a:rPr lang="zh-CN" altLang="en-US" sz="2000" dirty="0" smtClean="0">
                <a:latin typeface="Times New Roman" panose="02020603050405020304" pitchFamily="18" charset="0"/>
                <a:cs typeface="Times New Roman" panose="02020603050405020304" pitchFamily="18" charset="0"/>
              </a:rPr>
              <a:t>（目标码</a:t>
            </a:r>
            <a:r>
              <a:rPr lang="zh-CN" altLang="en-US" sz="2000" dirty="0">
                <a:latin typeface="Times New Roman" panose="02020603050405020304" pitchFamily="18" charset="0"/>
                <a:cs typeface="Times New Roman" panose="02020603050405020304" pitchFamily="18" charset="0"/>
              </a:rPr>
              <a:t>模式命题）出发，根据形式化</a:t>
            </a:r>
            <a:r>
              <a:rPr lang="zh-CN" altLang="en-US" sz="2000" dirty="0">
                <a:solidFill>
                  <a:srgbClr val="0070C0"/>
                </a:solidFill>
                <a:latin typeface="Times New Roman" panose="02020603050405020304" pitchFamily="18" charset="0"/>
                <a:cs typeface="Times New Roman" panose="02020603050405020304" pitchFamily="18" charset="0"/>
              </a:rPr>
              <a:t>证明策略</a:t>
            </a:r>
            <a:r>
              <a:rPr lang="zh-CN" altLang="en-US" sz="2000" dirty="0">
                <a:latin typeface="Times New Roman" panose="02020603050405020304" pitchFamily="18" charset="0"/>
                <a:cs typeface="Times New Roman" panose="02020603050405020304" pitchFamily="18" charset="0"/>
              </a:rPr>
              <a:t>推导出一系列新命题， 并作为前提加入到之后的证明过程中；</a:t>
            </a:r>
          </a:p>
          <a:p>
            <a:pPr>
              <a:lnSpc>
                <a:spcPct val="150000"/>
              </a:lnSpc>
            </a:pPr>
            <a:r>
              <a:rPr lang="zh-CN" altLang="en-US" sz="2000" dirty="0">
                <a:latin typeface="Times New Roman" panose="02020603050405020304" pitchFamily="18" charset="0"/>
                <a:cs typeface="Times New Roman" panose="02020603050405020304" pitchFamily="18" charset="0"/>
              </a:rPr>
              <a:t>由于证明序列中的每一项都是前提、公理或者定理，又因为一阶逻辑的公理系统是可靠的，所以证明序列中的每一项一定是正确的，从而最终推导出来证明序列一定是正确的</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altLang="zh-CN" sz="2000" dirty="0">
              <a:latin typeface="华文仿宋" panose="02010600040101010101" pitchFamily="2" charset="-122"/>
              <a:ea typeface="华文仿宋" panose="02010600040101010101" pitchFamily="2" charset="-122"/>
            </a:endParaRPr>
          </a:p>
          <a:p>
            <a:pPr marL="0" indent="0" eaLnBrk="1" fontAlgn="auto" hangingPunct="1">
              <a:spcAft>
                <a:spcPts val="0"/>
              </a:spcAft>
              <a:buFont typeface="Arial" panose="020B0604020202020204" pitchFamily="34" charset="0"/>
              <a:buNone/>
              <a:defRPr/>
            </a:pPr>
            <a:endParaRPr lang="zh-CN" altLang="en-US" sz="2000" dirty="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86970293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a:t>3</a:t>
            </a:r>
            <a:r>
              <a:rPr lang="en-US" altLang="zh-CN" dirty="0" smtClean="0"/>
              <a:t>.</a:t>
            </a:r>
            <a:r>
              <a:rPr lang="zh-CN" altLang="en-US" dirty="0" smtClean="0"/>
              <a:t>形式</a:t>
            </a:r>
            <a:r>
              <a:rPr lang="zh-CN" altLang="en-US" dirty="0"/>
              <a:t>验证</a:t>
            </a:r>
            <a:r>
              <a:rPr lang="zh-CN" altLang="en-US" dirty="0" smtClean="0"/>
              <a:t>方法</a:t>
            </a:r>
            <a:endParaRPr lang="zh-CN" altLang="en-US" sz="2800" dirty="0" smtClean="0"/>
          </a:p>
        </p:txBody>
      </p:sp>
      <p:sp>
        <p:nvSpPr>
          <p:cNvPr id="3" name="内容占位符 2"/>
          <p:cNvSpPr>
            <a:spLocks noGrp="1"/>
          </p:cNvSpPr>
          <p:nvPr>
            <p:ph idx="1"/>
          </p:nvPr>
        </p:nvSpPr>
        <p:spPr/>
        <p:txBody>
          <a:bodyPr rtlCol="0">
            <a:normAutofit/>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形式化证明策略</a:t>
            </a:r>
            <a:endParaRPr lang="en-US" altLang="zh-CN"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altLang="zh-CN" sz="2000" dirty="0">
                <a:latin typeface="华文仿宋" panose="02010600040101010101" pitchFamily="2" charset="-122"/>
                <a:ea typeface="华文仿宋" panose="02010600040101010101" pitchFamily="2" charset="-122"/>
              </a:rPr>
              <a:t>Read</a:t>
            </a:r>
            <a:r>
              <a:rPr lang="zh-CN" altLang="en-US" sz="2000" dirty="0">
                <a:latin typeface="华文仿宋" panose="02010600040101010101" pitchFamily="2" charset="-122"/>
                <a:ea typeface="华文仿宋" panose="02010600040101010101" pitchFamily="2" charset="-122"/>
              </a:rPr>
              <a:t>规则</a:t>
            </a:r>
          </a:p>
          <a:p>
            <a:pPr lvl="1" eaLnBrk="1" fontAlgn="auto" hangingPunct="1">
              <a:spcAft>
                <a:spcPts val="0"/>
              </a:spcAft>
              <a:buFont typeface="Wingdings" panose="05000000000000000000" pitchFamily="2" charset="2"/>
              <a:buChar char="ü"/>
              <a:defRPr/>
            </a:pPr>
            <a:r>
              <a:rPr lang="zh-CN" altLang="en-US" sz="1800" dirty="0">
                <a:latin typeface="华文仿宋" panose="02010600040101010101" pitchFamily="2" charset="-122"/>
                <a:ea typeface="华文仿宋" panose="02010600040101010101" pitchFamily="2" charset="-122"/>
              </a:rPr>
              <a:t>将目标码模式按照专用公理转换为命题的表达形式</a:t>
            </a:r>
          </a:p>
          <a:p>
            <a:pPr eaLnBrk="1" fontAlgn="auto" hangingPunct="1">
              <a:spcAft>
                <a:spcPts val="0"/>
              </a:spcAft>
              <a:defRPr/>
            </a:pPr>
            <a:r>
              <a:rPr lang="en-US" altLang="zh-CN" sz="2000" dirty="0">
                <a:latin typeface="华文仿宋" panose="02010600040101010101" pitchFamily="2" charset="-122"/>
                <a:ea typeface="华文仿宋" panose="02010600040101010101" pitchFamily="2" charset="-122"/>
              </a:rPr>
              <a:t>MP</a:t>
            </a:r>
            <a:r>
              <a:rPr lang="zh-CN" altLang="en-US" sz="2000" dirty="0">
                <a:latin typeface="华文仿宋" panose="02010600040101010101" pitchFamily="2" charset="-122"/>
                <a:ea typeface="华文仿宋" panose="02010600040101010101" pitchFamily="2" charset="-122"/>
              </a:rPr>
              <a:t>规则，即分离规则（</a:t>
            </a:r>
            <a:r>
              <a:rPr lang="en-US" altLang="zh-CN" sz="2000" dirty="0">
                <a:latin typeface="华文仿宋" panose="02010600040101010101" pitchFamily="2" charset="-122"/>
                <a:ea typeface="华文仿宋" panose="02010600040101010101" pitchFamily="2" charset="-122"/>
              </a:rPr>
              <a:t>Rule of Detachment</a:t>
            </a:r>
            <a:r>
              <a:rPr lang="zh-CN" altLang="en-US" sz="2000" dirty="0">
                <a:latin typeface="华文仿宋" panose="02010600040101010101" pitchFamily="2" charset="-122"/>
                <a:ea typeface="华文仿宋" panose="02010600040101010101" pitchFamily="2" charset="-122"/>
              </a:rPr>
              <a:t>）</a:t>
            </a:r>
          </a:p>
          <a:p>
            <a:pPr lvl="1" eaLnBrk="1" fontAlgn="auto" hangingPunct="1">
              <a:spcAft>
                <a:spcPts val="0"/>
              </a:spcAft>
              <a:buFont typeface="Wingdings" panose="05000000000000000000" pitchFamily="2" charset="2"/>
              <a:buChar char="ü"/>
              <a:defRPr/>
            </a:pPr>
            <a:r>
              <a:rPr lang="en-US" altLang="zh-CN" sz="1800" dirty="0">
                <a:latin typeface="华文仿宋" panose="02010600040101010101" pitchFamily="2" charset="-122"/>
                <a:ea typeface="华文仿宋" panose="02010600040101010101" pitchFamily="2" charset="-122"/>
              </a:rPr>
              <a:t>A → B, </a:t>
            </a:r>
            <a:r>
              <a:rPr lang="en-US" altLang="zh-CN" sz="1800" dirty="0" smtClean="0">
                <a:latin typeface="华文仿宋" panose="02010600040101010101" pitchFamily="2" charset="-122"/>
                <a:ea typeface="华文仿宋" panose="02010600040101010101" pitchFamily="2" charset="-122"/>
              </a:rPr>
              <a:t>A </a:t>
            </a:r>
            <a:r>
              <a:rPr lang="en-US" altLang="zh-CN" sz="1400" b="0" dirty="0">
                <a:solidFill>
                  <a:prstClr val="black"/>
                </a:solidFill>
                <a:latin typeface="宋体" panose="02010600030101010101" pitchFamily="2" charset="-122"/>
                <a:ea typeface="宋体" panose="02010600030101010101" pitchFamily="2" charset="-122"/>
                <a:cs typeface="Times New Roman" panose="02020603050405020304" pitchFamily="18" charset="0"/>
              </a:rPr>
              <a:t>⊢ </a:t>
            </a:r>
            <a:r>
              <a:rPr lang="en-US" altLang="zh-CN" sz="1800" dirty="0" smtClean="0">
                <a:latin typeface="华文仿宋" panose="02010600040101010101" pitchFamily="2" charset="-122"/>
                <a:ea typeface="华文仿宋" panose="02010600040101010101" pitchFamily="2" charset="-122"/>
              </a:rPr>
              <a:t>B</a:t>
            </a:r>
            <a:endParaRPr lang="en-US" altLang="zh-CN" sz="1800" dirty="0">
              <a:latin typeface="华文仿宋" panose="02010600040101010101" pitchFamily="2" charset="-122"/>
              <a:ea typeface="华文仿宋" panose="02010600040101010101" pitchFamily="2" charset="-122"/>
            </a:endParaRPr>
          </a:p>
          <a:p>
            <a:pPr lvl="1" eaLnBrk="1" fontAlgn="auto" hangingPunct="1">
              <a:spcAft>
                <a:spcPts val="0"/>
              </a:spcAft>
              <a:buFont typeface="Wingdings" panose="05000000000000000000" pitchFamily="2" charset="2"/>
              <a:buChar char="ü"/>
              <a:defRPr/>
            </a:pPr>
            <a:r>
              <a:rPr lang="zh-CN" altLang="en-US" sz="1800" dirty="0">
                <a:latin typeface="华文仿宋" panose="02010600040101010101" pitchFamily="2" charset="-122"/>
                <a:ea typeface="华文仿宋" panose="02010600040101010101" pitchFamily="2" charset="-122"/>
              </a:rPr>
              <a:t>一阶逻辑公理系统自带推理规则</a:t>
            </a:r>
          </a:p>
          <a:p>
            <a:pPr eaLnBrk="1" fontAlgn="auto" hangingPunct="1">
              <a:spcAft>
                <a:spcPts val="0"/>
              </a:spcAft>
              <a:defRPr/>
            </a:pPr>
            <a:r>
              <a:rPr lang="en-US" altLang="zh-CN" sz="2000" dirty="0">
                <a:latin typeface="华文仿宋" panose="02010600040101010101" pitchFamily="2" charset="-122"/>
                <a:ea typeface="华文仿宋" panose="02010600040101010101" pitchFamily="2" charset="-122"/>
              </a:rPr>
              <a:t>CI</a:t>
            </a:r>
            <a:r>
              <a:rPr lang="zh-CN" altLang="en-US" sz="2000" dirty="0">
                <a:latin typeface="华文仿宋" panose="02010600040101010101" pitchFamily="2" charset="-122"/>
                <a:ea typeface="华文仿宋" panose="02010600040101010101" pitchFamily="2" charset="-122"/>
              </a:rPr>
              <a:t>规则，即组合规则（</a:t>
            </a:r>
            <a:r>
              <a:rPr lang="en-US" altLang="zh-CN" sz="2000" dirty="0">
                <a:latin typeface="华文仿宋" panose="02010600040101010101" pitchFamily="2" charset="-122"/>
                <a:ea typeface="华文仿宋" panose="02010600040101010101" pitchFamily="2" charset="-122"/>
              </a:rPr>
              <a:t>Conjunction Introduction</a:t>
            </a:r>
            <a:r>
              <a:rPr lang="zh-CN" altLang="en-US" sz="2000" dirty="0">
                <a:latin typeface="华文仿宋" panose="02010600040101010101" pitchFamily="2" charset="-122"/>
                <a:ea typeface="华文仿宋" panose="02010600040101010101" pitchFamily="2" charset="-122"/>
              </a:rPr>
              <a:t>）</a:t>
            </a:r>
          </a:p>
          <a:p>
            <a:pPr lvl="1" eaLnBrk="1" fontAlgn="auto" hangingPunct="1">
              <a:spcAft>
                <a:spcPts val="0"/>
              </a:spcAft>
              <a:buFont typeface="Wingdings" panose="05000000000000000000" pitchFamily="2" charset="2"/>
              <a:buChar char="ü"/>
              <a:defRPr/>
            </a:pPr>
            <a:r>
              <a:rPr lang="en-US" altLang="zh-CN" sz="1800" dirty="0">
                <a:latin typeface="华文仿宋" panose="02010600040101010101" pitchFamily="2" charset="-122"/>
                <a:ea typeface="华文仿宋" panose="02010600040101010101" pitchFamily="2" charset="-122"/>
              </a:rPr>
              <a:t>A,  B </a:t>
            </a:r>
            <a:r>
              <a:rPr lang="en-US" altLang="zh-CN" sz="1400" b="0" dirty="0">
                <a:solidFill>
                  <a:prstClr val="black"/>
                </a:solidFill>
                <a:latin typeface="宋体" panose="02010600030101010101" pitchFamily="2" charset="-122"/>
                <a:ea typeface="宋体" panose="02010600030101010101" pitchFamily="2" charset="-122"/>
                <a:cs typeface="Times New Roman" panose="02020603050405020304" pitchFamily="18" charset="0"/>
              </a:rPr>
              <a:t>⊢ </a:t>
            </a:r>
            <a:r>
              <a:rPr lang="en-US" altLang="zh-CN" sz="1800" dirty="0" smtClean="0">
                <a:latin typeface="华文仿宋" panose="02010600040101010101" pitchFamily="2" charset="-122"/>
                <a:ea typeface="华文仿宋" panose="02010600040101010101" pitchFamily="2" charset="-122"/>
              </a:rPr>
              <a:t>A </a:t>
            </a:r>
            <a:r>
              <a:rPr lang="en-US" altLang="zh-CN" sz="1800" dirty="0">
                <a:latin typeface="华文仿宋" panose="02010600040101010101" pitchFamily="2" charset="-122"/>
                <a:ea typeface="华文仿宋" panose="02010600040101010101" pitchFamily="2" charset="-122"/>
              </a:rPr>
              <a:t>∧ B</a:t>
            </a:r>
          </a:p>
          <a:p>
            <a:pPr lvl="1" eaLnBrk="1" fontAlgn="auto" hangingPunct="1">
              <a:spcAft>
                <a:spcPts val="0"/>
              </a:spcAft>
              <a:buFont typeface="Wingdings" panose="05000000000000000000" pitchFamily="2" charset="2"/>
              <a:buChar char="ü"/>
              <a:defRPr/>
            </a:pPr>
            <a:r>
              <a:rPr lang="zh-CN" altLang="en-US" sz="1800" dirty="0">
                <a:latin typeface="华文仿宋" panose="02010600040101010101" pitchFamily="2" charset="-122"/>
                <a:ea typeface="华文仿宋" panose="02010600040101010101" pitchFamily="2" charset="-122"/>
              </a:rPr>
              <a:t>将多个命题合取为一个公共的命题</a:t>
            </a:r>
          </a:p>
          <a:p>
            <a:pPr eaLnBrk="1" fontAlgn="auto" hangingPunct="1">
              <a:spcAft>
                <a:spcPts val="0"/>
              </a:spcAft>
              <a:defRPr/>
            </a:pPr>
            <a:r>
              <a:rPr lang="en-US" altLang="zh-CN" sz="2000" dirty="0">
                <a:latin typeface="华文仿宋" panose="02010600040101010101" pitchFamily="2" charset="-122"/>
                <a:ea typeface="华文仿宋" panose="02010600040101010101" pitchFamily="2" charset="-122"/>
              </a:rPr>
              <a:t>Reduce</a:t>
            </a:r>
            <a:r>
              <a:rPr lang="zh-CN" altLang="en-US" sz="2000" dirty="0">
                <a:latin typeface="华文仿宋" panose="02010600040101010101" pitchFamily="2" charset="-122"/>
                <a:ea typeface="华文仿宋" panose="02010600040101010101" pitchFamily="2" charset="-122"/>
              </a:rPr>
              <a:t>规则</a:t>
            </a:r>
          </a:p>
          <a:p>
            <a:pPr lvl="1" eaLnBrk="1" fontAlgn="auto" hangingPunct="1">
              <a:spcAft>
                <a:spcPts val="0"/>
              </a:spcAft>
              <a:buFont typeface="Wingdings" panose="05000000000000000000" pitchFamily="2" charset="2"/>
              <a:buChar char="ü"/>
              <a:defRPr/>
            </a:pPr>
            <a:r>
              <a:rPr lang="zh-CN" altLang="en-US" sz="1800" dirty="0">
                <a:latin typeface="华文仿宋" panose="02010600040101010101" pitchFamily="2" charset="-122"/>
                <a:ea typeface="华文仿宋" panose="02010600040101010101" pitchFamily="2" charset="-122"/>
              </a:rPr>
              <a:t>化简合取后的命题</a:t>
            </a:r>
          </a:p>
          <a:p>
            <a:pPr eaLnBrk="1" fontAlgn="auto" hangingPunct="1">
              <a:spcAft>
                <a:spcPts val="0"/>
              </a:spcAft>
              <a:defRPr/>
            </a:pPr>
            <a:endParaRPr lang="en-US" altLang="zh-CN" sz="2000" dirty="0">
              <a:latin typeface="华文仿宋" panose="02010600040101010101" pitchFamily="2" charset="-122"/>
              <a:ea typeface="华文仿宋" panose="02010600040101010101" pitchFamily="2" charset="-122"/>
            </a:endParaRPr>
          </a:p>
          <a:p>
            <a:pPr marL="0" indent="0" eaLnBrk="1" fontAlgn="auto" hangingPunct="1">
              <a:spcAft>
                <a:spcPts val="0"/>
              </a:spcAft>
              <a:buFont typeface="Arial" panose="020B0604020202020204" pitchFamily="34" charset="0"/>
              <a:buNone/>
              <a:defRPr/>
            </a:pPr>
            <a:endParaRPr lang="zh-CN" altLang="en-US" sz="2000" dirty="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42507291"/>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a:t>3</a:t>
            </a:r>
            <a:r>
              <a:rPr lang="en-US" altLang="zh-CN" dirty="0" smtClean="0"/>
              <a:t>.</a:t>
            </a:r>
            <a:r>
              <a:rPr lang="zh-CN" altLang="en-US" dirty="0" smtClean="0"/>
              <a:t>形式</a:t>
            </a:r>
            <a:r>
              <a:rPr lang="zh-CN" altLang="en-US" dirty="0"/>
              <a:t>验证</a:t>
            </a:r>
            <a:r>
              <a:rPr lang="zh-CN" altLang="en-US" dirty="0" smtClean="0"/>
              <a:t>方法</a:t>
            </a:r>
            <a:endParaRPr lang="zh-CN" altLang="en-US" sz="2800" dirty="0" smtClean="0"/>
          </a:p>
        </p:txBody>
      </p:sp>
      <p:sp>
        <p:nvSpPr>
          <p:cNvPr id="3" name="内容占位符 2"/>
          <p:cNvSpPr>
            <a:spLocks noGrp="1"/>
          </p:cNvSpPr>
          <p:nvPr>
            <p:ph idx="1"/>
          </p:nvPr>
        </p:nvSpPr>
        <p:spPr/>
        <p:txBody>
          <a:bodyPr rtlCol="0">
            <a:normAutofit lnSpcReduction="10000"/>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循环</a:t>
            </a:r>
            <a:r>
              <a:rPr lang="zh-CN" altLang="en-US" dirty="0">
                <a:latin typeface="Times New Roman" panose="02020603050405020304" pitchFamily="18" charset="0"/>
                <a:cs typeface="Times New Roman" panose="02020603050405020304" pitchFamily="18" charset="0"/>
              </a:rPr>
              <a:t>交互证明</a:t>
            </a:r>
            <a:r>
              <a:rPr lang="zh-CN" altLang="en-US" dirty="0" smtClean="0">
                <a:latin typeface="Times New Roman" panose="02020603050405020304" pitchFamily="18" charset="0"/>
                <a:cs typeface="Times New Roman" panose="02020603050405020304" pitchFamily="18" charset="0"/>
              </a:rPr>
              <a:t>算法</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循环交互证明算法的理论基础是限定</a:t>
            </a:r>
            <a:r>
              <a:rPr lang="zh-CN" altLang="en-US" sz="2000" dirty="0" smtClean="0">
                <a:latin typeface="Times New Roman" panose="02020603050405020304" pitchFamily="18" charset="0"/>
                <a:cs typeface="Times New Roman" panose="02020603050405020304" pitchFamily="18" charset="0"/>
              </a:rPr>
              <a:t>数学归纳法</a:t>
            </a:r>
            <a:r>
              <a:rPr lang="en-US" altLang="zh-CN" sz="2000" dirty="0" smtClean="0">
                <a:latin typeface="Times New Roman" panose="02020603050405020304" pitchFamily="18" charset="0"/>
                <a:cs typeface="Times New Roman" panose="02020603050405020304" pitchFamily="18" charset="0"/>
              </a:rPr>
              <a:t>[7]</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证明</a:t>
            </a:r>
            <a:r>
              <a:rPr lang="zh-CN" altLang="en-US" sz="2000" dirty="0" smtClean="0">
                <a:latin typeface="Times New Roman" panose="02020603050405020304" pitchFamily="18" charset="0"/>
                <a:cs typeface="Times New Roman" panose="02020603050405020304" pitchFamily="18" charset="0"/>
              </a:rPr>
              <a:t>方法</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en-US" sz="1800" dirty="0">
                <a:latin typeface="Times New Roman" panose="02020603050405020304" pitchFamily="18" charset="0"/>
                <a:cs typeface="Times New Roman" panose="02020603050405020304" pitchFamily="18" charset="0"/>
              </a:rPr>
              <a:t>提示用户输入在</a:t>
            </a:r>
            <a:r>
              <a:rPr lang="en-US" altLang="zh-CN" sz="1800" dirty="0">
                <a:latin typeface="Times New Roman" panose="02020603050405020304" pitchFamily="18" charset="0"/>
                <a:cs typeface="Times New Roman" panose="02020603050405020304" pitchFamily="18" charset="0"/>
              </a:rPr>
              <a:t>n = N</a:t>
            </a:r>
            <a:r>
              <a:rPr lang="zh-CN" altLang="en-US" sz="1800" dirty="0">
                <a:latin typeface="Times New Roman" panose="02020603050405020304" pitchFamily="18" charset="0"/>
                <a:cs typeface="Times New Roman" panose="02020603050405020304" pitchFamily="18" charset="0"/>
              </a:rPr>
              <a:t>时文法单元的语义；</a:t>
            </a:r>
          </a:p>
          <a:p>
            <a:pPr lvl="1">
              <a:lnSpc>
                <a:spcPct val="150000"/>
              </a:lnSpc>
            </a:pPr>
            <a:r>
              <a:rPr lang="zh-CN" altLang="en-US" sz="1800" dirty="0">
                <a:latin typeface="Times New Roman" panose="02020603050405020304" pitchFamily="18" charset="0"/>
                <a:cs typeface="Times New Roman" panose="02020603050405020304" pitchFamily="18" charset="0"/>
              </a:rPr>
              <a:t>取</a:t>
            </a:r>
            <a:r>
              <a:rPr lang="en-US" altLang="zh-CN" sz="1800" dirty="0">
                <a:latin typeface="Times New Roman" panose="02020603050405020304" pitchFamily="18" charset="0"/>
                <a:cs typeface="Times New Roman" panose="02020603050405020304" pitchFamily="18" charset="0"/>
              </a:rPr>
              <a:t>N = 1</a:t>
            </a:r>
            <a:r>
              <a:rPr lang="zh-CN" altLang="en-US" sz="1800" dirty="0">
                <a:latin typeface="Times New Roman" panose="02020603050405020304" pitchFamily="18" charset="0"/>
                <a:cs typeface="Times New Roman" panose="02020603050405020304" pitchFamily="18" charset="0"/>
              </a:rPr>
              <a:t>得到的文法单元语义</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作为</a:t>
            </a:r>
            <a:r>
              <a:rPr lang="en-US" altLang="zh-CN" sz="1800" dirty="0">
                <a:latin typeface="Times New Roman" panose="02020603050405020304" pitchFamily="18" charset="0"/>
                <a:cs typeface="Times New Roman" panose="02020603050405020304" pitchFamily="18" charset="0"/>
              </a:rPr>
              <a:t>n = 1</a:t>
            </a:r>
            <a:r>
              <a:rPr lang="zh-CN" altLang="en-US" sz="1800" dirty="0">
                <a:latin typeface="Times New Roman" panose="02020603050405020304" pitchFamily="18" charset="0"/>
                <a:cs typeface="Times New Roman" panose="02020603050405020304" pitchFamily="18" charset="0"/>
              </a:rPr>
              <a:t>时推导的前置条件</a:t>
            </a:r>
            <a:r>
              <a:rPr lang="en-US" altLang="zh-CN" sz="1800" dirty="0">
                <a:latin typeface="Times New Roman" panose="02020603050405020304" pitchFamily="18" charset="0"/>
                <a:cs typeface="Times New Roman" panose="02020603050405020304" pitchFamily="18" charset="0"/>
              </a:rPr>
              <a:t>P1;</a:t>
            </a:r>
          </a:p>
          <a:p>
            <a:pPr lvl="1">
              <a:lnSpc>
                <a:spcPct val="150000"/>
              </a:lnSpc>
            </a:pPr>
            <a:r>
              <a:rPr lang="zh-CN" altLang="en-US" sz="1800" dirty="0">
                <a:latin typeface="Times New Roman" panose="02020603050405020304" pitchFamily="18" charset="0"/>
                <a:cs typeface="Times New Roman" panose="02020603050405020304" pitchFamily="18" charset="0"/>
              </a:rPr>
              <a:t>对目标码模式命题进行推导，推导出的命题的语义是否和前置条件</a:t>
            </a:r>
            <a:r>
              <a:rPr lang="en-US" altLang="zh-CN" sz="1800" dirty="0">
                <a:latin typeface="Times New Roman" panose="02020603050405020304" pitchFamily="18" charset="0"/>
                <a:cs typeface="Times New Roman" panose="02020603050405020304" pitchFamily="18" charset="0"/>
              </a:rPr>
              <a:t>P1</a:t>
            </a:r>
            <a:r>
              <a:rPr lang="zh-CN" altLang="en-US" sz="1800" dirty="0">
                <a:latin typeface="Times New Roman" panose="02020603050405020304" pitchFamily="18" charset="0"/>
                <a:cs typeface="Times New Roman" panose="02020603050405020304" pitchFamily="18" charset="0"/>
              </a:rPr>
              <a:t>一致；</a:t>
            </a:r>
          </a:p>
          <a:p>
            <a:pPr lvl="1">
              <a:lnSpc>
                <a:spcPct val="150000"/>
              </a:lnSpc>
            </a:pPr>
            <a:r>
              <a:rPr lang="zh-CN" altLang="en-US" sz="1800" dirty="0">
                <a:latin typeface="Times New Roman" panose="02020603050405020304" pitchFamily="18" charset="0"/>
                <a:cs typeface="Times New Roman" panose="02020603050405020304" pitchFamily="18" charset="0"/>
              </a:rPr>
              <a:t>再取</a:t>
            </a:r>
            <a:r>
              <a:rPr lang="en-US" altLang="zh-CN" sz="1800" dirty="0">
                <a:latin typeface="Times New Roman" panose="02020603050405020304" pitchFamily="18" charset="0"/>
                <a:cs typeface="Times New Roman" panose="02020603050405020304" pitchFamily="18" charset="0"/>
              </a:rPr>
              <a:t>N = N + 1</a:t>
            </a:r>
            <a:r>
              <a:rPr lang="zh-CN" altLang="en-US" sz="1800" dirty="0">
                <a:latin typeface="Times New Roman" panose="02020603050405020304" pitchFamily="18" charset="0"/>
                <a:cs typeface="Times New Roman" panose="02020603050405020304" pitchFamily="18" charset="0"/>
              </a:rPr>
              <a:t>得到的文法单元语义，作为</a:t>
            </a:r>
            <a:r>
              <a:rPr lang="en-US" altLang="zh-CN" sz="1800" dirty="0">
                <a:latin typeface="Times New Roman" panose="02020603050405020304" pitchFamily="18" charset="0"/>
                <a:cs typeface="Times New Roman" panose="02020603050405020304" pitchFamily="18" charset="0"/>
              </a:rPr>
              <a:t>n = N + 1</a:t>
            </a:r>
            <a:r>
              <a:rPr lang="zh-CN" altLang="en-US" sz="1800" dirty="0">
                <a:latin typeface="Times New Roman" panose="02020603050405020304" pitchFamily="18" charset="0"/>
                <a:cs typeface="Times New Roman" panose="02020603050405020304" pitchFamily="18" charset="0"/>
              </a:rPr>
              <a:t>时推导的前置条件</a:t>
            </a:r>
            <a:r>
              <a:rPr lang="en-US" altLang="zh-CN" sz="1800" dirty="0">
                <a:latin typeface="Times New Roman" panose="02020603050405020304" pitchFamily="18" charset="0"/>
                <a:cs typeface="Times New Roman" panose="02020603050405020304" pitchFamily="18" charset="0"/>
              </a:rPr>
              <a:t>P2</a:t>
            </a:r>
            <a:r>
              <a:rPr lang="zh-CN" altLang="en-US" sz="1800" dirty="0">
                <a:latin typeface="Times New Roman" panose="02020603050405020304" pitchFamily="18" charset="0"/>
                <a:cs typeface="Times New Roman" panose="02020603050405020304" pitchFamily="18" charset="0"/>
              </a:rPr>
              <a:t>；</a:t>
            </a:r>
          </a:p>
          <a:p>
            <a:pPr lvl="1">
              <a:lnSpc>
                <a:spcPct val="150000"/>
              </a:lnSpc>
            </a:pPr>
            <a:r>
              <a:rPr lang="zh-CN" altLang="en-US" sz="1800" dirty="0">
                <a:latin typeface="Times New Roman" panose="02020603050405020304" pitchFamily="18" charset="0"/>
                <a:cs typeface="Times New Roman" panose="02020603050405020304" pitchFamily="18" charset="0"/>
              </a:rPr>
              <a:t>以</a:t>
            </a:r>
            <a:r>
              <a:rPr lang="en-US" altLang="zh-CN" sz="1800" dirty="0">
                <a:latin typeface="Times New Roman" panose="02020603050405020304" pitchFamily="18" charset="0"/>
                <a:cs typeface="Times New Roman" panose="02020603050405020304" pitchFamily="18" charset="0"/>
              </a:rPr>
              <a:t>n = N</a:t>
            </a:r>
            <a:r>
              <a:rPr lang="zh-CN" altLang="en-US" sz="1800" dirty="0">
                <a:latin typeface="Times New Roman" panose="02020603050405020304" pitchFamily="18" charset="0"/>
                <a:cs typeface="Times New Roman" panose="02020603050405020304" pitchFamily="18" charset="0"/>
              </a:rPr>
              <a:t>时文法单元的语义为基础，再执行一次目标码模式命题进行推导，得到该目标码模式命题在</a:t>
            </a:r>
            <a:r>
              <a:rPr lang="en-US" altLang="zh-CN" sz="1800" dirty="0">
                <a:latin typeface="Times New Roman" panose="02020603050405020304" pitchFamily="18" charset="0"/>
                <a:cs typeface="Times New Roman" panose="02020603050405020304" pitchFamily="18" charset="0"/>
              </a:rPr>
              <a:t>n = N + 1</a:t>
            </a:r>
            <a:r>
              <a:rPr lang="zh-CN" altLang="en-US" sz="1800" dirty="0">
                <a:latin typeface="Times New Roman" panose="02020603050405020304" pitchFamily="18" charset="0"/>
                <a:cs typeface="Times New Roman" panose="02020603050405020304" pitchFamily="18" charset="0"/>
              </a:rPr>
              <a:t>时的语义；</a:t>
            </a:r>
          </a:p>
          <a:p>
            <a:pPr lvl="1">
              <a:lnSpc>
                <a:spcPct val="150000"/>
              </a:lnSpc>
            </a:pPr>
            <a:r>
              <a:rPr lang="zh-CN" altLang="en-US" sz="1800" dirty="0">
                <a:latin typeface="Times New Roman" panose="02020603050405020304" pitchFamily="18" charset="0"/>
                <a:cs typeface="Times New Roman" panose="02020603050405020304" pitchFamily="18" charset="0"/>
              </a:rPr>
              <a:t>比较推导出的</a:t>
            </a:r>
            <a:r>
              <a:rPr lang="en-US" altLang="zh-CN" sz="1800" dirty="0">
                <a:latin typeface="Times New Roman" panose="02020603050405020304" pitchFamily="18" charset="0"/>
                <a:cs typeface="Times New Roman" panose="02020603050405020304" pitchFamily="18" charset="0"/>
              </a:rPr>
              <a:t>N + 1</a:t>
            </a:r>
            <a:r>
              <a:rPr lang="zh-CN" altLang="en-US" sz="1800" dirty="0">
                <a:latin typeface="Times New Roman" panose="02020603050405020304" pitchFamily="18" charset="0"/>
                <a:cs typeface="Times New Roman" panose="02020603050405020304" pitchFamily="18" charset="0"/>
              </a:rPr>
              <a:t>时的语义是否和前置条件</a:t>
            </a:r>
            <a:r>
              <a:rPr lang="en-US" altLang="zh-CN" sz="1800" dirty="0">
                <a:latin typeface="Times New Roman" panose="02020603050405020304" pitchFamily="18" charset="0"/>
                <a:cs typeface="Times New Roman" panose="02020603050405020304" pitchFamily="18" charset="0"/>
              </a:rPr>
              <a:t>P2</a:t>
            </a:r>
            <a:r>
              <a:rPr lang="zh-CN" altLang="en-US" sz="1800" dirty="0">
                <a:latin typeface="Times New Roman" panose="02020603050405020304" pitchFamily="18" charset="0"/>
                <a:cs typeface="Times New Roman" panose="02020603050405020304" pitchFamily="18" charset="0"/>
              </a:rPr>
              <a:t>一致。</a:t>
            </a:r>
          </a:p>
          <a:p>
            <a:pPr>
              <a:lnSpc>
                <a:spcPct val="150000"/>
              </a:lnSpc>
            </a:pPr>
            <a:endParaRPr lang="en-US" altLang="zh-CN" sz="20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altLang="zh-CN" sz="2000" dirty="0">
              <a:latin typeface="华文仿宋" panose="02010600040101010101" pitchFamily="2" charset="-122"/>
              <a:ea typeface="华文仿宋" panose="02010600040101010101" pitchFamily="2" charset="-122"/>
            </a:endParaRPr>
          </a:p>
          <a:p>
            <a:pPr marL="0" indent="0" eaLnBrk="1" fontAlgn="auto" hangingPunct="1">
              <a:spcAft>
                <a:spcPts val="0"/>
              </a:spcAft>
              <a:buFont typeface="Arial" panose="020B0604020202020204" pitchFamily="34" charset="0"/>
              <a:buNone/>
              <a:defRPr/>
            </a:pPr>
            <a:endParaRPr lang="zh-CN" altLang="en-US" sz="2000" dirty="0">
              <a:latin typeface="Times New Roman" panose="02020603050405020304" pitchFamily="18" charset="0"/>
              <a:ea typeface="华文仿宋" panose="02010600040101010101" pitchFamily="2" charset="-122"/>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76" y="1743541"/>
            <a:ext cx="6087137" cy="4447709"/>
          </a:xfrm>
          <a:prstGeom prst="rect">
            <a:avLst/>
          </a:prstGeom>
        </p:spPr>
      </p:pic>
    </p:spTree>
    <p:extLst>
      <p:ext uri="{BB962C8B-B14F-4D97-AF65-F5344CB8AC3E}">
        <p14:creationId xmlns:p14="http://schemas.microsoft.com/office/powerpoint/2010/main" val="42562987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ctr"/>
            <a:r>
              <a:rPr lang="zh-CN" altLang="en-US" smtClean="0"/>
              <a:t>目录</a:t>
            </a:r>
          </a:p>
        </p:txBody>
      </p:sp>
      <p:sp>
        <p:nvSpPr>
          <p:cNvPr id="20483" name="内容占位符 2"/>
          <p:cNvSpPr>
            <a:spLocks noGrp="1"/>
          </p:cNvSpPr>
          <p:nvPr>
            <p:ph idx="1"/>
          </p:nvPr>
        </p:nvSpPr>
        <p:spPr>
          <a:xfrm>
            <a:off x="463550" y="1254125"/>
            <a:ext cx="5119688" cy="3254375"/>
          </a:xfrm>
        </p:spPr>
        <p:txBody>
          <a:bodyPr/>
          <a:lstStyle/>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相关工作</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研究内容</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a:latin typeface="Times New Roman" panose="02020603050405020304" pitchFamily="18" charset="0"/>
                <a:ea typeface="幼圆" panose="02010509060101010101" pitchFamily="49" charset="-122"/>
              </a:rPr>
              <a:t>形式验证</a:t>
            </a:r>
            <a:r>
              <a:rPr lang="zh-CN" altLang="en-US" dirty="0" smtClean="0">
                <a:latin typeface="Times New Roman" panose="02020603050405020304" pitchFamily="18" charset="0"/>
                <a:ea typeface="幼圆" panose="02010509060101010101" pitchFamily="49" charset="-122"/>
              </a:rPr>
              <a:t>方法</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solidFill>
                  <a:srgbClr val="0070C0"/>
                </a:solidFill>
                <a:latin typeface="Times New Roman" panose="02020603050405020304" pitchFamily="18" charset="0"/>
                <a:ea typeface="幼圆" panose="02010509060101010101" pitchFamily="49" charset="-122"/>
              </a:rPr>
              <a:t>安全编译</a:t>
            </a:r>
            <a:endParaRPr lang="en-US" altLang="zh-CN" dirty="0" smtClean="0">
              <a:solidFill>
                <a:srgbClr val="0070C0"/>
              </a:solidFill>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结论</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参考文献</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188607903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smtClean="0"/>
              <a:t>4.</a:t>
            </a:r>
            <a:r>
              <a:rPr lang="zh-CN" altLang="en-US" dirty="0" smtClean="0"/>
              <a:t>安全编译</a:t>
            </a:r>
            <a:endParaRPr lang="zh-CN" altLang="en-US" sz="2800" dirty="0" smtClean="0"/>
          </a:p>
        </p:txBody>
      </p:sp>
      <p:sp>
        <p:nvSpPr>
          <p:cNvPr id="3" name="内容占位符 2"/>
          <p:cNvSpPr>
            <a:spLocks noGrp="1"/>
          </p:cNvSpPr>
          <p:nvPr>
            <p:ph idx="1"/>
          </p:nvPr>
        </p:nvSpPr>
        <p:spPr/>
        <p:txBody>
          <a:bodyPr rtlCol="0">
            <a:normAutofit lnSpcReduction="10000"/>
          </a:bodyPr>
          <a:lstStyle/>
          <a:p>
            <a:pPr>
              <a:lnSpc>
                <a:spcPct val="150000"/>
              </a:lnSpc>
            </a:pPr>
            <a:r>
              <a:rPr lang="zh-CN" altLang="en-US" sz="2000" dirty="0" smtClean="0">
                <a:latin typeface="Times New Roman" panose="02020603050405020304" pitchFamily="18" charset="0"/>
                <a:cs typeface="Times New Roman" panose="02020603050405020304" pitchFamily="18" charset="0"/>
              </a:rPr>
              <a:t>为了实现</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级软件的可追踪性需求，我们设计了</a:t>
            </a:r>
            <a:r>
              <a:rPr lang="zh-CN" altLang="en-US" sz="2000" dirty="0" smtClean="0">
                <a:solidFill>
                  <a:srgbClr val="0070C0"/>
                </a:solidFill>
                <a:latin typeface="Times New Roman" panose="02020603050405020304" pitchFamily="18" charset="0"/>
                <a:cs typeface="Times New Roman" panose="02020603050405020304" pitchFamily="18" charset="0"/>
              </a:rPr>
              <a:t>层级编码</a:t>
            </a:r>
            <a:r>
              <a:rPr lang="zh-CN" altLang="en-US" sz="2000" dirty="0" smtClean="0">
                <a:latin typeface="Times New Roman" panose="02020603050405020304" pitchFamily="18" charset="0"/>
                <a:cs typeface="Times New Roman" panose="02020603050405020304" pitchFamily="18" charset="0"/>
              </a:rPr>
              <a:t>的方法，完成了源代码、目标代码和证明序列之间的对应；</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2000" dirty="0" smtClean="0">
                <a:latin typeface="Times New Roman" panose="02020603050405020304" pitchFamily="18" charset="0"/>
                <a:cs typeface="Times New Roman" panose="02020603050405020304" pitchFamily="18" charset="0"/>
              </a:rPr>
              <a:t>源代码的标号是词法分析阶段完成，而目标代码片段的标号还需语法分析阶段的进一步处理，因为</a:t>
            </a:r>
            <a:r>
              <a:rPr lang="zh-CN" altLang="en-US" sz="2000" dirty="0">
                <a:latin typeface="Times New Roman" panose="02020603050405020304" pitchFamily="18" charset="0"/>
                <a:cs typeface="Times New Roman" panose="02020603050405020304" pitchFamily="18" charset="0"/>
              </a:rPr>
              <a:t>目标码片段</a:t>
            </a:r>
            <a:r>
              <a:rPr lang="zh-CN" altLang="en-US" sz="2000" dirty="0" smtClean="0">
                <a:latin typeface="Times New Roman" panose="02020603050405020304" pitchFamily="18" charset="0"/>
                <a:cs typeface="Times New Roman" panose="02020603050405020304" pitchFamily="18" charset="0"/>
              </a:rPr>
              <a:t>需要</a:t>
            </a:r>
            <a:r>
              <a:rPr lang="zh-CN" altLang="en-US" sz="2000" dirty="0">
                <a:latin typeface="Times New Roman" panose="02020603050405020304" pitchFamily="18" charset="0"/>
                <a:cs typeface="Times New Roman" panose="02020603050405020304" pitchFamily="18" charset="0"/>
              </a:rPr>
              <a:t>指示</a:t>
            </a:r>
            <a:r>
              <a:rPr lang="zh-CN" altLang="en-US" sz="2000" dirty="0" smtClean="0">
                <a:latin typeface="Times New Roman" panose="02020603050405020304" pitchFamily="18" charset="0"/>
                <a:cs typeface="Times New Roman" panose="02020603050405020304" pitchFamily="18" charset="0"/>
              </a:rPr>
              <a:t>出</a:t>
            </a:r>
            <a:r>
              <a:rPr lang="zh-CN" altLang="en-US" sz="2000" dirty="0" smtClean="0">
                <a:solidFill>
                  <a:srgbClr val="0070C0"/>
                </a:solidFill>
                <a:latin typeface="Times New Roman" panose="02020603050405020304" pitchFamily="18" charset="0"/>
                <a:cs typeface="Times New Roman" panose="02020603050405020304" pitchFamily="18" charset="0"/>
              </a:rPr>
              <a:t>语句类型</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主要思路：</a:t>
            </a:r>
          </a:p>
          <a:p>
            <a:pPr lvl="1">
              <a:lnSpc>
                <a:spcPct val="150000"/>
              </a:lnSpc>
            </a:pPr>
            <a:r>
              <a:rPr lang="zh-CN" altLang="en-US" sz="1800" dirty="0">
                <a:latin typeface="Times New Roman" panose="02020603050405020304" pitchFamily="18" charset="0"/>
                <a:cs typeface="Times New Roman" panose="02020603050405020304" pitchFamily="18" charset="0"/>
              </a:rPr>
              <a:t>在编译的过程中检验源代码是否符合</a:t>
            </a:r>
            <a:r>
              <a:rPr lang="en-US" altLang="zh-CN" sz="1800" dirty="0">
                <a:latin typeface="Times New Roman" panose="02020603050405020304" pitchFamily="18" charset="0"/>
                <a:cs typeface="Times New Roman" panose="02020603050405020304" pitchFamily="18" charset="0"/>
              </a:rPr>
              <a:t>MISRA-C</a:t>
            </a:r>
            <a:r>
              <a:rPr lang="zh-CN" altLang="en-US" sz="1800" dirty="0">
                <a:latin typeface="Times New Roman" panose="02020603050405020304" pitchFamily="18" charset="0"/>
                <a:cs typeface="Times New Roman" panose="02020603050405020304" pitchFamily="18" charset="0"/>
              </a:rPr>
              <a:t>标准（</a:t>
            </a:r>
            <a:r>
              <a:rPr lang="zh-CN" altLang="en-US" sz="1800" dirty="0">
                <a:solidFill>
                  <a:srgbClr val="0070C0"/>
                </a:solidFill>
                <a:latin typeface="Times New Roman" panose="02020603050405020304" pitchFamily="18" charset="0"/>
                <a:cs typeface="Times New Roman" panose="02020603050405020304" pitchFamily="18" charset="0"/>
              </a:rPr>
              <a:t>高安全性</a:t>
            </a:r>
            <a:r>
              <a:rPr lang="zh-CN" altLang="en-US" sz="1800" dirty="0">
                <a:latin typeface="Times New Roman" panose="02020603050405020304" pitchFamily="18" charset="0"/>
                <a:cs typeface="Times New Roman" panose="02020603050405020304" pitchFamily="18" charset="0"/>
              </a:rPr>
              <a:t>）；</a:t>
            </a:r>
          </a:p>
          <a:p>
            <a:pPr lvl="1">
              <a:lnSpc>
                <a:spcPct val="150000"/>
              </a:lnSpc>
            </a:pPr>
            <a:r>
              <a:rPr lang="zh-CN" altLang="en-US" sz="1800" dirty="0">
                <a:latin typeface="Times New Roman" panose="02020603050405020304" pitchFamily="18" charset="0"/>
                <a:cs typeface="Times New Roman" panose="02020603050405020304" pitchFamily="18" charset="0"/>
              </a:rPr>
              <a:t>基于</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文法单元的语义，对生成的</a:t>
            </a:r>
            <a:r>
              <a:rPr lang="zh-CN" altLang="en-US" sz="1800" dirty="0" smtClean="0">
                <a:latin typeface="Times New Roman" panose="02020603050405020304" pitchFamily="18" charset="0"/>
                <a:cs typeface="Times New Roman" panose="02020603050405020304" pitchFamily="18" charset="0"/>
              </a:rPr>
              <a:t>目标代码进行</a:t>
            </a:r>
            <a:r>
              <a:rPr lang="zh-CN" altLang="en-US" sz="1800" dirty="0">
                <a:latin typeface="Times New Roman" panose="02020603050405020304" pitchFamily="18" charset="0"/>
                <a:cs typeface="Times New Roman" panose="02020603050405020304" pitchFamily="18" charset="0"/>
              </a:rPr>
              <a:t>形式验证并给</a:t>
            </a:r>
            <a:r>
              <a:rPr lang="zh-CN" altLang="en-US" sz="1800" dirty="0" smtClean="0">
                <a:latin typeface="Times New Roman" panose="02020603050405020304" pitchFamily="18" charset="0"/>
                <a:cs typeface="Times New Roman" panose="02020603050405020304" pitchFamily="18" charset="0"/>
              </a:rPr>
              <a:t>出证明</a:t>
            </a:r>
            <a:r>
              <a:rPr lang="zh-CN" altLang="en-US" sz="1800" dirty="0">
                <a:latin typeface="Times New Roman" panose="02020603050405020304" pitchFamily="18" charset="0"/>
                <a:cs typeface="Times New Roman" panose="02020603050405020304" pitchFamily="18" charset="0"/>
              </a:rPr>
              <a:t>序列；</a:t>
            </a:r>
          </a:p>
          <a:p>
            <a:pPr lvl="1">
              <a:lnSpc>
                <a:spcPct val="150000"/>
              </a:lnSpc>
            </a:pPr>
            <a:r>
              <a:rPr lang="zh-CN" altLang="en-US" sz="1800" dirty="0">
                <a:latin typeface="Times New Roman" panose="02020603050405020304" pitchFamily="18" charset="0"/>
                <a:cs typeface="Times New Roman" panose="02020603050405020304" pitchFamily="18" charset="0"/>
              </a:rPr>
              <a:t>对源代码进行层级编号并把编号映射到编译出的目标代码和证明序列中（</a:t>
            </a:r>
            <a:r>
              <a:rPr lang="zh-CN" altLang="en-US" sz="1800" dirty="0">
                <a:solidFill>
                  <a:srgbClr val="0070C0"/>
                </a:solidFill>
                <a:latin typeface="Times New Roman" panose="02020603050405020304" pitchFamily="18" charset="0"/>
                <a:cs typeface="Times New Roman" panose="02020603050405020304" pitchFamily="18" charset="0"/>
              </a:rPr>
              <a:t>可追踪性</a:t>
            </a:r>
            <a:r>
              <a:rPr lang="zh-CN" altLang="en-US" sz="1800" dirty="0">
                <a:latin typeface="Times New Roman" panose="02020603050405020304" pitchFamily="18" charset="0"/>
                <a:cs typeface="Times New Roman" panose="02020603050405020304" pitchFamily="18" charset="0"/>
              </a:rPr>
              <a:t>）；</a:t>
            </a:r>
          </a:p>
          <a:p>
            <a:pPr lvl="1">
              <a:lnSpc>
                <a:spcPct val="150000"/>
              </a:lnSpc>
            </a:pPr>
            <a:r>
              <a:rPr lang="zh-CN" altLang="en-US" sz="1800" dirty="0">
                <a:latin typeface="Times New Roman" panose="02020603050405020304" pitchFamily="18" charset="0"/>
                <a:cs typeface="Times New Roman" panose="02020603050405020304" pitchFamily="18" charset="0"/>
              </a:rPr>
              <a:t>通过标号可以从源代码追踪到目标代码和证明序列，并可以检查证明序列中的每一项是否都是公理、前提和推理规则之一（</a:t>
            </a:r>
            <a:r>
              <a:rPr lang="zh-CN" altLang="en-US" sz="1800" dirty="0">
                <a:solidFill>
                  <a:srgbClr val="0070C0"/>
                </a:solidFill>
                <a:latin typeface="Times New Roman" panose="02020603050405020304" pitchFamily="18" charset="0"/>
                <a:cs typeface="Times New Roman" panose="02020603050405020304" pitchFamily="18" charset="0"/>
              </a:rPr>
              <a:t>可验证性</a:t>
            </a:r>
            <a:r>
              <a:rPr lang="zh-CN" altLang="en-US" sz="1800" dirty="0">
                <a:latin typeface="Times New Roman" panose="02020603050405020304" pitchFamily="18" charset="0"/>
                <a:cs typeface="Times New Roman" panose="02020603050405020304" pitchFamily="18" charset="0"/>
              </a:rPr>
              <a:t>）。</a:t>
            </a:r>
          </a:p>
          <a:p>
            <a:pPr>
              <a:lnSpc>
                <a:spcPct val="150000"/>
              </a:lnSpc>
            </a:pP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543316"/>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smtClean="0"/>
              <a:t>4.</a:t>
            </a:r>
            <a:r>
              <a:rPr lang="zh-CN" altLang="en-US" dirty="0" smtClean="0"/>
              <a:t>安全编译</a:t>
            </a:r>
            <a:endParaRPr lang="zh-CN" altLang="en-US" sz="2800" dirty="0" smtClean="0"/>
          </a:p>
        </p:txBody>
      </p:sp>
      <p:sp>
        <p:nvSpPr>
          <p:cNvPr id="3" name="内容占位符 2"/>
          <p:cNvSpPr>
            <a:spLocks noGrp="1"/>
          </p:cNvSpPr>
          <p:nvPr>
            <p:ph idx="1"/>
          </p:nvPr>
        </p:nvSpPr>
        <p:spPr/>
        <p:txBody>
          <a:bodyPr rtlCol="0">
            <a:normAutofit/>
          </a:bodyPr>
          <a:lstStyle/>
          <a:p>
            <a:pPr>
              <a:lnSpc>
                <a:spcPct val="150000"/>
              </a:lnSpc>
            </a:pPr>
            <a:endParaRPr lang="en-US" altLang="zh-CN" sz="2000"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677764455"/>
              </p:ext>
            </p:extLst>
          </p:nvPr>
        </p:nvGraphicFramePr>
        <p:xfrm>
          <a:off x="774063" y="1177861"/>
          <a:ext cx="7849236" cy="4888710"/>
        </p:xfrm>
        <a:graphic>
          <a:graphicData uri="http://schemas.openxmlformats.org/drawingml/2006/table">
            <a:tbl>
              <a:tblPr firstRow="1" bandRow="1">
                <a:tableStyleId>{5C22544A-7EE6-4342-B048-85BDC9FD1C3A}</a:tableStyleId>
              </a:tblPr>
              <a:tblGrid>
                <a:gridCol w="2616412">
                  <a:extLst>
                    <a:ext uri="{9D8B030D-6E8A-4147-A177-3AD203B41FA5}">
                      <a16:colId xmlns:a16="http://schemas.microsoft.com/office/drawing/2014/main" xmlns="" val="97954379"/>
                    </a:ext>
                  </a:extLst>
                </a:gridCol>
                <a:gridCol w="2616412">
                  <a:extLst>
                    <a:ext uri="{9D8B030D-6E8A-4147-A177-3AD203B41FA5}">
                      <a16:colId xmlns:a16="http://schemas.microsoft.com/office/drawing/2014/main" xmlns="" val="3698631252"/>
                    </a:ext>
                  </a:extLst>
                </a:gridCol>
                <a:gridCol w="2616412">
                  <a:extLst>
                    <a:ext uri="{9D8B030D-6E8A-4147-A177-3AD203B41FA5}">
                      <a16:colId xmlns:a16="http://schemas.microsoft.com/office/drawing/2014/main" xmlns="" val="2336250149"/>
                    </a:ext>
                  </a:extLst>
                </a:gridCol>
              </a:tblGrid>
              <a:tr h="416748">
                <a:tc>
                  <a:txBody>
                    <a:bodyPr/>
                    <a:lstStyle/>
                    <a:p>
                      <a:pPr algn="ctr"/>
                      <a:r>
                        <a:rPr lang="zh-CN" altLang="en-US" b="0" dirty="0" smtClean="0">
                          <a:solidFill>
                            <a:schemeClr val="tx1"/>
                          </a:solidFill>
                          <a:latin typeface="Times New Roman" panose="02020603050405020304" pitchFamily="18" charset="0"/>
                          <a:cs typeface="Times New Roman" panose="02020603050405020304" pitchFamily="18" charset="0"/>
                        </a:rPr>
                        <a:t>源代码</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0" dirty="0" smtClean="0">
                          <a:solidFill>
                            <a:schemeClr val="tx1"/>
                          </a:solidFill>
                          <a:latin typeface="Times New Roman" panose="02020603050405020304" pitchFamily="18" charset="0"/>
                          <a:cs typeface="Times New Roman" panose="02020603050405020304" pitchFamily="18" charset="0"/>
                        </a:rPr>
                        <a:t>目标代码</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0" dirty="0" smtClean="0">
                          <a:solidFill>
                            <a:schemeClr val="tx1"/>
                          </a:solidFill>
                          <a:latin typeface="Times New Roman" panose="02020603050405020304" pitchFamily="18" charset="0"/>
                          <a:cs typeface="Times New Roman" panose="02020603050405020304" pitchFamily="18" charset="0"/>
                        </a:rPr>
                        <a:t>证明序列</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22070785"/>
                  </a:ext>
                </a:extLst>
              </a:tr>
              <a:tr h="4471962">
                <a:tc>
                  <a:txBody>
                    <a:bodyPr/>
                    <a:lstStyle/>
                    <a:p>
                      <a:pPr algn="l"/>
                      <a:r>
                        <a:rPr lang="en-US" altLang="zh-CN" sz="1000" b="0" dirty="0" smtClean="0">
                          <a:solidFill>
                            <a:schemeClr val="tx1"/>
                          </a:solidFill>
                          <a:latin typeface="Times New Roman" panose="02020603050405020304" pitchFamily="18" charset="0"/>
                          <a:cs typeface="Times New Roman" panose="02020603050405020304" pitchFamily="18" charset="0"/>
                        </a:rPr>
                        <a:t>#include &lt;</a:t>
                      </a:r>
                      <a:r>
                        <a:rPr lang="en-US" altLang="zh-CN" sz="1000" b="0" dirty="0" err="1" smtClean="0">
                          <a:solidFill>
                            <a:schemeClr val="tx1"/>
                          </a:solidFill>
                          <a:latin typeface="Times New Roman" panose="02020603050405020304" pitchFamily="18" charset="0"/>
                          <a:cs typeface="Times New Roman" panose="02020603050405020304" pitchFamily="18" charset="0"/>
                        </a:rPr>
                        <a:t>stdio.h</a:t>
                      </a:r>
                      <a:r>
                        <a:rPr lang="en-US" altLang="zh-CN" sz="1000" b="0" dirty="0" smtClean="0">
                          <a:solidFill>
                            <a:schemeClr val="tx1"/>
                          </a:solidFill>
                          <a:latin typeface="Times New Roman" panose="02020603050405020304" pitchFamily="18" charset="0"/>
                          <a:cs typeface="Times New Roman" panose="02020603050405020304" pitchFamily="18" charset="0"/>
                        </a:rPr>
                        <a:t>&gt;                      </a:t>
                      </a:r>
                      <a:r>
                        <a:rPr lang="en-US" altLang="zh-CN" sz="1000" b="0" baseline="0" dirty="0" smtClean="0">
                          <a:solidFill>
                            <a:schemeClr val="tx1"/>
                          </a:solidFill>
                          <a:latin typeface="Times New Roman" panose="02020603050405020304" pitchFamily="18" charset="0"/>
                          <a:cs typeface="Times New Roman" panose="02020603050405020304" pitchFamily="18" charset="0"/>
                        </a:rPr>
                        <a:t> </a:t>
                      </a:r>
                      <a:r>
                        <a:rPr lang="en-US" altLang="zh-CN" sz="1000" b="0" dirty="0" smtClean="0">
                          <a:solidFill>
                            <a:schemeClr val="tx1"/>
                          </a:solidFill>
                          <a:latin typeface="Times New Roman" panose="02020603050405020304" pitchFamily="18" charset="0"/>
                          <a:cs typeface="Times New Roman" panose="02020603050405020304" pitchFamily="18" charset="0"/>
                        </a:rPr>
                        <a:t>// 1</a:t>
                      </a:r>
                    </a:p>
                    <a:p>
                      <a:pPr algn="l"/>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algn="l"/>
                      <a:r>
                        <a:rPr lang="en-US" altLang="zh-CN" sz="1000" b="0" dirty="0" err="1" smtClean="0">
                          <a:solidFill>
                            <a:schemeClr val="tx1"/>
                          </a:solidFill>
                          <a:latin typeface="Times New Roman" panose="02020603050405020304" pitchFamily="18" charset="0"/>
                          <a:cs typeface="Times New Roman" panose="02020603050405020304" pitchFamily="18" charset="0"/>
                        </a:rPr>
                        <a:t>int</a:t>
                      </a:r>
                      <a:r>
                        <a:rPr lang="en-US" altLang="zh-CN" sz="1000" b="0" dirty="0" smtClean="0">
                          <a:solidFill>
                            <a:schemeClr val="tx1"/>
                          </a:solidFill>
                          <a:latin typeface="Times New Roman" panose="02020603050405020304" pitchFamily="18" charset="0"/>
                          <a:cs typeface="Times New Roman" panose="02020603050405020304" pitchFamily="18" charset="0"/>
                        </a:rPr>
                        <a:t> main() {                                  // 2</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p>
                    <a:p>
                      <a:pPr algn="l"/>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r>
                        <a:rPr lang="en-US" altLang="zh-CN" sz="1000" b="0" dirty="0" err="1" smtClean="0">
                          <a:solidFill>
                            <a:schemeClr val="tx1"/>
                          </a:solidFill>
                          <a:latin typeface="Times New Roman" panose="02020603050405020304" pitchFamily="18" charset="0"/>
                          <a:cs typeface="Times New Roman" panose="02020603050405020304" pitchFamily="18" charset="0"/>
                        </a:rPr>
                        <a:t>scanf</a:t>
                      </a:r>
                      <a:r>
                        <a:rPr lang="en-US" altLang="zh-CN" sz="1000" b="0" dirty="0" smtClean="0">
                          <a:solidFill>
                            <a:schemeClr val="tx1"/>
                          </a:solidFill>
                          <a:latin typeface="Times New Roman" panose="02020603050405020304" pitchFamily="18" charset="0"/>
                          <a:cs typeface="Times New Roman" panose="02020603050405020304" pitchFamily="18" charset="0"/>
                        </a:rPr>
                        <a:t>("%d", &amp;n);                    </a:t>
                      </a:r>
                      <a:r>
                        <a:rPr lang="en-US" altLang="zh-CN" sz="1000" b="0" baseline="0" dirty="0" smtClean="0">
                          <a:solidFill>
                            <a:schemeClr val="tx1"/>
                          </a:solidFill>
                          <a:latin typeface="Times New Roman" panose="02020603050405020304" pitchFamily="18" charset="0"/>
                          <a:cs typeface="Times New Roman" panose="02020603050405020304" pitchFamily="18" charset="0"/>
                        </a:rPr>
                        <a:t> </a:t>
                      </a:r>
                      <a:r>
                        <a:rPr lang="en-US" altLang="zh-CN" sz="1000" b="0" dirty="0" smtClean="0">
                          <a:solidFill>
                            <a:schemeClr val="tx1"/>
                          </a:solidFill>
                          <a:latin typeface="Times New Roman" panose="02020603050405020304" pitchFamily="18" charset="0"/>
                          <a:cs typeface="Times New Roman" panose="02020603050405020304" pitchFamily="18" charset="0"/>
                        </a:rPr>
                        <a:t>// 2.5</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sum = 0;                                  </a:t>
                      </a:r>
                      <a:r>
                        <a:rPr lang="en-US" altLang="zh-CN" sz="1000" b="0" baseline="0" dirty="0" smtClean="0">
                          <a:solidFill>
                            <a:schemeClr val="tx1"/>
                          </a:solidFill>
                          <a:latin typeface="Times New Roman" panose="02020603050405020304" pitchFamily="18" charset="0"/>
                          <a:cs typeface="Times New Roman" panose="02020603050405020304" pitchFamily="18" charset="0"/>
                        </a:rPr>
                        <a:t> </a:t>
                      </a:r>
                      <a:r>
                        <a:rPr lang="en-US" altLang="zh-CN" sz="1000" b="0" dirty="0" smtClean="0">
                          <a:solidFill>
                            <a:schemeClr val="tx1"/>
                          </a:solidFill>
                          <a:latin typeface="Times New Roman" panose="02020603050405020304" pitchFamily="18" charset="0"/>
                          <a:cs typeface="Times New Roman" panose="02020603050405020304" pitchFamily="18" charset="0"/>
                        </a:rPr>
                        <a:t>// 2.6</a:t>
                      </a:r>
                    </a:p>
                    <a:p>
                      <a:pPr algn="l"/>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for(</a:t>
                      </a:r>
                      <a:r>
                        <a:rPr lang="en-US" altLang="zh-CN" sz="1000" b="0" dirty="0" err="1" smtClean="0">
                          <a:solidFill>
                            <a:schemeClr val="tx1"/>
                          </a:solidFill>
                          <a:latin typeface="Times New Roman" panose="02020603050405020304" pitchFamily="18" charset="0"/>
                          <a:cs typeface="Times New Roman" panose="02020603050405020304" pitchFamily="18" charset="0"/>
                        </a:rPr>
                        <a:t>i</a:t>
                      </a:r>
                      <a:r>
                        <a:rPr lang="en-US" altLang="zh-CN" sz="1000" b="0" dirty="0" smtClean="0">
                          <a:solidFill>
                            <a:schemeClr val="tx1"/>
                          </a:solidFill>
                          <a:latin typeface="Times New Roman" panose="02020603050405020304" pitchFamily="18" charset="0"/>
                          <a:cs typeface="Times New Roman" panose="02020603050405020304" pitchFamily="18" charset="0"/>
                        </a:rPr>
                        <a:t> = 1; </a:t>
                      </a:r>
                      <a:r>
                        <a:rPr lang="en-US" altLang="zh-CN" sz="1000" b="0" dirty="0" err="1" smtClean="0">
                          <a:solidFill>
                            <a:schemeClr val="tx1"/>
                          </a:solidFill>
                          <a:latin typeface="Times New Roman" panose="02020603050405020304" pitchFamily="18" charset="0"/>
                          <a:cs typeface="Times New Roman" panose="02020603050405020304" pitchFamily="18" charset="0"/>
                        </a:rPr>
                        <a:t>i</a:t>
                      </a:r>
                      <a:r>
                        <a:rPr lang="en-US" altLang="zh-CN" sz="1000" b="0" dirty="0" smtClean="0">
                          <a:solidFill>
                            <a:schemeClr val="tx1"/>
                          </a:solidFill>
                          <a:latin typeface="Times New Roman" panose="02020603050405020304" pitchFamily="18" charset="0"/>
                          <a:cs typeface="Times New Roman" panose="02020603050405020304" pitchFamily="18" charset="0"/>
                        </a:rPr>
                        <a:t> &lt;= n; </a:t>
                      </a:r>
                      <a:r>
                        <a:rPr lang="en-US" altLang="zh-CN" sz="1000" b="0" dirty="0" err="1" smtClean="0">
                          <a:solidFill>
                            <a:schemeClr val="tx1"/>
                          </a:solidFill>
                          <a:latin typeface="Times New Roman" panose="02020603050405020304" pitchFamily="18" charset="0"/>
                          <a:cs typeface="Times New Roman" panose="02020603050405020304" pitchFamily="18" charset="0"/>
                        </a:rPr>
                        <a:t>i</a:t>
                      </a:r>
                      <a:r>
                        <a:rPr lang="en-US" altLang="zh-CN" sz="1000" b="0" dirty="0" smtClean="0">
                          <a:solidFill>
                            <a:schemeClr val="tx1"/>
                          </a:solidFill>
                          <a:latin typeface="Times New Roman" panose="02020603050405020304" pitchFamily="18" charset="0"/>
                          <a:cs typeface="Times New Roman" panose="02020603050405020304" pitchFamily="18" charset="0"/>
                        </a:rPr>
                        <a:t>++) {            // 2.7</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r>
                        <a:rPr lang="en-US" altLang="zh-CN" sz="1000" b="0" dirty="0" err="1" smtClean="0">
                          <a:solidFill>
                            <a:schemeClr val="tx1"/>
                          </a:solidFill>
                          <a:latin typeface="Times New Roman" panose="02020603050405020304" pitchFamily="18" charset="0"/>
                          <a:cs typeface="Times New Roman" panose="02020603050405020304" pitchFamily="18" charset="0"/>
                        </a:rPr>
                        <a:t>tmp</a:t>
                      </a:r>
                      <a:r>
                        <a:rPr lang="en-US" altLang="zh-CN" sz="1000" b="0" dirty="0" smtClean="0">
                          <a:solidFill>
                            <a:schemeClr val="tx1"/>
                          </a:solidFill>
                          <a:latin typeface="Times New Roman" panose="02020603050405020304" pitchFamily="18" charset="0"/>
                          <a:cs typeface="Times New Roman" panose="02020603050405020304" pitchFamily="18" charset="0"/>
                        </a:rPr>
                        <a:t> = </a:t>
                      </a:r>
                      <a:r>
                        <a:rPr lang="en-US" altLang="zh-CN" sz="1000" b="0" dirty="0" err="1" smtClean="0">
                          <a:solidFill>
                            <a:schemeClr val="tx1"/>
                          </a:solidFill>
                          <a:latin typeface="Times New Roman" panose="02020603050405020304" pitchFamily="18" charset="0"/>
                          <a:cs typeface="Times New Roman" panose="02020603050405020304" pitchFamily="18" charset="0"/>
                        </a:rPr>
                        <a:t>i</a:t>
                      </a:r>
                      <a:r>
                        <a:rPr lang="en-US" altLang="zh-CN" sz="1000" b="0" dirty="0" smtClean="0">
                          <a:solidFill>
                            <a:schemeClr val="tx1"/>
                          </a:solidFill>
                          <a:latin typeface="Times New Roman" panose="02020603050405020304" pitchFamily="18" charset="0"/>
                          <a:cs typeface="Times New Roman" panose="02020603050405020304" pitchFamily="18" charset="0"/>
                        </a:rPr>
                        <a:t> % 2;                         // 2.7.1</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if(</a:t>
                      </a:r>
                      <a:r>
                        <a:rPr lang="en-US" altLang="zh-CN" sz="1000" b="0" dirty="0" err="1" smtClean="0">
                          <a:solidFill>
                            <a:schemeClr val="tx1"/>
                          </a:solidFill>
                          <a:latin typeface="Times New Roman" panose="02020603050405020304" pitchFamily="18" charset="0"/>
                          <a:cs typeface="Times New Roman" panose="02020603050405020304" pitchFamily="18" charset="0"/>
                        </a:rPr>
                        <a:t>tmp</a:t>
                      </a:r>
                      <a:r>
                        <a:rPr lang="en-US" altLang="zh-CN" sz="1000" b="0" dirty="0" smtClean="0">
                          <a:solidFill>
                            <a:schemeClr val="tx1"/>
                          </a:solidFill>
                          <a:latin typeface="Times New Roman" panose="02020603050405020304" pitchFamily="18" charset="0"/>
                          <a:cs typeface="Times New Roman" panose="02020603050405020304" pitchFamily="18" charset="0"/>
                        </a:rPr>
                        <a:t> == 0) {                      // 2.7.2</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sum = sum + </a:t>
                      </a:r>
                      <a:r>
                        <a:rPr lang="en-US" altLang="zh-CN" sz="1000" b="0" dirty="0" err="1" smtClean="0">
                          <a:solidFill>
                            <a:schemeClr val="tx1"/>
                          </a:solidFill>
                          <a:latin typeface="Times New Roman" panose="02020603050405020304" pitchFamily="18" charset="0"/>
                          <a:cs typeface="Times New Roman" panose="02020603050405020304" pitchFamily="18" charset="0"/>
                        </a:rPr>
                        <a:t>i</a:t>
                      </a:r>
                      <a:r>
                        <a:rPr lang="en-US" altLang="zh-CN" sz="1000" b="0" dirty="0" smtClean="0">
                          <a:solidFill>
                            <a:schemeClr val="tx1"/>
                          </a:solidFill>
                          <a:latin typeface="Times New Roman" panose="02020603050405020304" pitchFamily="18" charset="0"/>
                          <a:cs typeface="Times New Roman" panose="02020603050405020304" pitchFamily="18" charset="0"/>
                        </a:rPr>
                        <a:t>;                 // 2.7.2.1</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 else {                                 // 2.7.3</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sum = sum - </a:t>
                      </a:r>
                      <a:r>
                        <a:rPr lang="en-US" altLang="zh-CN" sz="1000" b="0" dirty="0" err="1" smtClean="0">
                          <a:solidFill>
                            <a:schemeClr val="tx1"/>
                          </a:solidFill>
                          <a:latin typeface="Times New Roman" panose="02020603050405020304" pitchFamily="18" charset="0"/>
                          <a:cs typeface="Times New Roman" panose="02020603050405020304" pitchFamily="18" charset="0"/>
                        </a:rPr>
                        <a:t>i</a:t>
                      </a:r>
                      <a:r>
                        <a:rPr lang="en-US" altLang="zh-CN" sz="1000" b="0" dirty="0" smtClean="0">
                          <a:solidFill>
                            <a:schemeClr val="tx1"/>
                          </a:solidFill>
                          <a:latin typeface="Times New Roman" panose="02020603050405020304" pitchFamily="18" charset="0"/>
                          <a:cs typeface="Times New Roman" panose="02020603050405020304" pitchFamily="18" charset="0"/>
                        </a:rPr>
                        <a:t> * 2;            // 2.7.3.1</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                                           // 2.7.4</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                                               // 2.8</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p>
                    <a:p>
                      <a:pPr algn="l"/>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return 0;                                   // 2.12</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r>
                        <a:rPr lang="en-US" altLang="zh-CN" sz="1000" b="0" baseline="0" dirty="0" smtClean="0">
                          <a:solidFill>
                            <a:schemeClr val="tx1"/>
                          </a:solidFill>
                          <a:latin typeface="Times New Roman" panose="02020603050405020304" pitchFamily="18" charset="0"/>
                          <a:cs typeface="Times New Roman" panose="02020603050405020304" pitchFamily="18" charset="0"/>
                        </a:rPr>
                        <a:t> </a:t>
                      </a:r>
                      <a:r>
                        <a:rPr lang="en-US" altLang="zh-CN" sz="1000" b="0" dirty="0" smtClean="0">
                          <a:solidFill>
                            <a:schemeClr val="tx1"/>
                          </a:solidFill>
                          <a:latin typeface="Times New Roman" panose="02020603050405020304" pitchFamily="18" charset="0"/>
                          <a:cs typeface="Times New Roman" panose="02020603050405020304" pitchFamily="18" charset="0"/>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r>
                        <a:rPr lang="en-US" altLang="zh-CN" sz="1000" b="0" dirty="0" err="1" smtClean="0">
                          <a:solidFill>
                            <a:schemeClr val="tx1"/>
                          </a:solidFill>
                          <a:latin typeface="Times New Roman" panose="02020603050405020304" pitchFamily="18" charset="0"/>
                          <a:cs typeface="Times New Roman" panose="02020603050405020304" pitchFamily="18" charset="0"/>
                        </a:rPr>
                        <a:t>lwz</a:t>
                      </a:r>
                      <a:r>
                        <a:rPr lang="en-US" altLang="zh-CN" sz="1000" b="0" dirty="0" smtClean="0">
                          <a:solidFill>
                            <a:schemeClr val="tx1"/>
                          </a:solidFill>
                          <a:latin typeface="Times New Roman" panose="02020603050405020304" pitchFamily="18" charset="0"/>
                          <a:cs typeface="Times New Roman" panose="02020603050405020304" pitchFamily="18" charset="0"/>
                        </a:rPr>
                        <a:t> 0,24(31)               # 2.7.2_if</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r>
                        <a:rPr lang="en-US" altLang="zh-CN" sz="1000" b="0" dirty="0" err="1" smtClean="0">
                          <a:solidFill>
                            <a:schemeClr val="tx1"/>
                          </a:solidFill>
                          <a:latin typeface="Times New Roman" panose="02020603050405020304" pitchFamily="18" charset="0"/>
                          <a:cs typeface="Times New Roman" panose="02020603050405020304" pitchFamily="18" charset="0"/>
                        </a:rPr>
                        <a:t>cmpi</a:t>
                      </a:r>
                      <a:r>
                        <a:rPr lang="en-US" altLang="zh-CN" sz="1000" b="0" dirty="0" smtClean="0">
                          <a:solidFill>
                            <a:schemeClr val="tx1"/>
                          </a:solidFill>
                          <a:latin typeface="Times New Roman" panose="02020603050405020304" pitchFamily="18" charset="0"/>
                          <a:cs typeface="Times New Roman" panose="02020603050405020304" pitchFamily="18" charset="0"/>
                        </a:rPr>
                        <a:t> 7,0,0,0               # 2.7.2_if</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r>
                        <a:rPr lang="en-US" altLang="zh-CN" sz="1000" b="0" dirty="0" err="1" smtClean="0">
                          <a:solidFill>
                            <a:schemeClr val="tx1"/>
                          </a:solidFill>
                          <a:latin typeface="Times New Roman" panose="02020603050405020304" pitchFamily="18" charset="0"/>
                          <a:cs typeface="Times New Roman" panose="02020603050405020304" pitchFamily="18" charset="0"/>
                        </a:rPr>
                        <a:t>beq</a:t>
                      </a:r>
                      <a:r>
                        <a:rPr lang="en-US" altLang="zh-CN" sz="1000" b="0" dirty="0" smtClean="0">
                          <a:solidFill>
                            <a:schemeClr val="tx1"/>
                          </a:solidFill>
                          <a:latin typeface="Times New Roman" panose="02020603050405020304" pitchFamily="18" charset="0"/>
                          <a:cs typeface="Times New Roman" panose="02020603050405020304" pitchFamily="18" charset="0"/>
                        </a:rPr>
                        <a:t> 7,.L3                    # 2.7.2_if</a:t>
                      </a:r>
                    </a:p>
                    <a:p>
                      <a:pPr algn="l"/>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    …</a:t>
                      </a:r>
                    </a:p>
                    <a:p>
                      <a:pPr algn="l"/>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dirty="0" smtClean="0">
                          <a:solidFill>
                            <a:schemeClr val="tx1"/>
                          </a:solidFill>
                          <a:latin typeface="Times New Roman" panose="02020603050405020304" pitchFamily="18" charset="0"/>
                          <a:cs typeface="Times New Roman" panose="02020603050405020304" pitchFamily="18" charset="0"/>
                        </a:rPr>
                        <a:t>    b .L4                           # 2.7.3_el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dirty="0" smtClean="0">
                          <a:solidFill>
                            <a:schemeClr val="tx1"/>
                          </a:solidFill>
                          <a:latin typeface="Times New Roman" panose="02020603050405020304" pitchFamily="18" charset="0"/>
                          <a:cs typeface="Times New Roman" panose="02020603050405020304" pitchFamily="18" charset="0"/>
                        </a:rPr>
                        <a:t>.L3:	           # 2.7.2_if</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dirty="0" smtClean="0">
                          <a:solidFill>
                            <a:schemeClr val="tx1"/>
                          </a:solidFill>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dirty="0" smtClean="0">
                          <a:solidFill>
                            <a:schemeClr val="tx1"/>
                          </a:solidFill>
                          <a:latin typeface="Times New Roman" panose="02020603050405020304" pitchFamily="18" charset="0"/>
                          <a:cs typeface="Times New Roman" panose="02020603050405020304" pitchFamily="18" charset="0"/>
                        </a:rPr>
                        <a:t>.L4:	            # 2.7.3_el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000" b="0" dirty="0" err="1" smtClean="0">
                          <a:solidFill>
                            <a:schemeClr val="tx1"/>
                          </a:solidFill>
                          <a:latin typeface="Times New Roman" panose="02020603050405020304" pitchFamily="18" charset="0"/>
                          <a:cs typeface="Times New Roman" panose="02020603050405020304" pitchFamily="18" charset="0"/>
                        </a:rPr>
                        <a:t>if_else</a:t>
                      </a:r>
                      <a:r>
                        <a:rPr lang="en-US" altLang="zh-CN" sz="1000" b="0" dirty="0" smtClean="0">
                          <a:solidFill>
                            <a:schemeClr val="tx1"/>
                          </a:solidFill>
                          <a:latin typeface="Times New Roman" panose="02020603050405020304" pitchFamily="18" charset="0"/>
                          <a:cs typeface="Times New Roman" panose="02020603050405020304" pitchFamily="18" charset="0"/>
                        </a:rPr>
                        <a:t> : 2.7.2_if, 2.7.3_el</a:t>
                      </a:r>
                    </a:p>
                    <a:p>
                      <a:pPr algn="l"/>
                      <a:r>
                        <a:rPr lang="zh-CN" altLang="en-US" sz="1000" b="0" dirty="0" smtClean="0">
                          <a:solidFill>
                            <a:schemeClr val="tx1"/>
                          </a:solidFill>
                          <a:latin typeface="Times New Roman" panose="02020603050405020304" pitchFamily="18" charset="0"/>
                          <a:cs typeface="Times New Roman" panose="02020603050405020304" pitchFamily="18" charset="0"/>
                        </a:rPr>
                        <a:t>推导：</a:t>
                      </a:r>
                      <a:endParaRPr lang="en-US" altLang="zh-CN" sz="1000" b="0" dirty="0" smtClean="0">
                        <a:solidFill>
                          <a:schemeClr val="tx1"/>
                        </a:solidFill>
                        <a:latin typeface="Times New Roman" panose="02020603050405020304" pitchFamily="18" charset="0"/>
                        <a:cs typeface="Times New Roman" panose="02020603050405020304" pitchFamily="18" charset="0"/>
                      </a:endParaRP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S1 = GPR[0] = &lt;LOG-EXP&gt;	P1</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S2 = GPR[0] &lt; 0 -&gt; CR[7] = b100 || GPR[0] &gt; 0 -&gt; CR[7] = b010 || GPR[0] == 0 -&gt; CR[7] = b001		P2</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S3 = &lt;LOG-EXP&gt; &lt; 0 -&gt; CR[7] = b100 || &lt;LOG-EXP&gt; &gt; 0 -&gt; CR[7] = b010 || &lt;LOG-EXP&gt; == 0 -&gt; CR[7] = b001	S1,S2,MP</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S11 = (&lt;LOG-EXP&gt; &lt; 0 -&gt; PC = PC + 4 || &lt;LOG-EXP&gt; &gt; 0 -&gt; PC = PC + 4 || &lt;LOG-EXP&gt; == 0 -&gt; PC = PC + @.L1) ∧ (&lt;STA-LIST_1&gt;) ∧ (PC = PC + @.L2) ∧ (.L1:) ∧ (&lt;STA-LIST_2&gt;) ∧ (.L2:)		S5, S6, S7, S8, S9, S10, CI</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S12 = (&lt;LOG-EXP&gt; != 0 -&gt; &lt;STA-LIST_1&gt; || &lt;LOG-EXP&gt; == 0 -&gt; &lt;STA-LIST_2&gt;)		S11, REDUCE</a:t>
                      </a:r>
                    </a:p>
                    <a:p>
                      <a:pPr algn="l"/>
                      <a:r>
                        <a:rPr lang="en-US" altLang="zh-CN" sz="1000" b="0" dirty="0" smtClean="0">
                          <a:solidFill>
                            <a:schemeClr val="tx1"/>
                          </a:solidFill>
                          <a:latin typeface="Times New Roman" panose="02020603050405020304" pitchFamily="18" charset="0"/>
                          <a:cs typeface="Times New Roman" panose="02020603050405020304" pitchFamily="18" charset="0"/>
                        </a:rPr>
                        <a:t>S13 = (&lt;LOG-EXP&gt; != 0 -&gt; </a:t>
                      </a:r>
                      <a:r>
                        <a:rPr lang="el-GR" altLang="zh-CN" sz="1000" b="0" dirty="0" smtClean="0">
                          <a:solidFill>
                            <a:schemeClr val="tx1"/>
                          </a:solidFill>
                          <a:latin typeface="Times New Roman" panose="02020603050405020304" pitchFamily="18" charset="0"/>
                          <a:cs typeface="Times New Roman" panose="02020603050405020304" pitchFamily="18" charset="0"/>
                        </a:rPr>
                        <a:t>σ(&lt;</a:t>
                      </a:r>
                      <a:r>
                        <a:rPr lang="en-US" altLang="zh-CN" sz="1000" b="0" dirty="0" smtClean="0">
                          <a:solidFill>
                            <a:schemeClr val="tx1"/>
                          </a:solidFill>
                          <a:latin typeface="Times New Roman" panose="02020603050405020304" pitchFamily="18" charset="0"/>
                          <a:cs typeface="Times New Roman" panose="02020603050405020304" pitchFamily="18" charset="0"/>
                        </a:rPr>
                        <a:t>STA-LIST_1&gt;) || &lt;LOG-EXP&gt; == 0 -&gt; </a:t>
                      </a:r>
                      <a:r>
                        <a:rPr lang="el-GR" altLang="zh-CN" sz="1000" b="0" dirty="0" smtClean="0">
                          <a:solidFill>
                            <a:schemeClr val="tx1"/>
                          </a:solidFill>
                          <a:latin typeface="Times New Roman" panose="02020603050405020304" pitchFamily="18" charset="0"/>
                          <a:cs typeface="Times New Roman" panose="02020603050405020304" pitchFamily="18" charset="0"/>
                        </a:rPr>
                        <a:t>σ(&lt;</a:t>
                      </a:r>
                      <a:r>
                        <a:rPr lang="en-US" altLang="zh-CN" sz="1000" b="0" dirty="0" smtClean="0">
                          <a:solidFill>
                            <a:schemeClr val="tx1"/>
                          </a:solidFill>
                          <a:latin typeface="Times New Roman" panose="02020603050405020304" pitchFamily="18" charset="0"/>
                          <a:cs typeface="Times New Roman" panose="02020603050405020304" pitchFamily="18" charset="0"/>
                        </a:rPr>
                        <a:t>STA-LIST_2&gt;))		S12, </a:t>
                      </a:r>
                      <a:r>
                        <a:rPr lang="el-GR" altLang="zh-CN" sz="1000" b="0" dirty="0" smtClean="0">
                          <a:solidFill>
                            <a:schemeClr val="tx1"/>
                          </a:solidFill>
                          <a:latin typeface="Times New Roman" panose="02020603050405020304" pitchFamily="18" charset="0"/>
                          <a:cs typeface="Times New Roman" panose="02020603050405020304" pitchFamily="18" charset="0"/>
                        </a:rPr>
                        <a:t>σ</a:t>
                      </a:r>
                      <a:endParaRPr lang="zh-CN" altLang="en-US" sz="1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851742"/>
                  </a:ext>
                </a:extLst>
              </a:tr>
            </a:tbl>
          </a:graphicData>
        </a:graphic>
      </p:graphicFrame>
      <p:sp>
        <p:nvSpPr>
          <p:cNvPr id="2" name="矩形 1"/>
          <p:cNvSpPr/>
          <p:nvPr/>
        </p:nvSpPr>
        <p:spPr bwMode="auto">
          <a:xfrm>
            <a:off x="1041816" y="3170420"/>
            <a:ext cx="2038663" cy="921895"/>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1"/>
              </a:solidFill>
              <a:effectLst/>
              <a:latin typeface="Times New Roman" pitchFamily="18" charset="0"/>
            </a:endParaRPr>
          </a:p>
        </p:txBody>
      </p:sp>
      <p:cxnSp>
        <p:nvCxnSpPr>
          <p:cNvPr id="8" name="直接箭头连接符 7"/>
          <p:cNvCxnSpPr/>
          <p:nvPr/>
        </p:nvCxnSpPr>
        <p:spPr bwMode="auto">
          <a:xfrm flipV="1">
            <a:off x="3080479" y="1701384"/>
            <a:ext cx="494675" cy="146903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直接箭头连接符 9"/>
          <p:cNvCxnSpPr/>
          <p:nvPr/>
        </p:nvCxnSpPr>
        <p:spPr bwMode="auto">
          <a:xfrm>
            <a:off x="5284033" y="1701384"/>
            <a:ext cx="786983"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18178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ctr"/>
            <a:r>
              <a:rPr lang="zh-CN" altLang="en-US" smtClean="0"/>
              <a:t>目录</a:t>
            </a:r>
          </a:p>
        </p:txBody>
      </p:sp>
      <p:sp>
        <p:nvSpPr>
          <p:cNvPr id="20483" name="内容占位符 2"/>
          <p:cNvSpPr>
            <a:spLocks noGrp="1"/>
          </p:cNvSpPr>
          <p:nvPr>
            <p:ph idx="1"/>
          </p:nvPr>
        </p:nvSpPr>
        <p:spPr>
          <a:xfrm>
            <a:off x="463550" y="1254125"/>
            <a:ext cx="5119688" cy="3254375"/>
          </a:xfrm>
        </p:spPr>
        <p:txBody>
          <a:bodyPr/>
          <a:lstStyle/>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相关工作</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研究内容</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a:latin typeface="Times New Roman" panose="02020603050405020304" pitchFamily="18" charset="0"/>
                <a:ea typeface="幼圆" panose="02010509060101010101" pitchFamily="49" charset="-122"/>
              </a:rPr>
              <a:t>形式验证</a:t>
            </a:r>
            <a:r>
              <a:rPr lang="zh-CN" altLang="en-US" dirty="0" smtClean="0">
                <a:latin typeface="Times New Roman" panose="02020603050405020304" pitchFamily="18" charset="0"/>
                <a:ea typeface="幼圆" panose="02010509060101010101" pitchFamily="49" charset="-122"/>
              </a:rPr>
              <a:t>方法</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安全编译</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solidFill>
                  <a:srgbClr val="0070C0"/>
                </a:solidFill>
                <a:latin typeface="Times New Roman" panose="02020603050405020304" pitchFamily="18" charset="0"/>
                <a:ea typeface="幼圆" panose="02010509060101010101" pitchFamily="49" charset="-122"/>
              </a:rPr>
              <a:t>结论</a:t>
            </a:r>
            <a:endParaRPr lang="en-US" altLang="zh-CN" dirty="0" smtClean="0">
              <a:solidFill>
                <a:srgbClr val="0070C0"/>
              </a:solidFill>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参考文献</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385088438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ctr"/>
            <a:r>
              <a:rPr lang="zh-CN" altLang="en-US" smtClean="0"/>
              <a:t>目录</a:t>
            </a:r>
          </a:p>
        </p:txBody>
      </p:sp>
      <p:sp>
        <p:nvSpPr>
          <p:cNvPr id="20483" name="内容占位符 2"/>
          <p:cNvSpPr>
            <a:spLocks noGrp="1"/>
          </p:cNvSpPr>
          <p:nvPr>
            <p:ph idx="1"/>
          </p:nvPr>
        </p:nvSpPr>
        <p:spPr>
          <a:xfrm>
            <a:off x="463550" y="1254125"/>
            <a:ext cx="5119688" cy="3254375"/>
          </a:xfrm>
        </p:spPr>
        <p:txBody>
          <a:bodyPr/>
          <a:lstStyle/>
          <a:p>
            <a:pPr marL="514350" indent="-514350">
              <a:buFont typeface="华文中宋" panose="02010600040101010101" pitchFamily="2" charset="-122"/>
              <a:buAutoNum type="arabicPeriod"/>
            </a:pPr>
            <a:r>
              <a:rPr lang="zh-CN" altLang="en-US" dirty="0" smtClean="0">
                <a:solidFill>
                  <a:srgbClr val="0070C0"/>
                </a:solidFill>
                <a:latin typeface="Times New Roman" panose="02020603050405020304" pitchFamily="18" charset="0"/>
                <a:ea typeface="幼圆" panose="02010509060101010101" pitchFamily="49" charset="-122"/>
              </a:rPr>
              <a:t>相关工作</a:t>
            </a:r>
            <a:endParaRPr lang="en-US" altLang="zh-CN" dirty="0" smtClean="0">
              <a:solidFill>
                <a:srgbClr val="0070C0"/>
              </a:solidFill>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研究内容</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a:latin typeface="Times New Roman" panose="02020603050405020304" pitchFamily="18" charset="0"/>
                <a:ea typeface="幼圆" panose="02010509060101010101" pitchFamily="49" charset="-122"/>
              </a:rPr>
              <a:t>形式验证</a:t>
            </a:r>
            <a:r>
              <a:rPr lang="zh-CN" altLang="en-US" dirty="0" smtClean="0">
                <a:latin typeface="Times New Roman" panose="02020603050405020304" pitchFamily="18" charset="0"/>
                <a:ea typeface="幼圆" panose="02010509060101010101" pitchFamily="49" charset="-122"/>
              </a:rPr>
              <a:t>方法</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安全编译</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结论</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参考文献</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254611311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宋体" panose="02010600030101010101" pitchFamily="2" charset="-122"/>
              </a:rPr>
              <a:t>5. </a:t>
            </a:r>
            <a:r>
              <a:rPr lang="zh-CN" altLang="en-US" dirty="0">
                <a:latin typeface="Times New Roman" panose="02020603050405020304" pitchFamily="18" charset="0"/>
                <a:ea typeface="宋体" panose="02010600030101010101" pitchFamily="2" charset="-122"/>
              </a:rPr>
              <a:t>结论</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a:t>
            </a:r>
            <a:endParaRPr lang="en-US" altLang="zh-CN" dirty="0"/>
          </a:p>
          <a:p>
            <a:pPr marL="0" indent="0">
              <a:lnSpc>
                <a:spcPct val="150000"/>
              </a:lnSpc>
              <a:spcBef>
                <a:spcPts val="0"/>
              </a:spcBef>
              <a:buNone/>
            </a:pPr>
            <a:r>
              <a:rPr lang="en-US" altLang="zh-CN" sz="2000" dirty="0" smtClean="0"/>
              <a:t>	</a:t>
            </a:r>
            <a:r>
              <a:rPr lang="zh-CN" altLang="en-US" sz="2000" dirty="0" smtClean="0"/>
              <a:t>本文</a:t>
            </a:r>
            <a:r>
              <a:rPr lang="zh-CN" altLang="en-US" sz="2000" dirty="0"/>
              <a:t>提出了一种基于</a:t>
            </a:r>
            <a:r>
              <a:rPr lang="zh-CN" altLang="en-US" sz="2000" dirty="0" smtClean="0"/>
              <a:t>一阶逻辑公理</a:t>
            </a:r>
            <a:r>
              <a:rPr lang="zh-CN" altLang="en-US" sz="2000" dirty="0"/>
              <a:t>系统和文法单元的形式验证新方法，基于该方法已经初步开发出了一个集成编译和形式化验证的工具，能完成对一定复杂度的源代码</a:t>
            </a:r>
            <a:r>
              <a:rPr lang="zh-CN" altLang="en-US" sz="2000" dirty="0" smtClean="0"/>
              <a:t>的编译和证明。</a:t>
            </a:r>
            <a:endParaRPr lang="en-US" altLang="zh-CN" dirty="0"/>
          </a:p>
          <a:p>
            <a:pPr marL="0" indent="0">
              <a:lnSpc>
                <a:spcPct val="150000"/>
              </a:lnSpc>
              <a:spcBef>
                <a:spcPts val="0"/>
              </a:spcBef>
              <a:buNone/>
            </a:pPr>
            <a:r>
              <a:rPr lang="en-US" altLang="zh-CN" sz="2000" dirty="0" smtClean="0"/>
              <a:t>	</a:t>
            </a:r>
            <a:r>
              <a:rPr lang="zh-CN" altLang="en-US" sz="2000" dirty="0" smtClean="0"/>
              <a:t>后续工作将主要集中在工具的进一步完善上，增强对安全</a:t>
            </a:r>
            <a:r>
              <a:rPr lang="en-US" altLang="zh-CN" sz="2000" dirty="0" smtClean="0"/>
              <a:t>C</a:t>
            </a:r>
            <a:r>
              <a:rPr lang="zh-CN" altLang="en-US" sz="2000" dirty="0" smtClean="0"/>
              <a:t>的检验和编译过程，以使工具具有更好的易用性、更高的效率和完备性。</a:t>
            </a:r>
            <a:endParaRPr lang="zh-CN" altLang="en-US" sz="2000" dirty="0"/>
          </a:p>
        </p:txBody>
      </p:sp>
    </p:spTree>
    <p:extLst>
      <p:ext uri="{BB962C8B-B14F-4D97-AF65-F5344CB8AC3E}">
        <p14:creationId xmlns:p14="http://schemas.microsoft.com/office/powerpoint/2010/main" val="261893491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ctr"/>
            <a:r>
              <a:rPr lang="zh-CN" altLang="en-US" smtClean="0"/>
              <a:t>目录</a:t>
            </a:r>
          </a:p>
        </p:txBody>
      </p:sp>
      <p:sp>
        <p:nvSpPr>
          <p:cNvPr id="20483" name="内容占位符 2"/>
          <p:cNvSpPr>
            <a:spLocks noGrp="1"/>
          </p:cNvSpPr>
          <p:nvPr>
            <p:ph idx="1"/>
          </p:nvPr>
        </p:nvSpPr>
        <p:spPr>
          <a:xfrm>
            <a:off x="463550" y="1254125"/>
            <a:ext cx="5119688" cy="3254375"/>
          </a:xfrm>
        </p:spPr>
        <p:txBody>
          <a:bodyPr/>
          <a:lstStyle/>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相关工作</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研究内容</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a:latin typeface="Times New Roman" panose="02020603050405020304" pitchFamily="18" charset="0"/>
                <a:ea typeface="幼圆" panose="02010509060101010101" pitchFamily="49" charset="-122"/>
              </a:rPr>
              <a:t>形式验证</a:t>
            </a:r>
            <a:r>
              <a:rPr lang="zh-CN" altLang="en-US" dirty="0" smtClean="0">
                <a:latin typeface="Times New Roman" panose="02020603050405020304" pitchFamily="18" charset="0"/>
                <a:ea typeface="幼圆" panose="02010509060101010101" pitchFamily="49" charset="-122"/>
              </a:rPr>
              <a:t>方法</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安全编译</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结论</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solidFill>
                  <a:srgbClr val="0070C0"/>
                </a:solidFill>
                <a:latin typeface="Times New Roman" panose="02020603050405020304" pitchFamily="18" charset="0"/>
                <a:ea typeface="幼圆" panose="02010509060101010101" pitchFamily="49" charset="-122"/>
              </a:rPr>
              <a:t>参考文献</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902389826"/>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algn="l" eaLnBrk="1" hangingPunct="1"/>
            <a:r>
              <a:rPr lang="en-US" altLang="zh-CN" dirty="0" smtClean="0"/>
              <a:t>6.</a:t>
            </a:r>
            <a:r>
              <a:rPr lang="zh-CN" altLang="en-US" dirty="0" smtClean="0"/>
              <a:t>参考文献</a:t>
            </a:r>
          </a:p>
        </p:txBody>
      </p:sp>
      <p:sp>
        <p:nvSpPr>
          <p:cNvPr id="80899" name="内容占位符 2"/>
          <p:cNvSpPr>
            <a:spLocks noGrp="1"/>
          </p:cNvSpPr>
          <p:nvPr>
            <p:ph idx="1"/>
          </p:nvPr>
        </p:nvSpPr>
        <p:spPr/>
        <p:txBody>
          <a:bodyPr/>
          <a:lstStyle/>
          <a:p>
            <a:pPr marL="514350" indent="-514350" algn="just" eaLnBrk="1" hangingPunct="1">
              <a:buFont typeface="Arial" panose="020B0604020202020204" pitchFamily="34" charset="0"/>
              <a:buAutoNum type="arabicPeriod"/>
            </a:pPr>
            <a:r>
              <a:rPr lang="en-US" altLang="zh-CN" sz="1800" dirty="0" smtClean="0"/>
              <a:t>McCarthy </a:t>
            </a:r>
            <a:r>
              <a:rPr lang="en-US" altLang="zh-CN" sz="1800" dirty="0"/>
              <a:t>J, Painter J. Correctness of a compiler for arithmetic expressions[J]. Mathematical aspects of computer science, 1967, 1.</a:t>
            </a:r>
          </a:p>
          <a:p>
            <a:pPr marL="514350" indent="-514350" algn="just" eaLnBrk="1" hangingPunct="1">
              <a:buFont typeface="Arial" panose="020B0604020202020204" pitchFamily="34" charset="0"/>
              <a:buAutoNum type="arabicPeriod"/>
            </a:pPr>
            <a:r>
              <a:rPr lang="en-US" altLang="zh-CN" sz="1800" dirty="0" smtClean="0"/>
              <a:t>Leroy </a:t>
            </a:r>
            <a:r>
              <a:rPr lang="en-US" altLang="zh-CN" sz="1800" dirty="0"/>
              <a:t>X. A formally verified compiler back-end[J]. Journal of Automated Reasoning, 2009, 43(4): 363-446.</a:t>
            </a:r>
          </a:p>
          <a:p>
            <a:pPr marL="514350" indent="-514350" algn="just" eaLnBrk="1" hangingPunct="1">
              <a:buFont typeface="Arial" panose="020B0604020202020204" pitchFamily="34" charset="0"/>
              <a:buAutoNum type="arabicPeriod"/>
            </a:pPr>
            <a:r>
              <a:rPr lang="en-US" altLang="zh-CN" sz="1800" dirty="0" smtClean="0"/>
              <a:t>Leroy </a:t>
            </a:r>
            <a:r>
              <a:rPr lang="en-US" altLang="zh-CN" sz="1800" dirty="0"/>
              <a:t>X. Mechanized semantics for compiler verification[M]//Certified Programs and Proofs. Springer Berlin Heidelberg, 2012: 4-6.</a:t>
            </a:r>
          </a:p>
          <a:p>
            <a:pPr marL="514350" indent="-514350" algn="just" eaLnBrk="1" hangingPunct="1">
              <a:buFont typeface="Arial" panose="020B0604020202020204" pitchFamily="34" charset="0"/>
              <a:buAutoNum type="arabicPeriod"/>
            </a:pPr>
            <a:r>
              <a:rPr lang="en-US" altLang="zh-CN" sz="1800" dirty="0" smtClean="0"/>
              <a:t>Barnett </a:t>
            </a:r>
            <a:r>
              <a:rPr lang="en-US" altLang="zh-CN" sz="1800" dirty="0"/>
              <a:t>M, </a:t>
            </a:r>
            <a:r>
              <a:rPr lang="en-US" altLang="zh-CN" sz="1800" dirty="0" err="1"/>
              <a:t>Leino</a:t>
            </a:r>
            <a:r>
              <a:rPr lang="en-US" altLang="zh-CN" sz="1800" dirty="0"/>
              <a:t> K R M, Schulte W. The Spec# programming system: An overview[M]//Construction and analysis of safe, secure, and interoperable smart devices. Springer Berlin Heidelberg, 2004: 49-69.</a:t>
            </a:r>
            <a:endParaRPr lang="en-US" altLang="zh-CN" sz="1800" dirty="0" smtClean="0"/>
          </a:p>
          <a:p>
            <a:pPr marL="514350" indent="-514350" eaLnBrk="1" hangingPunct="1">
              <a:buFont typeface="Arial" panose="020B0604020202020204" pitchFamily="34" charset="0"/>
              <a:buAutoNum type="arabicPeriod"/>
            </a:pPr>
            <a:r>
              <a:rPr lang="en-US" altLang="zh-CN" sz="1800" dirty="0" smtClean="0"/>
              <a:t>Motor </a:t>
            </a:r>
            <a:r>
              <a:rPr lang="en-US" altLang="zh-CN" sz="1800" dirty="0"/>
              <a:t>Industry Software Reliability Association. MISRA-C: 2004: Guidelines for the Use of the C Language in Critical Systems[M]. MIRA, 2008.</a:t>
            </a:r>
            <a:endParaRPr lang="en-US" altLang="zh-CN" sz="1800" dirty="0" smtClean="0"/>
          </a:p>
          <a:p>
            <a:pPr marL="514350" indent="-514350" eaLnBrk="1" hangingPunct="1">
              <a:buFont typeface="Arial" panose="020B0604020202020204" pitchFamily="34" charset="0"/>
              <a:buAutoNum type="arabicPeriod"/>
            </a:pPr>
            <a:r>
              <a:rPr lang="en-US" altLang="zh-CN" sz="2000" dirty="0" smtClean="0"/>
              <a:t>RTCA </a:t>
            </a:r>
            <a:r>
              <a:rPr lang="en-US" altLang="zh-CN" sz="2000" dirty="0"/>
              <a:t>Inc., "RTCA/DO-178C: Software Considerations in Airborne Systems and Equipment Certification", Washington D.C.: RTCA Inc., 2011</a:t>
            </a:r>
            <a:r>
              <a:rPr lang="en-US" altLang="zh-CN" sz="2000" dirty="0" smtClean="0"/>
              <a:t>.</a:t>
            </a:r>
          </a:p>
          <a:p>
            <a:pPr marL="514350" indent="-514350" eaLnBrk="1" hangingPunct="1">
              <a:buFont typeface="Arial" panose="020B0604020202020204" pitchFamily="34" charset="0"/>
              <a:buAutoNum type="arabicPeriod"/>
            </a:pPr>
            <a:r>
              <a:rPr lang="en-US" altLang="zh-CN" sz="2000" dirty="0" err="1" smtClean="0"/>
              <a:t>Henkin</a:t>
            </a:r>
            <a:r>
              <a:rPr lang="en-US" altLang="zh-CN" sz="2000" dirty="0" smtClean="0"/>
              <a:t> </a:t>
            </a:r>
            <a:r>
              <a:rPr lang="en-US" altLang="zh-CN" sz="2000" dirty="0"/>
              <a:t>L. On mathematical induction[J]. The American Mathematical Monthly, 1960, 67(4): 323-338.</a:t>
            </a:r>
            <a:endParaRPr lang="zh-CN" altLang="en-US" sz="2000" dirty="0" smtClean="0"/>
          </a:p>
        </p:txBody>
      </p:sp>
    </p:spTree>
    <p:extLst>
      <p:ext uri="{BB962C8B-B14F-4D97-AF65-F5344CB8AC3E}">
        <p14:creationId xmlns:p14="http://schemas.microsoft.com/office/powerpoint/2010/main" val="2609196344"/>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descr="1"/>
          <p:cNvPicPr>
            <a:picLocks noChangeAspect="1" noChangeArrowheads="1"/>
          </p:cNvPicPr>
          <p:nvPr/>
        </p:nvPicPr>
        <p:blipFill>
          <a:blip r:embed="rId2">
            <a:lum bright="36000" contrast="-60000"/>
            <a:extLst>
              <a:ext uri="{28A0092B-C50C-407E-A947-70E740481C1C}">
                <a14:useLocalDpi xmlns:a14="http://schemas.microsoft.com/office/drawing/2010/main" val="0"/>
              </a:ext>
            </a:extLst>
          </a:blip>
          <a:srcRect t="9599" b="5481"/>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58" lon="1080000" rev="0"/>
              </a:camera>
              <a:lightRig rig="legacyHarsh2" dir="b"/>
            </a:scene3d>
            <a:sp3d extrusionH="430200" prstMaterial="legacyMatte">
              <a:extrusionClr>
                <a:srgbClr val="FF6600"/>
              </a:extrusionClr>
              <a:contourClr>
                <a:srgbClr val="FFE701"/>
              </a:contourClr>
            </a:sp3d>
          </a:bodyPr>
          <a:lstStyle/>
          <a:p>
            <a:pPr algn="ctr"/>
            <a:r>
              <a:rPr lang="zh-CN" altLang="en-US" kern="10">
                <a:ln w="9525">
                  <a:round/>
                  <a:headEnd/>
                  <a:tailEnd/>
                </a:ln>
                <a:gradFill rotWithShape="1">
                  <a:gsLst>
                    <a:gs pos="0">
                      <a:srgbClr val="FFE701"/>
                    </a:gs>
                    <a:gs pos="100000">
                      <a:srgbClr val="FE3E02"/>
                    </a:gs>
                  </a:gsLst>
                  <a:lin ang="5400000" scaled="1"/>
                </a:gradFill>
                <a:latin typeface="宋体" panose="02010600030101010101" pitchFamily="2" charset="-122"/>
                <a:ea typeface="宋体" panose="02010600030101010101" pitchFamily="2" charset="-122"/>
              </a:rPr>
              <a:t>谢谢</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smtClean="0"/>
              <a:t>1.</a:t>
            </a:r>
            <a:r>
              <a:rPr lang="zh-CN" altLang="en-US" smtClean="0"/>
              <a:t>相关工作</a:t>
            </a:r>
          </a:p>
        </p:txBody>
      </p:sp>
      <p:sp>
        <p:nvSpPr>
          <p:cNvPr id="39939" name="内容占位符 2"/>
          <p:cNvSpPr>
            <a:spLocks noGrp="1"/>
          </p:cNvSpPr>
          <p:nvPr>
            <p:ph idx="1"/>
          </p:nvPr>
        </p:nvSpPr>
        <p:spPr/>
        <p:txBody>
          <a:bodyPr/>
          <a:lstStyle/>
          <a:p>
            <a:pPr eaLnBrk="1" hangingPunct="1">
              <a:lnSpc>
                <a:spcPct val="150000"/>
              </a:lnSpc>
              <a:spcBef>
                <a:spcPts val="2000"/>
              </a:spcBef>
              <a:defRPr/>
            </a:pPr>
            <a:r>
              <a:rPr lang="zh-CN" altLang="en-US" sz="2400" dirty="0">
                <a:latin typeface="Times New Roman" panose="02020603050405020304" pitchFamily="18" charset="0"/>
                <a:ea typeface="华文仿宋" panose="02010600040101010101" pitchFamily="2" charset="-122"/>
              </a:rPr>
              <a:t>安全攸关软件，如航空机载软件，作为各类安全关键系统的重要构成部分，其内部结构越来越复杂、应用环境越来越开放，</a:t>
            </a:r>
            <a:r>
              <a:rPr lang="zh-CN" altLang="en-US" sz="2400" dirty="0">
                <a:solidFill>
                  <a:srgbClr val="0070C0"/>
                </a:solidFill>
                <a:latin typeface="Times New Roman" panose="02020603050405020304" pitchFamily="18" charset="0"/>
                <a:ea typeface="华文仿宋" panose="02010600040101010101" pitchFamily="2" charset="-122"/>
              </a:rPr>
              <a:t>适航验证</a:t>
            </a:r>
            <a:r>
              <a:rPr lang="zh-CN" altLang="en-US" sz="2400" dirty="0">
                <a:latin typeface="Times New Roman" panose="02020603050405020304" pitchFamily="18" charset="0"/>
                <a:ea typeface="华文仿宋" panose="02010600040101010101" pitchFamily="2" charset="-122"/>
              </a:rPr>
              <a:t>变得尤为重要</a:t>
            </a:r>
            <a:r>
              <a:rPr lang="zh-CN" altLang="en-US" sz="2400" dirty="0" smtClean="0">
                <a:latin typeface="Times New Roman" panose="02020603050405020304" pitchFamily="18" charset="0"/>
                <a:ea typeface="华文仿宋" panose="02010600040101010101" pitchFamily="2" charset="-122"/>
              </a:rPr>
              <a:t>。</a:t>
            </a:r>
            <a:endParaRPr lang="en-US" altLang="zh-CN" sz="2400" dirty="0" smtClean="0">
              <a:latin typeface="Times New Roman" panose="02020603050405020304" pitchFamily="18" charset="0"/>
              <a:ea typeface="华文仿宋" panose="02010600040101010101" pitchFamily="2" charset="-122"/>
            </a:endParaRPr>
          </a:p>
          <a:p>
            <a:pPr eaLnBrk="1" hangingPunct="1">
              <a:lnSpc>
                <a:spcPct val="150000"/>
              </a:lnSpc>
              <a:spcBef>
                <a:spcPts val="2000"/>
              </a:spcBef>
              <a:defRPr/>
            </a:pPr>
            <a:r>
              <a:rPr lang="zh-CN" altLang="en-US" sz="2400" dirty="0">
                <a:latin typeface="Times New Roman" panose="02020603050405020304" pitchFamily="18" charset="0"/>
                <a:ea typeface="华文仿宋" panose="02010600040101010101" pitchFamily="2" charset="-122"/>
              </a:rPr>
              <a:t>传统的编译器验证方法是大量的进行</a:t>
            </a:r>
            <a:r>
              <a:rPr lang="zh-CN" altLang="en-US" sz="2400" dirty="0">
                <a:solidFill>
                  <a:srgbClr val="0070C0"/>
                </a:solidFill>
                <a:latin typeface="Times New Roman" panose="02020603050405020304" pitchFamily="18" charset="0"/>
                <a:ea typeface="华文仿宋" panose="02010600040101010101" pitchFamily="2" charset="-122"/>
              </a:rPr>
              <a:t>软件测试</a:t>
            </a:r>
            <a:r>
              <a:rPr lang="zh-CN" altLang="en-US" sz="2400" dirty="0">
                <a:latin typeface="Times New Roman" panose="02020603050405020304" pitchFamily="18" charset="0"/>
                <a:ea typeface="华文仿宋" panose="02010600040101010101" pitchFamily="2" charset="-122"/>
              </a:rPr>
              <a:t>，但是软件测试</a:t>
            </a:r>
            <a:r>
              <a:rPr lang="zh-CN" altLang="en-US" sz="2400" dirty="0">
                <a:solidFill>
                  <a:srgbClr val="0070C0"/>
                </a:solidFill>
                <a:latin typeface="Times New Roman" panose="02020603050405020304" pitchFamily="18" charset="0"/>
                <a:ea typeface="华文仿宋" panose="02010600040101010101" pitchFamily="2" charset="-122"/>
              </a:rPr>
              <a:t>难以达到完全覆盖</a:t>
            </a:r>
            <a:r>
              <a:rPr lang="zh-CN" altLang="en-US" sz="2400" dirty="0">
                <a:latin typeface="Times New Roman" panose="02020603050405020304" pitchFamily="18" charset="0"/>
                <a:ea typeface="华文仿宋" panose="02010600040101010101" pitchFamily="2" charset="-122"/>
              </a:rPr>
              <a:t>，并不能充分地满足安全攸关软件开发中编译器的安全可靠性需求。</a:t>
            </a:r>
          </a:p>
          <a:p>
            <a:pPr eaLnBrk="1" hangingPunct="1">
              <a:lnSpc>
                <a:spcPct val="150000"/>
              </a:lnSpc>
              <a:spcBef>
                <a:spcPts val="2000"/>
              </a:spcBef>
              <a:defRPr/>
            </a:pPr>
            <a:endParaRPr lang="en-US" altLang="zh-CN" sz="2400" dirty="0" smtClean="0">
              <a:latin typeface="Times New Roman" panose="02020603050405020304" pitchFamily="18" charset="0"/>
              <a:ea typeface="华文仿宋" panose="02010600040101010101" pitchFamily="2" charset="-122"/>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smtClean="0"/>
              <a:t>1.</a:t>
            </a:r>
            <a:r>
              <a:rPr lang="zh-CN" altLang="en-US" smtClean="0"/>
              <a:t>相关工作</a:t>
            </a:r>
          </a:p>
        </p:txBody>
      </p:sp>
      <p:sp>
        <p:nvSpPr>
          <p:cNvPr id="39939" name="内容占位符 2"/>
          <p:cNvSpPr>
            <a:spLocks noGrp="1"/>
          </p:cNvSpPr>
          <p:nvPr>
            <p:ph idx="1"/>
          </p:nvPr>
        </p:nvSpPr>
        <p:spPr/>
        <p:txBody>
          <a:bodyPr/>
          <a:lstStyle/>
          <a:p>
            <a:pPr marL="0" indent="0" eaLnBrk="1" hangingPunct="1">
              <a:buFont typeface="Arial" panose="020B0604020202020204" pitchFamily="34" charset="0"/>
              <a:buNone/>
              <a:defRPr/>
            </a:pPr>
            <a:r>
              <a:rPr lang="zh-CN" altLang="en-US" dirty="0" smtClean="0">
                <a:solidFill>
                  <a:srgbClr val="0070C0"/>
                </a:solidFill>
                <a:latin typeface="Times New Roman" panose="02020603050405020304" pitchFamily="18" charset="0"/>
                <a:ea typeface="华文仿宋" panose="02010600040101010101" pitchFamily="2" charset="-122"/>
              </a:rPr>
              <a:t>形式验证方法</a:t>
            </a:r>
            <a:r>
              <a:rPr lang="zh-CN" altLang="en-US" dirty="0" smtClean="0">
                <a:latin typeface="Times New Roman" panose="02020603050405020304" pitchFamily="18" charset="0"/>
                <a:ea typeface="华文仿宋" panose="02010600040101010101" pitchFamily="2" charset="-122"/>
              </a:rPr>
              <a:t>已受到越来越多的关注</a:t>
            </a:r>
            <a:endParaRPr lang="en-US" altLang="zh-CN" dirty="0" smtClean="0">
              <a:solidFill>
                <a:srgbClr val="0070C0"/>
              </a:solidFill>
              <a:latin typeface="Times New Roman" panose="02020603050405020304" pitchFamily="18" charset="0"/>
              <a:ea typeface="华文仿宋" panose="02010600040101010101" pitchFamily="2" charset="-122"/>
            </a:endParaRPr>
          </a:p>
          <a:p>
            <a:pPr eaLnBrk="1" hangingPunct="1">
              <a:lnSpc>
                <a:spcPct val="150000"/>
              </a:lnSpc>
              <a:spcBef>
                <a:spcPts val="500"/>
              </a:spcBef>
              <a:defRPr/>
            </a:pPr>
            <a:r>
              <a:rPr lang="zh-CN" altLang="en-US" sz="2000" dirty="0">
                <a:latin typeface="华文仿宋" panose="02010600040101010101" pitchFamily="2" charset="-122"/>
                <a:ea typeface="华文仿宋" panose="02010600040101010101" pitchFamily="2" charset="-122"/>
              </a:rPr>
              <a:t>最早研究</a:t>
            </a:r>
            <a:r>
              <a:rPr lang="zh-CN" altLang="en-US" sz="2000" dirty="0">
                <a:solidFill>
                  <a:srgbClr val="0070C0"/>
                </a:solidFill>
                <a:latin typeface="华文仿宋" panose="02010600040101010101" pitchFamily="2" charset="-122"/>
                <a:ea typeface="华文仿宋" panose="02010600040101010101" pitchFamily="2" charset="-122"/>
              </a:rPr>
              <a:t>编译器正确性的问题</a:t>
            </a:r>
            <a:r>
              <a:rPr lang="zh-CN" altLang="en-US" sz="2000" dirty="0">
                <a:latin typeface="华文仿宋" panose="02010600040101010101" pitchFamily="2" charset="-122"/>
                <a:ea typeface="华文仿宋" panose="02010600040101010101" pitchFamily="2" charset="-122"/>
              </a:rPr>
              <a:t>是</a:t>
            </a:r>
            <a:r>
              <a:rPr lang="en-US" altLang="zh-CN" sz="2000" dirty="0">
                <a:latin typeface="华文仿宋" panose="02010600040101010101" pitchFamily="2" charset="-122"/>
                <a:ea typeface="华文仿宋" panose="02010600040101010101" pitchFamily="2" charset="-122"/>
              </a:rPr>
              <a:t>John McCarthy</a:t>
            </a:r>
            <a:r>
              <a:rPr lang="zh-CN" altLang="en-US" sz="2000" dirty="0">
                <a:latin typeface="华文仿宋" panose="02010600040101010101" pitchFamily="2" charset="-122"/>
                <a:ea typeface="华文仿宋" panose="02010600040101010101" pitchFamily="2" charset="-122"/>
              </a:rPr>
              <a:t>和</a:t>
            </a:r>
            <a:r>
              <a:rPr lang="en-US" altLang="zh-CN" sz="2000" dirty="0">
                <a:latin typeface="华文仿宋" panose="02010600040101010101" pitchFamily="2" charset="-122"/>
                <a:ea typeface="华文仿宋" panose="02010600040101010101" pitchFamily="2" charset="-122"/>
              </a:rPr>
              <a:t>James </a:t>
            </a:r>
            <a:r>
              <a:rPr lang="en-US" altLang="zh-CN" sz="2000" dirty="0" smtClean="0">
                <a:latin typeface="华文仿宋" panose="02010600040101010101" pitchFamily="2" charset="-122"/>
                <a:ea typeface="华文仿宋" panose="02010600040101010101" pitchFamily="2" charset="-122"/>
              </a:rPr>
              <a:t>Painter[1]</a:t>
            </a:r>
            <a:r>
              <a:rPr lang="zh-CN" altLang="en-US" sz="2000" dirty="0">
                <a:latin typeface="华文仿宋" panose="02010600040101010101" pitchFamily="2" charset="-122"/>
                <a:ea typeface="华文仿宋" panose="02010600040101010101" pitchFamily="2" charset="-122"/>
              </a:rPr>
              <a:t>，他们首先完成了对一个简单的从数学表达式到机器语言</a:t>
            </a:r>
            <a:r>
              <a:rPr lang="zh-CN" altLang="en-US" sz="2000" dirty="0">
                <a:solidFill>
                  <a:srgbClr val="0070C0"/>
                </a:solidFill>
                <a:latin typeface="华文仿宋" panose="02010600040101010101" pitchFamily="2" charset="-122"/>
                <a:ea typeface="华文仿宋" panose="02010600040101010101" pitchFamily="2" charset="-122"/>
              </a:rPr>
              <a:t>编译算法的正确性的证明</a:t>
            </a:r>
            <a:r>
              <a:rPr lang="zh-CN" altLang="en-US" sz="2000" dirty="0">
                <a:latin typeface="华文仿宋" panose="02010600040101010101" pitchFamily="2" charset="-122"/>
                <a:ea typeface="华文仿宋" panose="02010600040101010101" pitchFamily="2" charset="-122"/>
              </a:rPr>
              <a:t>，这项开创性的工作引起了计算机科学研究领域对编译器正确性和可靠性研究的热潮</a:t>
            </a:r>
            <a:r>
              <a:rPr lang="zh-CN" altLang="en-US" sz="2000" dirty="0" smtClean="0">
                <a:latin typeface="华文仿宋" panose="02010600040101010101" pitchFamily="2" charset="-122"/>
                <a:ea typeface="华文仿宋" panose="02010600040101010101" pitchFamily="2" charset="-122"/>
              </a:rPr>
              <a:t>。</a:t>
            </a:r>
            <a:endParaRPr lang="en-US" altLang="zh-CN" sz="2000" dirty="0" smtClean="0">
              <a:latin typeface="华文仿宋" panose="02010600040101010101" pitchFamily="2" charset="-122"/>
              <a:ea typeface="华文仿宋" panose="02010600040101010101" pitchFamily="2" charset="-122"/>
            </a:endParaRPr>
          </a:p>
          <a:p>
            <a:pPr eaLnBrk="1" hangingPunct="1">
              <a:lnSpc>
                <a:spcPct val="150000"/>
              </a:lnSpc>
              <a:spcBef>
                <a:spcPts val="500"/>
              </a:spcBef>
              <a:defRPr/>
            </a:pPr>
            <a:r>
              <a:rPr lang="zh-CN" altLang="en-US" sz="2000" dirty="0">
                <a:latin typeface="华文仿宋" panose="02010600040101010101" pitchFamily="2" charset="-122"/>
                <a:ea typeface="华文仿宋" panose="02010600040101010101" pitchFamily="2" charset="-122"/>
              </a:rPr>
              <a:t>近年来，比较具有代表性的是</a:t>
            </a:r>
            <a:r>
              <a:rPr lang="en-US" altLang="zh-CN" sz="2000" dirty="0">
                <a:latin typeface="华文仿宋" panose="02010600040101010101" pitchFamily="2" charset="-122"/>
                <a:ea typeface="华文仿宋" panose="02010600040101010101" pitchFamily="2" charset="-122"/>
              </a:rPr>
              <a:t>Leroy </a:t>
            </a:r>
            <a:r>
              <a:rPr lang="en-US" altLang="zh-CN" sz="2000" dirty="0" smtClean="0">
                <a:latin typeface="华文仿宋" panose="02010600040101010101" pitchFamily="2" charset="-122"/>
                <a:ea typeface="华文仿宋" panose="02010600040101010101" pitchFamily="2" charset="-122"/>
              </a:rPr>
              <a:t>X[2, 3]</a:t>
            </a:r>
            <a:r>
              <a:rPr lang="zh-CN" altLang="en-US" sz="2000" dirty="0">
                <a:latin typeface="华文仿宋" panose="02010600040101010101" pitchFamily="2" charset="-122"/>
                <a:ea typeface="华文仿宋" panose="02010600040101010101" pitchFamily="2" charset="-122"/>
              </a:rPr>
              <a:t>领导的</a:t>
            </a:r>
            <a:r>
              <a:rPr lang="en-US" altLang="zh-CN" sz="2000" dirty="0" err="1">
                <a:solidFill>
                  <a:srgbClr val="0070C0"/>
                </a:solidFill>
                <a:latin typeface="华文仿宋" panose="02010600040101010101" pitchFamily="2" charset="-122"/>
                <a:ea typeface="华文仿宋" panose="02010600040101010101" pitchFamily="2" charset="-122"/>
              </a:rPr>
              <a:t>CompCert</a:t>
            </a:r>
            <a:r>
              <a:rPr lang="zh-CN" altLang="en-US" sz="2000" dirty="0">
                <a:solidFill>
                  <a:srgbClr val="0070C0"/>
                </a:solidFill>
                <a:latin typeface="华文仿宋" panose="02010600040101010101" pitchFamily="2" charset="-122"/>
                <a:ea typeface="华文仿宋" panose="02010600040101010101" pitchFamily="2" charset="-122"/>
              </a:rPr>
              <a:t>项目</a:t>
            </a:r>
            <a:r>
              <a:rPr lang="zh-CN" altLang="en-US" sz="2000" dirty="0">
                <a:latin typeface="华文仿宋" panose="02010600040101010101" pitchFamily="2" charset="-122"/>
                <a:ea typeface="华文仿宋" panose="02010600040101010101" pitchFamily="2" charset="-122"/>
              </a:rPr>
              <a:t>组所做的工作，他们基于 </a:t>
            </a:r>
            <a:r>
              <a:rPr lang="en-US" altLang="zh-CN" sz="2000" dirty="0">
                <a:solidFill>
                  <a:srgbClr val="0070C0"/>
                </a:solidFill>
                <a:latin typeface="华文仿宋" panose="02010600040101010101" pitchFamily="2" charset="-122"/>
                <a:ea typeface="华文仿宋" panose="02010600040101010101" pitchFamily="2" charset="-122"/>
              </a:rPr>
              <a:t>Coq </a:t>
            </a:r>
            <a:r>
              <a:rPr lang="zh-CN" altLang="en-US" sz="2000" dirty="0">
                <a:solidFill>
                  <a:srgbClr val="0070C0"/>
                </a:solidFill>
                <a:latin typeface="华文仿宋" panose="02010600040101010101" pitchFamily="2" charset="-122"/>
                <a:ea typeface="华文仿宋" panose="02010600040101010101" pitchFamily="2" charset="-122"/>
              </a:rPr>
              <a:t>辅助定理证明工具</a:t>
            </a:r>
            <a:r>
              <a:rPr lang="zh-CN" altLang="en-US" sz="2000" dirty="0">
                <a:latin typeface="华文仿宋" panose="02010600040101010101" pitchFamily="2" charset="-122"/>
                <a:ea typeface="华文仿宋" panose="02010600040101010101" pitchFamily="2" charset="-122"/>
              </a:rPr>
              <a:t>完成了对一个</a:t>
            </a:r>
            <a:r>
              <a:rPr lang="zh-CN" altLang="en-US" sz="2000" dirty="0">
                <a:solidFill>
                  <a:srgbClr val="0070C0"/>
                </a:solidFill>
                <a:latin typeface="华文仿宋" panose="02010600040101010101" pitchFamily="2" charset="-122"/>
                <a:ea typeface="华文仿宋" panose="02010600040101010101" pitchFamily="2" charset="-122"/>
              </a:rPr>
              <a:t>完整且实际的编译过程的正确性形式验证</a:t>
            </a:r>
            <a:r>
              <a:rPr lang="zh-CN" altLang="en-US" sz="2000" dirty="0">
                <a:latin typeface="华文仿宋" panose="02010600040101010101" pitchFamily="2" charset="-122"/>
                <a:ea typeface="华文仿宋" panose="02010600040101010101" pitchFamily="2" charset="-122"/>
              </a:rPr>
              <a:t>，整个证明过程完全形式化的且是机器自动生成的。</a:t>
            </a:r>
          </a:p>
          <a:p>
            <a:pPr eaLnBrk="1" hangingPunct="1">
              <a:lnSpc>
                <a:spcPct val="150000"/>
              </a:lnSpc>
              <a:spcBef>
                <a:spcPts val="500"/>
              </a:spcBef>
              <a:defRPr/>
            </a:pPr>
            <a:endParaRPr lang="en-US" altLang="zh-CN" sz="2000" dirty="0" smtClean="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14027717"/>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smtClean="0"/>
              <a:t>1.</a:t>
            </a:r>
            <a:r>
              <a:rPr lang="zh-CN" altLang="en-US" smtClean="0"/>
              <a:t>相关工作</a:t>
            </a:r>
          </a:p>
        </p:txBody>
      </p:sp>
      <p:sp>
        <p:nvSpPr>
          <p:cNvPr id="39939" name="内容占位符 2"/>
          <p:cNvSpPr>
            <a:spLocks noGrp="1"/>
          </p:cNvSpPr>
          <p:nvPr>
            <p:ph idx="1"/>
          </p:nvPr>
        </p:nvSpPr>
        <p:spPr/>
        <p:txBody>
          <a:bodyPr/>
          <a:lstStyle/>
          <a:p>
            <a:pPr eaLnBrk="1" hangingPunct="1">
              <a:lnSpc>
                <a:spcPct val="150000"/>
              </a:lnSpc>
              <a:spcBef>
                <a:spcPts val="500"/>
              </a:spcBef>
              <a:defRPr/>
            </a:pPr>
            <a:endParaRPr lang="en-US" altLang="zh-CN" sz="2000" dirty="0" smtClean="0">
              <a:latin typeface="华文仿宋" panose="02010600040101010101" pitchFamily="2" charset="-122"/>
              <a:ea typeface="华文仿宋" panose="02010600040101010101" pitchFamily="2" charset="-122"/>
            </a:endParaRPr>
          </a:p>
          <a:p>
            <a:pPr eaLnBrk="1" hangingPunct="1">
              <a:lnSpc>
                <a:spcPct val="150000"/>
              </a:lnSpc>
              <a:spcBef>
                <a:spcPts val="500"/>
              </a:spcBef>
              <a:defRPr/>
            </a:pPr>
            <a:r>
              <a:rPr lang="zh-CN" altLang="en-US" sz="2000" dirty="0" smtClean="0">
                <a:latin typeface="华文仿宋" panose="02010600040101010101" pitchFamily="2" charset="-122"/>
                <a:ea typeface="华文仿宋" panose="02010600040101010101" pitchFamily="2" charset="-122"/>
              </a:rPr>
              <a:t>日前</a:t>
            </a:r>
            <a:r>
              <a:rPr lang="zh-CN" altLang="en-US" sz="2000" dirty="0">
                <a:latin typeface="华文仿宋" panose="02010600040101010101" pitchFamily="2" charset="-122"/>
                <a:ea typeface="华文仿宋" panose="02010600040101010101" pitchFamily="2" charset="-122"/>
              </a:rPr>
              <a:t>，微软公司开发了一种新的编程系统</a:t>
            </a:r>
            <a:r>
              <a:rPr lang="en-US" altLang="zh-CN" sz="2000" dirty="0">
                <a:latin typeface="华文仿宋" panose="02010600040101010101" pitchFamily="2" charset="-122"/>
                <a:ea typeface="华文仿宋" panose="02010600040101010101" pitchFamily="2" charset="-122"/>
              </a:rPr>
              <a:t>Spec</a:t>
            </a:r>
            <a:r>
              <a:rPr lang="en-US" altLang="zh-CN" sz="2000" dirty="0" smtClean="0">
                <a:latin typeface="华文仿宋" panose="02010600040101010101" pitchFamily="2" charset="-122"/>
                <a:ea typeface="华文仿宋" panose="02010600040101010101" pitchFamily="2" charset="-122"/>
              </a:rPr>
              <a:t>#[</a:t>
            </a:r>
            <a:r>
              <a:rPr lang="en-US" altLang="zh-CN" sz="2000" dirty="0">
                <a:latin typeface="华文仿宋" panose="02010600040101010101" pitchFamily="2" charset="-122"/>
                <a:ea typeface="华文仿宋" panose="02010600040101010101" pitchFamily="2" charset="-122"/>
              </a:rPr>
              <a:t>4</a:t>
            </a:r>
            <a:r>
              <a:rPr lang="en-US" altLang="zh-CN" sz="2000" dirty="0" smtClean="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，它由</a:t>
            </a:r>
            <a:r>
              <a:rPr lang="en-US" altLang="zh-CN" sz="2000" dirty="0">
                <a:latin typeface="华文仿宋" panose="02010600040101010101" pitchFamily="2" charset="-122"/>
                <a:ea typeface="华文仿宋" panose="02010600040101010101" pitchFamily="2" charset="-122"/>
              </a:rPr>
              <a:t>Spec#</a:t>
            </a:r>
            <a:r>
              <a:rPr lang="zh-CN" altLang="en-US" sz="2000" dirty="0">
                <a:latin typeface="华文仿宋" panose="02010600040101010101" pitchFamily="2" charset="-122"/>
                <a:ea typeface="华文仿宋" panose="02010600040101010101" pitchFamily="2" charset="-122"/>
              </a:rPr>
              <a:t>编程语言、</a:t>
            </a:r>
            <a:r>
              <a:rPr lang="en-US" altLang="zh-CN" sz="2000" dirty="0">
                <a:latin typeface="华文仿宋" panose="02010600040101010101" pitchFamily="2" charset="-122"/>
                <a:ea typeface="华文仿宋" panose="02010600040101010101" pitchFamily="2" charset="-122"/>
              </a:rPr>
              <a:t>Spec#</a:t>
            </a:r>
            <a:r>
              <a:rPr lang="zh-CN" altLang="en-US" sz="2000" dirty="0">
                <a:latin typeface="华文仿宋" panose="02010600040101010101" pitchFamily="2" charset="-122"/>
                <a:ea typeface="华文仿宋" panose="02010600040101010101" pitchFamily="2" charset="-122"/>
              </a:rPr>
              <a:t>编译器和</a:t>
            </a:r>
            <a:r>
              <a:rPr lang="en-US" altLang="zh-CN" sz="2000" dirty="0">
                <a:latin typeface="华文仿宋" panose="02010600040101010101" pitchFamily="2" charset="-122"/>
                <a:ea typeface="华文仿宋" panose="02010600040101010101" pitchFamily="2" charset="-122"/>
              </a:rPr>
              <a:t>Spec#</a:t>
            </a:r>
            <a:r>
              <a:rPr lang="zh-CN" altLang="en-US" sz="2000" dirty="0">
                <a:latin typeface="华文仿宋" panose="02010600040101010101" pitchFamily="2" charset="-122"/>
                <a:ea typeface="华文仿宋" panose="02010600040101010101" pitchFamily="2" charset="-122"/>
              </a:rPr>
              <a:t>静态程序验证程序组成</a:t>
            </a:r>
            <a:r>
              <a:rPr lang="zh-CN" altLang="en-US" sz="2000" dirty="0" smtClean="0">
                <a:latin typeface="华文仿宋" panose="02010600040101010101" pitchFamily="2" charset="-122"/>
                <a:ea typeface="华文仿宋" panose="02010600040101010101" pitchFamily="2" charset="-122"/>
              </a:rPr>
              <a:t>。</a:t>
            </a:r>
            <a:r>
              <a:rPr lang="en-US" altLang="zh-CN" sz="2000" dirty="0" smtClean="0">
                <a:latin typeface="华文仿宋" panose="02010600040101010101" pitchFamily="2" charset="-122"/>
                <a:ea typeface="华文仿宋" panose="02010600040101010101" pitchFamily="2" charset="-122"/>
              </a:rPr>
              <a:t>Spec</a:t>
            </a:r>
            <a:r>
              <a:rPr lang="en-US" altLang="zh-CN" sz="2000" dirty="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静态程序验证程序从</a:t>
            </a:r>
            <a:r>
              <a:rPr lang="en-US" altLang="zh-CN" sz="2000" dirty="0">
                <a:latin typeface="华文仿宋" panose="02010600040101010101" pitchFamily="2" charset="-122"/>
                <a:ea typeface="华文仿宋" panose="02010600040101010101" pitchFamily="2" charset="-122"/>
              </a:rPr>
              <a:t>Spec#</a:t>
            </a:r>
            <a:r>
              <a:rPr lang="zh-CN" altLang="en-US" sz="2000" dirty="0">
                <a:latin typeface="华文仿宋" panose="02010600040101010101" pitchFamily="2" charset="-122"/>
                <a:ea typeface="华文仿宋" panose="02010600040101010101" pitchFamily="2" charset="-122"/>
              </a:rPr>
              <a:t>程序产生</a:t>
            </a:r>
            <a:r>
              <a:rPr lang="zh-CN" altLang="en-US" sz="2000" dirty="0">
                <a:solidFill>
                  <a:srgbClr val="0070C0"/>
                </a:solidFill>
                <a:latin typeface="华文仿宋" panose="02010600040101010101" pitchFamily="2" charset="-122"/>
                <a:ea typeface="华文仿宋" panose="02010600040101010101" pitchFamily="2" charset="-122"/>
              </a:rPr>
              <a:t>逻辑证明</a:t>
            </a:r>
            <a:r>
              <a:rPr lang="zh-CN" altLang="en-US" sz="2000" dirty="0" smtClean="0">
                <a:solidFill>
                  <a:srgbClr val="0070C0"/>
                </a:solidFill>
                <a:latin typeface="华文仿宋" panose="02010600040101010101" pitchFamily="2" charset="-122"/>
                <a:ea typeface="华文仿宋" panose="02010600040101010101" pitchFamily="2" charset="-122"/>
              </a:rPr>
              <a:t>条件</a:t>
            </a:r>
            <a:r>
              <a:rPr lang="zh-CN" altLang="en-US" sz="2000" dirty="0" smtClean="0">
                <a:latin typeface="华文仿宋" panose="02010600040101010101" pitchFamily="2" charset="-122"/>
                <a:ea typeface="华文仿宋" panose="02010600040101010101" pitchFamily="2" charset="-122"/>
              </a:rPr>
              <a:t>，使用</a:t>
            </a:r>
            <a:r>
              <a:rPr lang="zh-CN" altLang="en-US" sz="2000" dirty="0" smtClean="0">
                <a:solidFill>
                  <a:srgbClr val="0070C0"/>
                </a:solidFill>
                <a:latin typeface="华文仿宋" panose="02010600040101010101" pitchFamily="2" charset="-122"/>
                <a:ea typeface="华文仿宋" panose="02010600040101010101" pitchFamily="2" charset="-122"/>
              </a:rPr>
              <a:t>自动</a:t>
            </a:r>
            <a:r>
              <a:rPr lang="zh-CN" altLang="en-US" sz="2000" dirty="0">
                <a:solidFill>
                  <a:srgbClr val="0070C0"/>
                </a:solidFill>
                <a:latin typeface="华文仿宋" panose="02010600040101010101" pitchFamily="2" charset="-122"/>
                <a:ea typeface="华文仿宋" panose="02010600040101010101" pitchFamily="2" charset="-122"/>
              </a:rPr>
              <a:t>定理证明器</a:t>
            </a:r>
            <a:r>
              <a:rPr lang="zh-CN" altLang="en-US" sz="2000" dirty="0">
                <a:latin typeface="华文仿宋" panose="02010600040101010101" pitchFamily="2" charset="-122"/>
                <a:ea typeface="华文仿宋" panose="02010600040101010101" pitchFamily="2" charset="-122"/>
              </a:rPr>
              <a:t>分析证明条件来证明程序的正确性或</a:t>
            </a:r>
            <a:r>
              <a:rPr lang="zh-CN" altLang="en-US" sz="2000" dirty="0">
                <a:solidFill>
                  <a:srgbClr val="0070C0"/>
                </a:solidFill>
                <a:latin typeface="华文仿宋" panose="02010600040101010101" pitchFamily="2" charset="-122"/>
                <a:ea typeface="华文仿宋" panose="02010600040101010101" pitchFamily="2" charset="-122"/>
              </a:rPr>
              <a:t>从程序中找到错误</a:t>
            </a:r>
            <a:r>
              <a:rPr lang="zh-CN" altLang="en-US" sz="2000" dirty="0" smtClean="0">
                <a:latin typeface="华文仿宋" panose="02010600040101010101" pitchFamily="2" charset="-122"/>
                <a:ea typeface="华文仿宋" panose="02010600040101010101" pitchFamily="2" charset="-122"/>
              </a:rPr>
              <a:t>。</a:t>
            </a:r>
            <a:endParaRPr lang="en-US" altLang="zh-CN" sz="2000" dirty="0" smtClean="0">
              <a:latin typeface="华文仿宋" panose="02010600040101010101" pitchFamily="2" charset="-122"/>
              <a:ea typeface="华文仿宋" panose="02010600040101010101" pitchFamily="2" charset="-122"/>
            </a:endParaRPr>
          </a:p>
          <a:p>
            <a:pPr eaLnBrk="1" hangingPunct="1">
              <a:lnSpc>
                <a:spcPct val="150000"/>
              </a:lnSpc>
              <a:spcBef>
                <a:spcPts val="500"/>
              </a:spcBef>
              <a:defRPr/>
            </a:pPr>
            <a:r>
              <a:rPr lang="zh-CN" altLang="en-US" sz="2000" dirty="0" smtClean="0">
                <a:latin typeface="华文仿宋" panose="02010600040101010101" pitchFamily="2" charset="-122"/>
                <a:ea typeface="华文仿宋" panose="02010600040101010101" pitchFamily="2" charset="-122"/>
              </a:rPr>
              <a:t>但是，现有</a:t>
            </a:r>
            <a:r>
              <a:rPr lang="zh-CN" altLang="en-US" sz="2000" dirty="0">
                <a:latin typeface="华文仿宋" panose="02010600040101010101" pitchFamily="2" charset="-122"/>
                <a:ea typeface="华文仿宋" panose="02010600040101010101" pitchFamily="2" charset="-122"/>
              </a:rPr>
              <a:t>的形式化验证方法仍然存在许多问题：开发过程复杂，证明困难，开发成本高周期长，无法很好应用到大规模系统软件（如编译器）的开发和证明中。</a:t>
            </a:r>
          </a:p>
          <a:p>
            <a:pPr eaLnBrk="1" hangingPunct="1">
              <a:lnSpc>
                <a:spcPct val="150000"/>
              </a:lnSpc>
              <a:spcBef>
                <a:spcPts val="500"/>
              </a:spcBef>
              <a:defRPr/>
            </a:pPr>
            <a:endParaRPr lang="zh-CN" altLang="en-US" sz="2000" dirty="0" smtClean="0">
              <a:latin typeface="幼圆" panose="02010509060101010101" pitchFamily="49" charset="-122"/>
              <a:ea typeface="幼圆" panose="02010509060101010101" pitchFamily="49" charset="-122"/>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smtClean="0"/>
              <a:t>1.</a:t>
            </a:r>
            <a:r>
              <a:rPr lang="zh-CN" altLang="en-US" dirty="0" smtClean="0"/>
              <a:t>相关工作</a:t>
            </a:r>
            <a:endParaRPr lang="zh-CN" altLang="en-US" sz="2800" dirty="0" smtClean="0"/>
          </a:p>
        </p:txBody>
      </p:sp>
      <p:sp>
        <p:nvSpPr>
          <p:cNvPr id="3" name="内容占位符 2"/>
          <p:cNvSpPr>
            <a:spLocks noGrp="1"/>
          </p:cNvSpPr>
          <p:nvPr>
            <p:ph idx="1"/>
          </p:nvPr>
        </p:nvSpPr>
        <p:spPr/>
        <p:txBody>
          <a:bodyPr rtlCol="0">
            <a:normAutofit/>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本文基于的相关规范和理论</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sz="2000" dirty="0" smtClean="0">
                <a:latin typeface="Times New Roman" panose="02020603050405020304" pitchFamily="18" charset="0"/>
                <a:cs typeface="Times New Roman" panose="02020603050405020304" pitchFamily="18" charset="0"/>
              </a:rPr>
              <a:t>MISRA-C</a:t>
            </a:r>
            <a:r>
              <a:rPr lang="zh-CN" altLang="en-US" sz="2000" dirty="0">
                <a:latin typeface="Times New Roman" panose="02020603050405020304" pitchFamily="18" charset="0"/>
                <a:cs typeface="Times New Roman" panose="02020603050405020304" pitchFamily="18" charset="0"/>
              </a:rPr>
              <a:t>，汽车制造业嵌入式</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编码标准，从</a:t>
            </a:r>
            <a:r>
              <a:rPr lang="en-US" altLang="zh-CN" sz="2000" dirty="0" smtClean="0">
                <a:latin typeface="Times New Roman" panose="02020603050405020304" pitchFamily="18" charset="0"/>
                <a:cs typeface="Times New Roman" panose="02020603050405020304" pitchFamily="18" charset="0"/>
              </a:rPr>
              <a:t>MISRA-C:2004[5]</a:t>
            </a:r>
            <a:r>
              <a:rPr lang="zh-CN" altLang="en-US" sz="2000" dirty="0" smtClean="0">
                <a:latin typeface="Times New Roman" panose="02020603050405020304" pitchFamily="18" charset="0"/>
                <a:cs typeface="Times New Roman" panose="02020603050405020304" pitchFamily="18" charset="0"/>
              </a:rPr>
              <a:t>开始</a:t>
            </a:r>
            <a:r>
              <a:rPr lang="zh-CN" altLang="en-US" sz="2000" dirty="0">
                <a:latin typeface="Times New Roman" panose="02020603050405020304" pitchFamily="18" charset="0"/>
                <a:cs typeface="Times New Roman" panose="02020603050405020304" pitchFamily="18" charset="0"/>
              </a:rPr>
              <a:t>其应用范围扩大到其他</a:t>
            </a:r>
            <a:r>
              <a:rPr lang="zh-CN" altLang="en-US" sz="2000" dirty="0">
                <a:solidFill>
                  <a:srgbClr val="0070C0"/>
                </a:solidFill>
                <a:latin typeface="Times New Roman" panose="02020603050405020304" pitchFamily="18" charset="0"/>
                <a:cs typeface="Times New Roman" panose="02020603050405020304" pitchFamily="18" charset="0"/>
              </a:rPr>
              <a:t>高安全性</a:t>
            </a:r>
            <a:r>
              <a:rPr lang="zh-CN" altLang="en-US" sz="2000" dirty="0" smtClean="0">
                <a:solidFill>
                  <a:srgbClr val="0070C0"/>
                </a:solidFill>
                <a:latin typeface="Times New Roman" panose="02020603050405020304" pitchFamily="18" charset="0"/>
                <a:cs typeface="Times New Roman" panose="02020603050405020304" pitchFamily="18" charset="0"/>
              </a:rPr>
              <a:t>系统</a:t>
            </a:r>
            <a:r>
              <a:rPr lang="zh-CN" altLang="en-US" sz="2000" dirty="0">
                <a:latin typeface="Times New Roman" panose="02020603050405020304" pitchFamily="18" charset="0"/>
                <a:cs typeface="Times New Roman" panose="02020603050405020304" pitchFamily="18" charset="0"/>
              </a:rPr>
              <a:t>，将</a:t>
            </a:r>
            <a:r>
              <a:rPr lang="en-US" altLang="zh-CN" sz="2000" dirty="0">
                <a:latin typeface="Times New Roman" panose="02020603050405020304" pitchFamily="18" charset="0"/>
                <a:cs typeface="Times New Roman" panose="02020603050405020304" pitchFamily="18" charset="0"/>
              </a:rPr>
              <a:t>MISRA-C</a:t>
            </a:r>
            <a:r>
              <a:rPr lang="zh-CN" altLang="en-US" sz="2000" dirty="0">
                <a:latin typeface="Times New Roman" panose="02020603050405020304" pitchFamily="18" charset="0"/>
                <a:cs typeface="Times New Roman" panose="02020603050405020304" pitchFamily="18" charset="0"/>
              </a:rPr>
              <a:t>与航天型号软件的特点相结合，重新定义了一系列</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语言软件的编程准则，形成了安全</a:t>
            </a:r>
            <a:r>
              <a:rPr lang="en-US" altLang="zh-CN" sz="2000" dirty="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子集；</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en-US" altLang="zh-CN" sz="2000" dirty="0" smtClean="0">
                <a:latin typeface="Times New Roman" panose="02020603050405020304" pitchFamily="18" charset="0"/>
                <a:cs typeface="Times New Roman" panose="02020603050405020304" pitchFamily="18" charset="0"/>
              </a:rPr>
              <a:t>DO-178B/C[6]</a:t>
            </a:r>
            <a:r>
              <a:rPr lang="zh-CN" altLang="en-US" sz="2000" dirty="0" smtClean="0">
                <a:latin typeface="Times New Roman" panose="02020603050405020304" pitchFamily="18" charset="0"/>
                <a:cs typeface="Times New Roman" panose="02020603050405020304" pitchFamily="18" charset="0"/>
              </a:rPr>
              <a:t>是机载</a:t>
            </a:r>
            <a:r>
              <a:rPr lang="zh-CN" altLang="en-US" sz="2000" dirty="0">
                <a:latin typeface="Times New Roman" panose="02020603050405020304" pitchFamily="18" charset="0"/>
                <a:cs typeface="Times New Roman" panose="02020603050405020304" pitchFamily="18" charset="0"/>
              </a:rPr>
              <a:t>软件适航验证</a:t>
            </a:r>
            <a:r>
              <a:rPr lang="zh-CN" altLang="en-US" sz="2000" dirty="0" smtClean="0">
                <a:latin typeface="Times New Roman" panose="02020603050405020304" pitchFamily="18" charset="0"/>
                <a:cs typeface="Times New Roman" panose="02020603050405020304" pitchFamily="18" charset="0"/>
              </a:rPr>
              <a:t>标准，</a:t>
            </a:r>
            <a:r>
              <a:rPr lang="en-US" altLang="zh-CN" sz="2000" dirty="0">
                <a:latin typeface="Times New Roman" panose="02020603050405020304" pitchFamily="18" charset="0"/>
                <a:cs typeface="Times New Roman" panose="02020603050405020304" pitchFamily="18" charset="0"/>
              </a:rPr>
              <a:t>DO-178C</a:t>
            </a:r>
            <a:r>
              <a:rPr lang="zh-CN" altLang="en-US" sz="2000" dirty="0">
                <a:latin typeface="Times New Roman" panose="02020603050405020304" pitchFamily="18" charset="0"/>
                <a:cs typeface="Times New Roman" panose="02020603050405020304" pitchFamily="18" charset="0"/>
              </a:rPr>
              <a:t>针对</a:t>
            </a:r>
            <a:r>
              <a:rPr lang="en-US" altLang="zh-CN" sz="2000" dirty="0">
                <a:latin typeface="Times New Roman" panose="02020603050405020304" pitchFamily="18" charset="0"/>
                <a:cs typeface="Times New Roman" panose="02020603050405020304" pitchFamily="18" charset="0"/>
              </a:rPr>
              <a:t>DO-178B</a:t>
            </a:r>
            <a:r>
              <a:rPr lang="zh-CN" altLang="en-US" sz="2000" dirty="0">
                <a:latin typeface="Times New Roman" panose="02020603050405020304" pitchFamily="18" charset="0"/>
                <a:cs typeface="Times New Roman" panose="02020603050405020304" pitchFamily="18" charset="0"/>
              </a:rPr>
              <a:t>的不足，将基于逻辑证明的形式化方法引入到机载软件的开发验证过程</a:t>
            </a:r>
            <a:r>
              <a:rPr lang="zh-CN" altLang="en-US" sz="2000" dirty="0" smtClean="0">
                <a:latin typeface="Times New Roman" panose="02020603050405020304" pitchFamily="18" charset="0"/>
                <a:cs typeface="Times New Roman" panose="02020603050405020304" pitchFamily="18" charset="0"/>
              </a:rPr>
              <a:t>中</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级软件要求软件的错误率为</a:t>
            </a:r>
            <a:r>
              <a:rPr lang="en-US" altLang="zh-CN" sz="2000" dirty="0">
                <a:latin typeface="Times New Roman" panose="02020603050405020304" pitchFamily="18" charset="0"/>
                <a:cs typeface="Times New Roman" panose="02020603050405020304" pitchFamily="18" charset="0"/>
              </a:rPr>
              <a:t>10</a:t>
            </a:r>
            <a:r>
              <a:rPr lang="en-US" altLang="zh-CN" sz="2000" baseline="30000" dirty="0">
                <a:latin typeface="Times New Roman" panose="02020603050405020304" pitchFamily="18" charset="0"/>
                <a:cs typeface="Times New Roman" panose="02020603050405020304" pitchFamily="18" charset="0"/>
              </a:rPr>
              <a:t>-9</a:t>
            </a:r>
            <a:r>
              <a:rPr lang="zh-CN" altLang="en-US" sz="2000" dirty="0">
                <a:latin typeface="Times New Roman" panose="02020603050405020304" pitchFamily="18" charset="0"/>
                <a:cs typeface="Times New Roman" panose="02020603050405020304" pitchFamily="18" charset="0"/>
              </a:rPr>
              <a:t>以下，</a:t>
            </a:r>
            <a:r>
              <a:rPr lang="en-US" altLang="zh-CN" sz="2000" dirty="0">
                <a:latin typeface="Times New Roman" panose="02020603050405020304" pitchFamily="18" charset="0"/>
                <a:cs typeface="Times New Roman" panose="02020603050405020304" pitchFamily="18" charset="0"/>
              </a:rPr>
              <a:t>DO-178B/C</a:t>
            </a:r>
            <a:r>
              <a:rPr lang="zh-CN" altLang="en-US" sz="2000" dirty="0">
                <a:latin typeface="Times New Roman" panose="02020603050405020304" pitchFamily="18" charset="0"/>
                <a:cs typeface="Times New Roman" panose="02020603050405020304" pitchFamily="18" charset="0"/>
              </a:rPr>
              <a:t>提出了</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级软件开发中的</a:t>
            </a:r>
            <a:r>
              <a:rPr lang="zh-CN" altLang="en-US" sz="2000" dirty="0">
                <a:solidFill>
                  <a:srgbClr val="0000CC"/>
                </a:solidFill>
                <a:latin typeface="Times New Roman" panose="02020603050405020304" pitchFamily="18" charset="0"/>
                <a:cs typeface="Times New Roman" panose="02020603050405020304" pitchFamily="18" charset="0"/>
              </a:rPr>
              <a:t>可</a:t>
            </a:r>
            <a:r>
              <a:rPr lang="zh-CN" altLang="en-US" sz="2000" dirty="0">
                <a:solidFill>
                  <a:srgbClr val="0070C0"/>
                </a:solidFill>
                <a:latin typeface="Times New Roman" panose="02020603050405020304" pitchFamily="18" charset="0"/>
                <a:cs typeface="Times New Roman" panose="02020603050405020304" pitchFamily="18" charset="0"/>
              </a:rPr>
              <a:t>验证性、可追踪性</a:t>
            </a:r>
            <a:r>
              <a:rPr lang="zh-CN" altLang="en-US" sz="2000" dirty="0" smtClean="0">
                <a:latin typeface="Times New Roman" panose="02020603050405020304" pitchFamily="18" charset="0"/>
                <a:cs typeface="Times New Roman" panose="02020603050405020304" pitchFamily="18" charset="0"/>
              </a:rPr>
              <a:t>需求</a:t>
            </a:r>
            <a:r>
              <a:rPr lang="zh-CN" altLang="en-US" sz="2000" dirty="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endParaRPr lang="en-US" altLang="zh-CN" sz="20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altLang="zh-CN" sz="2000" dirty="0">
              <a:latin typeface="华文仿宋" panose="02010600040101010101" pitchFamily="2" charset="-122"/>
              <a:ea typeface="华文仿宋" panose="02010600040101010101" pitchFamily="2" charset="-122"/>
            </a:endParaRPr>
          </a:p>
          <a:p>
            <a:pPr marL="0" indent="0" eaLnBrk="1" fontAlgn="auto" hangingPunct="1">
              <a:spcAft>
                <a:spcPts val="0"/>
              </a:spcAft>
              <a:buFont typeface="Arial" panose="020B0604020202020204" pitchFamily="34" charset="0"/>
              <a:buNone/>
              <a:defRPr/>
            </a:pPr>
            <a:endParaRPr lang="zh-CN" altLang="en-US" sz="2000" dirty="0">
              <a:latin typeface="Times New Roman" panose="02020603050405020304" pitchFamily="18" charset="0"/>
              <a:ea typeface="华文仿宋" panose="02010600040101010101" pitchFamily="2" charset="-122"/>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ctr"/>
            <a:r>
              <a:rPr lang="zh-CN" altLang="en-US" smtClean="0"/>
              <a:t>目录</a:t>
            </a:r>
          </a:p>
        </p:txBody>
      </p:sp>
      <p:sp>
        <p:nvSpPr>
          <p:cNvPr id="20483" name="内容占位符 2"/>
          <p:cNvSpPr>
            <a:spLocks noGrp="1"/>
          </p:cNvSpPr>
          <p:nvPr>
            <p:ph idx="1"/>
          </p:nvPr>
        </p:nvSpPr>
        <p:spPr>
          <a:xfrm>
            <a:off x="463550" y="1254125"/>
            <a:ext cx="5119688" cy="3254375"/>
          </a:xfrm>
        </p:spPr>
        <p:txBody>
          <a:bodyPr/>
          <a:lstStyle/>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相关工作</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solidFill>
                  <a:srgbClr val="0070C0"/>
                </a:solidFill>
                <a:latin typeface="Times New Roman" panose="02020603050405020304" pitchFamily="18" charset="0"/>
                <a:ea typeface="幼圆" panose="02010509060101010101" pitchFamily="49" charset="-122"/>
              </a:rPr>
              <a:t>研究内容</a:t>
            </a:r>
            <a:endParaRPr lang="en-US" altLang="zh-CN" dirty="0" smtClean="0">
              <a:solidFill>
                <a:srgbClr val="0070C0"/>
              </a:solidFill>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a:latin typeface="Times New Roman" panose="02020603050405020304" pitchFamily="18" charset="0"/>
                <a:ea typeface="幼圆" panose="02010509060101010101" pitchFamily="49" charset="-122"/>
              </a:rPr>
              <a:t>形式验证</a:t>
            </a:r>
            <a:r>
              <a:rPr lang="zh-CN" altLang="en-US" dirty="0" smtClean="0">
                <a:latin typeface="Times New Roman" panose="02020603050405020304" pitchFamily="18" charset="0"/>
                <a:ea typeface="幼圆" panose="02010509060101010101" pitchFamily="49" charset="-122"/>
              </a:rPr>
              <a:t>方法</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安全编译</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结论</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参考文献</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325496456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smtClean="0"/>
              <a:t>2.</a:t>
            </a:r>
            <a:r>
              <a:rPr lang="zh-CN" altLang="en-US" dirty="0" smtClean="0"/>
              <a:t>研究内容</a:t>
            </a:r>
            <a:endParaRPr lang="zh-CN" altLang="en-US" sz="2800" dirty="0" smtClean="0"/>
          </a:p>
        </p:txBody>
      </p:sp>
      <p:sp>
        <p:nvSpPr>
          <p:cNvPr id="3" name="内容占位符 2"/>
          <p:cNvSpPr>
            <a:spLocks noGrp="1"/>
          </p:cNvSpPr>
          <p:nvPr>
            <p:ph idx="1"/>
          </p:nvPr>
        </p:nvSpPr>
        <p:spPr>
          <a:xfrm>
            <a:off x="276226" y="946150"/>
            <a:ext cx="4345012" cy="5245100"/>
          </a:xfrm>
          <a:ln>
            <a:solidFill>
              <a:srgbClr val="99CCFF"/>
            </a:solidFill>
          </a:ln>
        </p:spPr>
        <p:txBody>
          <a:bodyPr rtlCol="0">
            <a:normAutofit/>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主要研究内容为：</a:t>
            </a:r>
            <a:endParaRPr lang="en-US" altLang="zh-CN" sz="2000" dirty="0" smtClean="0">
              <a:latin typeface="Times New Roman" panose="02020603050405020304" pitchFamily="18" charset="0"/>
              <a:cs typeface="Times New Roman" panose="02020603050405020304" pitchFamily="18" charset="0"/>
            </a:endParaRPr>
          </a:p>
          <a:p>
            <a:pPr eaLnBrk="1" fontAlgn="auto" hangingPunct="1">
              <a:spcAft>
                <a:spcPts val="0"/>
              </a:spcAft>
              <a:defRPr/>
            </a:pPr>
            <a:r>
              <a:rPr lang="zh-CN" altLang="en-US" sz="2000" dirty="0" smtClean="0">
                <a:latin typeface="华文仿宋" panose="02010600040101010101" pitchFamily="2" charset="-122"/>
                <a:ea typeface="华文仿宋" panose="02010600040101010101" pitchFamily="2" charset="-122"/>
              </a:rPr>
              <a:t>基于</a:t>
            </a:r>
            <a:r>
              <a:rPr lang="zh-CN" altLang="en-US" sz="2000" dirty="0" smtClean="0">
                <a:solidFill>
                  <a:srgbClr val="0070C0"/>
                </a:solidFill>
                <a:latin typeface="华文仿宋" panose="02010600040101010101" pitchFamily="2" charset="-122"/>
                <a:ea typeface="华文仿宋" panose="02010600040101010101" pitchFamily="2" charset="-122"/>
              </a:rPr>
              <a:t>下推自动机</a:t>
            </a:r>
            <a:r>
              <a:rPr lang="zh-CN" altLang="en-US" sz="2000" dirty="0" smtClean="0">
                <a:latin typeface="华文仿宋" panose="02010600040101010101" pitchFamily="2" charset="-122"/>
                <a:ea typeface="华文仿宋" panose="02010600040101010101" pitchFamily="2" charset="-122"/>
              </a:rPr>
              <a:t>（独立性）的原理实现了从</a:t>
            </a:r>
            <a:r>
              <a:rPr lang="en-US" altLang="zh-CN" sz="2000" dirty="0" smtClean="0">
                <a:latin typeface="华文仿宋" panose="02010600040101010101" pitchFamily="2" charset="-122"/>
                <a:ea typeface="华文仿宋" panose="02010600040101010101" pitchFamily="2" charset="-122"/>
              </a:rPr>
              <a:t>C</a:t>
            </a:r>
            <a:r>
              <a:rPr lang="zh-CN" altLang="en-US" sz="2000" dirty="0" smtClean="0">
                <a:latin typeface="华文仿宋" panose="02010600040101010101" pitchFamily="2" charset="-122"/>
                <a:ea typeface="华文仿宋" panose="02010600040101010101" pitchFamily="2" charset="-122"/>
              </a:rPr>
              <a:t>源代码到目标代码的编译过程，同时加入了对安全</a:t>
            </a:r>
            <a:r>
              <a:rPr lang="en-US" altLang="zh-CN" sz="2000" dirty="0" smtClean="0">
                <a:latin typeface="华文仿宋" panose="02010600040101010101" pitchFamily="2" charset="-122"/>
                <a:ea typeface="华文仿宋" panose="02010600040101010101" pitchFamily="2" charset="-122"/>
              </a:rPr>
              <a:t>C</a:t>
            </a:r>
            <a:r>
              <a:rPr lang="zh-CN" altLang="en-US" sz="2000" dirty="0" smtClean="0">
                <a:latin typeface="华文仿宋" panose="02010600040101010101" pitchFamily="2" charset="-122"/>
                <a:ea typeface="华文仿宋" panose="02010600040101010101" pitchFamily="2" charset="-122"/>
              </a:rPr>
              <a:t>子集约束规则的检验；</a:t>
            </a:r>
            <a:endParaRPr lang="en-US" altLang="zh-CN" sz="2000" dirty="0" smtClean="0">
              <a:latin typeface="华文仿宋" panose="02010600040101010101" pitchFamily="2" charset="-122"/>
              <a:ea typeface="华文仿宋" panose="02010600040101010101" pitchFamily="2" charset="-122"/>
            </a:endParaRPr>
          </a:p>
          <a:p>
            <a:pPr eaLnBrk="1" fontAlgn="auto" hangingPunct="1">
              <a:spcAft>
                <a:spcPts val="0"/>
              </a:spcAft>
              <a:defRPr/>
            </a:pPr>
            <a:r>
              <a:rPr lang="zh-CN" altLang="en-US" sz="2000" dirty="0" smtClean="0">
                <a:latin typeface="华文仿宋" panose="02010600040101010101" pitchFamily="2" charset="-122"/>
                <a:ea typeface="华文仿宋" panose="02010600040101010101" pitchFamily="2" charset="-122"/>
              </a:rPr>
              <a:t>提出一种</a:t>
            </a:r>
            <a:r>
              <a:rPr lang="zh-CN" altLang="en-US" sz="2000" dirty="0">
                <a:latin typeface="华文仿宋" panose="02010600040101010101" pitchFamily="2" charset="-122"/>
                <a:ea typeface="华文仿宋" panose="02010600040101010101" pitchFamily="2" charset="-122"/>
              </a:rPr>
              <a:t>基于</a:t>
            </a:r>
            <a:r>
              <a:rPr lang="zh-CN" altLang="en-US" sz="2000" dirty="0" smtClean="0">
                <a:latin typeface="华文仿宋" panose="02010600040101010101" pitchFamily="2" charset="-122"/>
                <a:ea typeface="华文仿宋" panose="02010600040101010101" pitchFamily="2" charset="-122"/>
              </a:rPr>
              <a:t>一阶逻辑公理系统和文法单元的形式验证方法，实现了对源代码到目标代码的编译过程的验证；</a:t>
            </a:r>
          </a:p>
          <a:p>
            <a:pPr eaLnBrk="1" fontAlgn="auto" hangingPunct="1">
              <a:spcAft>
                <a:spcPts val="0"/>
              </a:spcAft>
              <a:defRPr/>
            </a:pPr>
            <a:r>
              <a:rPr lang="zh-CN" altLang="en-US" sz="2000" dirty="0" smtClean="0">
                <a:latin typeface="华文仿宋" panose="02010600040101010101" pitchFamily="2" charset="-122"/>
                <a:ea typeface="华文仿宋" panose="02010600040101010101" pitchFamily="2" charset="-122"/>
              </a:rPr>
              <a:t>满足</a:t>
            </a:r>
            <a:r>
              <a:rPr lang="en-US" altLang="zh-CN" sz="2000" dirty="0" smtClean="0">
                <a:latin typeface="华文仿宋" panose="02010600040101010101" pitchFamily="2" charset="-122"/>
                <a:ea typeface="华文仿宋" panose="02010600040101010101" pitchFamily="2" charset="-122"/>
              </a:rPr>
              <a:t>A</a:t>
            </a:r>
            <a:r>
              <a:rPr lang="zh-CN" altLang="en-US" sz="2000" dirty="0">
                <a:latin typeface="华文仿宋" panose="02010600040101010101" pitchFamily="2" charset="-122"/>
                <a:ea typeface="华文仿宋" panose="02010600040101010101" pitchFamily="2" charset="-122"/>
              </a:rPr>
              <a:t>级软件开发中的</a:t>
            </a:r>
            <a:r>
              <a:rPr lang="zh-CN" altLang="en-US" sz="2000" dirty="0">
                <a:solidFill>
                  <a:srgbClr val="0070C0"/>
                </a:solidFill>
                <a:latin typeface="华文仿宋" panose="02010600040101010101" pitchFamily="2" charset="-122"/>
                <a:ea typeface="华文仿宋" panose="02010600040101010101" pitchFamily="2" charset="-122"/>
              </a:rPr>
              <a:t>可追踪性需求</a:t>
            </a:r>
            <a:r>
              <a:rPr lang="zh-CN" altLang="en-US" sz="2000" dirty="0">
                <a:latin typeface="华文仿宋" panose="02010600040101010101" pitchFamily="2" charset="-122"/>
                <a:ea typeface="华文仿宋" panose="02010600040101010101" pitchFamily="2" charset="-122"/>
              </a:rPr>
              <a:t>，设计一种方法实现</a:t>
            </a:r>
            <a:r>
              <a:rPr lang="zh-CN" altLang="en-US" sz="2000" dirty="0" smtClean="0">
                <a:latin typeface="华文仿宋" panose="02010600040101010101" pitchFamily="2" charset="-122"/>
                <a:ea typeface="华文仿宋" panose="02010600040101010101" pitchFamily="2" charset="-122"/>
              </a:rPr>
              <a:t>源代码到汇编代码及证明序列之间的对应；</a:t>
            </a:r>
            <a:endParaRPr lang="en-US" altLang="zh-CN" sz="2000" dirty="0" smtClean="0">
              <a:latin typeface="华文仿宋" panose="02010600040101010101" pitchFamily="2" charset="-122"/>
              <a:ea typeface="华文仿宋" panose="02010600040101010101" pitchFamily="2" charset="-122"/>
            </a:endParaRPr>
          </a:p>
          <a:p>
            <a:pPr eaLnBrk="1" fontAlgn="auto" hangingPunct="1">
              <a:spcAft>
                <a:spcPts val="0"/>
              </a:spcAft>
              <a:defRPr/>
            </a:pPr>
            <a:r>
              <a:rPr lang="zh-CN" altLang="en-US" sz="2000" dirty="0">
                <a:latin typeface="宋体" panose="02010600030101010101" pitchFamily="2" charset="-122"/>
                <a:ea typeface="宋体" panose="02010600030101010101" pitchFamily="2" charset="-122"/>
                <a:cs typeface="Times New Roman" panose="02020603050405020304" pitchFamily="18" charset="0"/>
              </a:rPr>
              <a:t>工具的设计与</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实现。</a:t>
            </a:r>
            <a:endParaRPr lang="en-US" altLang="zh-CN" sz="2000" dirty="0" smtClean="0">
              <a:latin typeface="华文仿宋" panose="02010600040101010101" pitchFamily="2" charset="-122"/>
              <a:ea typeface="华文仿宋" panose="02010600040101010101" pitchFamily="2" charset="-122"/>
            </a:endParaRPr>
          </a:p>
          <a:p>
            <a:pPr marL="0" indent="0" eaLnBrk="1" fontAlgn="auto" hangingPunct="1">
              <a:spcAft>
                <a:spcPts val="0"/>
              </a:spcAft>
              <a:buFont typeface="Arial" panose="020B0604020202020204" pitchFamily="34" charset="0"/>
              <a:buNone/>
              <a:defRPr/>
            </a:pPr>
            <a:endParaRPr lang="zh-CN" altLang="en-US" sz="2000" dirty="0">
              <a:latin typeface="Times New Roman" panose="02020603050405020304" pitchFamily="18" charset="0"/>
              <a:ea typeface="华文仿宋" panose="02010600040101010101" pitchFamily="2" charset="-122"/>
            </a:endParaRPr>
          </a:p>
        </p:txBody>
      </p:sp>
      <p:pic>
        <p:nvPicPr>
          <p:cNvPr id="5" name="内容占位符 3"/>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767263" y="844550"/>
            <a:ext cx="4098925"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6288258" y="4276578"/>
            <a:ext cx="1041010" cy="1709225"/>
          </a:xfrm>
          <a:prstGeom prst="rect">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1097153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ctr"/>
            <a:r>
              <a:rPr lang="zh-CN" altLang="en-US" smtClean="0"/>
              <a:t>目录</a:t>
            </a:r>
          </a:p>
        </p:txBody>
      </p:sp>
      <p:sp>
        <p:nvSpPr>
          <p:cNvPr id="20483" name="内容占位符 2"/>
          <p:cNvSpPr>
            <a:spLocks noGrp="1"/>
          </p:cNvSpPr>
          <p:nvPr>
            <p:ph idx="1"/>
          </p:nvPr>
        </p:nvSpPr>
        <p:spPr>
          <a:xfrm>
            <a:off x="463550" y="1254125"/>
            <a:ext cx="5119688" cy="3254375"/>
          </a:xfrm>
        </p:spPr>
        <p:txBody>
          <a:bodyPr/>
          <a:lstStyle/>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相关工作</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研究内容</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a:solidFill>
                  <a:srgbClr val="0070C0"/>
                </a:solidFill>
                <a:latin typeface="Times New Roman" panose="02020603050405020304" pitchFamily="18" charset="0"/>
                <a:ea typeface="幼圆" panose="02010509060101010101" pitchFamily="49" charset="-122"/>
              </a:rPr>
              <a:t>形式验证</a:t>
            </a:r>
            <a:r>
              <a:rPr lang="zh-CN" altLang="en-US" dirty="0" smtClean="0">
                <a:solidFill>
                  <a:srgbClr val="0070C0"/>
                </a:solidFill>
                <a:latin typeface="Times New Roman" panose="02020603050405020304" pitchFamily="18" charset="0"/>
                <a:ea typeface="幼圆" panose="02010509060101010101" pitchFamily="49" charset="-122"/>
              </a:rPr>
              <a:t>方法</a:t>
            </a:r>
            <a:endParaRPr lang="en-US" altLang="zh-CN" dirty="0" smtClean="0">
              <a:solidFill>
                <a:srgbClr val="0070C0"/>
              </a:solidFill>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安全编译</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结论</a:t>
            </a:r>
            <a:endParaRPr lang="en-US" altLang="zh-CN" dirty="0" smtClean="0">
              <a:latin typeface="Times New Roman" panose="02020603050405020304" pitchFamily="18" charset="0"/>
              <a:ea typeface="幼圆" panose="02010509060101010101" pitchFamily="49" charset="-122"/>
            </a:endParaRPr>
          </a:p>
          <a:p>
            <a:pPr marL="514350" indent="-514350">
              <a:buFont typeface="华文中宋" panose="02010600040101010101" pitchFamily="2" charset="-122"/>
              <a:buAutoNum type="arabicPeriod"/>
            </a:pPr>
            <a:r>
              <a:rPr lang="zh-CN" altLang="en-US" dirty="0" smtClean="0">
                <a:latin typeface="Times New Roman" panose="02020603050405020304" pitchFamily="18" charset="0"/>
                <a:ea typeface="幼圆" panose="02010509060101010101" pitchFamily="49" charset="-122"/>
              </a:rPr>
              <a:t>参考文献</a:t>
            </a: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zh-CN" altLang="en-US" dirty="0" smtClean="0">
              <a:latin typeface="Times New Roman" panose="02020603050405020304" pitchFamily="18" charset="0"/>
              <a:ea typeface="宋体" panose="02010600030101010101" pitchFamily="2" charset="-122"/>
            </a:endParaRPr>
          </a:p>
          <a:p>
            <a:pPr marL="914400" lvl="1"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en-US" altLang="zh-CN" dirty="0" smtClean="0">
              <a:latin typeface="Times New Roman" panose="02020603050405020304" pitchFamily="18" charset="0"/>
              <a:ea typeface="宋体" panose="02010600030101010101" pitchFamily="2" charset="-122"/>
            </a:endParaRPr>
          </a:p>
          <a:p>
            <a:pPr marL="514350" indent="-514350">
              <a:buFont typeface="华文中宋" panose="02010600040101010101" pitchFamily="2" charset="-122"/>
              <a:buAutoNum type="arabicPeriod"/>
            </a:pPr>
            <a:endParaRPr lang="zh-CN" altLang="en-US" dirty="0" smtClean="0"/>
          </a:p>
        </p:txBody>
      </p:sp>
    </p:spTree>
    <p:extLst>
      <p:ext uri="{BB962C8B-B14F-4D97-AF65-F5344CB8AC3E}">
        <p14:creationId xmlns:p14="http://schemas.microsoft.com/office/powerpoint/2010/main" val="4178909714"/>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22412</TotalTime>
  <Words>2287</Words>
  <Application>Microsoft Macintosh PowerPoint</Application>
  <PresentationFormat>全屏显示(4:3)</PresentationFormat>
  <Paragraphs>282</Paragraphs>
  <Slides>23</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4" baseType="lpstr">
      <vt:lpstr>Arial</vt:lpstr>
      <vt:lpstr>Calibri</vt:lpstr>
      <vt:lpstr>Times New Roman</vt:lpstr>
      <vt:lpstr>Wingdings</vt:lpstr>
      <vt:lpstr>华文仿宋</vt:lpstr>
      <vt:lpstr>华文行楷</vt:lpstr>
      <vt:lpstr>华文中宋</vt:lpstr>
      <vt:lpstr>宋体</vt:lpstr>
      <vt:lpstr>幼圆</vt:lpstr>
      <vt:lpstr>Grid</vt:lpstr>
      <vt:lpstr>BMP 图像</vt:lpstr>
      <vt:lpstr>安全C编译器的构建和形式验证方法的研究与实现</vt:lpstr>
      <vt:lpstr>目录</vt:lpstr>
      <vt:lpstr>1.相关工作</vt:lpstr>
      <vt:lpstr>1.相关工作</vt:lpstr>
      <vt:lpstr>1.相关工作</vt:lpstr>
      <vt:lpstr>1.相关工作</vt:lpstr>
      <vt:lpstr>目录</vt:lpstr>
      <vt:lpstr>2.研究内容</vt:lpstr>
      <vt:lpstr>目录</vt:lpstr>
      <vt:lpstr>3.形式验证方法</vt:lpstr>
      <vt:lpstr>3.形式验证方法</vt:lpstr>
      <vt:lpstr>3.形式验证方法</vt:lpstr>
      <vt:lpstr>3.形式验证方法</vt:lpstr>
      <vt:lpstr>3.形式验证方法</vt:lpstr>
      <vt:lpstr>3.形式验证方法</vt:lpstr>
      <vt:lpstr>目录</vt:lpstr>
      <vt:lpstr>4.安全编译</vt:lpstr>
      <vt:lpstr>4.安全编译</vt:lpstr>
      <vt:lpstr>目录</vt:lpstr>
      <vt:lpstr>5. 结论</vt:lpstr>
      <vt:lpstr>目录</vt:lpstr>
      <vt:lpstr>6.参考文献</vt:lpstr>
      <vt:lpstr>PowerPoint 演示文稿</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Microsoft Office 用户</cp:lastModifiedBy>
  <cp:revision>2441</cp:revision>
  <dcterms:created xsi:type="dcterms:W3CDTF">2004-03-10T10:42:25Z</dcterms:created>
  <dcterms:modified xsi:type="dcterms:W3CDTF">2016-09-21T04:24:33Z</dcterms:modified>
</cp:coreProperties>
</file>