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A071DF-FB6D-4DD7-97C9-28584388DF38}"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14BCF-AB8D-46E6-BD2F-2ED669D5D7B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41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071DF-FB6D-4DD7-97C9-28584388DF38}"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14BCF-AB8D-46E6-BD2F-2ED669D5D7BF}" type="slidenum">
              <a:rPr lang="en-IN" smtClean="0"/>
              <a:t>‹#›</a:t>
            </a:fld>
            <a:endParaRPr lang="en-IN"/>
          </a:p>
        </p:txBody>
      </p:sp>
    </p:spTree>
    <p:extLst>
      <p:ext uri="{BB962C8B-B14F-4D97-AF65-F5344CB8AC3E}">
        <p14:creationId xmlns:p14="http://schemas.microsoft.com/office/powerpoint/2010/main" val="176487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071DF-FB6D-4DD7-97C9-28584388DF38}"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14BCF-AB8D-46E6-BD2F-2ED669D5D7BF}" type="slidenum">
              <a:rPr lang="en-IN" smtClean="0"/>
              <a:t>‹#›</a:t>
            </a:fld>
            <a:endParaRPr lang="en-IN"/>
          </a:p>
        </p:txBody>
      </p:sp>
    </p:spTree>
    <p:extLst>
      <p:ext uri="{BB962C8B-B14F-4D97-AF65-F5344CB8AC3E}">
        <p14:creationId xmlns:p14="http://schemas.microsoft.com/office/powerpoint/2010/main" val="225958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071DF-FB6D-4DD7-97C9-28584388DF38}"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14BCF-AB8D-46E6-BD2F-2ED669D5D7BF}" type="slidenum">
              <a:rPr lang="en-IN" smtClean="0"/>
              <a:t>‹#›</a:t>
            </a:fld>
            <a:endParaRPr lang="en-IN"/>
          </a:p>
        </p:txBody>
      </p:sp>
    </p:spTree>
    <p:extLst>
      <p:ext uri="{BB962C8B-B14F-4D97-AF65-F5344CB8AC3E}">
        <p14:creationId xmlns:p14="http://schemas.microsoft.com/office/powerpoint/2010/main" val="9792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071DF-FB6D-4DD7-97C9-28584388DF38}"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14BCF-AB8D-46E6-BD2F-2ED669D5D7B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94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A071DF-FB6D-4DD7-97C9-28584388DF38}"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14BCF-AB8D-46E6-BD2F-2ED669D5D7BF}" type="slidenum">
              <a:rPr lang="en-IN" smtClean="0"/>
              <a:t>‹#›</a:t>
            </a:fld>
            <a:endParaRPr lang="en-IN"/>
          </a:p>
        </p:txBody>
      </p:sp>
    </p:spTree>
    <p:extLst>
      <p:ext uri="{BB962C8B-B14F-4D97-AF65-F5344CB8AC3E}">
        <p14:creationId xmlns:p14="http://schemas.microsoft.com/office/powerpoint/2010/main" val="242700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071DF-FB6D-4DD7-97C9-28584388DF38}" type="datetimeFigureOut">
              <a:rPr lang="en-IN" smtClean="0"/>
              <a:t>04-03-2023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A14BCF-AB8D-46E6-BD2F-2ED669D5D7BF}" type="slidenum">
              <a:rPr lang="en-IN" smtClean="0"/>
              <a:t>‹#›</a:t>
            </a:fld>
            <a:endParaRPr lang="en-IN"/>
          </a:p>
        </p:txBody>
      </p:sp>
    </p:spTree>
    <p:extLst>
      <p:ext uri="{BB962C8B-B14F-4D97-AF65-F5344CB8AC3E}">
        <p14:creationId xmlns:p14="http://schemas.microsoft.com/office/powerpoint/2010/main" val="407973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A071DF-FB6D-4DD7-97C9-28584388DF38}" type="datetimeFigureOut">
              <a:rPr lang="en-IN" smtClean="0"/>
              <a:t>04-03-2023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14BCF-AB8D-46E6-BD2F-2ED669D5D7BF}" type="slidenum">
              <a:rPr lang="en-IN" smtClean="0"/>
              <a:t>‹#›</a:t>
            </a:fld>
            <a:endParaRPr lang="en-IN"/>
          </a:p>
        </p:txBody>
      </p:sp>
    </p:spTree>
    <p:extLst>
      <p:ext uri="{BB962C8B-B14F-4D97-AF65-F5344CB8AC3E}">
        <p14:creationId xmlns:p14="http://schemas.microsoft.com/office/powerpoint/2010/main" val="78883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A071DF-FB6D-4DD7-97C9-28584388DF38}" type="datetimeFigureOut">
              <a:rPr lang="en-IN" smtClean="0"/>
              <a:t>04-03-2023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4A14BCF-AB8D-46E6-BD2F-2ED669D5D7BF}" type="slidenum">
              <a:rPr lang="en-IN" smtClean="0"/>
              <a:t>‹#›</a:t>
            </a:fld>
            <a:endParaRPr lang="en-IN"/>
          </a:p>
        </p:txBody>
      </p:sp>
    </p:spTree>
    <p:extLst>
      <p:ext uri="{BB962C8B-B14F-4D97-AF65-F5344CB8AC3E}">
        <p14:creationId xmlns:p14="http://schemas.microsoft.com/office/powerpoint/2010/main" val="281822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A071DF-FB6D-4DD7-97C9-28584388DF38}" type="datetimeFigureOut">
              <a:rPr lang="en-IN" smtClean="0"/>
              <a:t>04-03-2023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A14BCF-AB8D-46E6-BD2F-2ED669D5D7BF}" type="slidenum">
              <a:rPr lang="en-IN" smtClean="0"/>
              <a:t>‹#›</a:t>
            </a:fld>
            <a:endParaRPr lang="en-IN"/>
          </a:p>
        </p:txBody>
      </p:sp>
    </p:spTree>
    <p:extLst>
      <p:ext uri="{BB962C8B-B14F-4D97-AF65-F5344CB8AC3E}">
        <p14:creationId xmlns:p14="http://schemas.microsoft.com/office/powerpoint/2010/main" val="237197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071DF-FB6D-4DD7-97C9-28584388DF38}"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14BCF-AB8D-46E6-BD2F-2ED669D5D7BF}" type="slidenum">
              <a:rPr lang="en-IN" smtClean="0"/>
              <a:t>‹#›</a:t>
            </a:fld>
            <a:endParaRPr lang="en-IN"/>
          </a:p>
        </p:txBody>
      </p:sp>
    </p:spTree>
    <p:extLst>
      <p:ext uri="{BB962C8B-B14F-4D97-AF65-F5344CB8AC3E}">
        <p14:creationId xmlns:p14="http://schemas.microsoft.com/office/powerpoint/2010/main" val="351093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A071DF-FB6D-4DD7-97C9-28584388DF38}" type="datetimeFigureOut">
              <a:rPr lang="en-IN" smtClean="0"/>
              <a:t>04-03-2023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A14BCF-AB8D-46E6-BD2F-2ED669D5D7B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695367"/>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inyurl.com/yc553x2z"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Meteorite_classificatio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94CD-8DD8-5113-93C8-89EEEE2DA293}"/>
              </a:ext>
            </a:extLst>
          </p:cNvPr>
          <p:cNvSpPr>
            <a:spLocks noGrp="1"/>
          </p:cNvSpPr>
          <p:nvPr>
            <p:ph type="ctrTitle"/>
          </p:nvPr>
        </p:nvSpPr>
        <p:spPr/>
        <p:txBody>
          <a:bodyPr/>
          <a:lstStyle/>
          <a:p>
            <a:r>
              <a:rPr lang="en-US" dirty="0"/>
              <a:t>Meteorite landings prediction analysis.</a:t>
            </a:r>
            <a:endParaRPr lang="en-IN" dirty="0"/>
          </a:p>
        </p:txBody>
      </p:sp>
      <p:sp>
        <p:nvSpPr>
          <p:cNvPr id="3" name="Subtitle 2">
            <a:extLst>
              <a:ext uri="{FF2B5EF4-FFF2-40B4-BE49-F238E27FC236}">
                <a16:creationId xmlns:a16="http://schemas.microsoft.com/office/drawing/2014/main" id="{FE9569CF-635C-DDA1-2B43-0895B218C81E}"/>
              </a:ext>
            </a:extLst>
          </p:cNvPr>
          <p:cNvSpPr>
            <a:spLocks noGrp="1"/>
          </p:cNvSpPr>
          <p:nvPr>
            <p:ph type="subTitle" idx="1"/>
          </p:nvPr>
        </p:nvSpPr>
        <p:spPr/>
        <p:txBody>
          <a:bodyPr/>
          <a:lstStyle/>
          <a:p>
            <a:r>
              <a:rPr lang="en-US" dirty="0"/>
              <a:t>Presented by-</a:t>
            </a:r>
          </a:p>
          <a:p>
            <a:r>
              <a:rPr lang="en-US" dirty="0"/>
              <a:t>Team “</a:t>
            </a:r>
            <a:r>
              <a:rPr lang="en-US" dirty="0" err="1"/>
              <a:t>Kuch</a:t>
            </a:r>
            <a:r>
              <a:rPr lang="en-US" dirty="0"/>
              <a:t> </a:t>
            </a:r>
            <a:r>
              <a:rPr lang="en-US" dirty="0" err="1"/>
              <a:t>Bhi</a:t>
            </a:r>
            <a:r>
              <a:rPr lang="en-US" dirty="0"/>
              <a:t>”(Chitkara University)</a:t>
            </a:r>
            <a:endParaRPr lang="en-IN" dirty="0"/>
          </a:p>
        </p:txBody>
      </p:sp>
    </p:spTree>
    <p:extLst>
      <p:ext uri="{BB962C8B-B14F-4D97-AF65-F5344CB8AC3E}">
        <p14:creationId xmlns:p14="http://schemas.microsoft.com/office/powerpoint/2010/main" val="197092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D0DE-9B45-26F9-C8AC-A128F05E753C}"/>
              </a:ext>
            </a:extLst>
          </p:cNvPr>
          <p:cNvSpPr>
            <a:spLocks noGrp="1"/>
          </p:cNvSpPr>
          <p:nvPr>
            <p:ph type="title"/>
          </p:nvPr>
        </p:nvSpPr>
        <p:spPr/>
        <p:txBody>
          <a:bodyPr/>
          <a:lstStyle/>
          <a:p>
            <a:r>
              <a:rPr lang="en-US" dirty="0"/>
              <a:t>Approach to analysis(cont.)</a:t>
            </a:r>
            <a:endParaRPr lang="en-IN" dirty="0"/>
          </a:p>
        </p:txBody>
      </p:sp>
      <p:sp>
        <p:nvSpPr>
          <p:cNvPr id="3" name="Content Placeholder 2">
            <a:extLst>
              <a:ext uri="{FF2B5EF4-FFF2-40B4-BE49-F238E27FC236}">
                <a16:creationId xmlns:a16="http://schemas.microsoft.com/office/drawing/2014/main" id="{481672F7-D988-D7A8-4CFC-497523732290}"/>
              </a:ext>
            </a:extLst>
          </p:cNvPr>
          <p:cNvSpPr>
            <a:spLocks noGrp="1"/>
          </p:cNvSpPr>
          <p:nvPr>
            <p:ph idx="1"/>
          </p:nvPr>
        </p:nvSpPr>
        <p:spPr/>
        <p:txBody>
          <a:bodyPr/>
          <a:lstStyle/>
          <a:p>
            <a:pPr marL="201168" lvl="1" indent="0">
              <a:buNone/>
            </a:pPr>
            <a:r>
              <a:rPr lang="en-US" dirty="0"/>
              <a:t>Using </a:t>
            </a:r>
            <a:r>
              <a:rPr lang="en-US" dirty="0" err="1"/>
              <a:t>plotly</a:t>
            </a:r>
            <a:r>
              <a:rPr lang="en-US" dirty="0"/>
              <a:t> and matplotlib, python libraries to visualize data we created two unique maps based on the geolocation frequency of the fallen meteorites.</a:t>
            </a:r>
            <a:endParaRPr lang="en-IN" dirty="0"/>
          </a:p>
        </p:txBody>
      </p:sp>
      <p:pic>
        <p:nvPicPr>
          <p:cNvPr id="5" name="Picture 4">
            <a:extLst>
              <a:ext uri="{FF2B5EF4-FFF2-40B4-BE49-F238E27FC236}">
                <a16:creationId xmlns:a16="http://schemas.microsoft.com/office/drawing/2014/main" id="{C5D1094E-5B01-F70A-CD2F-DE858D738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2786332"/>
            <a:ext cx="5516279" cy="3082761"/>
          </a:xfrm>
          <a:prstGeom prst="rect">
            <a:avLst/>
          </a:prstGeom>
        </p:spPr>
      </p:pic>
      <p:pic>
        <p:nvPicPr>
          <p:cNvPr id="7" name="Picture 6">
            <a:extLst>
              <a:ext uri="{FF2B5EF4-FFF2-40B4-BE49-F238E27FC236}">
                <a16:creationId xmlns:a16="http://schemas.microsoft.com/office/drawing/2014/main" id="{DD434655-7545-5E19-B0DA-6675C8EDC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559" y="2786331"/>
            <a:ext cx="4945838" cy="3082761"/>
          </a:xfrm>
          <a:prstGeom prst="rect">
            <a:avLst/>
          </a:prstGeom>
        </p:spPr>
      </p:pic>
    </p:spTree>
    <p:extLst>
      <p:ext uri="{BB962C8B-B14F-4D97-AF65-F5344CB8AC3E}">
        <p14:creationId xmlns:p14="http://schemas.microsoft.com/office/powerpoint/2010/main" val="28007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C1B3-8B0D-53E6-48A8-88BA60BBD6EE}"/>
              </a:ext>
            </a:extLst>
          </p:cNvPr>
          <p:cNvSpPr>
            <a:spLocks noGrp="1"/>
          </p:cNvSpPr>
          <p:nvPr>
            <p:ph type="title"/>
          </p:nvPr>
        </p:nvSpPr>
        <p:spPr/>
        <p:txBody>
          <a:bodyPr/>
          <a:lstStyle/>
          <a:p>
            <a:r>
              <a:rPr lang="en-US" dirty="0"/>
              <a:t>Approach to Analysis(cont.)</a:t>
            </a:r>
            <a:endParaRPr lang="en-IN" dirty="0"/>
          </a:p>
        </p:txBody>
      </p:sp>
      <p:sp>
        <p:nvSpPr>
          <p:cNvPr id="3" name="Content Placeholder 2">
            <a:extLst>
              <a:ext uri="{FF2B5EF4-FFF2-40B4-BE49-F238E27FC236}">
                <a16:creationId xmlns:a16="http://schemas.microsoft.com/office/drawing/2014/main" id="{0DF157BF-9C98-DAF5-464A-71499BA12C86}"/>
              </a:ext>
            </a:extLst>
          </p:cNvPr>
          <p:cNvSpPr>
            <a:spLocks noGrp="1"/>
          </p:cNvSpPr>
          <p:nvPr>
            <p:ph idx="1"/>
          </p:nvPr>
        </p:nvSpPr>
        <p:spPr/>
        <p:txBody>
          <a:bodyPr/>
          <a:lstStyle/>
          <a:p>
            <a:r>
              <a:rPr lang="en-US" dirty="0"/>
              <a:t>The first map was a geolocation frequency map that showed us the frequency of meteorites fallen in regards to the metrics of </a:t>
            </a:r>
            <a:r>
              <a:rPr lang="en-US" b="1" i="1" dirty="0"/>
              <a:t>fell </a:t>
            </a:r>
            <a:r>
              <a:rPr lang="en-US" dirty="0"/>
              <a:t>and </a:t>
            </a:r>
            <a:r>
              <a:rPr lang="en-US" b="1" i="1" dirty="0"/>
              <a:t>found </a:t>
            </a:r>
            <a:r>
              <a:rPr lang="en-US" dirty="0"/>
              <a:t>properties of the meteorites(for information on </a:t>
            </a:r>
            <a:r>
              <a:rPr lang="en-US" b="1" i="1" dirty="0"/>
              <a:t>fell </a:t>
            </a:r>
            <a:r>
              <a:rPr lang="en-US" dirty="0"/>
              <a:t>and </a:t>
            </a:r>
            <a:r>
              <a:rPr lang="en-US" b="1" i="1" dirty="0"/>
              <a:t>found </a:t>
            </a:r>
            <a:r>
              <a:rPr lang="en-US" dirty="0"/>
              <a:t>refer </a:t>
            </a:r>
            <a:r>
              <a:rPr lang="en-US" dirty="0">
                <a:hlinkClick r:id="rId2" action="ppaction://hlinksldjump"/>
              </a:rPr>
              <a:t>here</a:t>
            </a:r>
            <a:r>
              <a:rPr lang="en-US" dirty="0"/>
              <a:t>).</a:t>
            </a:r>
            <a:endParaRPr lang="en-IN" dirty="0"/>
          </a:p>
        </p:txBody>
      </p:sp>
      <p:pic>
        <p:nvPicPr>
          <p:cNvPr id="5" name="Picture 4">
            <a:extLst>
              <a:ext uri="{FF2B5EF4-FFF2-40B4-BE49-F238E27FC236}">
                <a16:creationId xmlns:a16="http://schemas.microsoft.com/office/drawing/2014/main" id="{981B472E-6A9F-0B35-D998-34952F9A8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517" y="2812961"/>
            <a:ext cx="7246965" cy="3415311"/>
          </a:xfrm>
          <a:prstGeom prst="rect">
            <a:avLst/>
          </a:prstGeom>
        </p:spPr>
      </p:pic>
    </p:spTree>
    <p:extLst>
      <p:ext uri="{BB962C8B-B14F-4D97-AF65-F5344CB8AC3E}">
        <p14:creationId xmlns:p14="http://schemas.microsoft.com/office/powerpoint/2010/main" val="358923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7C9D-B20D-2CDC-CE02-ACC912682987}"/>
              </a:ext>
            </a:extLst>
          </p:cNvPr>
          <p:cNvSpPr>
            <a:spLocks noGrp="1"/>
          </p:cNvSpPr>
          <p:nvPr>
            <p:ph type="title"/>
          </p:nvPr>
        </p:nvSpPr>
        <p:spPr/>
        <p:txBody>
          <a:bodyPr/>
          <a:lstStyle/>
          <a:p>
            <a:r>
              <a:rPr lang="en-US" dirty="0"/>
              <a:t>Approach to Analysis(cont.)</a:t>
            </a:r>
            <a:endParaRPr lang="en-IN" dirty="0"/>
          </a:p>
        </p:txBody>
      </p:sp>
      <p:sp>
        <p:nvSpPr>
          <p:cNvPr id="3" name="Content Placeholder 2">
            <a:extLst>
              <a:ext uri="{FF2B5EF4-FFF2-40B4-BE49-F238E27FC236}">
                <a16:creationId xmlns:a16="http://schemas.microsoft.com/office/drawing/2014/main" id="{23A6B34D-3A58-3F10-AB52-305A021B1D21}"/>
              </a:ext>
            </a:extLst>
          </p:cNvPr>
          <p:cNvSpPr>
            <a:spLocks noGrp="1"/>
          </p:cNvSpPr>
          <p:nvPr>
            <p:ph idx="1"/>
          </p:nvPr>
        </p:nvSpPr>
        <p:spPr/>
        <p:txBody>
          <a:bodyPr/>
          <a:lstStyle/>
          <a:p>
            <a:r>
              <a:rPr lang="en-US" dirty="0"/>
              <a:t>The second map that was generated was frequency based heatmap, that allowed us to better understand which areas receive the most amount of Astro-debris.</a:t>
            </a:r>
            <a:endParaRPr lang="en-IN" dirty="0"/>
          </a:p>
        </p:txBody>
      </p:sp>
      <p:pic>
        <p:nvPicPr>
          <p:cNvPr id="5" name="Picture 4">
            <a:extLst>
              <a:ext uri="{FF2B5EF4-FFF2-40B4-BE49-F238E27FC236}">
                <a16:creationId xmlns:a16="http://schemas.microsoft.com/office/drawing/2014/main" id="{DA76E454-FDE4-87DB-C659-A336A0CE7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325" y="2513426"/>
            <a:ext cx="6711350" cy="3678859"/>
          </a:xfrm>
          <a:prstGeom prst="rect">
            <a:avLst/>
          </a:prstGeom>
        </p:spPr>
      </p:pic>
    </p:spTree>
    <p:extLst>
      <p:ext uri="{BB962C8B-B14F-4D97-AF65-F5344CB8AC3E}">
        <p14:creationId xmlns:p14="http://schemas.microsoft.com/office/powerpoint/2010/main" val="14485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8135-BCD0-4985-6E75-3B4C06F22C98}"/>
              </a:ext>
            </a:extLst>
          </p:cNvPr>
          <p:cNvSpPr>
            <a:spLocks noGrp="1"/>
          </p:cNvSpPr>
          <p:nvPr>
            <p:ph type="title"/>
          </p:nvPr>
        </p:nvSpPr>
        <p:spPr/>
        <p:txBody>
          <a:bodyPr/>
          <a:lstStyle/>
          <a:p>
            <a:r>
              <a:rPr lang="en-US" dirty="0"/>
              <a:t>Analysis and conclusions</a:t>
            </a:r>
            <a:endParaRPr lang="en-IN" dirty="0"/>
          </a:p>
        </p:txBody>
      </p:sp>
      <p:sp>
        <p:nvSpPr>
          <p:cNvPr id="3" name="Content Placeholder 2">
            <a:extLst>
              <a:ext uri="{FF2B5EF4-FFF2-40B4-BE49-F238E27FC236}">
                <a16:creationId xmlns:a16="http://schemas.microsoft.com/office/drawing/2014/main" id="{5F912E9C-E003-B58B-EF73-55C267973669}"/>
              </a:ext>
            </a:extLst>
          </p:cNvPr>
          <p:cNvSpPr>
            <a:spLocks noGrp="1"/>
          </p:cNvSpPr>
          <p:nvPr>
            <p:ph idx="1"/>
          </p:nvPr>
        </p:nvSpPr>
        <p:spPr/>
        <p:txBody>
          <a:bodyPr/>
          <a:lstStyle/>
          <a:p>
            <a:r>
              <a:rPr lang="en-US" dirty="0"/>
              <a:t>After generating various pivot tables, dataframes, plots and maps, the team felt confident in the refined information produced from the data provided to now commence with the Exploratory Data Analysis and draw conclusions.</a:t>
            </a:r>
          </a:p>
          <a:p>
            <a:endParaRPr lang="en-US" dirty="0"/>
          </a:p>
          <a:p>
            <a:r>
              <a:rPr lang="en-US" dirty="0"/>
              <a:t>This was done by a visual analysis by the members of the team first, then cross referencing it with more data in the database, primarily year and frequency based data.</a:t>
            </a:r>
            <a:endParaRPr lang="en-IN" dirty="0"/>
          </a:p>
        </p:txBody>
      </p:sp>
    </p:spTree>
    <p:extLst>
      <p:ext uri="{BB962C8B-B14F-4D97-AF65-F5344CB8AC3E}">
        <p14:creationId xmlns:p14="http://schemas.microsoft.com/office/powerpoint/2010/main" val="391724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8A70-218C-1F32-DE1A-12B8BAC4A909}"/>
              </a:ext>
            </a:extLst>
          </p:cNvPr>
          <p:cNvSpPr>
            <a:spLocks noGrp="1"/>
          </p:cNvSpPr>
          <p:nvPr>
            <p:ph type="title"/>
          </p:nvPr>
        </p:nvSpPr>
        <p:spPr/>
        <p:txBody>
          <a:bodyPr/>
          <a:lstStyle/>
          <a:p>
            <a:r>
              <a:rPr lang="en-US" dirty="0"/>
              <a:t>Analysis and conclusions(cont.)</a:t>
            </a:r>
            <a:endParaRPr lang="en-IN" dirty="0"/>
          </a:p>
        </p:txBody>
      </p:sp>
      <p:sp>
        <p:nvSpPr>
          <p:cNvPr id="3" name="Content Placeholder 2">
            <a:extLst>
              <a:ext uri="{FF2B5EF4-FFF2-40B4-BE49-F238E27FC236}">
                <a16:creationId xmlns:a16="http://schemas.microsoft.com/office/drawing/2014/main" id="{03CE53A6-E280-10D2-6EEC-A9A7AA54C695}"/>
              </a:ext>
            </a:extLst>
          </p:cNvPr>
          <p:cNvSpPr>
            <a:spLocks noGrp="1"/>
          </p:cNvSpPr>
          <p:nvPr>
            <p:ph idx="1"/>
          </p:nvPr>
        </p:nvSpPr>
        <p:spPr/>
        <p:txBody>
          <a:bodyPr/>
          <a:lstStyle/>
          <a:p>
            <a:r>
              <a:rPr lang="en-US" dirty="0"/>
              <a:t>Through visual analysis of both the </a:t>
            </a:r>
            <a:r>
              <a:rPr lang="en-US" b="1" i="1" dirty="0"/>
              <a:t>fall</a:t>
            </a:r>
            <a:r>
              <a:rPr lang="en-US" i="1" dirty="0"/>
              <a:t>-</a:t>
            </a:r>
            <a:r>
              <a:rPr lang="en-US" dirty="0"/>
              <a:t>category based maps and frequency heatmap based maps we concluded with confidence that areas with the most meteor showers were as follows:</a:t>
            </a:r>
          </a:p>
          <a:p>
            <a:pPr lvl="1"/>
            <a:endParaRPr lang="en-US" i="1" dirty="0"/>
          </a:p>
          <a:p>
            <a:pPr lvl="1"/>
            <a:r>
              <a:rPr lang="en-US" i="1" dirty="0"/>
              <a:t>The United States of America</a:t>
            </a:r>
          </a:p>
          <a:p>
            <a:pPr lvl="1"/>
            <a:r>
              <a:rPr lang="en-US" i="1" dirty="0"/>
              <a:t>Oman</a:t>
            </a:r>
          </a:p>
          <a:p>
            <a:pPr lvl="1"/>
            <a:r>
              <a:rPr lang="en-US" i="1" dirty="0"/>
              <a:t>Northern Africa </a:t>
            </a:r>
          </a:p>
          <a:p>
            <a:pPr lvl="1"/>
            <a:r>
              <a:rPr lang="en-US" i="1" dirty="0"/>
              <a:t>Southern Australia</a:t>
            </a:r>
          </a:p>
          <a:p>
            <a:pPr marL="201168" lvl="1" indent="0">
              <a:buNone/>
            </a:pPr>
            <a:endParaRPr lang="en-US" i="1" dirty="0"/>
          </a:p>
          <a:p>
            <a:pPr marL="201168" lvl="1" indent="0">
              <a:buNone/>
            </a:pPr>
            <a:r>
              <a:rPr lang="en-US" dirty="0"/>
              <a:t>All of the above listed areas had the most concentrated areas of data points generated by the maps.</a:t>
            </a:r>
          </a:p>
        </p:txBody>
      </p:sp>
    </p:spTree>
    <p:extLst>
      <p:ext uri="{BB962C8B-B14F-4D97-AF65-F5344CB8AC3E}">
        <p14:creationId xmlns:p14="http://schemas.microsoft.com/office/powerpoint/2010/main" val="113439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D982-E7F1-A3C1-EF02-95160A786AA5}"/>
              </a:ext>
            </a:extLst>
          </p:cNvPr>
          <p:cNvSpPr>
            <a:spLocks noGrp="1"/>
          </p:cNvSpPr>
          <p:nvPr>
            <p:ph type="title"/>
          </p:nvPr>
        </p:nvSpPr>
        <p:spPr/>
        <p:txBody>
          <a:bodyPr/>
          <a:lstStyle/>
          <a:p>
            <a:r>
              <a:rPr lang="en-US" dirty="0"/>
              <a:t>Analysis and conclusions(cont.)</a:t>
            </a:r>
            <a:endParaRPr lang="en-IN" dirty="0"/>
          </a:p>
        </p:txBody>
      </p:sp>
      <p:pic>
        <p:nvPicPr>
          <p:cNvPr id="5" name="Content Placeholder 4">
            <a:extLst>
              <a:ext uri="{FF2B5EF4-FFF2-40B4-BE49-F238E27FC236}">
                <a16:creationId xmlns:a16="http://schemas.microsoft.com/office/drawing/2014/main" id="{AA53049C-013A-2885-318D-DCA511062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326" y="1814482"/>
            <a:ext cx="2407679" cy="1768406"/>
          </a:xfrm>
        </p:spPr>
      </p:pic>
      <p:pic>
        <p:nvPicPr>
          <p:cNvPr id="7" name="Picture 6">
            <a:extLst>
              <a:ext uri="{FF2B5EF4-FFF2-40B4-BE49-F238E27FC236}">
                <a16:creationId xmlns:a16="http://schemas.microsoft.com/office/drawing/2014/main" id="{FB8239A1-4496-D220-42C0-6A923DD9C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207" y="1768575"/>
            <a:ext cx="2407678" cy="1722499"/>
          </a:xfrm>
          <a:prstGeom prst="rect">
            <a:avLst/>
          </a:prstGeom>
        </p:spPr>
      </p:pic>
      <p:pic>
        <p:nvPicPr>
          <p:cNvPr id="9" name="Picture 8">
            <a:extLst>
              <a:ext uri="{FF2B5EF4-FFF2-40B4-BE49-F238E27FC236}">
                <a16:creationId xmlns:a16="http://schemas.microsoft.com/office/drawing/2014/main" id="{E722D97A-0A40-006A-E8C6-BA9387EAC2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6074" y="1791529"/>
            <a:ext cx="2299172" cy="1814313"/>
          </a:xfrm>
          <a:prstGeom prst="rect">
            <a:avLst/>
          </a:prstGeom>
        </p:spPr>
      </p:pic>
      <p:pic>
        <p:nvPicPr>
          <p:cNvPr id="11" name="Picture 10">
            <a:extLst>
              <a:ext uri="{FF2B5EF4-FFF2-40B4-BE49-F238E27FC236}">
                <a16:creationId xmlns:a16="http://schemas.microsoft.com/office/drawing/2014/main" id="{EB18F326-909B-94A0-4346-28D4AA0FA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2913" y="4101785"/>
            <a:ext cx="2407679" cy="1768406"/>
          </a:xfrm>
          <a:prstGeom prst="rect">
            <a:avLst/>
          </a:prstGeom>
        </p:spPr>
      </p:pic>
      <p:pic>
        <p:nvPicPr>
          <p:cNvPr id="13" name="Picture 12">
            <a:extLst>
              <a:ext uri="{FF2B5EF4-FFF2-40B4-BE49-F238E27FC236}">
                <a16:creationId xmlns:a16="http://schemas.microsoft.com/office/drawing/2014/main" id="{CE89065D-71EF-BED4-2866-A2463D7398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2207" y="4124738"/>
            <a:ext cx="2407678" cy="1722499"/>
          </a:xfrm>
          <a:prstGeom prst="rect">
            <a:avLst/>
          </a:prstGeom>
        </p:spPr>
      </p:pic>
      <p:pic>
        <p:nvPicPr>
          <p:cNvPr id="15" name="Picture 14">
            <a:extLst>
              <a:ext uri="{FF2B5EF4-FFF2-40B4-BE49-F238E27FC236}">
                <a16:creationId xmlns:a16="http://schemas.microsoft.com/office/drawing/2014/main" id="{75EC0403-7FF7-8BC1-3827-1BDE7B3774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6508" y="4124738"/>
            <a:ext cx="2299172" cy="1768407"/>
          </a:xfrm>
          <a:prstGeom prst="rect">
            <a:avLst/>
          </a:prstGeom>
        </p:spPr>
      </p:pic>
      <p:sp>
        <p:nvSpPr>
          <p:cNvPr id="16" name="TextBox 15">
            <a:extLst>
              <a:ext uri="{FF2B5EF4-FFF2-40B4-BE49-F238E27FC236}">
                <a16:creationId xmlns:a16="http://schemas.microsoft.com/office/drawing/2014/main" id="{8737536D-843E-35AF-4605-E2E1FAED4F5E}"/>
              </a:ext>
            </a:extLst>
          </p:cNvPr>
          <p:cNvSpPr txBox="1"/>
          <p:nvPr/>
        </p:nvSpPr>
        <p:spPr>
          <a:xfrm>
            <a:off x="2010622" y="3680624"/>
            <a:ext cx="580993" cy="369332"/>
          </a:xfrm>
          <a:prstGeom prst="rect">
            <a:avLst/>
          </a:prstGeom>
          <a:noFill/>
        </p:spPr>
        <p:txBody>
          <a:bodyPr wrap="none" rtlCol="0">
            <a:spAutoFit/>
          </a:bodyPr>
          <a:lstStyle/>
          <a:p>
            <a:r>
              <a:rPr lang="en-US" b="1" i="1" dirty="0"/>
              <a:t>USA</a:t>
            </a:r>
            <a:endParaRPr lang="en-IN" b="1" i="1" dirty="0"/>
          </a:p>
        </p:txBody>
      </p:sp>
      <p:sp>
        <p:nvSpPr>
          <p:cNvPr id="17" name="TextBox 16">
            <a:extLst>
              <a:ext uri="{FF2B5EF4-FFF2-40B4-BE49-F238E27FC236}">
                <a16:creationId xmlns:a16="http://schemas.microsoft.com/office/drawing/2014/main" id="{64C81E7D-6E83-9127-8F46-83D37156D52C}"/>
              </a:ext>
            </a:extLst>
          </p:cNvPr>
          <p:cNvSpPr txBox="1"/>
          <p:nvPr/>
        </p:nvSpPr>
        <p:spPr>
          <a:xfrm>
            <a:off x="5713523" y="3646194"/>
            <a:ext cx="764953" cy="369332"/>
          </a:xfrm>
          <a:prstGeom prst="rect">
            <a:avLst/>
          </a:prstGeom>
          <a:noFill/>
        </p:spPr>
        <p:txBody>
          <a:bodyPr wrap="none" rtlCol="0">
            <a:spAutoFit/>
          </a:bodyPr>
          <a:lstStyle/>
          <a:p>
            <a:r>
              <a:rPr lang="en-US" b="1" i="1" dirty="0"/>
              <a:t>Oman</a:t>
            </a:r>
            <a:endParaRPr lang="en-IN" b="1" i="1" dirty="0"/>
          </a:p>
        </p:txBody>
      </p:sp>
      <p:sp>
        <p:nvSpPr>
          <p:cNvPr id="18" name="TextBox 17">
            <a:extLst>
              <a:ext uri="{FF2B5EF4-FFF2-40B4-BE49-F238E27FC236}">
                <a16:creationId xmlns:a16="http://schemas.microsoft.com/office/drawing/2014/main" id="{C731A617-1950-36E2-8E0C-F449BF786E93}"/>
              </a:ext>
            </a:extLst>
          </p:cNvPr>
          <p:cNvSpPr txBox="1"/>
          <p:nvPr/>
        </p:nvSpPr>
        <p:spPr>
          <a:xfrm>
            <a:off x="9023100" y="3681356"/>
            <a:ext cx="1965987" cy="369332"/>
          </a:xfrm>
          <a:prstGeom prst="rect">
            <a:avLst/>
          </a:prstGeom>
          <a:noFill/>
        </p:spPr>
        <p:txBody>
          <a:bodyPr wrap="none" rtlCol="0">
            <a:spAutoFit/>
          </a:bodyPr>
          <a:lstStyle/>
          <a:p>
            <a:r>
              <a:rPr lang="en-US" b="1" i="1" dirty="0"/>
              <a:t>Southern Australia</a:t>
            </a:r>
            <a:endParaRPr lang="en-IN" b="1" i="1" dirty="0"/>
          </a:p>
        </p:txBody>
      </p:sp>
    </p:spTree>
    <p:extLst>
      <p:ext uri="{BB962C8B-B14F-4D97-AF65-F5344CB8AC3E}">
        <p14:creationId xmlns:p14="http://schemas.microsoft.com/office/powerpoint/2010/main" val="10429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6A1F-BDC4-356E-8E50-8743251D3E6C}"/>
              </a:ext>
            </a:extLst>
          </p:cNvPr>
          <p:cNvSpPr>
            <a:spLocks noGrp="1"/>
          </p:cNvSpPr>
          <p:nvPr>
            <p:ph type="title"/>
          </p:nvPr>
        </p:nvSpPr>
        <p:spPr/>
        <p:txBody>
          <a:bodyPr/>
          <a:lstStyle/>
          <a:p>
            <a:r>
              <a:rPr lang="en-US" dirty="0"/>
              <a:t>Analysis and conclusions(cont.)</a:t>
            </a:r>
            <a:endParaRPr lang="en-IN" dirty="0"/>
          </a:p>
        </p:txBody>
      </p:sp>
      <p:pic>
        <p:nvPicPr>
          <p:cNvPr id="5" name="Content Placeholder 4">
            <a:extLst>
              <a:ext uri="{FF2B5EF4-FFF2-40B4-BE49-F238E27FC236}">
                <a16:creationId xmlns:a16="http://schemas.microsoft.com/office/drawing/2014/main" id="{54F7B6AC-4431-5D72-DB4D-2FB9E1DEC7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4315" y="4301922"/>
            <a:ext cx="3783370" cy="1978107"/>
          </a:xfrm>
        </p:spPr>
      </p:pic>
      <p:pic>
        <p:nvPicPr>
          <p:cNvPr id="7" name="Picture 6">
            <a:extLst>
              <a:ext uri="{FF2B5EF4-FFF2-40B4-BE49-F238E27FC236}">
                <a16:creationId xmlns:a16="http://schemas.microsoft.com/office/drawing/2014/main" id="{7ACE6EF3-8E2D-4200-9835-DEF5AD210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4315" y="1858598"/>
            <a:ext cx="3783370" cy="1791243"/>
          </a:xfrm>
          <a:prstGeom prst="rect">
            <a:avLst/>
          </a:prstGeom>
        </p:spPr>
      </p:pic>
      <p:sp>
        <p:nvSpPr>
          <p:cNvPr id="8" name="TextBox 7">
            <a:extLst>
              <a:ext uri="{FF2B5EF4-FFF2-40B4-BE49-F238E27FC236}">
                <a16:creationId xmlns:a16="http://schemas.microsoft.com/office/drawing/2014/main" id="{B184690D-92A8-D161-5E0A-8D2937B8B06E}"/>
              </a:ext>
            </a:extLst>
          </p:cNvPr>
          <p:cNvSpPr txBox="1"/>
          <p:nvPr/>
        </p:nvSpPr>
        <p:spPr>
          <a:xfrm>
            <a:off x="5256539" y="3791215"/>
            <a:ext cx="1678921" cy="369332"/>
          </a:xfrm>
          <a:prstGeom prst="rect">
            <a:avLst/>
          </a:prstGeom>
          <a:noFill/>
        </p:spPr>
        <p:txBody>
          <a:bodyPr wrap="none" rtlCol="0">
            <a:spAutoFit/>
          </a:bodyPr>
          <a:lstStyle/>
          <a:p>
            <a:r>
              <a:rPr lang="en-US" b="1" i="1" dirty="0"/>
              <a:t>Northern Africa</a:t>
            </a:r>
            <a:endParaRPr lang="en-IN" b="1" i="1" dirty="0"/>
          </a:p>
        </p:txBody>
      </p:sp>
    </p:spTree>
    <p:extLst>
      <p:ext uri="{BB962C8B-B14F-4D97-AF65-F5344CB8AC3E}">
        <p14:creationId xmlns:p14="http://schemas.microsoft.com/office/powerpoint/2010/main" val="59153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7BEC-DBBF-0C0E-3462-66C19B955C01}"/>
              </a:ext>
            </a:extLst>
          </p:cNvPr>
          <p:cNvSpPr>
            <a:spLocks noGrp="1"/>
          </p:cNvSpPr>
          <p:nvPr>
            <p:ph type="title"/>
          </p:nvPr>
        </p:nvSpPr>
        <p:spPr/>
        <p:txBody>
          <a:bodyPr/>
          <a:lstStyle/>
          <a:p>
            <a:r>
              <a:rPr lang="en-US" dirty="0"/>
              <a:t>Analysis and conclusions(cont.)</a:t>
            </a:r>
            <a:endParaRPr lang="en-IN" dirty="0"/>
          </a:p>
        </p:txBody>
      </p:sp>
      <p:sp>
        <p:nvSpPr>
          <p:cNvPr id="3" name="Content Placeholder 2">
            <a:extLst>
              <a:ext uri="{FF2B5EF4-FFF2-40B4-BE49-F238E27FC236}">
                <a16:creationId xmlns:a16="http://schemas.microsoft.com/office/drawing/2014/main" id="{C9547251-2FC6-7917-CEB4-F5B0FE693A6B}"/>
              </a:ext>
            </a:extLst>
          </p:cNvPr>
          <p:cNvSpPr>
            <a:spLocks noGrp="1"/>
          </p:cNvSpPr>
          <p:nvPr>
            <p:ph idx="1"/>
          </p:nvPr>
        </p:nvSpPr>
        <p:spPr/>
        <p:txBody>
          <a:bodyPr/>
          <a:lstStyle/>
          <a:p>
            <a:r>
              <a:rPr lang="en-US" dirty="0"/>
              <a:t>After the visual analysis and location confirmation, we then proceeded to cross reference each major geolocation coordinate with the year it fell to find out the recency of the meteorites fallen.</a:t>
            </a:r>
            <a:endParaRPr lang="en-IN" dirty="0"/>
          </a:p>
        </p:txBody>
      </p:sp>
      <p:pic>
        <p:nvPicPr>
          <p:cNvPr id="7" name="Picture 6">
            <a:extLst>
              <a:ext uri="{FF2B5EF4-FFF2-40B4-BE49-F238E27FC236}">
                <a16:creationId xmlns:a16="http://schemas.microsoft.com/office/drawing/2014/main" id="{57DB22A0-CFCC-BAB0-5C7D-76089F65E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325" y="2480576"/>
            <a:ext cx="5949349" cy="3698863"/>
          </a:xfrm>
          <a:prstGeom prst="rect">
            <a:avLst/>
          </a:prstGeom>
        </p:spPr>
      </p:pic>
    </p:spTree>
    <p:extLst>
      <p:ext uri="{BB962C8B-B14F-4D97-AF65-F5344CB8AC3E}">
        <p14:creationId xmlns:p14="http://schemas.microsoft.com/office/powerpoint/2010/main" val="1483284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65F9-A993-456E-46BB-599A56FAE423}"/>
              </a:ext>
            </a:extLst>
          </p:cNvPr>
          <p:cNvSpPr>
            <a:spLocks noGrp="1"/>
          </p:cNvSpPr>
          <p:nvPr>
            <p:ph type="title"/>
          </p:nvPr>
        </p:nvSpPr>
        <p:spPr/>
        <p:txBody>
          <a:bodyPr/>
          <a:lstStyle/>
          <a:p>
            <a:r>
              <a:rPr lang="en-US" dirty="0"/>
              <a:t>Analysis and conclusions (cont.)</a:t>
            </a:r>
            <a:endParaRPr lang="en-IN" dirty="0"/>
          </a:p>
        </p:txBody>
      </p:sp>
      <p:sp>
        <p:nvSpPr>
          <p:cNvPr id="3" name="Content Placeholder 2">
            <a:extLst>
              <a:ext uri="{FF2B5EF4-FFF2-40B4-BE49-F238E27FC236}">
                <a16:creationId xmlns:a16="http://schemas.microsoft.com/office/drawing/2014/main" id="{BCAEA312-79AA-4DE4-57E9-11D83B3063B0}"/>
              </a:ext>
            </a:extLst>
          </p:cNvPr>
          <p:cNvSpPr>
            <a:spLocks noGrp="1"/>
          </p:cNvSpPr>
          <p:nvPr>
            <p:ph idx="1"/>
          </p:nvPr>
        </p:nvSpPr>
        <p:spPr/>
        <p:txBody>
          <a:bodyPr/>
          <a:lstStyle/>
          <a:p>
            <a:r>
              <a:rPr lang="en-US" dirty="0"/>
              <a:t>After some more fine tuning of the data and a significant amount of data analysis, we have concluded the following.</a:t>
            </a:r>
          </a:p>
          <a:p>
            <a:pPr lvl="1"/>
            <a:r>
              <a:rPr lang="en-US" dirty="0"/>
              <a:t>The areas which received the most amount of meteorite showers are</a:t>
            </a:r>
          </a:p>
          <a:p>
            <a:pPr marL="201168" lvl="1" indent="0">
              <a:buNone/>
            </a:pPr>
            <a:r>
              <a:rPr lang="en-US" dirty="0"/>
              <a:t>      </a:t>
            </a:r>
            <a:r>
              <a:rPr lang="en-US" i="1" dirty="0"/>
              <a:t>The USA, Oman, Northern Africa, Southern Australia, and European Continent.</a:t>
            </a:r>
          </a:p>
          <a:p>
            <a:pPr lvl="1"/>
            <a:r>
              <a:rPr lang="en-US" dirty="0"/>
              <a:t> The areas which received Astro-debris most recently were</a:t>
            </a:r>
          </a:p>
          <a:p>
            <a:pPr marL="201168" lvl="1" indent="0">
              <a:buNone/>
            </a:pPr>
            <a:r>
              <a:rPr lang="en-US" dirty="0"/>
              <a:t>       </a:t>
            </a:r>
            <a:r>
              <a:rPr lang="en-US" i="1" dirty="0"/>
              <a:t>The USA, Oman, Northern Africa, Southern Australia</a:t>
            </a:r>
          </a:p>
          <a:p>
            <a:pPr lvl="1"/>
            <a:r>
              <a:rPr lang="en-US" dirty="0"/>
              <a:t>Keeping in mind the frequency of meteorite showers and the recent time frame, we can confidently predict that The USA, Oman, Southern Australia and Northern Africa will be the areas which will receive the most amount of meteorite showers.</a:t>
            </a:r>
          </a:p>
          <a:p>
            <a:pPr lvl="1"/>
            <a:r>
              <a:rPr lang="en-US" dirty="0"/>
              <a:t>The European Continent, while receiving a significant amount of showers as well, has majority of its Astro-debris in a </a:t>
            </a:r>
            <a:r>
              <a:rPr lang="en-US" b="1" i="1" dirty="0"/>
              <a:t>fell </a:t>
            </a:r>
            <a:r>
              <a:rPr lang="en-US" dirty="0"/>
              <a:t>state and hasn’t received any showers in recent times as well. Therefore, we can conclude that it is not a hot zone for meteoric showers.</a:t>
            </a:r>
          </a:p>
          <a:p>
            <a:pPr marL="201168" lvl="1" indent="0">
              <a:buNone/>
            </a:pPr>
            <a:r>
              <a:rPr lang="en-US" i="1" dirty="0"/>
              <a:t> </a:t>
            </a:r>
            <a:endParaRPr lang="en-IN" dirty="0"/>
          </a:p>
        </p:txBody>
      </p:sp>
    </p:spTree>
    <p:extLst>
      <p:ext uri="{BB962C8B-B14F-4D97-AF65-F5344CB8AC3E}">
        <p14:creationId xmlns:p14="http://schemas.microsoft.com/office/powerpoint/2010/main" val="195758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4E6D-C1C8-C083-6909-27173E21FA9D}"/>
              </a:ext>
            </a:extLst>
          </p:cNvPr>
          <p:cNvSpPr>
            <a:spLocks noGrp="1"/>
          </p:cNvSpPr>
          <p:nvPr>
            <p:ph type="title"/>
          </p:nvPr>
        </p:nvSpPr>
        <p:spPr/>
        <p:txBody>
          <a:bodyPr/>
          <a:lstStyle/>
          <a:p>
            <a:r>
              <a:rPr lang="en-US" dirty="0"/>
              <a:t>Analysis attributes</a:t>
            </a:r>
            <a:endParaRPr lang="en-IN" dirty="0"/>
          </a:p>
        </p:txBody>
      </p:sp>
      <p:sp>
        <p:nvSpPr>
          <p:cNvPr id="3" name="Content Placeholder 2">
            <a:extLst>
              <a:ext uri="{FF2B5EF4-FFF2-40B4-BE49-F238E27FC236}">
                <a16:creationId xmlns:a16="http://schemas.microsoft.com/office/drawing/2014/main" id="{02BB4C25-2218-69B4-2AA4-F0FA3D72B9FB}"/>
              </a:ext>
            </a:extLst>
          </p:cNvPr>
          <p:cNvSpPr>
            <a:spLocks noGrp="1"/>
          </p:cNvSpPr>
          <p:nvPr>
            <p:ph idx="1"/>
          </p:nvPr>
        </p:nvSpPr>
        <p:spPr/>
        <p:txBody>
          <a:bodyPr/>
          <a:lstStyle/>
          <a:p>
            <a:r>
              <a:rPr lang="en-US" dirty="0"/>
              <a:t>This analysis and prediction project was a hybrid of machine accuracy and human intuition, drawing the best properties of both sides and delivering a result that the team is confident in.</a:t>
            </a:r>
          </a:p>
          <a:p>
            <a:r>
              <a:rPr lang="en-IN" dirty="0"/>
              <a:t>We estimate a prediction accuracy of 90 percent with this analysis, keeping in mind the random erratic nature of Astro-debris and acts of God.</a:t>
            </a:r>
          </a:p>
          <a:p>
            <a:r>
              <a:rPr lang="en-IN" dirty="0"/>
              <a:t>No particular Machine Learning model or algorithm was implemented as, given the dataset, there were far too many differentiating variables for any particular ML model or algorithm to accurately process and give satisfactory results.</a:t>
            </a:r>
          </a:p>
          <a:p>
            <a:r>
              <a:rPr lang="en-IN" dirty="0"/>
              <a:t>We have confidence that this hybrid we have taken is one of the better approaches to this particular problem case.</a:t>
            </a:r>
          </a:p>
        </p:txBody>
      </p:sp>
    </p:spTree>
    <p:extLst>
      <p:ext uri="{BB962C8B-B14F-4D97-AF65-F5344CB8AC3E}">
        <p14:creationId xmlns:p14="http://schemas.microsoft.com/office/powerpoint/2010/main" val="222119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3171-261A-B3C2-5BD4-12363D3F3988}"/>
              </a:ext>
            </a:extLst>
          </p:cNvPr>
          <p:cNvSpPr>
            <a:spLocks noGrp="1"/>
          </p:cNvSpPr>
          <p:nvPr>
            <p:ph type="title"/>
          </p:nvPr>
        </p:nvSpPr>
        <p:spPr/>
        <p:txBody>
          <a:bodyPr/>
          <a:lstStyle/>
          <a:p>
            <a:r>
              <a:rPr lang="en-US" dirty="0"/>
              <a:t>Synopsis</a:t>
            </a:r>
            <a:endParaRPr lang="en-IN" dirty="0"/>
          </a:p>
        </p:txBody>
      </p:sp>
      <p:sp>
        <p:nvSpPr>
          <p:cNvPr id="3" name="Content Placeholder 2">
            <a:extLst>
              <a:ext uri="{FF2B5EF4-FFF2-40B4-BE49-F238E27FC236}">
                <a16:creationId xmlns:a16="http://schemas.microsoft.com/office/drawing/2014/main" id="{D3774F8A-CDC1-1DD6-720F-D060E0D827E2}"/>
              </a:ext>
            </a:extLst>
          </p:cNvPr>
          <p:cNvSpPr>
            <a:spLocks noGrp="1"/>
          </p:cNvSpPr>
          <p:nvPr>
            <p:ph idx="1"/>
          </p:nvPr>
        </p:nvSpPr>
        <p:spPr/>
        <p:txBody>
          <a:bodyPr/>
          <a:lstStyle/>
          <a:p>
            <a:pPr marL="0" indent="0">
              <a:buNone/>
            </a:pPr>
            <a:r>
              <a:rPr lang="en-IN" sz="1800" dirty="0">
                <a:solidFill>
                  <a:srgbClr val="363D48"/>
                </a:solidFill>
                <a:effectLst/>
                <a:latin typeface="Arial" panose="020B0604020202020204" pitchFamily="34" charset="0"/>
                <a:ea typeface="Times New Roman" panose="02020603050405020304" pitchFamily="18" charset="0"/>
              </a:rPr>
              <a:t>Scientists predict over 44,0000 tonnes of meteoritic mass falls on the earth daily. As the earth is being bombarded with astronomical debris</a:t>
            </a:r>
            <a:r>
              <a:rPr lang="en-IN" sz="1800" dirty="0">
                <a:solidFill>
                  <a:srgbClr val="363D48"/>
                </a:solidFill>
                <a:latin typeface="Arial" panose="020B0604020202020204" pitchFamily="34" charset="0"/>
                <a:ea typeface="Times New Roman" panose="02020603050405020304" pitchFamily="18" charset="0"/>
              </a:rPr>
              <a:t>. We were provided with the </a:t>
            </a:r>
            <a:r>
              <a:rPr lang="en-IN" sz="1800" dirty="0">
                <a:solidFill>
                  <a:srgbClr val="363D48"/>
                </a:solidFill>
                <a:effectLst/>
                <a:latin typeface="Arial" panose="020B0604020202020204" pitchFamily="34" charset="0"/>
                <a:ea typeface="Times New Roman" panose="02020603050405020304" pitchFamily="18" charset="0"/>
              </a:rPr>
              <a:t>dataset containing Information on the geographic location as well as structure of the meteorite.</a:t>
            </a:r>
          </a:p>
          <a:p>
            <a:pPr marL="0" indent="0">
              <a:buNone/>
            </a:pPr>
            <a:r>
              <a:rPr lang="en-IN" sz="1800" dirty="0">
                <a:solidFill>
                  <a:srgbClr val="363D48"/>
                </a:solidFill>
                <a:effectLst/>
                <a:latin typeface="Arial" panose="020B0604020202020204" pitchFamily="34" charset="0"/>
                <a:ea typeface="Times New Roman" panose="02020603050405020304" pitchFamily="18" charset="0"/>
              </a:rPr>
              <a:t>We conducted </a:t>
            </a:r>
            <a:r>
              <a:rPr lang="en-IN" sz="1800" dirty="0">
                <a:solidFill>
                  <a:srgbClr val="363D48"/>
                </a:solidFill>
                <a:latin typeface="Arial" panose="020B0604020202020204" pitchFamily="34" charset="0"/>
                <a:ea typeface="Times New Roman" panose="02020603050405020304" pitchFamily="18" charset="0"/>
              </a:rPr>
              <a:t>a</a:t>
            </a:r>
            <a:r>
              <a:rPr lang="en-IN" sz="1800" dirty="0">
                <a:solidFill>
                  <a:srgbClr val="363D48"/>
                </a:solidFill>
                <a:effectLst/>
                <a:latin typeface="Arial" panose="020B0604020202020204" pitchFamily="34" charset="0"/>
                <a:ea typeface="Times New Roman" panose="02020603050405020304" pitchFamily="18" charset="0"/>
              </a:rPr>
              <a:t>n analysis on the data, visualizing it and predict areas with the highest showers. </a:t>
            </a:r>
          </a:p>
          <a:p>
            <a:endParaRPr lang="en-IN" sz="1800" dirty="0">
              <a:solidFill>
                <a:srgbClr val="363D48"/>
              </a:solidFill>
              <a:latin typeface="Arial" panose="020B0604020202020204" pitchFamily="34" charset="0"/>
            </a:endParaRPr>
          </a:p>
          <a:p>
            <a:pPr marL="0" indent="0">
              <a:buNone/>
            </a:pPr>
            <a:r>
              <a:rPr lang="en-IN" sz="1800" dirty="0">
                <a:solidFill>
                  <a:srgbClr val="363D48"/>
                </a:solidFill>
                <a:latin typeface="Arial" panose="020B0604020202020204" pitchFamily="34" charset="0"/>
              </a:rPr>
              <a:t>The dataset was provided by the organization, which we presumed to be cleaned and ready for use beforehand.</a:t>
            </a:r>
          </a:p>
          <a:p>
            <a:endParaRPr lang="en-IN" dirty="0"/>
          </a:p>
        </p:txBody>
      </p:sp>
    </p:spTree>
    <p:extLst>
      <p:ext uri="{BB962C8B-B14F-4D97-AF65-F5344CB8AC3E}">
        <p14:creationId xmlns:p14="http://schemas.microsoft.com/office/powerpoint/2010/main" val="1472337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BE6B-0118-8D54-E6D5-0FD090DD224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720532E-2AE2-2FE5-5A1B-D086DC52D2F1}"/>
              </a:ext>
            </a:extLst>
          </p:cNvPr>
          <p:cNvSpPr>
            <a:spLocks noGrp="1"/>
          </p:cNvSpPr>
          <p:nvPr>
            <p:ph idx="1"/>
          </p:nvPr>
        </p:nvSpPr>
        <p:spPr/>
        <p:txBody>
          <a:bodyPr>
            <a:normAutofit lnSpcReduction="10000"/>
          </a:bodyPr>
          <a:lstStyle/>
          <a:p>
            <a:r>
              <a:rPr lang="en-US" dirty="0"/>
              <a:t>The meteorite landings analysis and prediction project aims to provide a significantly accurate model that can analyze past trends in meteorite showers and predict the areas which have the most amount of showers.</a:t>
            </a:r>
          </a:p>
          <a:p>
            <a:r>
              <a:rPr lang="en-US" dirty="0"/>
              <a:t>The team has worked rigorously and have delivered results that are accurate and can be implemented with fair confidence.</a:t>
            </a:r>
          </a:p>
          <a:p>
            <a:pPr marL="0" indent="0">
              <a:buNone/>
            </a:pPr>
            <a:r>
              <a:rPr lang="en-US" dirty="0"/>
              <a:t> </a:t>
            </a:r>
            <a:r>
              <a:rPr lang="en-US" i="1" dirty="0"/>
              <a:t>TEAM “</a:t>
            </a:r>
            <a:r>
              <a:rPr lang="en-US" i="1" dirty="0" err="1"/>
              <a:t>Kuch</a:t>
            </a:r>
            <a:r>
              <a:rPr lang="en-US" i="1" dirty="0"/>
              <a:t> </a:t>
            </a:r>
            <a:r>
              <a:rPr lang="en-US" i="1" dirty="0" err="1"/>
              <a:t>Bhi</a:t>
            </a:r>
            <a:r>
              <a:rPr lang="en-US" i="1" dirty="0"/>
              <a:t>”(Chitkara University)</a:t>
            </a:r>
          </a:p>
          <a:p>
            <a:r>
              <a:rPr lang="en-US" i="1" dirty="0"/>
              <a:t>Members-</a:t>
            </a:r>
          </a:p>
          <a:p>
            <a:pPr lvl="1"/>
            <a:r>
              <a:rPr lang="en-US" i="1" dirty="0" err="1"/>
              <a:t>Shubhanker</a:t>
            </a:r>
            <a:r>
              <a:rPr lang="en-US" i="1" dirty="0"/>
              <a:t> Mehta</a:t>
            </a:r>
          </a:p>
          <a:p>
            <a:pPr lvl="1"/>
            <a:r>
              <a:rPr lang="en-US" i="1" dirty="0"/>
              <a:t>Shaurya Vashisht</a:t>
            </a:r>
          </a:p>
          <a:p>
            <a:pPr lvl="1"/>
            <a:r>
              <a:rPr lang="en-US" i="1" dirty="0" err="1"/>
              <a:t>Aseespreet</a:t>
            </a:r>
            <a:r>
              <a:rPr lang="en-US" i="1" dirty="0"/>
              <a:t> Singh</a:t>
            </a:r>
          </a:p>
          <a:p>
            <a:pPr lvl="1"/>
            <a:r>
              <a:rPr lang="en-US" i="1" dirty="0"/>
              <a:t>Aakash Dixit</a:t>
            </a:r>
          </a:p>
          <a:p>
            <a:pPr marL="0" indent="0">
              <a:buNone/>
            </a:pPr>
            <a:r>
              <a:rPr lang="en-IN" dirty="0"/>
              <a:t>	</a:t>
            </a:r>
          </a:p>
        </p:txBody>
      </p:sp>
    </p:spTree>
    <p:extLst>
      <p:ext uri="{BB962C8B-B14F-4D97-AF65-F5344CB8AC3E}">
        <p14:creationId xmlns:p14="http://schemas.microsoft.com/office/powerpoint/2010/main" val="316731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9129-5EC7-7348-2D32-A7A4FB73F826}"/>
              </a:ext>
            </a:extLst>
          </p:cNvPr>
          <p:cNvSpPr>
            <a:spLocks noGrp="1"/>
          </p:cNvSpPr>
          <p:nvPr>
            <p:ph type="title"/>
          </p:nvPr>
        </p:nvSpPr>
        <p:spPr/>
        <p:txBody>
          <a:bodyPr/>
          <a:lstStyle/>
          <a:p>
            <a:r>
              <a:rPr lang="en-US" dirty="0"/>
              <a:t>Elements used for analysis and prediction</a:t>
            </a:r>
            <a:endParaRPr lang="en-IN" dirty="0"/>
          </a:p>
        </p:txBody>
      </p:sp>
      <p:sp>
        <p:nvSpPr>
          <p:cNvPr id="3" name="Content Placeholder 2">
            <a:extLst>
              <a:ext uri="{FF2B5EF4-FFF2-40B4-BE49-F238E27FC236}">
                <a16:creationId xmlns:a16="http://schemas.microsoft.com/office/drawing/2014/main" id="{CBE627E1-7BB9-E9A5-4ABA-A102BF2D6F77}"/>
              </a:ext>
            </a:extLst>
          </p:cNvPr>
          <p:cNvSpPr>
            <a:spLocks noGrp="1"/>
          </p:cNvSpPr>
          <p:nvPr>
            <p:ph idx="1"/>
          </p:nvPr>
        </p:nvSpPr>
        <p:spPr/>
        <p:txBody>
          <a:bodyPr>
            <a:normAutofit lnSpcReduction="10000"/>
          </a:bodyPr>
          <a:lstStyle/>
          <a:p>
            <a:r>
              <a:rPr lang="en-US" dirty="0">
                <a:solidFill>
                  <a:schemeClr val="tx1"/>
                </a:solidFill>
              </a:rPr>
              <a:t> Dataset used:</a:t>
            </a:r>
          </a:p>
          <a:p>
            <a:pPr lvl="1"/>
            <a:r>
              <a:rPr lang="en-IN" sz="1800" u="sng" dirty="0">
                <a:solidFill>
                  <a:srgbClr val="1155CC"/>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https://tinyurl.com/yc553x2z</a:t>
            </a:r>
            <a:endParaRPr lang="en-IN" u="sng" dirty="0">
              <a:solidFill>
                <a:srgbClr val="1155CC"/>
              </a:solidFill>
              <a:latin typeface="Calibri" panose="020F0502020204030204" pitchFamily="34" charset="0"/>
              <a:ea typeface="Calibri" panose="020F0502020204030204" pitchFamily="34" charset="0"/>
              <a:cs typeface="Times New Roman" panose="02020603050405020304" pitchFamily="18" charset="0"/>
            </a:endParaRPr>
          </a:p>
          <a:p>
            <a:pPr marL="201168" lvl="1" indent="0">
              <a:buNone/>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Technologies used:</a:t>
            </a:r>
          </a:p>
          <a:p>
            <a:pPr lvl="1"/>
            <a:r>
              <a:rPr lang="en-IN" dirty="0">
                <a:solidFill>
                  <a:schemeClr val="tx1"/>
                </a:solidFill>
                <a:latin typeface="Arial" panose="020B0604020202020204" pitchFamily="34" charset="0"/>
                <a:ea typeface="Calibri" panose="020F0502020204030204" pitchFamily="34" charset="0"/>
                <a:cs typeface="Times New Roman" panose="02020603050405020304" pitchFamily="18" charset="0"/>
              </a:rPr>
              <a:t>Microsoft Excel</a:t>
            </a:r>
          </a:p>
          <a:p>
            <a:pPr lvl="1"/>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Python</a:t>
            </a:r>
          </a:p>
          <a:p>
            <a:pPr lvl="1"/>
            <a:r>
              <a:rPr lang="en-IN" dirty="0">
                <a:solidFill>
                  <a:schemeClr val="tx1"/>
                </a:solidFill>
                <a:latin typeface="Arial" panose="020B0604020202020204" pitchFamily="34" charset="0"/>
                <a:ea typeface="Calibri" panose="020F0502020204030204" pitchFamily="34" charset="0"/>
                <a:cs typeface="Times New Roman" panose="02020603050405020304" pitchFamily="18" charset="0"/>
              </a:rPr>
              <a:t>Kaggle</a:t>
            </a:r>
          </a:p>
          <a:p>
            <a:pPr lvl="1"/>
            <a:r>
              <a:rPr lang="en-IN" dirty="0" err="1">
                <a:solidFill>
                  <a:schemeClr val="tx1"/>
                </a:solidFill>
                <a:latin typeface="Arial" panose="020B0604020202020204" pitchFamily="34" charset="0"/>
                <a:ea typeface="Calibri" panose="020F0502020204030204" pitchFamily="34" charset="0"/>
                <a:cs typeface="Times New Roman" panose="02020603050405020304" pitchFamily="18" charset="0"/>
              </a:rPr>
              <a:t>Plotly</a:t>
            </a:r>
            <a:endParaRPr lang="en-IN"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lvl="1"/>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Pandas</a:t>
            </a:r>
          </a:p>
          <a:p>
            <a:pPr lvl="1"/>
            <a:r>
              <a:rPr lang="en-IN" dirty="0">
                <a:solidFill>
                  <a:schemeClr val="tx1"/>
                </a:solidFill>
                <a:latin typeface="Arial" panose="020B0604020202020204" pitchFamily="34" charset="0"/>
                <a:ea typeface="Calibri" panose="020F0502020204030204" pitchFamily="34" charset="0"/>
                <a:cs typeface="Times New Roman" panose="02020603050405020304" pitchFamily="18" charset="0"/>
              </a:rPr>
              <a:t>Matplotlib</a:t>
            </a:r>
          </a:p>
          <a:p>
            <a:pPr lvl="1"/>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Numpy</a:t>
            </a:r>
            <a:endPar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lvl="1"/>
            <a:r>
              <a:rPr lang="en-IN" dirty="0" err="1">
                <a:solidFill>
                  <a:schemeClr val="tx1"/>
                </a:solidFill>
                <a:latin typeface="Arial" panose="020B0604020202020204" pitchFamily="34" charset="0"/>
                <a:ea typeface="Calibri" panose="020F0502020204030204" pitchFamily="34" charset="0"/>
                <a:cs typeface="Times New Roman" panose="02020603050405020304" pitchFamily="18" charset="0"/>
              </a:rPr>
              <a:t>GeoPy</a:t>
            </a:r>
            <a:endParaRPr lang="en-IN"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lvl="1"/>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Scatter plots</a:t>
            </a:r>
          </a:p>
          <a:p>
            <a:pPr lvl="1"/>
            <a:r>
              <a:rPr lang="en-IN" dirty="0">
                <a:solidFill>
                  <a:schemeClr val="tx1"/>
                </a:solidFill>
                <a:latin typeface="Arial" panose="020B0604020202020204" pitchFamily="34" charset="0"/>
                <a:ea typeface="Calibri" panose="020F0502020204030204" pitchFamily="34" charset="0"/>
                <a:cs typeface="Times New Roman" panose="02020603050405020304" pitchFamily="18" charset="0"/>
              </a:rPr>
              <a:t>Heatmaps</a:t>
            </a:r>
            <a:endPar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201168" lvl="1" indent="0">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215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97CF-AAC1-167A-1FC8-B10EB74D7411}"/>
              </a:ext>
            </a:extLst>
          </p:cNvPr>
          <p:cNvSpPr>
            <a:spLocks noGrp="1"/>
          </p:cNvSpPr>
          <p:nvPr>
            <p:ph type="title"/>
          </p:nvPr>
        </p:nvSpPr>
        <p:spPr/>
        <p:txBody>
          <a:bodyPr/>
          <a:lstStyle/>
          <a:p>
            <a:r>
              <a:rPr lang="en-US" dirty="0"/>
              <a:t>About the Dataset</a:t>
            </a:r>
            <a:endParaRPr lang="en-IN" dirty="0"/>
          </a:p>
        </p:txBody>
      </p:sp>
      <p:sp>
        <p:nvSpPr>
          <p:cNvPr id="3" name="Content Placeholder 2">
            <a:extLst>
              <a:ext uri="{FF2B5EF4-FFF2-40B4-BE49-F238E27FC236}">
                <a16:creationId xmlns:a16="http://schemas.microsoft.com/office/drawing/2014/main" id="{85A06CC2-B721-0386-3C18-C8A0577337FD}"/>
              </a:ext>
            </a:extLst>
          </p:cNvPr>
          <p:cNvSpPr>
            <a:spLocks noGrp="1"/>
          </p:cNvSpPr>
          <p:nvPr>
            <p:ph idx="1"/>
          </p:nvPr>
        </p:nvSpPr>
        <p:spPr/>
        <p:txBody>
          <a:bodyPr/>
          <a:lstStyle/>
          <a:p>
            <a:r>
              <a:rPr lang="en-US" b="0" i="0" u="none" strike="noStrike" dirty="0">
                <a:solidFill>
                  <a:srgbClr val="202124"/>
                </a:solidFill>
                <a:effectLst/>
                <a:latin typeface="Inter"/>
              </a:rPr>
              <a:t>The Meteoritical Society</a:t>
            </a:r>
            <a:r>
              <a:rPr lang="en-US" b="0" i="0" dirty="0">
                <a:solidFill>
                  <a:srgbClr val="3C4043"/>
                </a:solidFill>
                <a:effectLst/>
                <a:latin typeface="Inter"/>
              </a:rPr>
              <a:t> collects data on meteorites that have fallen to Earth from outer space. This dataset includes the location, mass, composition, and fall year for over 45,000 meteorites that have struck our planet.</a:t>
            </a:r>
          </a:p>
          <a:p>
            <a:pPr algn="l" fontAlgn="base"/>
            <a:r>
              <a:rPr lang="en-US" b="1" i="0" dirty="0">
                <a:solidFill>
                  <a:srgbClr val="3C4043"/>
                </a:solidFill>
                <a:effectLst/>
                <a:latin typeface="inherit"/>
              </a:rPr>
              <a:t>Notes on missing or incorrect data points</a:t>
            </a:r>
            <a:r>
              <a:rPr lang="en-US" b="0" i="0" dirty="0">
                <a:solidFill>
                  <a:srgbClr val="3C4043"/>
                </a:solidFill>
                <a:effectLst/>
                <a:latin typeface="Inter"/>
              </a:rPr>
              <a:t>:</a:t>
            </a:r>
          </a:p>
          <a:p>
            <a:pPr algn="l" fontAlgn="base">
              <a:buFont typeface="Arial" panose="020B0604020202020204" pitchFamily="34" charset="0"/>
              <a:buChar char="•"/>
            </a:pPr>
            <a:r>
              <a:rPr lang="en-US" b="0" i="0" dirty="0">
                <a:solidFill>
                  <a:srgbClr val="3C4043"/>
                </a:solidFill>
                <a:effectLst/>
                <a:latin typeface="inherit"/>
              </a:rPr>
              <a:t>a few entries here contain date information that was incorrectly parsed into the NASA database. As a spot check: any date that is before 860 CE or after 2016 are incorrect; these should actually be BCE years. There may be other errors and we are looking for a way to identify them.</a:t>
            </a:r>
          </a:p>
          <a:p>
            <a:pPr algn="l" fontAlgn="base">
              <a:buFont typeface="Arial" panose="020B0604020202020204" pitchFamily="34" charset="0"/>
              <a:buChar char="•"/>
            </a:pPr>
            <a:r>
              <a:rPr lang="en-US" b="0" i="0" dirty="0">
                <a:solidFill>
                  <a:srgbClr val="3C4043"/>
                </a:solidFill>
                <a:effectLst/>
                <a:latin typeface="inherit"/>
              </a:rPr>
              <a:t>a few entries have latitude and longitude of 0N/0E (off the western coast of Africa, where it would be quite difficult to recover meteorites). Many of these were actually discovered in Antarctica, but exact coordinates were not given. 0N/0E locations should probably be treated as NA.</a:t>
            </a:r>
          </a:p>
          <a:p>
            <a:endParaRPr lang="en-IN" dirty="0"/>
          </a:p>
        </p:txBody>
      </p:sp>
    </p:spTree>
    <p:extLst>
      <p:ext uri="{BB962C8B-B14F-4D97-AF65-F5344CB8AC3E}">
        <p14:creationId xmlns:p14="http://schemas.microsoft.com/office/powerpoint/2010/main" val="25881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D275-3BF7-D033-9B6E-0F46994C47BD}"/>
              </a:ext>
            </a:extLst>
          </p:cNvPr>
          <p:cNvSpPr>
            <a:spLocks noGrp="1"/>
          </p:cNvSpPr>
          <p:nvPr>
            <p:ph type="title"/>
          </p:nvPr>
        </p:nvSpPr>
        <p:spPr/>
        <p:txBody>
          <a:bodyPr/>
          <a:lstStyle/>
          <a:p>
            <a:r>
              <a:rPr lang="en-US" dirty="0"/>
              <a:t>About the Dataset (cont.)</a:t>
            </a:r>
            <a:endParaRPr lang="en-IN" dirty="0"/>
          </a:p>
        </p:txBody>
      </p:sp>
      <p:sp>
        <p:nvSpPr>
          <p:cNvPr id="3" name="Content Placeholder 2">
            <a:extLst>
              <a:ext uri="{FF2B5EF4-FFF2-40B4-BE49-F238E27FC236}">
                <a16:creationId xmlns:a16="http://schemas.microsoft.com/office/drawing/2014/main" id="{BAC0D5BA-5A0E-B60E-3733-D91FF4586AD5}"/>
              </a:ext>
            </a:extLst>
          </p:cNvPr>
          <p:cNvSpPr>
            <a:spLocks noGrp="1"/>
          </p:cNvSpPr>
          <p:nvPr>
            <p:ph idx="1"/>
          </p:nvPr>
        </p:nvSpPr>
        <p:spPr/>
        <p:txBody>
          <a:bodyPr>
            <a:normAutofit fontScale="70000" lnSpcReduction="20000"/>
          </a:bodyPr>
          <a:lstStyle/>
          <a:p>
            <a:pPr algn="l" fontAlgn="base"/>
            <a:r>
              <a:rPr lang="en-US" sz="3600" b="0" i="0" dirty="0">
                <a:solidFill>
                  <a:srgbClr val="3C4043"/>
                </a:solidFill>
                <a:effectLst/>
                <a:latin typeface="Inter"/>
              </a:rPr>
              <a:t>The dataset contains the following variables:</a:t>
            </a:r>
          </a:p>
          <a:p>
            <a:pPr algn="l" fontAlgn="base">
              <a:buFont typeface="Arial" panose="020B0604020202020204" pitchFamily="34" charset="0"/>
              <a:buChar char="•"/>
            </a:pPr>
            <a:r>
              <a:rPr lang="en-US" sz="3600" b="1" i="0" dirty="0">
                <a:solidFill>
                  <a:srgbClr val="3C4043"/>
                </a:solidFill>
                <a:effectLst/>
                <a:latin typeface="inherit"/>
              </a:rPr>
              <a:t>name</a:t>
            </a:r>
            <a:r>
              <a:rPr lang="en-US" sz="3600" b="0" i="0" dirty="0">
                <a:solidFill>
                  <a:srgbClr val="3C4043"/>
                </a:solidFill>
                <a:effectLst/>
                <a:latin typeface="inherit"/>
              </a:rPr>
              <a:t>: the name of the meteorite (typically a location, often modified with a number, year, composition, </a:t>
            </a:r>
            <a:r>
              <a:rPr lang="en-US" sz="3600" b="0" i="0" dirty="0" err="1">
                <a:solidFill>
                  <a:srgbClr val="3C4043"/>
                </a:solidFill>
                <a:effectLst/>
                <a:latin typeface="inherit"/>
              </a:rPr>
              <a:t>etc</a:t>
            </a:r>
            <a:r>
              <a:rPr lang="en-US" sz="3600" b="0" i="0" dirty="0">
                <a:solidFill>
                  <a:srgbClr val="3C4043"/>
                </a:solidFill>
                <a:effectLst/>
                <a:latin typeface="inherit"/>
              </a:rPr>
              <a:t>)</a:t>
            </a:r>
          </a:p>
          <a:p>
            <a:pPr algn="l" fontAlgn="base">
              <a:buFont typeface="Arial" panose="020B0604020202020204" pitchFamily="34" charset="0"/>
              <a:buChar char="•"/>
            </a:pPr>
            <a:r>
              <a:rPr lang="en-US" sz="3600" b="1" i="0" dirty="0">
                <a:solidFill>
                  <a:srgbClr val="3C4043"/>
                </a:solidFill>
                <a:effectLst/>
                <a:latin typeface="inherit"/>
              </a:rPr>
              <a:t>id</a:t>
            </a:r>
            <a:r>
              <a:rPr lang="en-US" sz="3600" b="0" i="0" dirty="0">
                <a:solidFill>
                  <a:srgbClr val="3C4043"/>
                </a:solidFill>
                <a:effectLst/>
                <a:latin typeface="inherit"/>
              </a:rPr>
              <a:t>: a unique identifier for the meteorite</a:t>
            </a:r>
          </a:p>
          <a:p>
            <a:pPr algn="l" fontAlgn="base">
              <a:buFont typeface="Arial" panose="020B0604020202020204" pitchFamily="34" charset="0"/>
              <a:buChar char="•"/>
            </a:pPr>
            <a:r>
              <a:rPr lang="en-US" sz="3600" b="1" i="0" dirty="0" err="1">
                <a:solidFill>
                  <a:srgbClr val="3C4043"/>
                </a:solidFill>
                <a:effectLst/>
                <a:latin typeface="inherit"/>
              </a:rPr>
              <a:t>nametype</a:t>
            </a:r>
            <a:r>
              <a:rPr lang="en-US" sz="3600" b="0" i="0" dirty="0">
                <a:solidFill>
                  <a:srgbClr val="3C4043"/>
                </a:solidFill>
                <a:effectLst/>
                <a:latin typeface="inherit"/>
              </a:rPr>
              <a:t>: one of:</a:t>
            </a:r>
            <a:br>
              <a:rPr lang="en-US" sz="3600" b="0" i="0" dirty="0">
                <a:solidFill>
                  <a:srgbClr val="3C4043"/>
                </a:solidFill>
                <a:effectLst/>
                <a:latin typeface="inherit"/>
              </a:rPr>
            </a:br>
            <a:r>
              <a:rPr lang="en-US" sz="3600" b="0" i="0" dirty="0">
                <a:solidFill>
                  <a:srgbClr val="3C4043"/>
                </a:solidFill>
                <a:effectLst/>
                <a:latin typeface="inherit"/>
              </a:rPr>
              <a:t>-- </a:t>
            </a:r>
            <a:r>
              <a:rPr lang="en-US" sz="3600" b="0" i="1" dirty="0">
                <a:solidFill>
                  <a:srgbClr val="3C4043"/>
                </a:solidFill>
                <a:effectLst/>
                <a:latin typeface="inherit"/>
              </a:rPr>
              <a:t>valid</a:t>
            </a:r>
            <a:r>
              <a:rPr lang="en-US" sz="3600" b="0" i="0" dirty="0">
                <a:solidFill>
                  <a:srgbClr val="3C4043"/>
                </a:solidFill>
                <a:effectLst/>
                <a:latin typeface="inherit"/>
              </a:rPr>
              <a:t>: a typical meteorite</a:t>
            </a:r>
            <a:br>
              <a:rPr lang="en-US" sz="3600" b="0" i="0" dirty="0">
                <a:solidFill>
                  <a:srgbClr val="3C4043"/>
                </a:solidFill>
                <a:effectLst/>
                <a:latin typeface="inherit"/>
              </a:rPr>
            </a:br>
            <a:r>
              <a:rPr lang="en-US" sz="3600" b="0" i="0" dirty="0">
                <a:solidFill>
                  <a:srgbClr val="3C4043"/>
                </a:solidFill>
                <a:effectLst/>
                <a:latin typeface="inherit"/>
              </a:rPr>
              <a:t>-- </a:t>
            </a:r>
            <a:r>
              <a:rPr lang="en-US" sz="3600" b="0" i="1" dirty="0">
                <a:solidFill>
                  <a:srgbClr val="3C4043"/>
                </a:solidFill>
                <a:effectLst/>
                <a:latin typeface="inherit"/>
              </a:rPr>
              <a:t>relict</a:t>
            </a:r>
            <a:r>
              <a:rPr lang="en-US" sz="3600" b="0" i="0" dirty="0">
                <a:solidFill>
                  <a:srgbClr val="3C4043"/>
                </a:solidFill>
                <a:effectLst/>
                <a:latin typeface="inherit"/>
              </a:rPr>
              <a:t>: a meteorite that has been highly degraded by weather on Earth</a:t>
            </a:r>
          </a:p>
          <a:p>
            <a:pPr algn="l" fontAlgn="base">
              <a:buFont typeface="Arial" panose="020B0604020202020204" pitchFamily="34" charset="0"/>
              <a:buChar char="•"/>
            </a:pPr>
            <a:r>
              <a:rPr lang="en-US" sz="3600" b="1" i="0" dirty="0" err="1">
                <a:solidFill>
                  <a:srgbClr val="3C4043"/>
                </a:solidFill>
                <a:effectLst/>
                <a:latin typeface="inherit"/>
              </a:rPr>
              <a:t>recclass</a:t>
            </a:r>
            <a:r>
              <a:rPr lang="en-US" sz="3600" b="0" i="0" dirty="0">
                <a:solidFill>
                  <a:srgbClr val="3C4043"/>
                </a:solidFill>
                <a:effectLst/>
                <a:latin typeface="inherit"/>
              </a:rPr>
              <a:t>: the class of the meteorite; one of a large number of classes based on physical, chemical, and other characteristics (see the Wikipedia article on </a:t>
            </a:r>
            <a:r>
              <a:rPr lang="en-US" sz="3600" b="0" i="0" u="none" strike="noStrike" dirty="0">
                <a:solidFill>
                  <a:srgbClr val="202124"/>
                </a:solidFill>
                <a:effectLst/>
                <a:latin typeface="inherit"/>
              </a:rPr>
              <a:t>meteorite classification</a:t>
            </a:r>
            <a:r>
              <a:rPr lang="en-US" sz="3600" b="0" i="0" dirty="0">
                <a:solidFill>
                  <a:srgbClr val="3C4043"/>
                </a:solidFill>
                <a:effectLst/>
                <a:latin typeface="inherit"/>
              </a:rPr>
              <a:t> for a primer)</a:t>
            </a:r>
          </a:p>
          <a:p>
            <a:pPr algn="l" fontAlgn="base">
              <a:buFont typeface="Arial" panose="020B0604020202020204" pitchFamily="34" charset="0"/>
              <a:buChar char="•"/>
            </a:pPr>
            <a:r>
              <a:rPr lang="en-US" sz="3600" b="1" i="0" dirty="0">
                <a:solidFill>
                  <a:srgbClr val="3C4043"/>
                </a:solidFill>
                <a:effectLst/>
                <a:latin typeface="inherit"/>
              </a:rPr>
              <a:t>mass</a:t>
            </a:r>
            <a:r>
              <a:rPr lang="en-US" sz="3600" b="0" i="0" dirty="0">
                <a:solidFill>
                  <a:srgbClr val="3C4043"/>
                </a:solidFill>
                <a:effectLst/>
                <a:latin typeface="inherit"/>
              </a:rPr>
              <a:t>: the mass of the meteorite, in grams</a:t>
            </a:r>
          </a:p>
          <a:p>
            <a:endParaRPr lang="en-IN" dirty="0"/>
          </a:p>
        </p:txBody>
      </p:sp>
    </p:spTree>
    <p:extLst>
      <p:ext uri="{BB962C8B-B14F-4D97-AF65-F5344CB8AC3E}">
        <p14:creationId xmlns:p14="http://schemas.microsoft.com/office/powerpoint/2010/main" val="331188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0912-50CA-789E-05AE-33F275771E4E}"/>
              </a:ext>
            </a:extLst>
          </p:cNvPr>
          <p:cNvSpPr>
            <a:spLocks noGrp="1"/>
          </p:cNvSpPr>
          <p:nvPr>
            <p:ph type="title"/>
          </p:nvPr>
        </p:nvSpPr>
        <p:spPr/>
        <p:txBody>
          <a:bodyPr/>
          <a:lstStyle/>
          <a:p>
            <a:r>
              <a:rPr lang="en-US" dirty="0"/>
              <a:t>About the Dataset(cont.)</a:t>
            </a:r>
            <a:endParaRPr lang="en-IN" dirty="0"/>
          </a:p>
        </p:txBody>
      </p:sp>
      <p:sp>
        <p:nvSpPr>
          <p:cNvPr id="3" name="Content Placeholder 2">
            <a:extLst>
              <a:ext uri="{FF2B5EF4-FFF2-40B4-BE49-F238E27FC236}">
                <a16:creationId xmlns:a16="http://schemas.microsoft.com/office/drawing/2014/main" id="{0C7CC889-99FA-A571-E561-09F053BBFDE5}"/>
              </a:ext>
            </a:extLst>
          </p:cNvPr>
          <p:cNvSpPr>
            <a:spLocks noGrp="1"/>
          </p:cNvSpPr>
          <p:nvPr>
            <p:ph idx="1"/>
          </p:nvPr>
        </p:nvSpPr>
        <p:spPr/>
        <p:txBody>
          <a:bodyPr/>
          <a:lstStyle/>
          <a:p>
            <a:pPr fontAlgn="base">
              <a:buFont typeface="Arial" panose="020B0604020202020204" pitchFamily="34" charset="0"/>
              <a:buChar char="•"/>
            </a:pPr>
            <a:r>
              <a:rPr lang="en-US" sz="2000" b="1" i="0" dirty="0">
                <a:solidFill>
                  <a:srgbClr val="3C4043"/>
                </a:solidFill>
                <a:effectLst/>
                <a:latin typeface="inherit"/>
              </a:rPr>
              <a:t>fall</a:t>
            </a:r>
            <a:r>
              <a:rPr lang="en-US" sz="2000" b="0" i="0" dirty="0">
                <a:solidFill>
                  <a:srgbClr val="3C4043"/>
                </a:solidFill>
                <a:effectLst/>
                <a:latin typeface="inherit"/>
              </a:rPr>
              <a:t>: whether the meteorite was seen falling, or was discovered after its impact; one of:</a:t>
            </a:r>
            <a:br>
              <a:rPr lang="en-US" sz="2000" b="0" i="0" dirty="0">
                <a:solidFill>
                  <a:srgbClr val="3C4043"/>
                </a:solidFill>
                <a:effectLst/>
                <a:latin typeface="inherit"/>
              </a:rPr>
            </a:br>
            <a:r>
              <a:rPr lang="en-US" sz="2000" b="0" i="0" dirty="0">
                <a:solidFill>
                  <a:srgbClr val="3C4043"/>
                </a:solidFill>
                <a:effectLst/>
                <a:latin typeface="inherit"/>
              </a:rPr>
              <a:t>-- </a:t>
            </a:r>
            <a:r>
              <a:rPr lang="en-US" sz="2000" b="0" i="1" dirty="0">
                <a:solidFill>
                  <a:srgbClr val="3C4043"/>
                </a:solidFill>
                <a:effectLst/>
                <a:latin typeface="inherit"/>
              </a:rPr>
              <a:t>Fell</a:t>
            </a:r>
            <a:r>
              <a:rPr lang="en-US" sz="2000" b="0" i="0" dirty="0">
                <a:solidFill>
                  <a:srgbClr val="3C4043"/>
                </a:solidFill>
                <a:effectLst/>
                <a:latin typeface="inherit"/>
              </a:rPr>
              <a:t>: the meteorite's fall was observed</a:t>
            </a:r>
            <a:br>
              <a:rPr lang="en-US" sz="2000" b="0" i="0" dirty="0">
                <a:solidFill>
                  <a:srgbClr val="3C4043"/>
                </a:solidFill>
                <a:effectLst/>
                <a:latin typeface="inherit"/>
              </a:rPr>
            </a:br>
            <a:r>
              <a:rPr lang="en-US" sz="2000" b="0" i="0" dirty="0">
                <a:solidFill>
                  <a:srgbClr val="3C4043"/>
                </a:solidFill>
                <a:effectLst/>
                <a:latin typeface="inherit"/>
              </a:rPr>
              <a:t>-- </a:t>
            </a:r>
            <a:r>
              <a:rPr lang="en-US" sz="2000" b="0" i="1" dirty="0">
                <a:solidFill>
                  <a:srgbClr val="3C4043"/>
                </a:solidFill>
                <a:effectLst/>
                <a:latin typeface="inherit"/>
              </a:rPr>
              <a:t>Found</a:t>
            </a:r>
            <a:r>
              <a:rPr lang="en-US" sz="2000" b="0" i="0" dirty="0">
                <a:solidFill>
                  <a:srgbClr val="3C4043"/>
                </a:solidFill>
                <a:effectLst/>
                <a:latin typeface="inherit"/>
              </a:rPr>
              <a:t>: the meteorite's fall was not observed</a:t>
            </a:r>
            <a:endParaRPr lang="en-US" sz="2000" b="1" i="0" dirty="0">
              <a:solidFill>
                <a:srgbClr val="3C4043"/>
              </a:solidFill>
              <a:effectLst/>
              <a:latin typeface="inherit"/>
            </a:endParaRPr>
          </a:p>
          <a:p>
            <a:pPr algn="l" fontAlgn="base">
              <a:buFont typeface="Arial" panose="020B0604020202020204" pitchFamily="34" charset="0"/>
              <a:buChar char="•"/>
            </a:pPr>
            <a:r>
              <a:rPr lang="en-US" sz="2000" b="1" i="0" dirty="0">
                <a:solidFill>
                  <a:srgbClr val="3C4043"/>
                </a:solidFill>
                <a:effectLst/>
                <a:latin typeface="inherit"/>
              </a:rPr>
              <a:t>year</a:t>
            </a:r>
            <a:r>
              <a:rPr lang="en-US" sz="2000" b="0" i="0" dirty="0">
                <a:solidFill>
                  <a:srgbClr val="3C4043"/>
                </a:solidFill>
                <a:effectLst/>
                <a:latin typeface="inherit"/>
              </a:rPr>
              <a:t>: the year the meteorite fell, or the year it was found (depending on the value of </a:t>
            </a:r>
            <a:r>
              <a:rPr lang="en-US" sz="2000" b="1" i="0" dirty="0">
                <a:solidFill>
                  <a:srgbClr val="3C4043"/>
                </a:solidFill>
                <a:effectLst/>
                <a:latin typeface="inherit"/>
              </a:rPr>
              <a:t>fell</a:t>
            </a:r>
            <a:r>
              <a:rPr lang="en-US" sz="2000" b="0" i="0" dirty="0">
                <a:solidFill>
                  <a:srgbClr val="3C4043"/>
                </a:solidFill>
                <a:effectLst/>
                <a:latin typeface="inherit"/>
              </a:rPr>
              <a:t>)</a:t>
            </a:r>
          </a:p>
          <a:p>
            <a:pPr algn="l" fontAlgn="base">
              <a:buFont typeface="Arial" panose="020B0604020202020204" pitchFamily="34" charset="0"/>
              <a:buChar char="•"/>
            </a:pPr>
            <a:r>
              <a:rPr lang="en-US" sz="2000" b="1" i="0" dirty="0" err="1">
                <a:solidFill>
                  <a:srgbClr val="3C4043"/>
                </a:solidFill>
                <a:effectLst/>
                <a:latin typeface="inherit"/>
              </a:rPr>
              <a:t>reclat</a:t>
            </a:r>
            <a:r>
              <a:rPr lang="en-US" sz="2000" b="0" i="0" dirty="0">
                <a:solidFill>
                  <a:srgbClr val="3C4043"/>
                </a:solidFill>
                <a:effectLst/>
                <a:latin typeface="inherit"/>
              </a:rPr>
              <a:t>: the latitude of the meteorite's landing</a:t>
            </a:r>
          </a:p>
          <a:p>
            <a:pPr algn="l" fontAlgn="base">
              <a:buFont typeface="Arial" panose="020B0604020202020204" pitchFamily="34" charset="0"/>
              <a:buChar char="•"/>
            </a:pPr>
            <a:r>
              <a:rPr lang="en-US" sz="2000" b="1" i="0" dirty="0" err="1">
                <a:solidFill>
                  <a:srgbClr val="3C4043"/>
                </a:solidFill>
                <a:effectLst/>
                <a:latin typeface="inherit"/>
              </a:rPr>
              <a:t>reclong</a:t>
            </a:r>
            <a:r>
              <a:rPr lang="en-US" sz="2000" b="0" i="0" dirty="0">
                <a:solidFill>
                  <a:srgbClr val="3C4043"/>
                </a:solidFill>
                <a:effectLst/>
                <a:latin typeface="inherit"/>
              </a:rPr>
              <a:t>: the longitude of the meteorite's landing</a:t>
            </a:r>
          </a:p>
          <a:p>
            <a:pPr algn="l" fontAlgn="base">
              <a:buFont typeface="Arial" panose="020B0604020202020204" pitchFamily="34" charset="0"/>
              <a:buChar char="•"/>
            </a:pPr>
            <a:r>
              <a:rPr lang="en-US" sz="2000" b="1" i="0" dirty="0" err="1">
                <a:solidFill>
                  <a:srgbClr val="3C4043"/>
                </a:solidFill>
                <a:effectLst/>
                <a:latin typeface="inherit"/>
              </a:rPr>
              <a:t>GeoLocation</a:t>
            </a:r>
            <a:r>
              <a:rPr lang="en-US" sz="2000" b="0" i="0" dirty="0">
                <a:solidFill>
                  <a:srgbClr val="3C4043"/>
                </a:solidFill>
                <a:effectLst/>
                <a:latin typeface="inherit"/>
              </a:rPr>
              <a:t>: a parentheses-enclose, comma-separated tuple that combines </a:t>
            </a:r>
            <a:r>
              <a:rPr lang="en-US" sz="2000" b="1" i="0" dirty="0" err="1">
                <a:solidFill>
                  <a:srgbClr val="3C4043"/>
                </a:solidFill>
                <a:effectLst/>
                <a:latin typeface="inherit"/>
              </a:rPr>
              <a:t>reclat</a:t>
            </a:r>
            <a:r>
              <a:rPr lang="en-US" sz="2000" b="0" i="0" dirty="0">
                <a:solidFill>
                  <a:srgbClr val="3C4043"/>
                </a:solidFill>
                <a:effectLst/>
                <a:latin typeface="inherit"/>
              </a:rPr>
              <a:t> and </a:t>
            </a:r>
            <a:r>
              <a:rPr lang="en-US" sz="2000" b="1" i="0" dirty="0" err="1">
                <a:solidFill>
                  <a:srgbClr val="3C4043"/>
                </a:solidFill>
                <a:effectLst/>
                <a:latin typeface="inherit"/>
              </a:rPr>
              <a:t>reclong</a:t>
            </a:r>
            <a:endParaRPr lang="en-US" sz="2000" b="0" i="0" dirty="0">
              <a:solidFill>
                <a:srgbClr val="3C4043"/>
              </a:solidFill>
              <a:effectLst/>
              <a:latin typeface="inherit"/>
            </a:endParaRPr>
          </a:p>
          <a:p>
            <a:endParaRPr lang="en-IN" dirty="0"/>
          </a:p>
        </p:txBody>
      </p:sp>
    </p:spTree>
    <p:extLst>
      <p:ext uri="{BB962C8B-B14F-4D97-AF65-F5344CB8AC3E}">
        <p14:creationId xmlns:p14="http://schemas.microsoft.com/office/powerpoint/2010/main" val="110273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CA21-3F29-73C3-F9F8-54C4A49E1768}"/>
              </a:ext>
            </a:extLst>
          </p:cNvPr>
          <p:cNvSpPr>
            <a:spLocks noGrp="1"/>
          </p:cNvSpPr>
          <p:nvPr>
            <p:ph type="title"/>
          </p:nvPr>
        </p:nvSpPr>
        <p:spPr/>
        <p:txBody>
          <a:bodyPr/>
          <a:lstStyle/>
          <a:p>
            <a:r>
              <a:rPr lang="en-US" dirty="0"/>
              <a:t>Approach to analysis.</a:t>
            </a:r>
            <a:endParaRPr lang="en-IN" dirty="0"/>
          </a:p>
        </p:txBody>
      </p:sp>
      <p:sp>
        <p:nvSpPr>
          <p:cNvPr id="3" name="Content Placeholder 2">
            <a:extLst>
              <a:ext uri="{FF2B5EF4-FFF2-40B4-BE49-F238E27FC236}">
                <a16:creationId xmlns:a16="http://schemas.microsoft.com/office/drawing/2014/main" id="{11867934-819E-FB0B-BC66-429B025CC127}"/>
              </a:ext>
            </a:extLst>
          </p:cNvPr>
          <p:cNvSpPr>
            <a:spLocks noGrp="1"/>
          </p:cNvSpPr>
          <p:nvPr>
            <p:ph idx="1"/>
          </p:nvPr>
        </p:nvSpPr>
        <p:spPr/>
        <p:txBody>
          <a:bodyPr/>
          <a:lstStyle/>
          <a:p>
            <a:r>
              <a:rPr lang="en-US" dirty="0"/>
              <a:t>The team first condensed the 45,717 record data into usable pivot tables using Excel.</a:t>
            </a:r>
            <a:endParaRPr lang="en-IN" dirty="0"/>
          </a:p>
        </p:txBody>
      </p:sp>
      <p:pic>
        <p:nvPicPr>
          <p:cNvPr id="5" name="Picture 4">
            <a:extLst>
              <a:ext uri="{FF2B5EF4-FFF2-40B4-BE49-F238E27FC236}">
                <a16:creationId xmlns:a16="http://schemas.microsoft.com/office/drawing/2014/main" id="{1CB16F84-A307-3D7F-31B5-76425018D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88" y="2343869"/>
            <a:ext cx="4064166" cy="2670212"/>
          </a:xfrm>
          <a:prstGeom prst="rect">
            <a:avLst/>
          </a:prstGeom>
        </p:spPr>
      </p:pic>
      <p:pic>
        <p:nvPicPr>
          <p:cNvPr id="11" name="Picture 10">
            <a:extLst>
              <a:ext uri="{FF2B5EF4-FFF2-40B4-BE49-F238E27FC236}">
                <a16:creationId xmlns:a16="http://schemas.microsoft.com/office/drawing/2014/main" id="{1353066E-EDEE-D1D9-C294-E3FF0F8C7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3593" y="2237309"/>
            <a:ext cx="7389283" cy="2883332"/>
          </a:xfrm>
          <a:prstGeom prst="rect">
            <a:avLst/>
          </a:prstGeom>
        </p:spPr>
      </p:pic>
    </p:spTree>
    <p:extLst>
      <p:ext uri="{BB962C8B-B14F-4D97-AF65-F5344CB8AC3E}">
        <p14:creationId xmlns:p14="http://schemas.microsoft.com/office/powerpoint/2010/main" val="341868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A61C-BA10-DE56-67D7-11D97C5441B2}"/>
              </a:ext>
            </a:extLst>
          </p:cNvPr>
          <p:cNvSpPr>
            <a:spLocks noGrp="1"/>
          </p:cNvSpPr>
          <p:nvPr>
            <p:ph type="title"/>
          </p:nvPr>
        </p:nvSpPr>
        <p:spPr/>
        <p:txBody>
          <a:bodyPr/>
          <a:lstStyle/>
          <a:p>
            <a:r>
              <a:rPr lang="en-US" dirty="0"/>
              <a:t>Approach to analysis(cont.)</a:t>
            </a:r>
            <a:endParaRPr lang="en-IN" dirty="0"/>
          </a:p>
        </p:txBody>
      </p:sp>
      <p:sp>
        <p:nvSpPr>
          <p:cNvPr id="3" name="Content Placeholder 2">
            <a:extLst>
              <a:ext uri="{FF2B5EF4-FFF2-40B4-BE49-F238E27FC236}">
                <a16:creationId xmlns:a16="http://schemas.microsoft.com/office/drawing/2014/main" id="{5D02B56D-566B-5C6C-89CF-4EA0CD601309}"/>
              </a:ext>
            </a:extLst>
          </p:cNvPr>
          <p:cNvSpPr>
            <a:spLocks noGrp="1"/>
          </p:cNvSpPr>
          <p:nvPr>
            <p:ph idx="1"/>
          </p:nvPr>
        </p:nvSpPr>
        <p:spPr/>
        <p:txBody>
          <a:bodyPr/>
          <a:lstStyle/>
          <a:p>
            <a:r>
              <a:rPr lang="en-US" dirty="0"/>
              <a:t>Afterwards, the team considered the geolocation coordinates provided within the dataset to plot a density scatter plot </a:t>
            </a:r>
            <a:endParaRPr lang="en-IN" dirty="0"/>
          </a:p>
        </p:txBody>
      </p:sp>
      <p:pic>
        <p:nvPicPr>
          <p:cNvPr id="5" name="Picture 4">
            <a:extLst>
              <a:ext uri="{FF2B5EF4-FFF2-40B4-BE49-F238E27FC236}">
                <a16:creationId xmlns:a16="http://schemas.microsoft.com/office/drawing/2014/main" id="{49708260-2A31-9E63-8585-F1777EF6F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905" y="2627273"/>
            <a:ext cx="6039808" cy="3644130"/>
          </a:xfrm>
          <a:prstGeom prst="rect">
            <a:avLst/>
          </a:prstGeom>
        </p:spPr>
      </p:pic>
    </p:spTree>
    <p:extLst>
      <p:ext uri="{BB962C8B-B14F-4D97-AF65-F5344CB8AC3E}">
        <p14:creationId xmlns:p14="http://schemas.microsoft.com/office/powerpoint/2010/main" val="178785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E502-3040-7078-31BE-67174D71281D}"/>
              </a:ext>
            </a:extLst>
          </p:cNvPr>
          <p:cNvSpPr>
            <a:spLocks noGrp="1"/>
          </p:cNvSpPr>
          <p:nvPr>
            <p:ph type="title"/>
          </p:nvPr>
        </p:nvSpPr>
        <p:spPr/>
        <p:txBody>
          <a:bodyPr/>
          <a:lstStyle/>
          <a:p>
            <a:r>
              <a:rPr lang="en-US" dirty="0"/>
              <a:t>Approach to analysis(cont.)</a:t>
            </a:r>
            <a:endParaRPr lang="en-IN" dirty="0"/>
          </a:p>
        </p:txBody>
      </p:sp>
      <p:sp>
        <p:nvSpPr>
          <p:cNvPr id="3" name="Content Placeholder 2">
            <a:extLst>
              <a:ext uri="{FF2B5EF4-FFF2-40B4-BE49-F238E27FC236}">
                <a16:creationId xmlns:a16="http://schemas.microsoft.com/office/drawing/2014/main" id="{27F710D9-53D8-B613-87E1-D9FEC7FCAB71}"/>
              </a:ext>
            </a:extLst>
          </p:cNvPr>
          <p:cNvSpPr>
            <a:spLocks noGrp="1"/>
          </p:cNvSpPr>
          <p:nvPr>
            <p:ph idx="1"/>
          </p:nvPr>
        </p:nvSpPr>
        <p:spPr/>
        <p:txBody>
          <a:bodyPr/>
          <a:lstStyle/>
          <a:p>
            <a:r>
              <a:rPr lang="en-US" dirty="0"/>
              <a:t>The dataset contained meteorite classes, which were in a very high degree of detail. Since this would’ve hindered our approach and not result in any significant analytical results, we decide to further classify the classes into major categories. Here, python libraries such as pandas and </a:t>
            </a:r>
            <a:r>
              <a:rPr lang="en-US" dirty="0" err="1"/>
              <a:t>numPy</a:t>
            </a:r>
            <a:r>
              <a:rPr lang="en-US" dirty="0"/>
              <a:t> were used. Wikipedia as reference was used(reference link </a:t>
            </a:r>
            <a:r>
              <a:rPr lang="en-US" dirty="0">
                <a:hlinkClick r:id="rId2"/>
              </a:rPr>
              <a:t>here</a:t>
            </a:r>
            <a:r>
              <a:rPr lang="en-US" dirty="0"/>
              <a:t>).</a:t>
            </a:r>
            <a:endParaRPr lang="en-IN" dirty="0"/>
          </a:p>
        </p:txBody>
      </p:sp>
      <p:pic>
        <p:nvPicPr>
          <p:cNvPr id="5" name="Picture 4">
            <a:extLst>
              <a:ext uri="{FF2B5EF4-FFF2-40B4-BE49-F238E27FC236}">
                <a16:creationId xmlns:a16="http://schemas.microsoft.com/office/drawing/2014/main" id="{4128ADB4-7307-113E-9E5A-E770DB0FD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430" y="3068176"/>
            <a:ext cx="4915906" cy="3244429"/>
          </a:xfrm>
          <a:prstGeom prst="rect">
            <a:avLst/>
          </a:prstGeom>
        </p:spPr>
      </p:pic>
      <p:pic>
        <p:nvPicPr>
          <p:cNvPr id="7" name="Picture 6">
            <a:extLst>
              <a:ext uri="{FF2B5EF4-FFF2-40B4-BE49-F238E27FC236}">
                <a16:creationId xmlns:a16="http://schemas.microsoft.com/office/drawing/2014/main" id="{4FC32950-725A-5692-9799-1637F7356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812" y="3068176"/>
            <a:ext cx="3519361" cy="3249584"/>
          </a:xfrm>
          <a:prstGeom prst="rect">
            <a:avLst/>
          </a:prstGeom>
        </p:spPr>
      </p:pic>
    </p:spTree>
    <p:extLst>
      <p:ext uri="{BB962C8B-B14F-4D97-AF65-F5344CB8AC3E}">
        <p14:creationId xmlns:p14="http://schemas.microsoft.com/office/powerpoint/2010/main" val="14614167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239</TotalTime>
  <Words>1282</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inherit</vt:lpstr>
      <vt:lpstr>Inter</vt:lpstr>
      <vt:lpstr>Retrospect</vt:lpstr>
      <vt:lpstr>Meteorite landings prediction analysis.</vt:lpstr>
      <vt:lpstr>Synopsis</vt:lpstr>
      <vt:lpstr>Elements used for analysis and prediction</vt:lpstr>
      <vt:lpstr>About the Dataset</vt:lpstr>
      <vt:lpstr>About the Dataset (cont.)</vt:lpstr>
      <vt:lpstr>About the Dataset(cont.)</vt:lpstr>
      <vt:lpstr>Approach to analysis.</vt:lpstr>
      <vt:lpstr>Approach to analysis(cont.)</vt:lpstr>
      <vt:lpstr>Approach to analysis(cont.)</vt:lpstr>
      <vt:lpstr>Approach to analysis(cont.)</vt:lpstr>
      <vt:lpstr>Approach to Analysis(cont.)</vt:lpstr>
      <vt:lpstr>Approach to Analysis(cont.)</vt:lpstr>
      <vt:lpstr>Analysis and conclusions</vt:lpstr>
      <vt:lpstr>Analysis and conclusions(cont.)</vt:lpstr>
      <vt:lpstr>Analysis and conclusions(cont.)</vt:lpstr>
      <vt:lpstr>Analysis and conclusions(cont.)</vt:lpstr>
      <vt:lpstr>Analysis and conclusions(cont.)</vt:lpstr>
      <vt:lpstr>Analysis and conclusions (cont.)</vt:lpstr>
      <vt:lpstr>Analysis attributes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Meteorite landings prediction analysis.</dc:title>
  <dc:creator>Shaurya Vashisht</dc:creator>
  <cp:lastModifiedBy>Shaurya Vashisht</cp:lastModifiedBy>
  <cp:revision>4</cp:revision>
  <dcterms:created xsi:type="dcterms:W3CDTF">2023-03-03T09:39:07Z</dcterms:created>
  <dcterms:modified xsi:type="dcterms:W3CDTF">2023-03-04T06:43:36Z</dcterms:modified>
</cp:coreProperties>
</file>