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9"/>
  </p:notesMasterIdLst>
  <p:handoutMasterIdLst>
    <p:handoutMasterId r:id="rId30"/>
  </p:handoutMasterIdLst>
  <p:sldIdLst>
    <p:sldId id="772" r:id="rId2"/>
    <p:sldId id="805" r:id="rId3"/>
    <p:sldId id="774" r:id="rId4"/>
    <p:sldId id="688" r:id="rId5"/>
    <p:sldId id="807" r:id="rId6"/>
    <p:sldId id="804" r:id="rId7"/>
    <p:sldId id="803" r:id="rId8"/>
    <p:sldId id="759" r:id="rId9"/>
    <p:sldId id="761" r:id="rId10"/>
    <p:sldId id="693" r:id="rId11"/>
    <p:sldId id="760" r:id="rId12"/>
    <p:sldId id="763" r:id="rId13"/>
    <p:sldId id="737" r:id="rId14"/>
    <p:sldId id="764" r:id="rId15"/>
    <p:sldId id="736" r:id="rId16"/>
    <p:sldId id="762" r:id="rId17"/>
    <p:sldId id="765" r:id="rId18"/>
    <p:sldId id="787" r:id="rId19"/>
    <p:sldId id="788" r:id="rId20"/>
    <p:sldId id="789" r:id="rId21"/>
    <p:sldId id="790" r:id="rId22"/>
    <p:sldId id="791" r:id="rId23"/>
    <p:sldId id="792" r:id="rId24"/>
    <p:sldId id="793" r:id="rId25"/>
    <p:sldId id="800" r:id="rId26"/>
    <p:sldId id="801" r:id="rId27"/>
    <p:sldId id="802" r:id="rId28"/>
  </p:sldIdLst>
  <p:sldSz cx="9906000" cy="6858000" type="A4"/>
  <p:notesSz cx="6797675" cy="9926638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77838" indent="-136525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57263" indent="-273050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435100" indent="-409575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914525" indent="-546100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헤더/푸터" id="{3D8A259D-8D5A-49B8-B8BD-A84F5090423A}">
          <p14:sldIdLst>
            <p14:sldId id="772"/>
            <p14:sldId id="805"/>
          </p14:sldIdLst>
        </p14:section>
        <p14:section name="메인" id="{E2AAB52F-37DF-4D15-A3D2-4A985C9617EF}">
          <p14:sldIdLst>
            <p14:sldId id="774"/>
          </p14:sldIdLst>
        </p14:section>
        <p14:section name="예약관리" id="{B031B524-1621-4594-B568-A43C1B865A4D}">
          <p14:sldIdLst>
            <p14:sldId id="688"/>
          </p14:sldIdLst>
        </p14:section>
        <p14:section name="현장관리" id="{F99683E3-0F2A-46E4-9236-AAADE4D84422}">
          <p14:sldIdLst>
            <p14:sldId id="807"/>
          </p14:sldIdLst>
        </p14:section>
        <p14:section name="회원관리" id="{63A7B1AA-250B-4119-ACB1-28AD15D86A9C}">
          <p14:sldIdLst>
            <p14:sldId id="804"/>
          </p14:sldIdLst>
        </p14:section>
        <p14:section name="결제관리" id="{03D45B9D-B7C6-4288-B7E1-2C7D6D1E45CD}">
          <p14:sldIdLst>
            <p14:sldId id="803"/>
          </p14:sldIdLst>
        </p14:section>
        <p14:section name="현장현황관리" id="{D337B018-7D01-4EEA-B597-B787F175CC77}">
          <p14:sldIdLst>
            <p14:sldId id="759"/>
            <p14:sldId id="761"/>
            <p14:sldId id="693"/>
            <p14:sldId id="760"/>
            <p14:sldId id="763"/>
            <p14:sldId id="737"/>
            <p14:sldId id="764"/>
            <p14:sldId id="736"/>
            <p14:sldId id="762"/>
            <p14:sldId id="765"/>
          </p14:sldIdLst>
        </p14:section>
        <p14:section name="공지사항관리" id="{DDD6900D-766D-4EFC-A12C-70A0D2C64956}">
          <p14:sldIdLst>
            <p14:sldId id="787"/>
            <p14:sldId id="788"/>
            <p14:sldId id="789"/>
            <p14:sldId id="790"/>
          </p14:sldIdLst>
        </p14:section>
        <p14:section name="QnA관리" id="{DFD3C48A-2D1A-40D1-8E2C-4C0E4A9C6FAC}">
          <p14:sldIdLst>
            <p14:sldId id="791"/>
            <p14:sldId id="792"/>
            <p14:sldId id="793"/>
          </p14:sldIdLst>
        </p14:section>
        <p14:section name="통계관리" id="{FF1E5E09-F4B7-4718-9723-1DDF05BB3D2C}">
          <p14:sldIdLst>
            <p14:sldId id="800"/>
            <p14:sldId id="801"/>
            <p14:sldId id="80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117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709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pos="6114">
          <p15:clr>
            <a:srgbClr val="A4A3A4"/>
          </p15:clr>
        </p15:guide>
        <p15:guide id="8" pos="126">
          <p15:clr>
            <a:srgbClr val="A4A3A4"/>
          </p15:clr>
        </p15:guide>
        <p15:guide id="9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DF8"/>
    <a:srgbClr val="FF7650"/>
    <a:srgbClr val="FAFFFD"/>
    <a:srgbClr val="5B89C1"/>
    <a:srgbClr val="43CEFF"/>
    <a:srgbClr val="FFE6C9"/>
    <a:srgbClr val="FFC893"/>
    <a:srgbClr val="FFEA93"/>
    <a:srgbClr val="FFE36D"/>
    <a:srgbClr val="80C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7" autoAdjust="0"/>
    <p:restoredTop sz="99754" autoAdjust="0"/>
  </p:normalViewPr>
  <p:slideViewPr>
    <p:cSldViewPr snapToObjects="1" showGuides="1">
      <p:cViewPr>
        <p:scale>
          <a:sx n="100" d="100"/>
          <a:sy n="100" d="100"/>
        </p:scale>
        <p:origin x="-108" y="-270"/>
      </p:cViewPr>
      <p:guideLst>
        <p:guide orient="horz" pos="1117"/>
        <p:guide orient="horz" pos="436"/>
        <p:guide orient="horz" pos="4156"/>
        <p:guide orient="horz" pos="2160"/>
        <p:guide orient="horz" pos="709"/>
        <p:guide orient="horz" pos="1026"/>
        <p:guide pos="6114"/>
        <p:guide pos="12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2" d="100"/>
          <a:sy n="82" d="100"/>
        </p:scale>
        <p:origin x="-3870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Sheet1!$A$2:$A$3</c:f>
              <c:strCache>
                <c:ptCount val="2"/>
                <c:pt idx="0">
                  <c:v>예약</c:v>
                </c:pt>
                <c:pt idx="1">
                  <c:v>현장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71400960"/>
        <c:axId val="271402496"/>
      </c:barChart>
      <c:catAx>
        <c:axId val="271400960"/>
        <c:scaling>
          <c:orientation val="minMax"/>
        </c:scaling>
        <c:delete val="0"/>
        <c:axPos val="b"/>
        <c:majorTickMark val="none"/>
        <c:minorTickMark val="none"/>
        <c:tickLblPos val="nextTo"/>
        <c:crossAx val="271402496"/>
        <c:crosses val="autoZero"/>
        <c:auto val="1"/>
        <c:lblAlgn val="ctr"/>
        <c:lblOffset val="100"/>
        <c:noMultiLvlLbl val="0"/>
      </c:catAx>
      <c:valAx>
        <c:axId val="27140249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714009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Sheet1!$A$2:$A$3</c:f>
              <c:strCache>
                <c:ptCount val="2"/>
                <c:pt idx="0">
                  <c:v>예약 건 수</c:v>
                </c:pt>
                <c:pt idx="1">
                  <c:v>현장 건 수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72041088"/>
        <c:axId val="272042624"/>
      </c:barChart>
      <c:catAx>
        <c:axId val="272041088"/>
        <c:scaling>
          <c:orientation val="minMax"/>
        </c:scaling>
        <c:delete val="0"/>
        <c:axPos val="b"/>
        <c:majorTickMark val="none"/>
        <c:minorTickMark val="none"/>
        <c:tickLblPos val="nextTo"/>
        <c:crossAx val="272042624"/>
        <c:crosses val="autoZero"/>
        <c:auto val="1"/>
        <c:lblAlgn val="ctr"/>
        <c:lblOffset val="100"/>
        <c:noMultiLvlLbl val="0"/>
      </c:catAx>
      <c:valAx>
        <c:axId val="2720426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720410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4305812795337103"/>
          <c:y val="0.33248494484216512"/>
          <c:w val="0.34098393064620036"/>
          <c:h val="0.3350301103156698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예약 이용률</a:t>
            </a:r>
            <a:endParaRPr lang="ko-KR" altLang="en-US" dirty="0"/>
          </a:p>
        </c:rich>
      </c:tx>
      <c:layout>
        <c:manualLayout>
          <c:xMode val="edge"/>
          <c:yMode val="edge"/>
          <c:x val="0.36000484554815265"/>
          <c:y val="2.01923061635140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280988794669897"/>
          <c:y val="0.17053776722155004"/>
          <c:w val="0.46303301029678984"/>
          <c:h val="0.694549462859671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예약율</c:v>
                </c:pt>
              </c:strCache>
            </c:strRef>
          </c:tx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예약</c:v>
                </c:pt>
                <c:pt idx="1">
                  <c:v>비 예약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baseline="0" dirty="0" smtClean="0"/>
              <a:t> </a:t>
            </a:r>
            <a:endParaRPr lang="en-US" altLang="ko-KR" dirty="0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cat>
            <c:strRef>
              <c:f>Sheet1!$A$2:$A$3</c:f>
              <c:strCache>
                <c:ptCount val="2"/>
                <c:pt idx="0">
                  <c:v>가입</c:v>
                </c:pt>
                <c:pt idx="1">
                  <c:v>탈퇴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0027648"/>
        <c:axId val="210029184"/>
      </c:barChart>
      <c:catAx>
        <c:axId val="210027648"/>
        <c:scaling>
          <c:orientation val="minMax"/>
        </c:scaling>
        <c:delete val="0"/>
        <c:axPos val="l"/>
        <c:majorTickMark val="out"/>
        <c:minorTickMark val="none"/>
        <c:tickLblPos val="nextTo"/>
        <c:crossAx val="210029184"/>
        <c:crosses val="autoZero"/>
        <c:auto val="1"/>
        <c:lblAlgn val="ctr"/>
        <c:lblOffset val="100"/>
        <c:noMultiLvlLbl val="0"/>
      </c:catAx>
      <c:valAx>
        <c:axId val="21002918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0027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15CDF0-5760-4C6B-A79B-F7A477629580}" type="datetimeFigureOut">
              <a:rPr lang="ko-KR" altLang="en-US"/>
              <a:pPr>
                <a:defRPr/>
              </a:pPr>
              <a:t>2017-07-13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4FD0CE-55F5-410A-A349-053F84C404F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223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C8C2DE1-76C6-4577-BCB4-611063ABDD83}" type="datetimeFigureOut">
              <a:rPr lang="ko-KR" altLang="en-US"/>
              <a:pPr>
                <a:defRPr/>
              </a:pPr>
              <a:t>2017-07-13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1A4EF0-F96B-4F7E-8127-CBDD4BABE35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8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-1dep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pic>
        <p:nvPicPr>
          <p:cNvPr id="3" name="Picture 3" descr="D:\UbiVelox\02_Work\2011\01. UBIVELOX\05_회사소개서\Work\이미지\도비라8.jpg"/>
          <p:cNvPicPr>
            <a:picLocks noChangeAspect="1" noChangeArrowheads="1"/>
          </p:cNvPicPr>
          <p:nvPr userDrawn="1"/>
        </p:nvPicPr>
        <p:blipFill>
          <a:blip r:embed="rId3" cstate="print"/>
          <a:srcRect r="7663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 userDrawn="1"/>
        </p:nvSpPr>
        <p:spPr>
          <a:xfrm>
            <a:off x="584200" y="1020765"/>
            <a:ext cx="7488238" cy="521652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51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819150" y="1557338"/>
            <a:ext cx="8166746" cy="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wrap="square" lIns="288000" tIns="180000"/>
          <a:lstStyle/>
          <a:p>
            <a:pPr>
              <a:defRPr/>
            </a:pP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 45"/>
          <p:cNvSpPr>
            <a:spLocks noChangeArrowheads="1"/>
          </p:cNvSpPr>
          <p:nvPr userDrawn="1"/>
        </p:nvSpPr>
        <p:spPr bwMode="auto">
          <a:xfrm>
            <a:off x="7004590" y="6480357"/>
            <a:ext cx="2789572" cy="23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altLang="ko-KR" sz="800" dirty="0">
                <a:solidFill>
                  <a:srgbClr val="10253F"/>
                </a:solidFill>
                <a:latin typeface="+mj-lt"/>
                <a:ea typeface="휴먼모음T" pitchFamily="18" charset="-127"/>
              </a:rPr>
              <a:t>All Rights Reserved, Copyright© </a:t>
            </a:r>
            <a:r>
              <a:rPr lang="en-US" altLang="ko-KR" sz="800" dirty="0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UBIVELOX </a:t>
            </a:r>
            <a:r>
              <a:rPr lang="en-US" altLang="ko-KR" sz="800" dirty="0" err="1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inc.</a:t>
            </a:r>
            <a:r>
              <a:rPr lang="en-US" altLang="ko-KR" sz="800" dirty="0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.</a:t>
            </a:r>
            <a:endParaRPr lang="en-US" altLang="ko-KR" sz="800" dirty="0">
              <a:solidFill>
                <a:srgbClr val="10253F"/>
              </a:solidFill>
              <a:latin typeface="+mj-lt"/>
              <a:ea typeface="휴먼모음T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8265817" y="236174"/>
            <a:ext cx="1440158" cy="24520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</a:pPr>
            <a:r>
              <a:rPr lang="en-US" altLang="ko-KR" sz="1400" kern="100" spc="-150" dirty="0" smtClean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UBIVELOX</a:t>
            </a:r>
            <a:endParaRPr lang="ko-KR" altLang="en-US" sz="1400" kern="100" spc="-150" dirty="0">
              <a:solidFill>
                <a:srgbClr val="0D4EA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>
            <a:off x="797881" y="1121079"/>
            <a:ext cx="2386012" cy="4000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dist" defTabSz="914400" eaLnBrk="1" hangingPunct="1">
              <a:defRPr/>
            </a:pPr>
            <a:r>
              <a:rPr kumimoji="0"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굴림체" pitchFamily="49" charset="-127"/>
              </a:rPr>
              <a:t>CONTENTS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1302036" y="1988840"/>
            <a:ext cx="7200974" cy="4320480"/>
          </a:xfrm>
        </p:spPr>
        <p:txBody>
          <a:bodyPr wrap="square" lIns="288000" tIns="180000"/>
          <a:lstStyle>
            <a:lvl1pPr marL="266700" indent="-266700">
              <a:buFont typeface="+mj-lt"/>
              <a:buAutoNum type="romanUcPeriod"/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1depth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/>
          </a:p>
        </p:txBody>
      </p:sp>
      <p:pic>
        <p:nvPicPr>
          <p:cNvPr id="16" name="Picture 2" descr="http://upload.wikimedia.org/wikipedia/en/c/cc/LG_U%2B_logo.pn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9" y="6441812"/>
            <a:ext cx="801043" cy="2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-2depth_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pic>
        <p:nvPicPr>
          <p:cNvPr id="3" name="Picture 3" descr="D:\UbiVelox\02_Work\2011\01. UBIVELOX\05_회사소개서\Work\이미지\도비라8.jpg"/>
          <p:cNvPicPr>
            <a:picLocks noChangeAspect="1" noChangeArrowheads="1"/>
          </p:cNvPicPr>
          <p:nvPr userDrawn="1"/>
        </p:nvPicPr>
        <p:blipFill>
          <a:blip r:embed="rId3" cstate="print"/>
          <a:srcRect r="7663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 userDrawn="1"/>
        </p:nvSpPr>
        <p:spPr>
          <a:xfrm>
            <a:off x="3089275" y="1946277"/>
            <a:ext cx="6816726" cy="37766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51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186363" y="2530477"/>
            <a:ext cx="4368800" cy="334679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51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5186363" y="2513013"/>
            <a:ext cx="4368800" cy="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Line 14"/>
          <p:cNvSpPr>
            <a:spLocks noChangeShapeType="1"/>
          </p:cNvSpPr>
          <p:nvPr userDrawn="1"/>
        </p:nvSpPr>
        <p:spPr bwMode="auto">
          <a:xfrm>
            <a:off x="5184775" y="5949280"/>
            <a:ext cx="4370388" cy="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 userDrawn="1"/>
        </p:nvSpPr>
        <p:spPr>
          <a:xfrm>
            <a:off x="8265817" y="236174"/>
            <a:ext cx="1440158" cy="24520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</a:pPr>
            <a:r>
              <a:rPr lang="en-US" altLang="ko-KR" sz="1400" kern="100" spc="-150" dirty="0" smtClean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UBIVELOX</a:t>
            </a:r>
            <a:endParaRPr lang="ko-KR" altLang="en-US" sz="1400" kern="100" spc="-150" dirty="0">
              <a:solidFill>
                <a:srgbClr val="0D4EA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Rectangle 45"/>
          <p:cNvSpPr>
            <a:spLocks noChangeArrowheads="1"/>
          </p:cNvSpPr>
          <p:nvPr userDrawn="1"/>
        </p:nvSpPr>
        <p:spPr bwMode="auto">
          <a:xfrm>
            <a:off x="7004590" y="6480357"/>
            <a:ext cx="2789572" cy="23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altLang="ko-KR" sz="800" dirty="0">
                <a:solidFill>
                  <a:srgbClr val="10253F"/>
                </a:solidFill>
                <a:latin typeface="+mj-lt"/>
                <a:ea typeface="휴먼모음T" pitchFamily="18" charset="-127"/>
              </a:rPr>
              <a:t>All Rights Reserved, Copyright© </a:t>
            </a:r>
            <a:r>
              <a:rPr lang="en-US" altLang="ko-KR" sz="800" dirty="0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UBIVELOX  </a:t>
            </a:r>
            <a:r>
              <a:rPr lang="en-US" altLang="ko-KR" sz="800" dirty="0" err="1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inc.</a:t>
            </a:r>
            <a:r>
              <a:rPr lang="en-US" altLang="ko-KR" sz="800" dirty="0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.</a:t>
            </a:r>
            <a:endParaRPr lang="en-US" altLang="ko-KR" sz="800" dirty="0">
              <a:solidFill>
                <a:srgbClr val="10253F"/>
              </a:solidFill>
              <a:latin typeface="+mj-lt"/>
              <a:ea typeface="휴먼모음T" pitchFamily="18" charset="-127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 userDrawn="1"/>
        </p:nvSpPr>
        <p:spPr bwMode="auto">
          <a:xfrm>
            <a:off x="227014" y="158750"/>
            <a:ext cx="1760537" cy="3381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dist" defTabSz="914400" eaLnBrk="1" hangingPunct="1">
              <a:defRPr/>
            </a:pPr>
            <a:r>
              <a:rPr kumimoji="0" lang="en-US" altLang="ko-KR" sz="16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굴림체" pitchFamily="49" charset="-127"/>
              </a:rPr>
              <a:t>CONTENTS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5601071" y="2615416"/>
            <a:ext cx="3954091" cy="2973824"/>
          </a:xfrm>
        </p:spPr>
        <p:txBody>
          <a:bodyPr/>
          <a:lstStyle>
            <a:lvl1pPr marL="266700" indent="-266700">
              <a:lnSpc>
                <a:spcPct val="150000"/>
              </a:lnSpc>
              <a:buFont typeface="+mj-lt"/>
              <a:buAutoNum type="arabicPeriod"/>
              <a:defRPr lang="ko-KR" altLang="en-US" sz="16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lang="ko-KR" altLang="en-US" sz="16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lang="ko-KR" altLang="en-US" sz="16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lang="ko-KR" altLang="en-US" sz="16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lang="ko-KR" altLang="en-US" sz="1600" b="1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5pPr>
          </a:lstStyle>
          <a:p>
            <a:pPr lvl="0"/>
            <a:r>
              <a:rPr lang="en-US" altLang="ko-KR" dirty="0" smtClean="0"/>
              <a:t>2depth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pic>
        <p:nvPicPr>
          <p:cNvPr id="17" name="Picture 2" descr="http://upload.wikimedia.org/wikipedia/en/c/cc/LG_U%2B_logo.pn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9" y="6441812"/>
            <a:ext cx="801043" cy="2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5184775" y="2095079"/>
            <a:ext cx="4305300" cy="360363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1 Depth 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장표 개요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571"/>
            <a:ext cx="9906000" cy="4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 bwMode="auto">
          <a:xfrm>
            <a:off x="181003" y="47601"/>
            <a:ext cx="6788121" cy="36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2depth</a:t>
            </a:r>
            <a:r>
              <a:rPr lang="ko-KR" altLang="en-US" dirty="0" smtClean="0"/>
              <a:t>목차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00025" y="692150"/>
            <a:ext cx="9505950" cy="576263"/>
          </a:xfrm>
        </p:spPr>
        <p:txBody>
          <a:bodyPr/>
          <a:lstStyle>
            <a:lvl1pPr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목차에 대한 개요 설명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문구는 </a:t>
            </a:r>
            <a:r>
              <a:rPr lang="en-US" altLang="ko-KR" dirty="0" smtClean="0"/>
              <a:t>~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로 마치며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 단어는 붉은색으로 </a:t>
            </a:r>
            <a:r>
              <a:rPr lang="ko-KR" altLang="en-US" dirty="0" err="1" smtClean="0"/>
              <a:t>마킹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9125" y="47625"/>
            <a:ext cx="2736850" cy="368300"/>
          </a:xfrm>
        </p:spPr>
        <p:txBody>
          <a:bodyPr anchor="ctr"/>
          <a:lstStyle>
            <a:lvl1pPr algn="r"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1depth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pic>
        <p:nvPicPr>
          <p:cNvPr id="11" name="Picture 2" descr="http://upload.wikimedia.org/wikipedia/en/c/cc/LG_U%2B_logo.p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9" y="6467690"/>
            <a:ext cx="801043" cy="2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 userDrawn="1"/>
        </p:nvSpPr>
        <p:spPr>
          <a:xfrm>
            <a:off x="8281859" y="6463659"/>
            <a:ext cx="1440158" cy="25908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ts val="3500"/>
              </a:lnSpc>
            </a:pPr>
            <a:r>
              <a:rPr lang="en-US" altLang="ko-KR" sz="1400" kern="100" spc="-150" dirty="0" smtClean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UBIVELOX</a:t>
            </a:r>
            <a:endParaRPr lang="ko-KR" altLang="en-US" sz="1400" kern="100" spc="-150" dirty="0">
              <a:solidFill>
                <a:srgbClr val="0D4EA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장표 3depth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571"/>
            <a:ext cx="9906000" cy="4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 bwMode="auto">
          <a:xfrm>
            <a:off x="181004" y="47601"/>
            <a:ext cx="6788220" cy="36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aseline="0"/>
            </a:lvl1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2depth </a:t>
            </a:r>
            <a:r>
              <a:rPr lang="ko-KR" altLang="en-US" dirty="0" smtClean="0"/>
              <a:t>목차</a:t>
            </a: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200025" y="653236"/>
            <a:ext cx="63500" cy="287338"/>
          </a:xfrm>
          <a:prstGeom prst="rect">
            <a:avLst/>
          </a:prstGeom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72000" rIns="54000"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ctr" latinLnBrk="0"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ko-KR" altLang="en-US" sz="1400" dirty="0">
              <a:solidFill>
                <a:srgbClr val="000000"/>
              </a:solidFill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72480" y="683524"/>
            <a:ext cx="3457575" cy="247650"/>
          </a:xfrm>
        </p:spPr>
        <p:txBody>
          <a:bodyPr anchor="ctr" anchorCtr="0"/>
          <a:lstStyle>
            <a:lvl1pPr>
              <a:buFont typeface="+mj-lt"/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 marL="800100" indent="-342900">
              <a:buFont typeface="+mj-lt"/>
              <a:buAutoNum type="arabicPeriod"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 marL="1257300" indent="-342900">
              <a:buFont typeface="+mj-lt"/>
              <a:buAutoNum type="arabicPeriod"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 marL="1714500" indent="-342900">
              <a:buFont typeface="+mj-lt"/>
              <a:buAutoNum type="arabicPeriod"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 marL="2171700" indent="-342900">
              <a:buFont typeface="+mj-lt"/>
              <a:buAutoNum type="arabicPeriod"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en-US" altLang="ko-KR" dirty="0" smtClean="0"/>
              <a:t>3depth </a:t>
            </a:r>
            <a:r>
              <a:rPr lang="ko-KR" altLang="en-US" dirty="0" smtClean="0"/>
              <a:t>목차 </a:t>
            </a:r>
            <a:r>
              <a:rPr lang="en-US" altLang="ko-KR" dirty="0" smtClean="0"/>
              <a:t>– 4depth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4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9125" y="47625"/>
            <a:ext cx="2736850" cy="368300"/>
          </a:xfrm>
        </p:spPr>
        <p:txBody>
          <a:bodyPr anchor="ctr" anchorCtr="0"/>
          <a:lstStyle>
            <a:lvl1pPr algn="r"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1depth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180975" y="980729"/>
            <a:ext cx="9525000" cy="504056"/>
          </a:xfrm>
        </p:spPr>
        <p:txBody>
          <a:bodyPr/>
          <a:lstStyle>
            <a:lvl1pPr marL="0" indent="0">
              <a:buNone/>
              <a:def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smtClean="0"/>
              <a:t>목차에 대한 개요 설명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문구는 </a:t>
            </a:r>
            <a:r>
              <a:rPr lang="en-US" altLang="ko-KR" dirty="0" smtClean="0"/>
              <a:t>~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로 마치며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 단어는 붉은색으로 </a:t>
            </a:r>
            <a:r>
              <a:rPr lang="ko-KR" altLang="en-US" dirty="0" err="1" smtClean="0"/>
              <a:t>마킹</a:t>
            </a:r>
            <a:endParaRPr lang="ko-KR" altLang="en-US" dirty="0"/>
          </a:p>
        </p:txBody>
      </p:sp>
      <p:pic>
        <p:nvPicPr>
          <p:cNvPr id="10" name="Picture 2" descr="http://upload.wikimedia.org/wikipedia/en/c/cc/LG_U%2B_logo.p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9" y="6467690"/>
            <a:ext cx="801043" cy="2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/>
          <p:cNvSpPr txBox="1">
            <a:spLocks/>
          </p:cNvSpPr>
          <p:nvPr userDrawn="1"/>
        </p:nvSpPr>
        <p:spPr>
          <a:xfrm>
            <a:off x="8281859" y="6463659"/>
            <a:ext cx="1440158" cy="25908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ts val="3500"/>
              </a:lnSpc>
            </a:pPr>
            <a:r>
              <a:rPr lang="en-US" altLang="ko-KR" sz="1400" kern="100" spc="-150" dirty="0" smtClean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UBIVELOX</a:t>
            </a:r>
            <a:endParaRPr lang="ko-KR" altLang="en-US" sz="1400" kern="100" spc="-150" dirty="0">
              <a:solidFill>
                <a:srgbClr val="0D4EA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MI 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571"/>
            <a:ext cx="990600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5693064"/>
              </p:ext>
            </p:extLst>
          </p:nvPr>
        </p:nvGraphicFramePr>
        <p:xfrm>
          <a:off x="0" y="-1460"/>
          <a:ext cx="9899998" cy="278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530"/>
                <a:gridCol w="644212"/>
                <a:gridCol w="3838362"/>
                <a:gridCol w="648072"/>
                <a:gridCol w="2448272"/>
                <a:gridCol w="360040"/>
                <a:gridCol w="554510"/>
              </a:tblGrid>
              <a:tr h="278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타이틀명</a:t>
                      </a:r>
                      <a:endPara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No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fld id="{D8426BB7-29EA-4650-98FD-7723A1C74531}" type="slidenum">
                        <a:rPr lang="ko-KR" altLang="en-US" sz="800" smtClean="0">
                          <a:latin typeface="+mn-ea"/>
                          <a:ea typeface="+mn-ea"/>
                        </a:rPr>
                        <a:pPr algn="ctr" latinLnBrk="1"/>
                        <a:t>‹#›</a:t>
                      </a:fld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0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2072680" y="0"/>
            <a:ext cx="3816424" cy="252000"/>
          </a:xfrm>
        </p:spPr>
        <p:txBody>
          <a:bodyPr anchor="ctr"/>
          <a:lstStyle>
            <a:lvl1pPr algn="l">
              <a:buNone/>
              <a:def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smtClean="0"/>
              <a:t>브라우저 </a:t>
            </a:r>
            <a:r>
              <a:rPr lang="ko-KR" altLang="en-US" dirty="0" err="1" smtClean="0"/>
              <a:t>타이틀명을</a:t>
            </a:r>
            <a:r>
              <a:rPr lang="ko-KR" altLang="en-US" dirty="0" smtClean="0"/>
              <a:t>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537176" y="-3571"/>
            <a:ext cx="2448272" cy="252000"/>
          </a:xfrm>
        </p:spPr>
        <p:txBody>
          <a:bodyPr anchor="ctr"/>
          <a:lstStyle>
            <a:lvl1pPr algn="l">
              <a:buNone/>
              <a:def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err="1" smtClean="0"/>
              <a:t>퍼블리싱</a:t>
            </a:r>
            <a:r>
              <a:rPr lang="ko-KR" altLang="en-US" dirty="0" smtClean="0"/>
              <a:t> 및 이력추적용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7464967" y="267803"/>
            <a:ext cx="2432720" cy="6573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표 개체 틀 10"/>
          <p:cNvSpPr>
            <a:spLocks noGrp="1"/>
          </p:cNvSpPr>
          <p:nvPr>
            <p:ph type="tbl" sz="quarter" idx="13"/>
          </p:nvPr>
        </p:nvSpPr>
        <p:spPr>
          <a:xfrm>
            <a:off x="7464425" y="284163"/>
            <a:ext cx="2433638" cy="6557211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11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참고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75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 userDrawn="1"/>
        </p:nvSpPr>
        <p:spPr bwMode="auto">
          <a:xfrm>
            <a:off x="2149471" y="6309320"/>
            <a:ext cx="5607059" cy="28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196" tIns="53097" rIns="106196" bIns="53097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 algn="l">
              <a:lnSpc>
                <a:spcPts val="1400"/>
              </a:lnSpc>
            </a:pPr>
            <a:r>
              <a:rPr kumimoji="0" lang="ko-KR" altLang="en-US" sz="800" b="1" dirty="0">
                <a:solidFill>
                  <a:srgbClr val="595959"/>
                </a:solidFill>
                <a:ea typeface="맑은 고딕" pitchFamily="50" charset="-127"/>
              </a:rPr>
              <a:t>서울특별시 구로구 구로동 </a:t>
            </a:r>
            <a:r>
              <a:rPr kumimoji="0" lang="en-US" altLang="ko-KR" sz="800" b="1" dirty="0">
                <a:solidFill>
                  <a:srgbClr val="595959"/>
                </a:solidFill>
                <a:ea typeface="맑은 고딕" pitchFamily="50" charset="-127"/>
              </a:rPr>
              <a:t>212-8  </a:t>
            </a:r>
            <a:r>
              <a:rPr kumimoji="0" lang="ko-KR" altLang="en-US" sz="800" b="1" dirty="0" err="1" smtClean="0">
                <a:solidFill>
                  <a:srgbClr val="595959"/>
                </a:solidFill>
                <a:ea typeface="맑은 고딕" pitchFamily="50" charset="-127"/>
              </a:rPr>
              <a:t>대륭포스트타워</a:t>
            </a:r>
            <a:r>
              <a:rPr kumimoji="0" lang="ko-KR" altLang="en-US" sz="800" b="1" dirty="0" smtClean="0">
                <a:solidFill>
                  <a:srgbClr val="595959"/>
                </a:solidFill>
                <a:ea typeface="맑은 고딕" pitchFamily="50" charset="-127"/>
              </a:rPr>
              <a:t> </a:t>
            </a:r>
            <a:r>
              <a:rPr kumimoji="0" lang="en-US" altLang="ko-KR" sz="800" b="1" dirty="0" smtClean="0">
                <a:solidFill>
                  <a:srgbClr val="595959"/>
                </a:solidFill>
                <a:ea typeface="맑은 고딕" pitchFamily="50" charset="-127"/>
              </a:rPr>
              <a:t>1</a:t>
            </a:r>
            <a:r>
              <a:rPr kumimoji="0" lang="ko-KR" altLang="en-US" sz="800" b="1" dirty="0" smtClean="0">
                <a:solidFill>
                  <a:srgbClr val="595959"/>
                </a:solidFill>
                <a:ea typeface="맑은 고딕" pitchFamily="50" charset="-127"/>
              </a:rPr>
              <a:t>차 </a:t>
            </a:r>
            <a:r>
              <a:rPr kumimoji="0" lang="en-US" altLang="ko-KR" sz="800" b="1" dirty="0">
                <a:solidFill>
                  <a:srgbClr val="595959"/>
                </a:solidFill>
                <a:ea typeface="맑은 고딕" pitchFamily="50" charset="-127"/>
              </a:rPr>
              <a:t>7</a:t>
            </a:r>
            <a:r>
              <a:rPr kumimoji="0" lang="ko-KR" altLang="en-US" sz="800" b="1" dirty="0">
                <a:solidFill>
                  <a:srgbClr val="595959"/>
                </a:solidFill>
                <a:ea typeface="맑은 고딕" pitchFamily="50" charset="-127"/>
              </a:rPr>
              <a:t>층       우</a:t>
            </a:r>
            <a:r>
              <a:rPr kumimoji="0" lang="en-US" altLang="ko-KR" sz="800" b="1" dirty="0">
                <a:solidFill>
                  <a:srgbClr val="595959"/>
                </a:solidFill>
                <a:ea typeface="맑은 고딕" pitchFamily="50" charset="-127"/>
              </a:rPr>
              <a:t>)152-050    </a:t>
            </a:r>
            <a:r>
              <a:rPr kumimoji="0" lang="ko-KR" altLang="en-US" sz="800" b="1" dirty="0">
                <a:solidFill>
                  <a:srgbClr val="595959"/>
                </a:solidFill>
                <a:ea typeface="맑은 고딕" pitchFamily="50" charset="-127"/>
              </a:rPr>
              <a:t>  </a:t>
            </a:r>
            <a:r>
              <a:rPr kumimoji="0" lang="en-US" altLang="ko-KR" sz="800" b="1" dirty="0" smtClean="0">
                <a:solidFill>
                  <a:srgbClr val="595959"/>
                </a:solidFill>
                <a:ea typeface="맑은 고딕" pitchFamily="50" charset="-127"/>
              </a:rPr>
              <a:t>Tel </a:t>
            </a:r>
            <a:r>
              <a:rPr kumimoji="0" lang="en-US" altLang="ko-KR" sz="800" b="1" dirty="0">
                <a:solidFill>
                  <a:srgbClr val="595959"/>
                </a:solidFill>
                <a:ea typeface="맑은 고딕" pitchFamily="50" charset="-127"/>
              </a:rPr>
              <a:t>: 02-2082-2431   Fax : </a:t>
            </a:r>
            <a:r>
              <a:rPr kumimoji="0" lang="en-US" altLang="ko-KR" sz="800" b="1" dirty="0" smtClean="0">
                <a:solidFill>
                  <a:srgbClr val="595959"/>
                </a:solidFill>
                <a:ea typeface="맑은 고딕" pitchFamily="50" charset="-127"/>
              </a:rPr>
              <a:t>02-865-2477</a:t>
            </a:r>
            <a:endParaRPr kumimoji="0" lang="ko-KR" altLang="en-US" sz="800" b="1" dirty="0">
              <a:solidFill>
                <a:srgbClr val="595959"/>
              </a:solidFill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3667742" y="3068712"/>
            <a:ext cx="2556000" cy="720576"/>
            <a:chOff x="5580368" y="4292600"/>
            <a:chExt cx="2556000" cy="720576"/>
          </a:xfrm>
        </p:grpSpPr>
        <p:sp>
          <p:nvSpPr>
            <p:cNvPr id="11" name="한쪽 모서리가 둥근 사각형 10"/>
            <p:cNvSpPr/>
            <p:nvPr userDrawn="1"/>
          </p:nvSpPr>
          <p:spPr>
            <a:xfrm>
              <a:off x="5580368" y="4617994"/>
              <a:ext cx="2556000" cy="395182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</a:rPr>
                <a:t>www.ubivelox.com</a:t>
              </a:r>
              <a:endParaRPr lang="ko-KR" altLang="en-US" sz="1100" kern="100" dirty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endParaRPr>
            </a:p>
          </p:txBody>
        </p:sp>
        <p:sp>
          <p:nvSpPr>
            <p:cNvPr id="12" name="제목 1"/>
            <p:cNvSpPr txBox="1">
              <a:spLocks/>
            </p:cNvSpPr>
            <p:nvPr userDrawn="1"/>
          </p:nvSpPr>
          <p:spPr>
            <a:xfrm>
              <a:off x="5580368" y="4292600"/>
              <a:ext cx="2556000" cy="490403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3500"/>
                </a:lnSpc>
              </a:pPr>
              <a:r>
                <a:rPr lang="en-US" altLang="ko-KR" sz="2200" kern="100" spc="-150" dirty="0" smtClean="0">
                  <a:solidFill>
                    <a:srgbClr val="0D4EA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UBIVELOX</a:t>
              </a:r>
              <a:endParaRPr lang="ko-KR" altLang="en-US" sz="2200" kern="100" spc="-150" dirty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2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1" name="직사각형 9"/>
          <p:cNvSpPr>
            <a:spLocks noChangeArrowheads="1"/>
          </p:cNvSpPr>
          <p:nvPr/>
        </p:nvSpPr>
        <p:spPr bwMode="auto">
          <a:xfrm>
            <a:off x="0" y="6426200"/>
            <a:ext cx="9906000" cy="43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180975" indent="-180975" defTabSz="914400">
              <a:buFontTx/>
              <a:buChar char="•"/>
              <a:defRPr/>
            </a:pPr>
            <a:endParaRPr lang="ko-KR" altLang="en-US" sz="1500" b="1" dirty="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12" name="슬라이드 번호 개체 틀 4"/>
          <p:cNvSpPr txBox="1">
            <a:spLocks/>
          </p:cNvSpPr>
          <p:nvPr/>
        </p:nvSpPr>
        <p:spPr>
          <a:xfrm>
            <a:off x="3797300" y="6492877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fld id="{0BBAE0BA-42D9-40FD-ABA9-34A51BE72E45}" type="slidenum">
              <a:rPr lang="ko-KR" altLang="en-US" sz="100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ko-KR" altLang="en-US" sz="1000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2" r:id="rId1"/>
    <p:sldLayoutId id="2147485471" r:id="rId2"/>
    <p:sldLayoutId id="2147485520" r:id="rId3"/>
    <p:sldLayoutId id="2147485522" r:id="rId4"/>
    <p:sldLayoutId id="2147485524" r:id="rId5"/>
    <p:sldLayoutId id="2147485523" r:id="rId6"/>
    <p:sldLayoutId id="214748552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bg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관리자 메인 페이지</a:t>
            </a:r>
            <a:r>
              <a:rPr lang="en-US" altLang="ko-KR" dirty="0" smtClean="0"/>
              <a:t>(header)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81545" y="2185692"/>
            <a:ext cx="7334982" cy="188785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81545" y="2185692"/>
            <a:ext cx="1640007" cy="188785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1721552" y="2545732"/>
            <a:ext cx="5694975" cy="152781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1038" y="2940154"/>
            <a:ext cx="1144864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noProof="0" dirty="0" smtClean="0">
                <a:latin typeface="+mj-lt"/>
                <a:ea typeface="+mj-ea"/>
                <a:cs typeface="맑은 고딕" charset="0"/>
              </a:rPr>
              <a:t>로고 이미지</a:t>
            </a:r>
            <a:endParaRPr kumimoji="0" lang="en-US" altLang="ko-KR" sz="1400" noProof="0" dirty="0" smtClean="0">
              <a:latin typeface="+mj-lt"/>
              <a:ea typeface="+mj-ea"/>
              <a:cs typeface="맑은 고딕" charset="0"/>
            </a:endParaRPr>
          </a:p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dirty="0" smtClean="0">
                <a:latin typeface="+mj-lt"/>
                <a:ea typeface="+mj-ea"/>
                <a:cs typeface="맑은 고딕" charset="0"/>
              </a:rPr>
              <a:t>100%+100%</a:t>
            </a:r>
            <a:endParaRPr kumimoji="0" lang="ko-KR" altLang="en-US" sz="1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211316" y="2262295"/>
            <a:ext cx="105349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관리자 </a:t>
            </a:r>
            <a:r>
              <a:rPr kumimoji="0" lang="ko-KR" altLang="en-US" sz="1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로그인</a:t>
            </a:r>
            <a:r>
              <a:rPr kumimoji="0" lang="ko-KR" altLang="en-US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 중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475902" y="3640668"/>
            <a:ext cx="5853363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예약관리 </a:t>
            </a:r>
            <a:r>
              <a:rPr kumimoji="0" lang="en-US" altLang="ko-KR" sz="1300" dirty="0" smtClean="0">
                <a:latin typeface="+mj-lt"/>
                <a:ea typeface="+mj-ea"/>
                <a:cs typeface="맑은 고딕" charset="0"/>
              </a:rPr>
              <a:t>/ </a:t>
            </a: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결제관리 </a:t>
            </a:r>
            <a:r>
              <a:rPr kumimoji="0" lang="en-US" altLang="ko-KR" sz="1300" dirty="0" smtClean="0">
                <a:latin typeface="+mj-lt"/>
                <a:ea typeface="+mj-ea"/>
                <a:cs typeface="맑은 고딕" charset="0"/>
              </a:rPr>
              <a:t>/ </a:t>
            </a: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현장현황관리 </a:t>
            </a:r>
            <a:r>
              <a:rPr kumimoji="0" lang="en-US" altLang="ko-KR" sz="1300" dirty="0" smtClean="0">
                <a:latin typeface="+mj-lt"/>
                <a:ea typeface="+mj-ea"/>
                <a:cs typeface="맑은 고딕" charset="0"/>
              </a:rPr>
              <a:t>/ </a:t>
            </a: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회원관리 </a:t>
            </a:r>
            <a:r>
              <a:rPr kumimoji="0" lang="en-US" altLang="ko-KR" sz="1300" dirty="0" smtClean="0">
                <a:latin typeface="+mj-lt"/>
                <a:ea typeface="+mj-ea"/>
                <a:cs typeface="맑은 고딕" charset="0"/>
              </a:rPr>
              <a:t>/ </a:t>
            </a: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공지사항 </a:t>
            </a:r>
            <a:r>
              <a:rPr kumimoji="0" lang="en-US" altLang="ko-KR" sz="1300" dirty="0" smtClean="0">
                <a:latin typeface="+mj-lt"/>
                <a:ea typeface="+mj-ea"/>
                <a:cs typeface="맑은 고딕" charset="0"/>
              </a:rPr>
              <a:t>/ </a:t>
            </a:r>
            <a:r>
              <a:rPr kumimoji="0" lang="en-US" altLang="ko-KR" sz="1300" dirty="0" err="1" smtClean="0">
                <a:latin typeface="+mj-lt"/>
                <a:ea typeface="+mj-ea"/>
                <a:cs typeface="맑은 고딕" charset="0"/>
              </a:rPr>
              <a:t>QnA</a:t>
            </a:r>
            <a:r>
              <a:rPr kumimoji="0" lang="en-US" altLang="ko-KR" sz="1300" dirty="0" smtClean="0">
                <a:latin typeface="+mj-lt"/>
                <a:ea typeface="+mj-ea"/>
                <a:cs typeface="맑은 고딕" charset="0"/>
              </a:rPr>
              <a:t> / </a:t>
            </a: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통계</a:t>
            </a:r>
            <a:endParaRPr kumimoji="0" lang="ko-KR" altLang="en-US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1" name="Oval 115"/>
          <p:cNvSpPr>
            <a:spLocks noChangeArrowheads="1"/>
          </p:cNvSpPr>
          <p:nvPr/>
        </p:nvSpPr>
        <p:spPr bwMode="auto">
          <a:xfrm>
            <a:off x="102438" y="285005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val 115"/>
          <p:cNvSpPr>
            <a:spLocks noChangeArrowheads="1"/>
          </p:cNvSpPr>
          <p:nvPr/>
        </p:nvSpPr>
        <p:spPr bwMode="auto">
          <a:xfrm>
            <a:off x="5165973" y="2066737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val 115"/>
          <p:cNvSpPr>
            <a:spLocks noChangeArrowheads="1"/>
          </p:cNvSpPr>
          <p:nvPr/>
        </p:nvSpPr>
        <p:spPr bwMode="auto">
          <a:xfrm>
            <a:off x="6156120" y="207139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graphicFrame>
        <p:nvGraphicFramePr>
          <p:cNvPr id="14" name="표 개체 틀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414210"/>
              </p:ext>
            </p:extLst>
          </p:nvPr>
        </p:nvGraphicFramePr>
        <p:xfrm>
          <a:off x="7545288" y="620688"/>
          <a:ext cx="2304256" cy="458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00200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W=90% ,</a:t>
                      </a:r>
                      <a:r>
                        <a:rPr lang="en-US" altLang="ko-KR" sz="1000" baseline="0" dirty="0" smtClean="0"/>
                        <a:t> H=15%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로고이미지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클릭 시 </a:t>
                      </a:r>
                      <a:r>
                        <a:rPr lang="ko-KR" altLang="en-US" sz="1000" dirty="0" err="1" smtClean="0"/>
                        <a:t>로그인페이지</a:t>
                      </a:r>
                      <a:r>
                        <a:rPr lang="ko-KR" altLang="en-US" sz="1000" dirty="0" smtClean="0"/>
                        <a:t> 이동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이미지크기 </a:t>
                      </a:r>
                      <a:r>
                        <a:rPr lang="en-US" altLang="ko-KR" sz="1000" dirty="0" smtClean="0"/>
                        <a:t>150*90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관리자 로그인 페이지에서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로그인하면 </a:t>
                      </a:r>
                      <a:r>
                        <a:rPr lang="ko-KR" altLang="en-US" sz="1000" dirty="0" err="1" smtClean="0"/>
                        <a:t>메인페이지에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관리자 로그인 중</a:t>
                      </a:r>
                      <a:r>
                        <a:rPr lang="en-US" altLang="ko-KR" sz="1000" dirty="0" smtClean="0"/>
                        <a:t>” </a:t>
                      </a:r>
                      <a:r>
                        <a:rPr lang="ko-KR" altLang="en-US" sz="1000" dirty="0" smtClean="0"/>
                        <a:t>으로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뜬다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926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관리자 로그인 후 로그인 중 일 시에 관리자 아이디 변경 보안 목적으로 로그아웃을 할 수 있다</a:t>
                      </a:r>
                      <a:r>
                        <a:rPr lang="en-US" altLang="ko-KR" sz="100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* 예약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예약관리 페이지로 이동 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* 결제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결제관리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dirty="0" smtClean="0"/>
                        <a:t>페이지로 이동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* 현장현황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현황현황 페이지로 이동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* </a:t>
                      </a:r>
                      <a:r>
                        <a:rPr lang="ko-KR" altLang="en-US" sz="1000" dirty="0" smtClean="0"/>
                        <a:t>회원관리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회원관리 페이지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* 공지사항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공지사항 게시판으로 이동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* 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게시판으로 이동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* 통계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통계 페이지 이동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6270420" y="2277404"/>
            <a:ext cx="10422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관리자 </a:t>
            </a:r>
            <a:r>
              <a:rPr kumimoji="0" lang="ko-KR" altLang="en-US" sz="1000" dirty="0" smtClean="0">
                <a:latin typeface="+mj-lt"/>
                <a:ea typeface="+mj-ea"/>
                <a:cs typeface="맑은 고딕" charset="0"/>
              </a:rPr>
              <a:t>로그아</a:t>
            </a:r>
            <a:r>
              <a:rPr kumimoji="0" lang="ko-KR" altLang="en-US" sz="1000" dirty="0">
                <a:latin typeface="+mj-lt"/>
                <a:ea typeface="+mj-ea"/>
                <a:cs typeface="맑은 고딕" charset="0"/>
              </a:rPr>
              <a:t>웃</a:t>
            </a:r>
            <a:endParaRPr kumimoji="0" lang="ko-KR" altLang="en-US" sz="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7" name="Oval 115"/>
          <p:cNvSpPr>
            <a:spLocks noChangeArrowheads="1"/>
          </p:cNvSpPr>
          <p:nvPr/>
        </p:nvSpPr>
        <p:spPr bwMode="auto">
          <a:xfrm>
            <a:off x="1721552" y="352636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2784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4675944" y="1492752"/>
            <a:ext cx="2579447" cy="3448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현장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주차장 현재현황페이지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B_001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503646714"/>
              </p:ext>
            </p:extLst>
          </p:nvPr>
        </p:nvGraphicFramePr>
        <p:xfrm>
          <a:off x="7545288" y="620688"/>
          <a:ext cx="2304256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예약손님 미사용 조회 </a:t>
                      </a: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80%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 </a:t>
                      </a:r>
                      <a:r>
                        <a:rPr lang="en-US" altLang="ko-KR" sz="1000" dirty="0" smtClean="0"/>
                        <a:t>hover : </a:t>
                      </a:r>
                      <a:r>
                        <a:rPr lang="ko-KR" altLang="en-US" sz="1000" dirty="0" smtClean="0"/>
                        <a:t>자리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baseline="0" dirty="0" smtClean="0"/>
                        <a:t>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예약</a:t>
                      </a:r>
                      <a:r>
                        <a:rPr lang="ko-KR" altLang="en-US" sz="1000" dirty="0" smtClean="0"/>
                        <a:t>코드번호 출력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하단표시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예약 </a:t>
                      </a:r>
                      <a:r>
                        <a:rPr lang="en-US" altLang="ko-KR" sz="1000" dirty="0" smtClean="0"/>
                        <a:t>click</a:t>
                      </a:r>
                      <a:r>
                        <a:rPr lang="en-US" altLang="ko-KR" sz="1000" baseline="0" dirty="0" smtClean="0"/>
                        <a:t> :</a:t>
                      </a:r>
                    </a:p>
                    <a:p>
                      <a:pPr algn="l"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예약 관한 정보 출력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감면종류 있을 경우 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ko-KR" altLang="en-US" sz="1000" baseline="0" dirty="0" smtClean="0"/>
                        <a:t>빨간색글씨 출력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해당사항조회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입력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수정 불가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algn="l"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예약손님 예약코드번호출력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감면혜택 </a:t>
                      </a:r>
                      <a:r>
                        <a:rPr lang="en-US" altLang="ko-KR" sz="1000" baseline="0" dirty="0" smtClean="0"/>
                        <a:t>O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체크박스활성화</a:t>
                      </a:r>
                    </a:p>
                    <a:p>
                      <a:pPr algn="l"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감면혜택 </a:t>
                      </a:r>
                      <a:r>
                        <a:rPr lang="en-US" altLang="ko-KR" sz="1000" baseline="0" dirty="0" smtClean="0"/>
                        <a:t>X : </a:t>
                      </a:r>
                      <a:r>
                        <a:rPr lang="ko-KR" altLang="en-US" sz="1000" baseline="0" dirty="0" smtClean="0"/>
                        <a:t>체크박스 비활성화 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검정색글씨</a:t>
                      </a:r>
                      <a:r>
                        <a:rPr lang="en-US" altLang="ko-KR" sz="1000" baseline="0" dirty="0" smtClean="0"/>
                        <a:t>=</a:t>
                      </a:r>
                      <a:r>
                        <a:rPr lang="ko-KR" altLang="en-US" sz="1000" baseline="0" dirty="0" smtClean="0"/>
                        <a:t>없음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체크박스 체크완료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예약상황 미사용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버튼 </a:t>
                      </a:r>
                      <a:r>
                        <a:rPr lang="en-US" altLang="ko-KR" sz="1000" baseline="0" dirty="0" smtClean="0"/>
                        <a:t>show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예약상황 사용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버튼 </a:t>
                      </a:r>
                      <a:r>
                        <a:rPr lang="en-US" altLang="ko-KR" sz="1000" baseline="0" dirty="0" smtClean="0"/>
                        <a:t>hide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감면혜택 미 체크 후 입차 확인 누를 경우 </a:t>
                      </a:r>
                      <a:r>
                        <a:rPr lang="en-US" altLang="ko-KR" sz="1000" baseline="0" dirty="0" smtClean="0"/>
                        <a:t>alert</a:t>
                      </a:r>
                      <a:r>
                        <a:rPr lang="ko-KR" altLang="en-US" sz="1000" baseline="0" dirty="0" smtClean="0"/>
                        <a:t>창</a:t>
                      </a:r>
                      <a:endParaRPr lang="en-US" altLang="ko-KR" sz="10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입차 확인 클릭 시</a:t>
                      </a:r>
                      <a:r>
                        <a:rPr lang="en-US" altLang="ko-KR" sz="1000" baseline="0" dirty="0" smtClean="0"/>
                        <a:t>, confirm</a:t>
                      </a:r>
                      <a:r>
                        <a:rPr lang="ko-KR" altLang="en-US" sz="1000" baseline="0" dirty="0" smtClean="0"/>
                        <a:t>창 </a:t>
                      </a:r>
                      <a:r>
                        <a:rPr lang="en-US" altLang="ko-KR" sz="1000" baseline="0" dirty="0" smtClean="0"/>
                        <a:t>yes</a:t>
                      </a:r>
                      <a:r>
                        <a:rPr lang="ko-KR" altLang="en-US" sz="1000" baseline="0" dirty="0" smtClean="0"/>
                        <a:t>후 </a:t>
                      </a:r>
                      <a:endParaRPr lang="en-US" altLang="ko-KR" sz="1000" baseline="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00" baseline="0" dirty="0" smtClean="0"/>
                        <a:t> 예약상황</a:t>
                      </a:r>
                      <a:r>
                        <a:rPr lang="en-US" altLang="ko-KR" sz="1000" baseline="0" dirty="0" smtClean="0"/>
                        <a:t>:</a:t>
                      </a:r>
                      <a:r>
                        <a:rPr lang="ko-KR" altLang="en-US" sz="1000" baseline="0" dirty="0" smtClean="0"/>
                        <a:t>사용으로 수정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59356"/>
              </p:ext>
            </p:extLst>
          </p:nvPr>
        </p:nvGraphicFramePr>
        <p:xfrm>
          <a:off x="423189" y="1877778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>
          <a:xfrm>
            <a:off x="271349" y="3699100"/>
            <a:ext cx="0" cy="547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4249440" y="1849297"/>
            <a:ext cx="311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A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233416" y="2326996"/>
            <a:ext cx="2984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B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233416" y="2605121"/>
            <a:ext cx="3000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C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237289" y="3271790"/>
            <a:ext cx="319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D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229249" y="3557812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E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4229249" y="4163951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F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4239693" y="4471728"/>
            <a:ext cx="314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G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4229249" y="5107604"/>
            <a:ext cx="3225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H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4273038" y="5435260"/>
            <a:ext cx="2407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I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262402" y="6003083"/>
            <a:ext cx="2616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J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996230"/>
              </p:ext>
            </p:extLst>
          </p:nvPr>
        </p:nvGraphicFramePr>
        <p:xfrm>
          <a:off x="423189" y="2349200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58458"/>
              </p:ext>
            </p:extLst>
          </p:nvPr>
        </p:nvGraphicFramePr>
        <p:xfrm>
          <a:off x="426587" y="327596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54125"/>
              </p:ext>
            </p:extLst>
          </p:nvPr>
        </p:nvGraphicFramePr>
        <p:xfrm>
          <a:off x="427356" y="3557812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368304"/>
              </p:ext>
            </p:extLst>
          </p:nvPr>
        </p:nvGraphicFramePr>
        <p:xfrm>
          <a:off x="443380" y="4203056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09802"/>
              </p:ext>
            </p:extLst>
          </p:nvPr>
        </p:nvGraphicFramePr>
        <p:xfrm>
          <a:off x="443380" y="4484905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81974"/>
              </p:ext>
            </p:extLst>
          </p:nvPr>
        </p:nvGraphicFramePr>
        <p:xfrm>
          <a:off x="423189" y="5153411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37360"/>
              </p:ext>
            </p:extLst>
          </p:nvPr>
        </p:nvGraphicFramePr>
        <p:xfrm>
          <a:off x="423189" y="546610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90733"/>
              </p:ext>
            </p:extLst>
          </p:nvPr>
        </p:nvGraphicFramePr>
        <p:xfrm>
          <a:off x="443380" y="600308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92780"/>
              </p:ext>
            </p:extLst>
          </p:nvPr>
        </p:nvGraphicFramePr>
        <p:xfrm>
          <a:off x="426587" y="2631049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68277" y="1406836"/>
            <a:ext cx="4392468" cy="504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TextBox 53"/>
          <p:cNvSpPr txBox="1"/>
          <p:nvPr/>
        </p:nvSpPr>
        <p:spPr bwMode="auto">
          <a:xfrm>
            <a:off x="5673080" y="1126148"/>
            <a:ext cx="15953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2017-06-01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오전 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11:03:26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2272897" y="788755"/>
            <a:ext cx="312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현장현</a:t>
            </a:r>
            <a:r>
              <a:rPr lang="ko-KR" altLang="en-US" sz="1100" b="1" dirty="0">
                <a:solidFill>
                  <a:srgbClr val="000000"/>
                </a:solidFill>
                <a:latin typeface="맑은 고딕"/>
              </a:rPr>
              <a:t>황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관리 페이지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973554" y="1068505"/>
            <a:ext cx="369952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560745" y="1406836"/>
            <a:ext cx="2768848" cy="504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729903" y="1489480"/>
            <a:ext cx="335900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dirty="0" smtClean="0">
                <a:solidFill>
                  <a:schemeClr val="accent3"/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예약  </a:t>
            </a:r>
            <a:r>
              <a:rPr kumimoji="0" lang="ko-KR" altLang="en-US" sz="9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현장발</a:t>
            </a:r>
            <a:r>
              <a:rPr kumimoji="0" lang="ko-KR" altLang="en-US" sz="900" b="1" dirty="0">
                <a:latin typeface="+mn-lt"/>
                <a:ea typeface="+mj-ea"/>
                <a:cs typeface="맑은 고딕" charset="0"/>
              </a:rPr>
              <a:t>매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□ 빈자리  </a:t>
            </a:r>
            <a:r>
              <a:rPr kumimoji="0" lang="ko-KR" altLang="en-US" sz="900" b="1" noProof="0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선택        </a:t>
            </a:r>
            <a:r>
              <a:rPr kumimoji="0" lang="ko-KR" alt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76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/ 100</a:t>
            </a:r>
            <a:endParaRPr kumimoji="0" lang="ko-KR" altLang="en-US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1968" y="2835211"/>
            <a:ext cx="901724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자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리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C6</a:t>
            </a: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현장코드번호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2500983" y="2734225"/>
            <a:ext cx="99789" cy="1538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202521" y="5777957"/>
            <a:ext cx="901724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자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리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I5</a:t>
            </a:r>
          </a:p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1234567890124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 flipV="1">
            <a:off x="2181536" y="5676971"/>
            <a:ext cx="99789" cy="1538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115"/>
          <p:cNvSpPr>
            <a:spLocks noChangeArrowheads="1"/>
          </p:cNvSpPr>
          <p:nvPr/>
        </p:nvSpPr>
        <p:spPr bwMode="auto">
          <a:xfrm>
            <a:off x="1881562" y="558914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8" name="Oval 115"/>
          <p:cNvSpPr>
            <a:spLocks noChangeArrowheads="1"/>
          </p:cNvSpPr>
          <p:nvPr/>
        </p:nvSpPr>
        <p:spPr bwMode="auto">
          <a:xfrm>
            <a:off x="4304898" y="294924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2181536" y="2759009"/>
            <a:ext cx="2669740" cy="2830141"/>
          </a:xfrm>
          <a:prstGeom prst="straightConnector1">
            <a:avLst/>
          </a:prstGeom>
          <a:ln w="76200">
            <a:solidFill>
              <a:schemeClr val="accent1">
                <a:shade val="95000"/>
                <a:satMod val="105000"/>
                <a:alpha val="2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1"/>
          <p:cNvSpPr txBox="1"/>
          <p:nvPr/>
        </p:nvSpPr>
        <p:spPr>
          <a:xfrm>
            <a:off x="4659425" y="1747536"/>
            <a:ext cx="25714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dirty="0" smtClean="0">
                <a:latin typeface="맑은 고딕"/>
              </a:rPr>
              <a:t>예약손님 </a:t>
            </a:r>
            <a:r>
              <a:rPr lang="en-US" altLang="ko-KR" sz="1100" dirty="0"/>
              <a:t>no. 1234567890124</a:t>
            </a:r>
          </a:p>
          <a:p>
            <a:pPr algn="ctr" fontAlgn="ctr"/>
            <a:endParaRPr lang="en-US" altLang="ko-KR" sz="1100" dirty="0">
              <a:solidFill>
                <a:srgbClr val="FF0000"/>
              </a:solidFill>
              <a:latin typeface="맑은 고딕"/>
            </a:endParaRPr>
          </a:p>
          <a:p>
            <a:pPr algn="ctr" fontAlgn="ctr"/>
            <a:r>
              <a:rPr lang="ko-KR" altLang="en-US" sz="1100" dirty="0" smtClean="0">
                <a:solidFill>
                  <a:srgbClr val="FF0000"/>
                </a:solidFill>
                <a:latin typeface="맑은 고딕"/>
              </a:rPr>
              <a:t>감면 혜택 체크 □</a:t>
            </a:r>
            <a:endParaRPr lang="en-US" altLang="ko-KR" sz="1100" dirty="0" smtClean="0">
              <a:solidFill>
                <a:srgbClr val="FF0000"/>
              </a:solidFill>
              <a:latin typeface="맑은 고딕"/>
            </a:endParaRPr>
          </a:p>
          <a:p>
            <a:pPr algn="ctr" fontAlgn="ctr"/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예약상황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미사용</a:t>
            </a:r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예약자 이름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홍길동</a:t>
            </a:r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예약자 전화번호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010-1234-5678</a:t>
            </a: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회원 이름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홍길동</a:t>
            </a:r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회원 아이디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asdf1234</a:t>
            </a: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예약자리</a:t>
            </a:r>
            <a:r>
              <a:rPr lang="en-US" altLang="ko-KR" sz="11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I5</a:t>
            </a:r>
          </a:p>
          <a:p>
            <a:pPr algn="ctr" fontAlgn="ctr"/>
            <a:r>
              <a:rPr lang="ko-KR" altLang="en-US" sz="1100" dirty="0" smtClean="0">
                <a:solidFill>
                  <a:srgbClr val="FF0000"/>
                </a:solidFill>
                <a:latin typeface="맑은 고딕"/>
              </a:rPr>
              <a:t>감면종류 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/>
              </a:rPr>
              <a:t>: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/>
              </a:rPr>
              <a:t>경차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/>
              </a:rPr>
              <a:t>저공해자동차</a:t>
            </a:r>
            <a:endParaRPr lang="en-US" altLang="ko-KR" sz="1100" dirty="0" smtClean="0">
              <a:solidFill>
                <a:srgbClr val="FF0000"/>
              </a:solidFill>
              <a:latin typeface="맑은 고딕"/>
            </a:endParaRP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결제금액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15,000</a:t>
            </a: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신청일자</a:t>
            </a:r>
            <a:r>
              <a:rPr lang="en-US" altLang="ko-KR" sz="11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2017/05/03</a:t>
            </a: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예약일자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2017/06/01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469404" y="4455474"/>
            <a:ext cx="1001330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입차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Oval 115"/>
          <p:cNvSpPr>
            <a:spLocks noChangeArrowheads="1"/>
          </p:cNvSpPr>
          <p:nvPr/>
        </p:nvSpPr>
        <p:spPr bwMode="auto">
          <a:xfrm>
            <a:off x="5064457" y="209839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73" name="Oval 115"/>
          <p:cNvSpPr>
            <a:spLocks noChangeArrowheads="1"/>
          </p:cNvSpPr>
          <p:nvPr/>
        </p:nvSpPr>
        <p:spPr bwMode="auto">
          <a:xfrm>
            <a:off x="5293057" y="447172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9" name="Oval 115"/>
          <p:cNvSpPr>
            <a:spLocks noChangeArrowheads="1"/>
          </p:cNvSpPr>
          <p:nvPr/>
        </p:nvSpPr>
        <p:spPr bwMode="auto">
          <a:xfrm>
            <a:off x="4736976" y="343972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2" name="Oval 115"/>
          <p:cNvSpPr>
            <a:spLocks noChangeArrowheads="1"/>
          </p:cNvSpPr>
          <p:nvPr/>
        </p:nvSpPr>
        <p:spPr bwMode="auto">
          <a:xfrm>
            <a:off x="5164988" y="2420201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688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4675944" y="1492752"/>
            <a:ext cx="2579447" cy="3448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현장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주차장 현재현황페이지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B_001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749863901"/>
              </p:ext>
            </p:extLst>
          </p:nvPr>
        </p:nvGraphicFramePr>
        <p:xfrm>
          <a:off x="7545288" y="620688"/>
          <a:ext cx="2304256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예약손님 사용 조회 </a:t>
                      </a: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80%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 </a:t>
                      </a:r>
                      <a:r>
                        <a:rPr lang="en-US" altLang="ko-KR" sz="1000" dirty="0" smtClean="0"/>
                        <a:t>hover : </a:t>
                      </a:r>
                      <a:r>
                        <a:rPr lang="ko-KR" altLang="en-US" sz="1000" dirty="0" smtClean="0"/>
                        <a:t>자리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baseline="0" dirty="0" smtClean="0"/>
                        <a:t>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예약</a:t>
                      </a:r>
                      <a:r>
                        <a:rPr lang="ko-KR" altLang="en-US" sz="1000" dirty="0" smtClean="0"/>
                        <a:t>코드번호 출력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하단표시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예약 </a:t>
                      </a:r>
                      <a:r>
                        <a:rPr lang="en-US" altLang="ko-KR" sz="1000" dirty="0" smtClean="0"/>
                        <a:t>click</a:t>
                      </a:r>
                      <a:r>
                        <a:rPr lang="en-US" altLang="ko-KR" sz="1000" baseline="0" dirty="0" smtClean="0"/>
                        <a:t> :</a:t>
                      </a:r>
                    </a:p>
                    <a:p>
                      <a:pPr algn="l"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예약 관한 정보 출력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감면종류 </a:t>
                      </a:r>
                      <a:r>
                        <a:rPr lang="ko-KR" altLang="en-US" sz="1000" baseline="0" dirty="0" err="1" smtClean="0"/>
                        <a:t>없을경우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체크된 경우 </a:t>
                      </a:r>
                      <a:r>
                        <a:rPr lang="en-US" altLang="ko-KR" sz="1000" baseline="0" dirty="0" smtClean="0"/>
                        <a:t>= </a:t>
                      </a:r>
                      <a:r>
                        <a:rPr lang="ko-KR" altLang="en-US" sz="1000" baseline="0" dirty="0" smtClean="0"/>
                        <a:t>검정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해당사항조회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입력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수정 불가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algn="l"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예약손님 예약코드번호출력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08606"/>
              </p:ext>
            </p:extLst>
          </p:nvPr>
        </p:nvGraphicFramePr>
        <p:xfrm>
          <a:off x="423189" y="1877778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>
          <a:xfrm>
            <a:off x="271349" y="3699100"/>
            <a:ext cx="0" cy="547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4249440" y="1849297"/>
            <a:ext cx="311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A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233416" y="2326996"/>
            <a:ext cx="2984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B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233416" y="2605121"/>
            <a:ext cx="3000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C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237289" y="3271790"/>
            <a:ext cx="319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D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229249" y="3557812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E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4229249" y="4163951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F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4239693" y="4471728"/>
            <a:ext cx="314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G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4229249" y="5107604"/>
            <a:ext cx="3225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H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4273038" y="5435260"/>
            <a:ext cx="2407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I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262402" y="6003083"/>
            <a:ext cx="2616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J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23667"/>
              </p:ext>
            </p:extLst>
          </p:nvPr>
        </p:nvGraphicFramePr>
        <p:xfrm>
          <a:off x="423189" y="2349200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8139"/>
              </p:ext>
            </p:extLst>
          </p:nvPr>
        </p:nvGraphicFramePr>
        <p:xfrm>
          <a:off x="426587" y="327596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00710"/>
              </p:ext>
            </p:extLst>
          </p:nvPr>
        </p:nvGraphicFramePr>
        <p:xfrm>
          <a:off x="427356" y="3557812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26964"/>
              </p:ext>
            </p:extLst>
          </p:nvPr>
        </p:nvGraphicFramePr>
        <p:xfrm>
          <a:off x="443380" y="4203056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489187"/>
              </p:ext>
            </p:extLst>
          </p:nvPr>
        </p:nvGraphicFramePr>
        <p:xfrm>
          <a:off x="443380" y="4484905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22675"/>
              </p:ext>
            </p:extLst>
          </p:nvPr>
        </p:nvGraphicFramePr>
        <p:xfrm>
          <a:off x="423189" y="5153411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41434"/>
              </p:ext>
            </p:extLst>
          </p:nvPr>
        </p:nvGraphicFramePr>
        <p:xfrm>
          <a:off x="423189" y="546610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834014"/>
              </p:ext>
            </p:extLst>
          </p:nvPr>
        </p:nvGraphicFramePr>
        <p:xfrm>
          <a:off x="443380" y="600308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17131"/>
              </p:ext>
            </p:extLst>
          </p:nvPr>
        </p:nvGraphicFramePr>
        <p:xfrm>
          <a:off x="426587" y="2631049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68277" y="1406836"/>
            <a:ext cx="4392468" cy="504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TextBox 53"/>
          <p:cNvSpPr txBox="1"/>
          <p:nvPr/>
        </p:nvSpPr>
        <p:spPr bwMode="auto">
          <a:xfrm>
            <a:off x="5673080" y="1126148"/>
            <a:ext cx="15953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2017-06-01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오전 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11:03:26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2272897" y="788755"/>
            <a:ext cx="312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현장현</a:t>
            </a:r>
            <a:r>
              <a:rPr lang="ko-KR" altLang="en-US" sz="1100" b="1" dirty="0">
                <a:solidFill>
                  <a:srgbClr val="000000"/>
                </a:solidFill>
                <a:latin typeface="맑은 고딕"/>
              </a:rPr>
              <a:t>황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관리 페이지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973554" y="1068505"/>
            <a:ext cx="369952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560745" y="1406836"/>
            <a:ext cx="2768848" cy="504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729903" y="1489480"/>
            <a:ext cx="335900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dirty="0" smtClean="0">
                <a:solidFill>
                  <a:schemeClr val="accent3"/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예약  </a:t>
            </a:r>
            <a:r>
              <a:rPr kumimoji="0" lang="ko-KR" altLang="en-US" sz="9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현장발</a:t>
            </a:r>
            <a:r>
              <a:rPr kumimoji="0" lang="ko-KR" altLang="en-US" sz="900" b="1" dirty="0">
                <a:latin typeface="+mn-lt"/>
                <a:ea typeface="+mj-ea"/>
                <a:cs typeface="맑은 고딕" charset="0"/>
              </a:rPr>
              <a:t>매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□ 빈자리  </a:t>
            </a:r>
            <a:r>
              <a:rPr kumimoji="0" lang="ko-KR" altLang="en-US" sz="900" b="1" noProof="0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선택        </a:t>
            </a:r>
            <a:r>
              <a:rPr kumimoji="0" lang="ko-KR" alt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76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/ 100</a:t>
            </a:r>
            <a:endParaRPr kumimoji="0" lang="ko-KR" altLang="en-US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1968" y="2835211"/>
            <a:ext cx="901724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자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리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C6</a:t>
            </a: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현장코드번호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2500983" y="2734225"/>
            <a:ext cx="99789" cy="1538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202521" y="5777957"/>
            <a:ext cx="901724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자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리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I5</a:t>
            </a:r>
          </a:p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1234567890124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 flipV="1">
            <a:off x="2181536" y="5676971"/>
            <a:ext cx="99789" cy="1538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115"/>
          <p:cNvSpPr>
            <a:spLocks noChangeArrowheads="1"/>
          </p:cNvSpPr>
          <p:nvPr/>
        </p:nvSpPr>
        <p:spPr bwMode="auto">
          <a:xfrm>
            <a:off x="1881562" y="558914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8" name="Oval 115"/>
          <p:cNvSpPr>
            <a:spLocks noChangeArrowheads="1"/>
          </p:cNvSpPr>
          <p:nvPr/>
        </p:nvSpPr>
        <p:spPr bwMode="auto">
          <a:xfrm>
            <a:off x="4304898" y="294924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2181536" y="2759009"/>
            <a:ext cx="2669740" cy="2830141"/>
          </a:xfrm>
          <a:prstGeom prst="straightConnector1">
            <a:avLst/>
          </a:prstGeom>
          <a:ln w="76200">
            <a:solidFill>
              <a:schemeClr val="accent1">
                <a:shade val="95000"/>
                <a:satMod val="105000"/>
                <a:alpha val="2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1"/>
          <p:cNvSpPr txBox="1"/>
          <p:nvPr/>
        </p:nvSpPr>
        <p:spPr>
          <a:xfrm>
            <a:off x="4659425" y="1747536"/>
            <a:ext cx="257148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dirty="0" smtClean="0">
                <a:latin typeface="맑은 고딕"/>
              </a:rPr>
              <a:t>예약손님 </a:t>
            </a:r>
            <a:r>
              <a:rPr lang="en-US" altLang="ko-KR" sz="1100" dirty="0"/>
              <a:t>no. 1234567890124</a:t>
            </a:r>
          </a:p>
          <a:p>
            <a:pPr algn="ctr" fontAlgn="ctr"/>
            <a:endParaRPr lang="en-US" altLang="ko-KR" sz="1100" dirty="0">
              <a:solidFill>
                <a:srgbClr val="FF0000"/>
              </a:solidFill>
              <a:latin typeface="맑은 고딕"/>
            </a:endParaRPr>
          </a:p>
          <a:p>
            <a:pPr algn="ctr" fontAlgn="ctr"/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예약상황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사용</a:t>
            </a:r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예약자 이름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홍길동</a:t>
            </a:r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예약자 전화번호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010-1234-5678</a:t>
            </a: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회원 이름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홍길동</a:t>
            </a:r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회원 아이디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asdf1234</a:t>
            </a: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예약자리</a:t>
            </a:r>
            <a:r>
              <a:rPr lang="en-US" altLang="ko-KR" sz="11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I5</a:t>
            </a:r>
          </a:p>
          <a:p>
            <a:pPr algn="ctr" fontAlgn="ctr"/>
            <a:r>
              <a:rPr lang="ko-KR" altLang="en-US" sz="1100" dirty="0" smtClean="0">
                <a:latin typeface="맑은 고딕"/>
              </a:rPr>
              <a:t>감면종류 </a:t>
            </a:r>
            <a:r>
              <a:rPr lang="en-US" altLang="ko-KR" sz="1100" dirty="0" smtClean="0">
                <a:latin typeface="맑은 고딕"/>
              </a:rPr>
              <a:t>: </a:t>
            </a:r>
            <a:r>
              <a:rPr lang="ko-KR" altLang="en-US" sz="1100" dirty="0" smtClean="0">
                <a:latin typeface="맑은 고딕"/>
              </a:rPr>
              <a:t>경차</a:t>
            </a:r>
            <a:r>
              <a:rPr lang="en-US" altLang="ko-KR" sz="1100" dirty="0" smtClean="0">
                <a:latin typeface="맑은 고딕"/>
              </a:rPr>
              <a:t>, </a:t>
            </a:r>
            <a:r>
              <a:rPr lang="ko-KR" altLang="en-US" sz="1100" dirty="0" smtClean="0">
                <a:latin typeface="맑은 고딕"/>
              </a:rPr>
              <a:t>저공해자동차</a:t>
            </a:r>
            <a:endParaRPr lang="en-US" altLang="ko-KR" sz="1100" dirty="0" smtClean="0">
              <a:latin typeface="맑은 고딕"/>
            </a:endParaRP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결제금액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15,000</a:t>
            </a: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신청일자</a:t>
            </a:r>
            <a:r>
              <a:rPr lang="en-US" altLang="ko-KR" sz="11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2017/05/03</a:t>
            </a: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예약일자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2017/06/01</a:t>
            </a:r>
          </a:p>
        </p:txBody>
      </p:sp>
    </p:spTree>
    <p:extLst>
      <p:ext uri="{BB962C8B-B14F-4D97-AF65-F5344CB8AC3E}">
        <p14:creationId xmlns:p14="http://schemas.microsoft.com/office/powerpoint/2010/main" val="7000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현장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주차장 현재현황페이지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B_001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421936811"/>
              </p:ext>
            </p:extLst>
          </p:nvPr>
        </p:nvGraphicFramePr>
        <p:xfrm>
          <a:off x="7545288" y="620688"/>
          <a:ext cx="230425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가장먼저보여지는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현장현황</a:t>
                      </a:r>
                      <a:r>
                        <a:rPr lang="en-US" altLang="ko-KR" sz="1000" dirty="0" smtClean="0"/>
                        <a:t>page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80%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날짜시간은 </a:t>
                      </a:r>
                      <a:r>
                        <a:rPr lang="en-US" altLang="ko-KR" sz="1000" dirty="0" err="1" smtClean="0"/>
                        <a:t>sysdate</a:t>
                      </a:r>
                      <a:r>
                        <a:rPr lang="ko-KR" altLang="en-US" sz="1000" dirty="0" smtClean="0"/>
                        <a:t>로 가져옴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초단위로 현재시간 가져옴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동적</a:t>
                      </a:r>
                      <a:r>
                        <a:rPr lang="en-US" altLang="ko-KR" sz="1000" dirty="0" smtClean="0"/>
                        <a:t>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남은 자리 수치화 표시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차액부과금 클릭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입력폼</a:t>
                      </a:r>
                      <a:r>
                        <a:rPr lang="ko-KR" altLang="en-US" sz="1000" dirty="0" smtClean="0"/>
                        <a:t> 출력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25296"/>
              </p:ext>
            </p:extLst>
          </p:nvPr>
        </p:nvGraphicFramePr>
        <p:xfrm>
          <a:off x="423189" y="1877778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>
          <a:xfrm>
            <a:off x="271349" y="3699100"/>
            <a:ext cx="0" cy="547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4249440" y="1849297"/>
            <a:ext cx="311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A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233416" y="2326996"/>
            <a:ext cx="2984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B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233416" y="2605121"/>
            <a:ext cx="3000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C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237289" y="3271790"/>
            <a:ext cx="319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D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229249" y="3557812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E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4229249" y="4163951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F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4239693" y="4471728"/>
            <a:ext cx="314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G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4229249" y="5107604"/>
            <a:ext cx="3225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H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4273038" y="5435260"/>
            <a:ext cx="2407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I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262402" y="6003083"/>
            <a:ext cx="2616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J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290777"/>
              </p:ext>
            </p:extLst>
          </p:nvPr>
        </p:nvGraphicFramePr>
        <p:xfrm>
          <a:off x="423189" y="2349200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25196"/>
              </p:ext>
            </p:extLst>
          </p:nvPr>
        </p:nvGraphicFramePr>
        <p:xfrm>
          <a:off x="426587" y="327596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88518"/>
              </p:ext>
            </p:extLst>
          </p:nvPr>
        </p:nvGraphicFramePr>
        <p:xfrm>
          <a:off x="427356" y="3557812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66766"/>
              </p:ext>
            </p:extLst>
          </p:nvPr>
        </p:nvGraphicFramePr>
        <p:xfrm>
          <a:off x="443380" y="4203056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82173"/>
              </p:ext>
            </p:extLst>
          </p:nvPr>
        </p:nvGraphicFramePr>
        <p:xfrm>
          <a:off x="443380" y="4484905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70902"/>
              </p:ext>
            </p:extLst>
          </p:nvPr>
        </p:nvGraphicFramePr>
        <p:xfrm>
          <a:off x="423189" y="5153411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92348"/>
              </p:ext>
            </p:extLst>
          </p:nvPr>
        </p:nvGraphicFramePr>
        <p:xfrm>
          <a:off x="423189" y="546610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87163"/>
              </p:ext>
            </p:extLst>
          </p:nvPr>
        </p:nvGraphicFramePr>
        <p:xfrm>
          <a:off x="443380" y="600308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0876"/>
              </p:ext>
            </p:extLst>
          </p:nvPr>
        </p:nvGraphicFramePr>
        <p:xfrm>
          <a:off x="426587" y="2631049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68277" y="1406836"/>
            <a:ext cx="4392468" cy="504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TextBox 53"/>
          <p:cNvSpPr txBox="1"/>
          <p:nvPr/>
        </p:nvSpPr>
        <p:spPr bwMode="auto">
          <a:xfrm>
            <a:off x="5673080" y="1126148"/>
            <a:ext cx="15953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2017-06-01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오전 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11:03:26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2272897" y="788755"/>
            <a:ext cx="312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현장현</a:t>
            </a:r>
            <a:r>
              <a:rPr lang="ko-KR" altLang="en-US" sz="1100" b="1" dirty="0">
                <a:solidFill>
                  <a:srgbClr val="000000"/>
                </a:solidFill>
                <a:latin typeface="맑은 고딕"/>
              </a:rPr>
              <a:t>황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관리 페이지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973554" y="1068505"/>
            <a:ext cx="369952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560745" y="1406836"/>
            <a:ext cx="2768848" cy="504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729903" y="1489480"/>
            <a:ext cx="335900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dirty="0" smtClean="0">
                <a:solidFill>
                  <a:schemeClr val="accent3"/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예약  </a:t>
            </a:r>
            <a:r>
              <a:rPr kumimoji="0" lang="ko-KR" altLang="en-US" sz="9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현장발</a:t>
            </a:r>
            <a:r>
              <a:rPr kumimoji="0" lang="ko-KR" altLang="en-US" sz="900" b="1" dirty="0">
                <a:latin typeface="+mn-lt"/>
                <a:ea typeface="+mj-ea"/>
                <a:cs typeface="맑은 고딕" charset="0"/>
              </a:rPr>
              <a:t>매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□ 빈자리  </a:t>
            </a:r>
            <a:r>
              <a:rPr kumimoji="0" lang="ko-KR" altLang="en-US" sz="900" b="1" noProof="0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선택        </a:t>
            </a:r>
            <a:r>
              <a:rPr kumimoji="0" lang="ko-KR" alt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76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/ 100</a:t>
            </a:r>
            <a:endParaRPr kumimoji="0" lang="ko-KR" altLang="en-US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33895" y="6156971"/>
            <a:ext cx="1001330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차액부과</a:t>
            </a:r>
            <a:r>
              <a:rPr lang="ko-KR" altLang="en-US" sz="900">
                <a:solidFill>
                  <a:schemeClr val="tx1"/>
                </a:solidFill>
              </a:rPr>
              <a:t>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Oval 115"/>
          <p:cNvSpPr>
            <a:spLocks noChangeArrowheads="1"/>
          </p:cNvSpPr>
          <p:nvPr/>
        </p:nvSpPr>
        <p:spPr bwMode="auto">
          <a:xfrm>
            <a:off x="5444480" y="106850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3" name="Oval 115"/>
          <p:cNvSpPr>
            <a:spLocks noChangeArrowheads="1"/>
          </p:cNvSpPr>
          <p:nvPr/>
        </p:nvSpPr>
        <p:spPr bwMode="auto">
          <a:xfrm>
            <a:off x="3152800" y="133086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Oval 115"/>
          <p:cNvSpPr>
            <a:spLocks noChangeArrowheads="1"/>
          </p:cNvSpPr>
          <p:nvPr/>
        </p:nvSpPr>
        <p:spPr bwMode="auto">
          <a:xfrm>
            <a:off x="6092552" y="605633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344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현장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주차장 현재현황페이지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B_001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032767848"/>
              </p:ext>
            </p:extLst>
          </p:nvPr>
        </p:nvGraphicFramePr>
        <p:xfrm>
          <a:off x="7545288" y="620688"/>
          <a:ext cx="230425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현장 손님입력 </a:t>
                      </a: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80%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빈 자리 클릭 시 현장정보 입력 창</a:t>
                      </a:r>
                      <a:r>
                        <a:rPr lang="en-US" altLang="ko-KR" sz="1000" dirty="0" smtClean="0"/>
                        <a:t>(2)</a:t>
                      </a:r>
                      <a:r>
                        <a:rPr lang="ko-KR" altLang="en-US" sz="1000" dirty="0" smtClean="0"/>
                        <a:t> 생김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현장 </a:t>
                      </a:r>
                      <a:r>
                        <a:rPr lang="en-US" altLang="ko-KR" sz="1000" dirty="0" smtClean="0"/>
                        <a:t>click</a:t>
                      </a:r>
                      <a:r>
                        <a:rPr lang="en-US" altLang="ko-KR" sz="1000" baseline="0" dirty="0" smtClean="0"/>
                        <a:t> :</a:t>
                      </a:r>
                    </a:p>
                    <a:p>
                      <a:pPr algn="l"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주차자리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err="1" smtClean="0"/>
                        <a:t>입차시간</a:t>
                      </a:r>
                      <a:r>
                        <a:rPr lang="ko-KR" altLang="en-US" sz="1000" baseline="0" dirty="0" smtClean="0"/>
                        <a:t> 자동입력</a:t>
                      </a:r>
                      <a:endParaRPr lang="en-US" altLang="ko-KR" sz="1000" baseline="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이름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전화번호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차량번호 </a:t>
                      </a:r>
                      <a:r>
                        <a:rPr lang="ko-KR" altLang="en-US" sz="1000" baseline="0" dirty="0" err="1" smtClean="0"/>
                        <a:t>텍스트창</a:t>
                      </a:r>
                      <a:endParaRPr lang="en-US" altLang="ko-KR" sz="1000" baseline="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 감면혜택종류 </a:t>
                      </a:r>
                      <a:r>
                        <a:rPr lang="ko-KR" altLang="en-US" sz="1000" baseline="0" dirty="0" err="1" smtClean="0"/>
                        <a:t>콤보박스</a:t>
                      </a:r>
                      <a:r>
                        <a:rPr lang="en-US" altLang="ko-KR" sz="1000" baseline="0" dirty="0" smtClean="0"/>
                        <a:t> (</a:t>
                      </a:r>
                      <a:r>
                        <a:rPr lang="ko-KR" altLang="en-US" sz="1000" baseline="0" dirty="0" smtClean="0"/>
                        <a:t>초기값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없음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 입력 시 </a:t>
                      </a:r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입차 확인</a:t>
                      </a:r>
                      <a:r>
                        <a:rPr lang="ko-KR" altLang="en-US" sz="1000" baseline="0" dirty="0" smtClean="0"/>
                        <a:t> 클릭 시</a:t>
                      </a:r>
                      <a:r>
                        <a:rPr lang="en-US" altLang="ko-KR" sz="1000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현장발매좌석으로 변경■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75392"/>
              </p:ext>
            </p:extLst>
          </p:nvPr>
        </p:nvGraphicFramePr>
        <p:xfrm>
          <a:off x="423189" y="1877778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>
          <a:xfrm>
            <a:off x="271349" y="3699100"/>
            <a:ext cx="0" cy="547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4249440" y="1849297"/>
            <a:ext cx="311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A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233416" y="2326996"/>
            <a:ext cx="2984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B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233416" y="2605121"/>
            <a:ext cx="3000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C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237289" y="3271790"/>
            <a:ext cx="319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D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229249" y="3557812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E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4229249" y="4163951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F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4239693" y="4471728"/>
            <a:ext cx="314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G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4229249" y="5107604"/>
            <a:ext cx="3225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H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4273038" y="5435260"/>
            <a:ext cx="2407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I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262402" y="6003083"/>
            <a:ext cx="2616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J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79534"/>
              </p:ext>
            </p:extLst>
          </p:nvPr>
        </p:nvGraphicFramePr>
        <p:xfrm>
          <a:off x="423189" y="2349200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63401"/>
              </p:ext>
            </p:extLst>
          </p:nvPr>
        </p:nvGraphicFramePr>
        <p:xfrm>
          <a:off x="426587" y="327596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48563"/>
              </p:ext>
            </p:extLst>
          </p:nvPr>
        </p:nvGraphicFramePr>
        <p:xfrm>
          <a:off x="427356" y="3557812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25548"/>
              </p:ext>
            </p:extLst>
          </p:nvPr>
        </p:nvGraphicFramePr>
        <p:xfrm>
          <a:off x="443380" y="4203056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93638"/>
              </p:ext>
            </p:extLst>
          </p:nvPr>
        </p:nvGraphicFramePr>
        <p:xfrm>
          <a:off x="443380" y="4484905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414828"/>
              </p:ext>
            </p:extLst>
          </p:nvPr>
        </p:nvGraphicFramePr>
        <p:xfrm>
          <a:off x="423189" y="5153411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02801"/>
              </p:ext>
            </p:extLst>
          </p:nvPr>
        </p:nvGraphicFramePr>
        <p:xfrm>
          <a:off x="423189" y="546610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042536"/>
              </p:ext>
            </p:extLst>
          </p:nvPr>
        </p:nvGraphicFramePr>
        <p:xfrm>
          <a:off x="443380" y="600308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7865"/>
              </p:ext>
            </p:extLst>
          </p:nvPr>
        </p:nvGraphicFramePr>
        <p:xfrm>
          <a:off x="426587" y="2631049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68277" y="1406836"/>
            <a:ext cx="4392468" cy="504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Oval 115"/>
          <p:cNvSpPr>
            <a:spLocks noChangeArrowheads="1"/>
          </p:cNvSpPr>
          <p:nvPr/>
        </p:nvSpPr>
        <p:spPr bwMode="auto">
          <a:xfrm>
            <a:off x="4610892" y="248088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5673080" y="1126148"/>
            <a:ext cx="15953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2017-06-01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오후 </a:t>
            </a:r>
            <a:r>
              <a:rPr kumimoji="0" lang="en-US" altLang="ko-KR" sz="900" b="1" dirty="0" smtClean="0">
                <a:latin typeface="+mn-lt"/>
                <a:ea typeface="+mj-ea"/>
                <a:cs typeface="맑은 고딕" charset="0"/>
              </a:rPr>
              <a:t>02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:20:26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2272897" y="788755"/>
            <a:ext cx="312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현장현</a:t>
            </a:r>
            <a:r>
              <a:rPr lang="ko-KR" altLang="en-US" sz="1100" b="1" dirty="0">
                <a:solidFill>
                  <a:srgbClr val="000000"/>
                </a:solidFill>
                <a:latin typeface="맑은 고딕"/>
              </a:rPr>
              <a:t>황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관리 페이지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973554" y="1068505"/>
            <a:ext cx="369952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560745" y="1406836"/>
            <a:ext cx="2768848" cy="504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729903" y="1489480"/>
            <a:ext cx="335900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dirty="0" smtClean="0">
                <a:solidFill>
                  <a:schemeClr val="accent3"/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예약  </a:t>
            </a:r>
            <a:r>
              <a:rPr kumimoji="0" lang="ko-KR" altLang="en-US" sz="9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현장발</a:t>
            </a:r>
            <a:r>
              <a:rPr kumimoji="0" lang="ko-KR" altLang="en-US" sz="900" b="1" dirty="0">
                <a:latin typeface="+mn-lt"/>
                <a:ea typeface="+mj-ea"/>
                <a:cs typeface="맑은 고딕" charset="0"/>
              </a:rPr>
              <a:t>매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□ 빈자리  </a:t>
            </a:r>
            <a:r>
              <a:rPr kumimoji="0" lang="ko-KR" altLang="en-US" sz="900" b="1" noProof="0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선택        </a:t>
            </a:r>
            <a:r>
              <a:rPr kumimoji="0" lang="ko-KR" alt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76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/ 100</a:t>
            </a:r>
            <a:endParaRPr kumimoji="0" lang="ko-KR" altLang="en-US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2636268" y="2759010"/>
            <a:ext cx="2215008" cy="54611"/>
          </a:xfrm>
          <a:prstGeom prst="straightConnector1">
            <a:avLst/>
          </a:prstGeom>
          <a:ln w="76200">
            <a:solidFill>
              <a:schemeClr val="accent1">
                <a:shade val="95000"/>
                <a:satMod val="105000"/>
                <a:alpha val="2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1"/>
          <p:cNvSpPr txBox="1"/>
          <p:nvPr/>
        </p:nvSpPr>
        <p:spPr>
          <a:xfrm>
            <a:off x="4851277" y="1901212"/>
            <a:ext cx="23796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주차자리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C6</a:t>
            </a:r>
          </a:p>
          <a:p>
            <a:pPr fontAlgn="ctr"/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이름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</a:t>
            </a:r>
          </a:p>
          <a:p>
            <a:pPr fontAlgn="ctr"/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전화번호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</a:t>
            </a:r>
          </a:p>
          <a:p>
            <a:pPr fontAlgn="ctr"/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fontAlgn="ctr"/>
            <a:r>
              <a:rPr lang="ko-KR" altLang="en-US" sz="1100" dirty="0" smtClean="0">
                <a:solidFill>
                  <a:srgbClr val="000000"/>
                </a:solidFill>
              </a:rPr>
              <a:t>차량번호</a:t>
            </a:r>
            <a:r>
              <a:rPr lang="en-US" altLang="ko-KR" sz="1100" dirty="0">
                <a:solidFill>
                  <a:srgbClr val="000000"/>
                </a:solidFill>
              </a:rPr>
              <a:t>: 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fontAlgn="ctr"/>
            <a:endParaRPr lang="en-US" altLang="ko-KR" sz="1100" dirty="0">
              <a:solidFill>
                <a:srgbClr val="000000"/>
              </a:solidFill>
            </a:endParaRPr>
          </a:p>
          <a:p>
            <a:pPr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입차 시간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02:20:26</a:t>
            </a:r>
          </a:p>
          <a:p>
            <a:pPr fontAlgn="ctr"/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감면혜택종류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</a:t>
            </a:r>
          </a:p>
          <a:p>
            <a:pPr fontAlgn="ctr"/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Oval 115"/>
          <p:cNvSpPr>
            <a:spLocks noChangeArrowheads="1"/>
          </p:cNvSpPr>
          <p:nvPr/>
        </p:nvSpPr>
        <p:spPr bwMode="auto">
          <a:xfrm>
            <a:off x="2586486" y="2586511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388439" y="2247792"/>
            <a:ext cx="1001330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673080" y="2585551"/>
            <a:ext cx="1001330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‘-’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</a:rPr>
              <a:t>입력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73080" y="2924594"/>
            <a:ext cx="1001330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00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</a:rPr>
              <a:t>가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0000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70069" y="3601196"/>
            <a:ext cx="1260844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없음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7113240" y="3601196"/>
            <a:ext cx="0" cy="1842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971129" y="3829266"/>
            <a:ext cx="1259784" cy="1543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없음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2</a:t>
            </a:r>
            <a:r>
              <a:rPr lang="ko-KR" altLang="en-US" sz="900" dirty="0">
                <a:solidFill>
                  <a:schemeClr val="tx1"/>
                </a:solidFill>
              </a:rPr>
              <a:t>자녀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다둥이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경형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저공해 자동차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자녀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다둥이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5.18 </a:t>
            </a:r>
            <a:r>
              <a:rPr lang="ko-KR" altLang="en-US" sz="900" dirty="0">
                <a:solidFill>
                  <a:schemeClr val="tx1"/>
                </a:solidFill>
              </a:rPr>
              <a:t>민주유공자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장애인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국가유공자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성실납세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긴급자동차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402615" y="5475113"/>
            <a:ext cx="1001330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입차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Oval 115"/>
          <p:cNvSpPr>
            <a:spLocks noChangeArrowheads="1"/>
          </p:cNvSpPr>
          <p:nvPr/>
        </p:nvSpPr>
        <p:spPr bwMode="auto">
          <a:xfrm>
            <a:off x="5288315" y="532096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397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현장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주차장 현재현황페이지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B_001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307477342"/>
              </p:ext>
            </p:extLst>
          </p:nvPr>
        </p:nvGraphicFramePr>
        <p:xfrm>
          <a:off x="7545288" y="620688"/>
          <a:ext cx="230425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가장먼저보여지는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현장현황</a:t>
                      </a:r>
                      <a:r>
                        <a:rPr lang="en-US" altLang="ko-KR" sz="1000" dirty="0" smtClean="0"/>
                        <a:t>page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80%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날짜시간은 </a:t>
                      </a:r>
                      <a:r>
                        <a:rPr lang="en-US" altLang="ko-KR" sz="1000" dirty="0" err="1" smtClean="0"/>
                        <a:t>sysdate</a:t>
                      </a:r>
                      <a:r>
                        <a:rPr lang="ko-KR" altLang="en-US" sz="1000" dirty="0" smtClean="0"/>
                        <a:t>로 가져옴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초단위로 현재시간 가져옴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동적</a:t>
                      </a:r>
                      <a:r>
                        <a:rPr lang="en-US" altLang="ko-KR" sz="1000" dirty="0" smtClean="0"/>
                        <a:t>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남은 자리 수치화 표시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차액부과금 클릭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입력폼</a:t>
                      </a:r>
                      <a:r>
                        <a:rPr lang="ko-KR" altLang="en-US" sz="1000" dirty="0" smtClean="0"/>
                        <a:t> 출력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25443"/>
              </p:ext>
            </p:extLst>
          </p:nvPr>
        </p:nvGraphicFramePr>
        <p:xfrm>
          <a:off x="423189" y="1877778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>
          <a:xfrm>
            <a:off x="271349" y="3699100"/>
            <a:ext cx="0" cy="547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4249440" y="1849297"/>
            <a:ext cx="311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A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233416" y="2326996"/>
            <a:ext cx="2984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B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233416" y="2605121"/>
            <a:ext cx="3000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C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237289" y="3271790"/>
            <a:ext cx="319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D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229249" y="3557812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E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4229249" y="4163951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F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4239693" y="4471728"/>
            <a:ext cx="314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G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4229249" y="5107604"/>
            <a:ext cx="3225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H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4273038" y="5435260"/>
            <a:ext cx="2407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I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262402" y="6003083"/>
            <a:ext cx="2616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J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40167"/>
              </p:ext>
            </p:extLst>
          </p:nvPr>
        </p:nvGraphicFramePr>
        <p:xfrm>
          <a:off x="423189" y="2349200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67457"/>
              </p:ext>
            </p:extLst>
          </p:nvPr>
        </p:nvGraphicFramePr>
        <p:xfrm>
          <a:off x="426587" y="327596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650793"/>
              </p:ext>
            </p:extLst>
          </p:nvPr>
        </p:nvGraphicFramePr>
        <p:xfrm>
          <a:off x="427356" y="3557812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071954"/>
              </p:ext>
            </p:extLst>
          </p:nvPr>
        </p:nvGraphicFramePr>
        <p:xfrm>
          <a:off x="443380" y="4203056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78020"/>
              </p:ext>
            </p:extLst>
          </p:nvPr>
        </p:nvGraphicFramePr>
        <p:xfrm>
          <a:off x="443380" y="4484905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70059"/>
              </p:ext>
            </p:extLst>
          </p:nvPr>
        </p:nvGraphicFramePr>
        <p:xfrm>
          <a:off x="423189" y="5153411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545389"/>
              </p:ext>
            </p:extLst>
          </p:nvPr>
        </p:nvGraphicFramePr>
        <p:xfrm>
          <a:off x="423189" y="546610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97158"/>
              </p:ext>
            </p:extLst>
          </p:nvPr>
        </p:nvGraphicFramePr>
        <p:xfrm>
          <a:off x="443380" y="600308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193445"/>
              </p:ext>
            </p:extLst>
          </p:nvPr>
        </p:nvGraphicFramePr>
        <p:xfrm>
          <a:off x="426587" y="2631049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68277" y="1406836"/>
            <a:ext cx="4392468" cy="504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TextBox 53"/>
          <p:cNvSpPr txBox="1"/>
          <p:nvPr/>
        </p:nvSpPr>
        <p:spPr bwMode="auto">
          <a:xfrm>
            <a:off x="5673080" y="1126148"/>
            <a:ext cx="15953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2017-06-01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오전 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11:03:26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2272897" y="788755"/>
            <a:ext cx="312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현장현</a:t>
            </a:r>
            <a:r>
              <a:rPr lang="ko-KR" altLang="en-US" sz="1100" b="1" dirty="0">
                <a:solidFill>
                  <a:srgbClr val="000000"/>
                </a:solidFill>
                <a:latin typeface="맑은 고딕"/>
              </a:rPr>
              <a:t>황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관리 페이지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973554" y="1068505"/>
            <a:ext cx="369952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560745" y="1406836"/>
            <a:ext cx="2768848" cy="504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729903" y="1489480"/>
            <a:ext cx="335900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dirty="0" smtClean="0">
                <a:solidFill>
                  <a:schemeClr val="accent3"/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예약  </a:t>
            </a:r>
            <a:r>
              <a:rPr kumimoji="0" lang="ko-KR" altLang="en-US" sz="9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현장발</a:t>
            </a:r>
            <a:r>
              <a:rPr kumimoji="0" lang="ko-KR" altLang="en-US" sz="900" b="1" dirty="0">
                <a:latin typeface="+mn-lt"/>
                <a:ea typeface="+mj-ea"/>
                <a:cs typeface="맑은 고딕" charset="0"/>
              </a:rPr>
              <a:t>매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□ 빈자리  </a:t>
            </a:r>
            <a:r>
              <a:rPr kumimoji="0" lang="ko-KR" altLang="en-US" sz="900" b="1" noProof="0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선택        </a:t>
            </a:r>
            <a:r>
              <a:rPr kumimoji="0" lang="ko-KR" alt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76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/ 100</a:t>
            </a:r>
            <a:endParaRPr kumimoji="0" lang="ko-KR" altLang="en-US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33895" y="6156971"/>
            <a:ext cx="1001330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차액부과</a:t>
            </a:r>
            <a:r>
              <a:rPr lang="ko-KR" altLang="en-US" sz="900">
                <a:solidFill>
                  <a:schemeClr val="tx1"/>
                </a:solidFill>
              </a:rPr>
              <a:t>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Oval 115"/>
          <p:cNvSpPr>
            <a:spLocks noChangeArrowheads="1"/>
          </p:cNvSpPr>
          <p:nvPr/>
        </p:nvSpPr>
        <p:spPr bwMode="auto">
          <a:xfrm>
            <a:off x="5444480" y="106850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3" name="Oval 115"/>
          <p:cNvSpPr>
            <a:spLocks noChangeArrowheads="1"/>
          </p:cNvSpPr>
          <p:nvPr/>
        </p:nvSpPr>
        <p:spPr bwMode="auto">
          <a:xfrm>
            <a:off x="3152800" y="133086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Oval 115"/>
          <p:cNvSpPr>
            <a:spLocks noChangeArrowheads="1"/>
          </p:cNvSpPr>
          <p:nvPr/>
        </p:nvSpPr>
        <p:spPr bwMode="auto">
          <a:xfrm>
            <a:off x="6092552" y="605633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081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현장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주차장 현재현황페이지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B_001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73596573"/>
              </p:ext>
            </p:extLst>
          </p:nvPr>
        </p:nvGraphicFramePr>
        <p:xfrm>
          <a:off x="7545288" y="620688"/>
          <a:ext cx="230425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현장 손님조회 </a:t>
                      </a: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80%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현장 </a:t>
                      </a:r>
                      <a:r>
                        <a:rPr lang="en-US" altLang="ko-KR" sz="1000" dirty="0" smtClean="0"/>
                        <a:t>hover : </a:t>
                      </a:r>
                      <a:r>
                        <a:rPr lang="ko-KR" altLang="en-US" sz="1000" dirty="0" smtClean="0"/>
                        <a:t>자리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baseline="0" dirty="0" smtClean="0"/>
                        <a:t>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현장</a:t>
                      </a:r>
                      <a:r>
                        <a:rPr lang="ko-KR" altLang="en-US" sz="1000" dirty="0" smtClean="0"/>
                        <a:t>코드번호 출력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하단표시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현장 </a:t>
                      </a:r>
                      <a:r>
                        <a:rPr lang="en-US" altLang="ko-KR" sz="1000" dirty="0" smtClean="0"/>
                        <a:t>click</a:t>
                      </a:r>
                      <a:r>
                        <a:rPr lang="en-US" altLang="ko-KR" sz="1000" baseline="0" dirty="0" smtClean="0"/>
                        <a:t> :</a:t>
                      </a:r>
                    </a:p>
                    <a:p>
                      <a:pPr algn="l"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예약 관한 정보 출력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해당사항조회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입력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수정 불가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algn="l"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현장손님 현장코드번호출력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퇴차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클릭시</a:t>
                      </a:r>
                      <a:r>
                        <a:rPr lang="en-US" altLang="ko-KR" sz="1000" baseline="0" dirty="0" smtClean="0"/>
                        <a:t>, confirm</a:t>
                      </a:r>
                      <a:r>
                        <a:rPr lang="ko-KR" altLang="en-US" sz="1000" baseline="0" dirty="0" smtClean="0"/>
                        <a:t>창 띄우고  </a:t>
                      </a:r>
                      <a:r>
                        <a:rPr lang="en-US" altLang="ko-KR" sz="1000" baseline="0" dirty="0" smtClean="0"/>
                        <a:t>yes</a:t>
                      </a:r>
                      <a:r>
                        <a:rPr lang="ko-KR" altLang="en-US" sz="1000" baseline="0" dirty="0" err="1" smtClean="0"/>
                        <a:t>클릭시</a:t>
                      </a:r>
                      <a:r>
                        <a:rPr lang="en-US" altLang="ko-KR" sz="1000" baseline="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baseline="0" dirty="0" err="1" smtClean="0"/>
                        <a:t>영수증폼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hide-&gt;show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79423"/>
              </p:ext>
            </p:extLst>
          </p:nvPr>
        </p:nvGraphicFramePr>
        <p:xfrm>
          <a:off x="423189" y="1877778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>
          <a:xfrm>
            <a:off x="271349" y="3699100"/>
            <a:ext cx="0" cy="547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4249440" y="1849297"/>
            <a:ext cx="311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A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233416" y="2326996"/>
            <a:ext cx="2984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B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233416" y="2605121"/>
            <a:ext cx="3000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C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237289" y="3271790"/>
            <a:ext cx="319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D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229249" y="3557812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E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4229249" y="4163951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F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4239693" y="4471728"/>
            <a:ext cx="314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G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4229249" y="5107604"/>
            <a:ext cx="3225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H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4273038" y="5435260"/>
            <a:ext cx="2407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I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262402" y="6003083"/>
            <a:ext cx="2616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J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113124"/>
              </p:ext>
            </p:extLst>
          </p:nvPr>
        </p:nvGraphicFramePr>
        <p:xfrm>
          <a:off x="423189" y="2349200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261878"/>
              </p:ext>
            </p:extLst>
          </p:nvPr>
        </p:nvGraphicFramePr>
        <p:xfrm>
          <a:off x="426587" y="327596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02775"/>
              </p:ext>
            </p:extLst>
          </p:nvPr>
        </p:nvGraphicFramePr>
        <p:xfrm>
          <a:off x="427356" y="3557812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000468"/>
              </p:ext>
            </p:extLst>
          </p:nvPr>
        </p:nvGraphicFramePr>
        <p:xfrm>
          <a:off x="443380" y="4203056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171309"/>
              </p:ext>
            </p:extLst>
          </p:nvPr>
        </p:nvGraphicFramePr>
        <p:xfrm>
          <a:off x="443380" y="4484905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85030"/>
              </p:ext>
            </p:extLst>
          </p:nvPr>
        </p:nvGraphicFramePr>
        <p:xfrm>
          <a:off x="423189" y="5153411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15561"/>
              </p:ext>
            </p:extLst>
          </p:nvPr>
        </p:nvGraphicFramePr>
        <p:xfrm>
          <a:off x="423189" y="546610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258934"/>
              </p:ext>
            </p:extLst>
          </p:nvPr>
        </p:nvGraphicFramePr>
        <p:xfrm>
          <a:off x="443380" y="600308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14786"/>
              </p:ext>
            </p:extLst>
          </p:nvPr>
        </p:nvGraphicFramePr>
        <p:xfrm>
          <a:off x="426587" y="2631049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68277" y="1406836"/>
            <a:ext cx="4392468" cy="504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Oval 115"/>
          <p:cNvSpPr>
            <a:spLocks noChangeArrowheads="1"/>
          </p:cNvSpPr>
          <p:nvPr/>
        </p:nvSpPr>
        <p:spPr bwMode="auto">
          <a:xfrm>
            <a:off x="4610892" y="248088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5673080" y="1126148"/>
            <a:ext cx="15953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2017-06-01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오전 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11:03:26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2272897" y="788755"/>
            <a:ext cx="312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현장현</a:t>
            </a:r>
            <a:r>
              <a:rPr lang="ko-KR" altLang="en-US" sz="1100" b="1" dirty="0">
                <a:solidFill>
                  <a:srgbClr val="000000"/>
                </a:solidFill>
                <a:latin typeface="맑은 고딕"/>
              </a:rPr>
              <a:t>황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관리 페이지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973554" y="1068505"/>
            <a:ext cx="369952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560745" y="1406836"/>
            <a:ext cx="2768848" cy="504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729903" y="1489480"/>
            <a:ext cx="335900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dirty="0" smtClean="0">
                <a:solidFill>
                  <a:schemeClr val="accent3"/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예약  </a:t>
            </a:r>
            <a:r>
              <a:rPr kumimoji="0" lang="ko-KR" altLang="en-US" sz="9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현장발</a:t>
            </a:r>
            <a:r>
              <a:rPr kumimoji="0" lang="ko-KR" altLang="en-US" sz="900" b="1" dirty="0">
                <a:latin typeface="+mn-lt"/>
                <a:ea typeface="+mj-ea"/>
                <a:cs typeface="맑은 고딕" charset="0"/>
              </a:rPr>
              <a:t>매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□ 빈자리  </a:t>
            </a:r>
            <a:r>
              <a:rPr kumimoji="0" lang="ko-KR" altLang="en-US" sz="900" b="1" noProof="0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선택        </a:t>
            </a:r>
            <a:r>
              <a:rPr kumimoji="0" lang="ko-KR" alt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76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/ 100</a:t>
            </a:r>
            <a:endParaRPr kumimoji="0" lang="ko-KR" altLang="en-US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1968" y="2835211"/>
            <a:ext cx="901724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자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리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C6</a:t>
            </a:r>
          </a:p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1234567890124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2500983" y="2734225"/>
            <a:ext cx="99789" cy="1538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202521" y="5777957"/>
            <a:ext cx="901724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자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리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I5</a:t>
            </a: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약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코드번호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 flipV="1">
            <a:off x="2181536" y="5676971"/>
            <a:ext cx="99789" cy="1538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2441948" y="2759009"/>
            <a:ext cx="2409328" cy="1"/>
          </a:xfrm>
          <a:prstGeom prst="straightConnector1">
            <a:avLst/>
          </a:prstGeom>
          <a:ln w="76200">
            <a:solidFill>
              <a:schemeClr val="accent1">
                <a:shade val="95000"/>
                <a:satMod val="105000"/>
                <a:alpha val="2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1"/>
          <p:cNvSpPr txBox="1"/>
          <p:nvPr/>
        </p:nvSpPr>
        <p:spPr>
          <a:xfrm>
            <a:off x="4659425" y="1747536"/>
            <a:ext cx="25714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dirty="0" smtClean="0">
                <a:latin typeface="맑은 고딕"/>
              </a:rPr>
              <a:t>현장손</a:t>
            </a:r>
            <a:r>
              <a:rPr lang="ko-KR" altLang="en-US" sz="1100" dirty="0">
                <a:latin typeface="맑은 고딕"/>
              </a:rPr>
              <a:t>님</a:t>
            </a:r>
            <a:r>
              <a:rPr lang="ko-KR" altLang="en-US" sz="1100" dirty="0" smtClean="0">
                <a:latin typeface="맑은 고딕"/>
              </a:rPr>
              <a:t> </a:t>
            </a:r>
            <a:r>
              <a:rPr lang="en-US" altLang="ko-KR" sz="1100" dirty="0"/>
              <a:t>no. 1234567890124</a:t>
            </a:r>
          </a:p>
          <a:p>
            <a:pPr algn="ctr" fontAlgn="ctr"/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주차자리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:C6</a:t>
            </a: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이름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이승철</a:t>
            </a:r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전화번호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010-0000-0000</a:t>
            </a: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</a:rPr>
              <a:t>차량번호</a:t>
            </a:r>
            <a:r>
              <a:rPr lang="en-US" altLang="ko-KR" sz="1100" dirty="0">
                <a:solidFill>
                  <a:srgbClr val="000000"/>
                </a:solidFill>
              </a:rPr>
              <a:t>: 77</a:t>
            </a:r>
            <a:r>
              <a:rPr lang="ko-KR" altLang="en-US" sz="1100" dirty="0">
                <a:solidFill>
                  <a:srgbClr val="000000"/>
                </a:solidFill>
              </a:rPr>
              <a:t>나</a:t>
            </a:r>
            <a:r>
              <a:rPr lang="en-US" altLang="ko-KR" sz="1100" dirty="0">
                <a:solidFill>
                  <a:srgbClr val="000000"/>
                </a:solidFill>
              </a:rPr>
              <a:t>1234</a:t>
            </a: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입차 시간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09:05:20</a:t>
            </a: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감면혜택종류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3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자녀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(</a:t>
            </a:r>
            <a:r>
              <a:rPr lang="ko-KR" altLang="en-US" sz="1100" dirty="0" err="1" smtClean="0">
                <a:solidFill>
                  <a:srgbClr val="000000"/>
                </a:solidFill>
                <a:latin typeface="맑은 고딕"/>
              </a:rPr>
              <a:t>다둥이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)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444504" y="3311643"/>
            <a:ext cx="1001330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퇴차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Oval 115"/>
          <p:cNvSpPr>
            <a:spLocks noChangeArrowheads="1"/>
          </p:cNvSpPr>
          <p:nvPr/>
        </p:nvSpPr>
        <p:spPr bwMode="auto">
          <a:xfrm>
            <a:off x="2327648" y="2834681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Oval 115"/>
          <p:cNvSpPr>
            <a:spLocks noChangeArrowheads="1"/>
          </p:cNvSpPr>
          <p:nvPr/>
        </p:nvSpPr>
        <p:spPr bwMode="auto">
          <a:xfrm>
            <a:off x="5288315" y="319734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485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현장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주차장 현재현황페이지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B_001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151652259"/>
              </p:ext>
            </p:extLst>
          </p:nvPr>
        </p:nvGraphicFramePr>
        <p:xfrm>
          <a:off x="7545288" y="620688"/>
          <a:ext cx="230425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현장 손님조회 </a:t>
                      </a: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80%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현장 </a:t>
                      </a:r>
                      <a:r>
                        <a:rPr lang="en-US" altLang="ko-KR" sz="1000" dirty="0" smtClean="0"/>
                        <a:t>hover : </a:t>
                      </a:r>
                      <a:r>
                        <a:rPr lang="ko-KR" altLang="en-US" sz="1000" dirty="0" smtClean="0"/>
                        <a:t>자리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baseline="0" dirty="0" smtClean="0"/>
                        <a:t>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현장</a:t>
                      </a:r>
                      <a:r>
                        <a:rPr lang="ko-KR" altLang="en-US" sz="1000" dirty="0" smtClean="0"/>
                        <a:t>코드번호 출력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하단표시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현장 </a:t>
                      </a:r>
                      <a:r>
                        <a:rPr lang="en-US" altLang="ko-KR" sz="1000" dirty="0" smtClean="0"/>
                        <a:t>click</a:t>
                      </a:r>
                      <a:r>
                        <a:rPr lang="en-US" altLang="ko-KR" sz="1000" baseline="0" dirty="0" smtClean="0"/>
                        <a:t> :</a:t>
                      </a:r>
                    </a:p>
                    <a:p>
                      <a:pPr algn="l"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예약 관한 정보 출력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감면종류 있을 경우 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ko-KR" altLang="en-US" sz="1000" baseline="0" dirty="0" smtClean="0"/>
                        <a:t>빨간색글씨 출력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해당사항조회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입력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수정 불가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algn="l"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현장손님 현장코드번호출력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퇴차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클릭시</a:t>
                      </a:r>
                      <a:r>
                        <a:rPr lang="en-US" altLang="ko-KR" sz="1000" baseline="0" dirty="0" smtClean="0"/>
                        <a:t>, confirm</a:t>
                      </a:r>
                      <a:r>
                        <a:rPr lang="ko-KR" altLang="en-US" sz="1000" baseline="0" dirty="0" smtClean="0"/>
                        <a:t>창 띄우고  </a:t>
                      </a:r>
                      <a:r>
                        <a:rPr lang="en-US" altLang="ko-KR" sz="1000" baseline="0" dirty="0" smtClean="0"/>
                        <a:t>yes</a:t>
                      </a:r>
                      <a:r>
                        <a:rPr lang="ko-KR" altLang="en-US" sz="1000" baseline="0" dirty="0" err="1" smtClean="0"/>
                        <a:t>클릭시</a:t>
                      </a:r>
                      <a:r>
                        <a:rPr lang="en-US" altLang="ko-KR" sz="1000" baseline="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baseline="0" dirty="0" err="1" smtClean="0"/>
                        <a:t>영수증폼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hide-&gt;show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Hide</a:t>
                      </a:r>
                      <a:r>
                        <a:rPr lang="en-US" altLang="ko-KR" sz="1000" baseline="0" dirty="0" smtClean="0"/>
                        <a:t> -&gt; show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입차 시간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값 가져옴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err="1" smtClean="0"/>
                        <a:t>퇴차</a:t>
                      </a:r>
                      <a:r>
                        <a:rPr lang="ko-KR" altLang="en-US" sz="1000" baseline="0" dirty="0" smtClean="0"/>
                        <a:t> 시간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en-US" altLang="ko-KR" sz="1000" baseline="0" dirty="0" err="1" smtClean="0"/>
                        <a:t>sysdate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시</a:t>
                      </a:r>
                      <a:r>
                        <a:rPr lang="en-US" altLang="ko-KR" sz="1000" baseline="0" dirty="0" smtClean="0"/>
                        <a:t>:</a:t>
                      </a:r>
                      <a:r>
                        <a:rPr lang="ko-KR" altLang="en-US" sz="1000" baseline="0" dirty="0" smtClean="0"/>
                        <a:t>분</a:t>
                      </a:r>
                      <a:r>
                        <a:rPr lang="en-US" altLang="ko-KR" sz="1000" baseline="0" dirty="0" smtClean="0"/>
                        <a:t>:</a:t>
                      </a:r>
                      <a:r>
                        <a:rPr lang="ko-KR" altLang="en-US" sz="1000" baseline="0" dirty="0" smtClean="0"/>
                        <a:t>초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이용 시간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분으로 출력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감면혜택 종류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값 가져옴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* </a:t>
                      </a:r>
                      <a:r>
                        <a:rPr lang="ko-KR" altLang="en-US" sz="1000" baseline="0" dirty="0" smtClean="0"/>
                        <a:t>수정불가 자동계산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* </a:t>
                      </a:r>
                      <a:r>
                        <a:rPr lang="ko-KR" altLang="en-US" sz="1000" dirty="0" smtClean="0"/>
                        <a:t>계산식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이용금액</a:t>
                      </a:r>
                      <a:r>
                        <a:rPr lang="en-US" altLang="ko-KR" sz="1000" baseline="0" dirty="0" smtClean="0"/>
                        <a:t>=</a:t>
                      </a:r>
                      <a:r>
                        <a:rPr lang="ko-KR" altLang="en-US" sz="1000" baseline="0" dirty="0" smtClean="0"/>
                        <a:t>이용시간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분</a:t>
                      </a:r>
                      <a:r>
                        <a:rPr lang="en-US" altLang="ko-KR" sz="1000" baseline="0" dirty="0" smtClean="0"/>
                        <a:t>)/5*400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할인금액</a:t>
                      </a:r>
                      <a:r>
                        <a:rPr lang="en-US" altLang="ko-KR" sz="1000" dirty="0" smtClean="0"/>
                        <a:t>=</a:t>
                      </a:r>
                      <a:r>
                        <a:rPr lang="ko-KR" altLang="en-US" sz="1000" dirty="0" smtClean="0"/>
                        <a:t>이용금액</a:t>
                      </a:r>
                      <a:r>
                        <a:rPr lang="en-US" altLang="ko-KR" sz="1000" dirty="0" smtClean="0"/>
                        <a:t>*</a:t>
                      </a:r>
                      <a:r>
                        <a:rPr lang="ko-KR" altLang="en-US" sz="1000" dirty="0" smtClean="0"/>
                        <a:t>할인율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총 결제금액</a:t>
                      </a:r>
                      <a:r>
                        <a:rPr lang="en-US" altLang="ko-KR" sz="1000" baseline="0" dirty="0" smtClean="0"/>
                        <a:t>=</a:t>
                      </a:r>
                      <a:r>
                        <a:rPr lang="ko-KR" altLang="en-US" sz="1000" baseline="0" dirty="0" smtClean="0"/>
                        <a:t>이용금액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할인금액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결제완료 클릭 시</a:t>
                      </a:r>
                      <a:r>
                        <a:rPr lang="en-US" altLang="ko-KR" sz="1000" baseline="0" dirty="0" smtClean="0"/>
                        <a:t>, “</a:t>
                      </a:r>
                      <a:r>
                        <a:rPr lang="ko-KR" altLang="en-US" sz="1000" baseline="0" dirty="0" smtClean="0"/>
                        <a:t>결제를 완료하셨습니까</a:t>
                      </a:r>
                      <a:r>
                        <a:rPr lang="en-US" altLang="ko-KR" sz="1000" baseline="0" dirty="0" smtClean="0"/>
                        <a:t>?”confirm</a:t>
                      </a:r>
                      <a:r>
                        <a:rPr lang="ko-KR" altLang="en-US" sz="1000" baseline="0" dirty="0" smtClean="0"/>
                        <a:t>창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Yes</a:t>
                      </a:r>
                      <a:r>
                        <a:rPr lang="ko-KR" altLang="en-US" sz="1000" baseline="0" dirty="0" smtClean="0"/>
                        <a:t>클릭 시 빈자리 □로 변경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0283"/>
              </p:ext>
            </p:extLst>
          </p:nvPr>
        </p:nvGraphicFramePr>
        <p:xfrm>
          <a:off x="423189" y="1877778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>
          <a:xfrm>
            <a:off x="271349" y="3699100"/>
            <a:ext cx="0" cy="547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4249440" y="1849297"/>
            <a:ext cx="311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A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233416" y="2326996"/>
            <a:ext cx="2984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B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233416" y="2605121"/>
            <a:ext cx="3000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C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237289" y="3271790"/>
            <a:ext cx="319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D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229249" y="3557812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E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4229249" y="4163951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F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4239693" y="4471728"/>
            <a:ext cx="314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G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4229249" y="5107604"/>
            <a:ext cx="3225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H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4273038" y="5435260"/>
            <a:ext cx="2407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I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262402" y="6003083"/>
            <a:ext cx="2616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J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09584"/>
              </p:ext>
            </p:extLst>
          </p:nvPr>
        </p:nvGraphicFramePr>
        <p:xfrm>
          <a:off x="423189" y="2349200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83485"/>
              </p:ext>
            </p:extLst>
          </p:nvPr>
        </p:nvGraphicFramePr>
        <p:xfrm>
          <a:off x="426587" y="327596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08819"/>
              </p:ext>
            </p:extLst>
          </p:nvPr>
        </p:nvGraphicFramePr>
        <p:xfrm>
          <a:off x="427356" y="3557812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505260"/>
              </p:ext>
            </p:extLst>
          </p:nvPr>
        </p:nvGraphicFramePr>
        <p:xfrm>
          <a:off x="443380" y="4203056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354315"/>
              </p:ext>
            </p:extLst>
          </p:nvPr>
        </p:nvGraphicFramePr>
        <p:xfrm>
          <a:off x="443380" y="4484905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35451"/>
              </p:ext>
            </p:extLst>
          </p:nvPr>
        </p:nvGraphicFramePr>
        <p:xfrm>
          <a:off x="423189" y="5153411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52960"/>
              </p:ext>
            </p:extLst>
          </p:nvPr>
        </p:nvGraphicFramePr>
        <p:xfrm>
          <a:off x="423189" y="546610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22148"/>
              </p:ext>
            </p:extLst>
          </p:nvPr>
        </p:nvGraphicFramePr>
        <p:xfrm>
          <a:off x="443380" y="600308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64910"/>
              </p:ext>
            </p:extLst>
          </p:nvPr>
        </p:nvGraphicFramePr>
        <p:xfrm>
          <a:off x="426587" y="2631049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68277" y="1406836"/>
            <a:ext cx="4392468" cy="504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Oval 115"/>
          <p:cNvSpPr>
            <a:spLocks noChangeArrowheads="1"/>
          </p:cNvSpPr>
          <p:nvPr/>
        </p:nvSpPr>
        <p:spPr bwMode="auto">
          <a:xfrm>
            <a:off x="4610892" y="248088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5673080" y="1126148"/>
            <a:ext cx="15953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2017-06-01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오전 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11:03:26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2272897" y="788755"/>
            <a:ext cx="312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현장현</a:t>
            </a:r>
            <a:r>
              <a:rPr lang="ko-KR" altLang="en-US" sz="1100" b="1" dirty="0">
                <a:solidFill>
                  <a:srgbClr val="000000"/>
                </a:solidFill>
                <a:latin typeface="맑은 고딕"/>
              </a:rPr>
              <a:t>황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관리 페이지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973554" y="1068505"/>
            <a:ext cx="369952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560745" y="1406836"/>
            <a:ext cx="2768848" cy="504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729903" y="1489480"/>
            <a:ext cx="335900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dirty="0" smtClean="0">
                <a:solidFill>
                  <a:schemeClr val="accent3"/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예약  </a:t>
            </a:r>
            <a:r>
              <a:rPr kumimoji="0" lang="ko-KR" altLang="en-US" sz="9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현장발</a:t>
            </a:r>
            <a:r>
              <a:rPr kumimoji="0" lang="ko-KR" altLang="en-US" sz="900" b="1" dirty="0">
                <a:latin typeface="+mn-lt"/>
                <a:ea typeface="+mj-ea"/>
                <a:cs typeface="맑은 고딕" charset="0"/>
              </a:rPr>
              <a:t>매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□ 빈자리  </a:t>
            </a:r>
            <a:r>
              <a:rPr kumimoji="0" lang="ko-KR" altLang="en-US" sz="900" b="1" noProof="0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선택        </a:t>
            </a:r>
            <a:r>
              <a:rPr kumimoji="0" lang="ko-KR" alt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76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/ 100</a:t>
            </a:r>
            <a:endParaRPr kumimoji="0" lang="ko-KR" altLang="en-US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1968" y="2835211"/>
            <a:ext cx="901724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자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리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C6</a:t>
            </a:r>
          </a:p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1234567890124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2500983" y="2734225"/>
            <a:ext cx="99789" cy="1538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202521" y="5777957"/>
            <a:ext cx="901724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자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리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I5</a:t>
            </a:r>
          </a:p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약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코드번호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 flipV="1">
            <a:off x="2181536" y="5676971"/>
            <a:ext cx="99789" cy="1538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2441948" y="2759009"/>
            <a:ext cx="2409328" cy="1"/>
          </a:xfrm>
          <a:prstGeom prst="straightConnector1">
            <a:avLst/>
          </a:prstGeom>
          <a:ln w="76200">
            <a:solidFill>
              <a:schemeClr val="accent1">
                <a:shade val="95000"/>
                <a:satMod val="105000"/>
                <a:alpha val="2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1"/>
          <p:cNvSpPr txBox="1"/>
          <p:nvPr/>
        </p:nvSpPr>
        <p:spPr>
          <a:xfrm>
            <a:off x="4659425" y="1747536"/>
            <a:ext cx="25714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dirty="0" smtClean="0">
                <a:latin typeface="맑은 고딕"/>
              </a:rPr>
              <a:t>현장손</a:t>
            </a:r>
            <a:r>
              <a:rPr lang="ko-KR" altLang="en-US" sz="1100" dirty="0">
                <a:latin typeface="맑은 고딕"/>
              </a:rPr>
              <a:t>님</a:t>
            </a:r>
            <a:r>
              <a:rPr lang="ko-KR" altLang="en-US" sz="1100" dirty="0" smtClean="0">
                <a:latin typeface="맑은 고딕"/>
              </a:rPr>
              <a:t> </a:t>
            </a:r>
            <a:r>
              <a:rPr lang="en-US" altLang="ko-KR" sz="1100" dirty="0"/>
              <a:t>no. 1234567890124</a:t>
            </a:r>
          </a:p>
          <a:p>
            <a:pPr algn="ctr" fontAlgn="ctr"/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주차자리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:C6</a:t>
            </a: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이름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이승철</a:t>
            </a:r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전화번호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010-0000-0000</a:t>
            </a: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</a:rPr>
              <a:t>차량번호</a:t>
            </a:r>
            <a:r>
              <a:rPr lang="en-US" altLang="ko-KR" sz="1100" dirty="0">
                <a:solidFill>
                  <a:srgbClr val="000000"/>
                </a:solidFill>
              </a:rPr>
              <a:t>: 77</a:t>
            </a:r>
            <a:r>
              <a:rPr lang="ko-KR" altLang="en-US" sz="1100" dirty="0">
                <a:solidFill>
                  <a:srgbClr val="000000"/>
                </a:solidFill>
              </a:rPr>
              <a:t>나</a:t>
            </a:r>
            <a:r>
              <a:rPr lang="en-US" altLang="ko-KR" sz="1100" dirty="0">
                <a:solidFill>
                  <a:srgbClr val="000000"/>
                </a:solidFill>
              </a:rPr>
              <a:t>1234</a:t>
            </a: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입차 시간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09:05:20</a:t>
            </a: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감면혜택종류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3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자녀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(</a:t>
            </a:r>
            <a:r>
              <a:rPr lang="ko-KR" altLang="en-US" sz="1100" dirty="0" err="1" smtClean="0">
                <a:solidFill>
                  <a:srgbClr val="000000"/>
                </a:solidFill>
                <a:latin typeface="맑은 고딕"/>
              </a:rPr>
              <a:t>다둥이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)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444504" y="3311643"/>
            <a:ext cx="1001330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퇴차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Oval 115"/>
          <p:cNvSpPr>
            <a:spLocks noChangeArrowheads="1"/>
          </p:cNvSpPr>
          <p:nvPr/>
        </p:nvSpPr>
        <p:spPr bwMode="auto">
          <a:xfrm>
            <a:off x="2327648" y="2834681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Oval 115"/>
          <p:cNvSpPr>
            <a:spLocks noChangeArrowheads="1"/>
          </p:cNvSpPr>
          <p:nvPr/>
        </p:nvSpPr>
        <p:spPr bwMode="auto">
          <a:xfrm>
            <a:off x="5288315" y="319734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59424" y="4010111"/>
            <a:ext cx="2579447" cy="2146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5889104" y="3425943"/>
            <a:ext cx="0" cy="721297"/>
          </a:xfrm>
          <a:prstGeom prst="straightConnector1">
            <a:avLst/>
          </a:prstGeom>
          <a:ln w="76200">
            <a:solidFill>
              <a:schemeClr val="accent1">
                <a:shade val="95000"/>
                <a:satMod val="105000"/>
                <a:alpha val="2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1"/>
          <p:cNvSpPr txBox="1"/>
          <p:nvPr/>
        </p:nvSpPr>
        <p:spPr>
          <a:xfrm>
            <a:off x="4659424" y="4147240"/>
            <a:ext cx="25714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입차 시간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09:05:20</a:t>
            </a:r>
          </a:p>
          <a:p>
            <a:pPr algn="ctr" fontAlgn="ctr"/>
            <a:r>
              <a:rPr lang="ko-KR" altLang="en-US" sz="1100" dirty="0" err="1" smtClean="0">
                <a:solidFill>
                  <a:srgbClr val="000000"/>
                </a:solidFill>
                <a:latin typeface="맑은 고딕"/>
              </a:rPr>
              <a:t>퇴차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 시간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11:03:26</a:t>
            </a: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이용 시간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118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분</a:t>
            </a:r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감면 혜택종류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3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자녀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(</a:t>
            </a:r>
            <a:r>
              <a:rPr lang="ko-KR" altLang="en-US" sz="1100" dirty="0" err="1" smtClean="0">
                <a:solidFill>
                  <a:srgbClr val="000000"/>
                </a:solidFill>
                <a:latin typeface="맑은 고딕"/>
              </a:rPr>
              <a:t>다둥이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)</a:t>
            </a:r>
          </a:p>
          <a:p>
            <a:pPr algn="ctr" fontAlgn="ctr"/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이용 금액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 : 9440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원</a:t>
            </a:r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algn="ctr" fontAlgn="ctr"/>
            <a:r>
              <a:rPr lang="ko-KR" altLang="en-US" sz="1100" dirty="0" smtClean="0">
                <a:solidFill>
                  <a:srgbClr val="FF0000"/>
                </a:solidFill>
                <a:latin typeface="맑은 고딕"/>
              </a:rPr>
              <a:t>할인 금액 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/>
              </a:rPr>
              <a:t>: 4720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/>
              </a:rPr>
              <a:t>원</a:t>
            </a:r>
            <a:endParaRPr lang="en-US" altLang="ko-KR" sz="1100" dirty="0" smtClean="0">
              <a:solidFill>
                <a:srgbClr val="FF0000"/>
              </a:solidFill>
              <a:latin typeface="맑은 고딕"/>
            </a:endParaRPr>
          </a:p>
          <a:p>
            <a:pPr algn="ctr"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총 결제 금액 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/>
              </a:rPr>
              <a:t>: 4720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원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Oval 115"/>
          <p:cNvSpPr>
            <a:spLocks noChangeArrowheads="1"/>
          </p:cNvSpPr>
          <p:nvPr/>
        </p:nvSpPr>
        <p:spPr bwMode="auto">
          <a:xfrm>
            <a:off x="5956263" y="386558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448482" y="5639880"/>
            <a:ext cx="1001330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결제 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Oval 115"/>
          <p:cNvSpPr>
            <a:spLocks noChangeArrowheads="1"/>
          </p:cNvSpPr>
          <p:nvPr/>
        </p:nvSpPr>
        <p:spPr bwMode="auto">
          <a:xfrm>
            <a:off x="5253353" y="5676971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467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현장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주차장 현재현황페이지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B_001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139603143"/>
              </p:ext>
            </p:extLst>
          </p:nvPr>
        </p:nvGraphicFramePr>
        <p:xfrm>
          <a:off x="7545288" y="620688"/>
          <a:ext cx="230425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가장먼저보여지는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현장현황</a:t>
                      </a:r>
                      <a:r>
                        <a:rPr lang="en-US" altLang="ko-KR" sz="1000" dirty="0" smtClean="0"/>
                        <a:t>page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80%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날짜시간은 </a:t>
                      </a:r>
                      <a:r>
                        <a:rPr lang="en-US" altLang="ko-KR" sz="1000" dirty="0" err="1" smtClean="0"/>
                        <a:t>sysdate</a:t>
                      </a:r>
                      <a:r>
                        <a:rPr lang="ko-KR" altLang="en-US" sz="1000" dirty="0" smtClean="0"/>
                        <a:t>로 가져옴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초단위로 현재시간 가져옴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동적</a:t>
                      </a:r>
                      <a:r>
                        <a:rPr lang="en-US" altLang="ko-KR" sz="1000" dirty="0" smtClean="0"/>
                        <a:t>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남은 자리 수치화 표시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차액부과금 클릭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입력폼</a:t>
                      </a:r>
                      <a:r>
                        <a:rPr lang="ko-KR" altLang="en-US" sz="1000" dirty="0" smtClean="0"/>
                        <a:t> 출력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46625"/>
              </p:ext>
            </p:extLst>
          </p:nvPr>
        </p:nvGraphicFramePr>
        <p:xfrm>
          <a:off x="423189" y="1877778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>
          <a:xfrm>
            <a:off x="271349" y="3699100"/>
            <a:ext cx="0" cy="547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4249440" y="1849297"/>
            <a:ext cx="311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A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233416" y="2326996"/>
            <a:ext cx="2984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B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233416" y="2605121"/>
            <a:ext cx="3000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C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237289" y="3271790"/>
            <a:ext cx="319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D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229249" y="3557812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E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4229249" y="4163951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F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4239693" y="4471728"/>
            <a:ext cx="314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G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4229249" y="5107604"/>
            <a:ext cx="3225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H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4273038" y="5435260"/>
            <a:ext cx="2407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I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262402" y="6003083"/>
            <a:ext cx="2616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J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9755"/>
              </p:ext>
            </p:extLst>
          </p:nvPr>
        </p:nvGraphicFramePr>
        <p:xfrm>
          <a:off x="423189" y="2349200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710394"/>
              </p:ext>
            </p:extLst>
          </p:nvPr>
        </p:nvGraphicFramePr>
        <p:xfrm>
          <a:off x="426587" y="327596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28622"/>
              </p:ext>
            </p:extLst>
          </p:nvPr>
        </p:nvGraphicFramePr>
        <p:xfrm>
          <a:off x="427356" y="3557812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39333"/>
              </p:ext>
            </p:extLst>
          </p:nvPr>
        </p:nvGraphicFramePr>
        <p:xfrm>
          <a:off x="443380" y="4203056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36816"/>
              </p:ext>
            </p:extLst>
          </p:nvPr>
        </p:nvGraphicFramePr>
        <p:xfrm>
          <a:off x="443380" y="4484905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82616"/>
              </p:ext>
            </p:extLst>
          </p:nvPr>
        </p:nvGraphicFramePr>
        <p:xfrm>
          <a:off x="423189" y="5153411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923869"/>
              </p:ext>
            </p:extLst>
          </p:nvPr>
        </p:nvGraphicFramePr>
        <p:xfrm>
          <a:off x="423189" y="546610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42759"/>
              </p:ext>
            </p:extLst>
          </p:nvPr>
        </p:nvGraphicFramePr>
        <p:xfrm>
          <a:off x="443380" y="600308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4891"/>
              </p:ext>
            </p:extLst>
          </p:nvPr>
        </p:nvGraphicFramePr>
        <p:xfrm>
          <a:off x="426587" y="2631049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68277" y="1406836"/>
            <a:ext cx="4392468" cy="504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TextBox 53"/>
          <p:cNvSpPr txBox="1"/>
          <p:nvPr/>
        </p:nvSpPr>
        <p:spPr bwMode="auto">
          <a:xfrm>
            <a:off x="5673080" y="1126148"/>
            <a:ext cx="15953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2017-06-01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오전 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11:04:26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2272897" y="788755"/>
            <a:ext cx="312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현장현</a:t>
            </a:r>
            <a:r>
              <a:rPr lang="ko-KR" altLang="en-US" sz="1100" b="1" dirty="0">
                <a:solidFill>
                  <a:srgbClr val="000000"/>
                </a:solidFill>
                <a:latin typeface="맑은 고딕"/>
              </a:rPr>
              <a:t>황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관리 페이지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973554" y="1068505"/>
            <a:ext cx="369952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560745" y="1406836"/>
            <a:ext cx="2768848" cy="504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729903" y="1489480"/>
            <a:ext cx="335900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dirty="0" smtClean="0">
                <a:solidFill>
                  <a:schemeClr val="accent3"/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예약  </a:t>
            </a:r>
            <a:r>
              <a:rPr kumimoji="0" lang="ko-KR" altLang="en-US" sz="9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현장발</a:t>
            </a:r>
            <a:r>
              <a:rPr kumimoji="0" lang="ko-KR" altLang="en-US" sz="900" b="1" dirty="0">
                <a:latin typeface="+mn-lt"/>
                <a:ea typeface="+mj-ea"/>
                <a:cs typeface="맑은 고딕" charset="0"/>
              </a:rPr>
              <a:t>매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□ 빈자리  </a:t>
            </a:r>
            <a:r>
              <a:rPr kumimoji="0" lang="ko-KR" altLang="en-US" sz="900" b="1" noProof="0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선택        </a:t>
            </a:r>
            <a:r>
              <a:rPr kumimoji="0" lang="ko-KR" alt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76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/ 100</a:t>
            </a:r>
            <a:endParaRPr kumimoji="0" lang="ko-KR" altLang="en-US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33895" y="6156971"/>
            <a:ext cx="1001330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차액부과</a:t>
            </a:r>
            <a:r>
              <a:rPr lang="ko-KR" altLang="en-US" sz="900">
                <a:solidFill>
                  <a:schemeClr val="tx1"/>
                </a:solidFill>
              </a:rPr>
              <a:t>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Oval 115"/>
          <p:cNvSpPr>
            <a:spLocks noChangeArrowheads="1"/>
          </p:cNvSpPr>
          <p:nvPr/>
        </p:nvSpPr>
        <p:spPr bwMode="auto">
          <a:xfrm>
            <a:off x="5444480" y="106850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3" name="Oval 115"/>
          <p:cNvSpPr>
            <a:spLocks noChangeArrowheads="1"/>
          </p:cNvSpPr>
          <p:nvPr/>
        </p:nvSpPr>
        <p:spPr bwMode="auto">
          <a:xfrm>
            <a:off x="3152800" y="133086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Oval 115"/>
          <p:cNvSpPr>
            <a:spLocks noChangeArrowheads="1"/>
          </p:cNvSpPr>
          <p:nvPr/>
        </p:nvSpPr>
        <p:spPr bwMode="auto">
          <a:xfrm>
            <a:off x="6092552" y="605633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611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공지사항 게시판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766153457"/>
              </p:ext>
            </p:extLst>
          </p:nvPr>
        </p:nvGraphicFramePr>
        <p:xfrm>
          <a:off x="7545288" y="620688"/>
          <a:ext cx="230425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2088232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: 90%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 :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한 페이지당 </a:t>
                      </a:r>
                      <a:r>
                        <a:rPr lang="en-US" altLang="ko-KR" sz="1000" baseline="0" dirty="0" smtClean="0"/>
                        <a:t>10</a:t>
                      </a:r>
                      <a:r>
                        <a:rPr lang="ko-KR" altLang="en-US" sz="1000" baseline="0" dirty="0" smtClean="0"/>
                        <a:t>개의 글 출력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제목 클릭 시 공지사항 글 상세보기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등록 버튼을 클릭하면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err="1" smtClean="0"/>
                        <a:t>공지글을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쓸 수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err="1" smtClean="0"/>
                        <a:t>페이징</a:t>
                      </a:r>
                      <a:r>
                        <a:rPr lang="ko-KR" altLang="en-US" sz="1000" dirty="0" smtClean="0"/>
                        <a:t> 처리 기준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개 묶음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&gt;: 5</a:t>
                      </a:r>
                      <a:r>
                        <a:rPr lang="ko-KR" altLang="en-US" sz="1000" dirty="0" smtClean="0"/>
                        <a:t>개 단위씩 다음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&lt;: 5</a:t>
                      </a:r>
                      <a:r>
                        <a:rPr lang="ko-KR" altLang="en-US" sz="1000" dirty="0" smtClean="0"/>
                        <a:t>개 단위씩 이전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해당 페이지는 굵게 표시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&gt;&gt;: </a:t>
                      </a:r>
                      <a:r>
                        <a:rPr lang="ko-KR" altLang="en-US" sz="1000" dirty="0" smtClean="0"/>
                        <a:t>마지막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&lt;&lt;: </a:t>
                      </a:r>
                      <a:r>
                        <a:rPr lang="ko-KR" altLang="en-US" sz="1000" dirty="0" smtClean="0"/>
                        <a:t>처음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147651"/>
              </p:ext>
            </p:extLst>
          </p:nvPr>
        </p:nvGraphicFramePr>
        <p:xfrm>
          <a:off x="334467" y="1196751"/>
          <a:ext cx="6809591" cy="460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965"/>
                <a:gridCol w="4038568"/>
                <a:gridCol w="1224136"/>
                <a:gridCol w="966922"/>
              </a:tblGrid>
              <a:tr h="361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87346" marR="87346" marT="43673" marB="43673" anchor="ctr"/>
                </a:tc>
              </a:tr>
              <a:tr h="424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</a:t>
                      </a:r>
                      <a:endParaRPr lang="ko-KR" altLang="en-US" sz="1300" dirty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~</a:t>
                      </a:r>
                      <a:endParaRPr lang="ko-KR" altLang="en-US" sz="1300" dirty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2017/06/10</a:t>
                      </a:r>
                      <a:endParaRPr lang="ko-KR" altLang="en-US" sz="1300" dirty="0" smtClean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admin123</a:t>
                      </a:r>
                      <a:endParaRPr lang="ko-KR" altLang="en-US" sz="1300" dirty="0" smtClean="0"/>
                    </a:p>
                  </a:txBody>
                  <a:tcPr marL="87346" marR="87346" marT="43673" marB="43673" anchor="ctr"/>
                </a:tc>
              </a:tr>
              <a:tr h="424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19</a:t>
                      </a:r>
                      <a:endParaRPr lang="ko-KR" altLang="en-US" sz="1300" dirty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~</a:t>
                      </a:r>
                      <a:endParaRPr lang="ko-KR" altLang="en-US" sz="1300" dirty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2017/06/09</a:t>
                      </a:r>
                      <a:endParaRPr lang="ko-KR" altLang="en-US" sz="1300" dirty="0" smtClean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admin123</a:t>
                      </a:r>
                      <a:endParaRPr lang="ko-KR" altLang="en-US" sz="1300" dirty="0" smtClean="0"/>
                    </a:p>
                  </a:txBody>
                  <a:tcPr marL="87346" marR="87346" marT="43673" marB="43673" anchor="ctr"/>
                </a:tc>
              </a:tr>
              <a:tr h="424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18</a:t>
                      </a:r>
                      <a:endParaRPr lang="ko-KR" altLang="en-US" sz="1300" dirty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~</a:t>
                      </a:r>
                      <a:endParaRPr lang="ko-KR" altLang="en-US" sz="1300" dirty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2017/06/08</a:t>
                      </a:r>
                      <a:endParaRPr lang="ko-KR" altLang="en-US" sz="1300" dirty="0" smtClean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admin123</a:t>
                      </a:r>
                      <a:endParaRPr lang="ko-KR" altLang="en-US" sz="1300" dirty="0" smtClean="0"/>
                    </a:p>
                  </a:txBody>
                  <a:tcPr marL="87346" marR="87346" marT="43673" marB="43673" anchor="ctr"/>
                </a:tc>
              </a:tr>
              <a:tr h="424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17</a:t>
                      </a:r>
                      <a:endParaRPr lang="ko-KR" altLang="en-US" sz="1300" dirty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최일현</a:t>
                      </a:r>
                      <a:endParaRPr lang="ko-KR" altLang="en-US" sz="1300" dirty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2017/06/07</a:t>
                      </a:r>
                      <a:endParaRPr lang="ko-KR" altLang="en-US" sz="1300" dirty="0" smtClean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admin123</a:t>
                      </a:r>
                      <a:endParaRPr lang="ko-KR" altLang="en-US" sz="1300" dirty="0" smtClean="0"/>
                    </a:p>
                  </a:txBody>
                  <a:tcPr marL="87346" marR="87346" marT="43673" marB="43673" anchor="ctr"/>
                </a:tc>
              </a:tr>
              <a:tr h="424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16</a:t>
                      </a:r>
                      <a:endParaRPr lang="ko-KR" altLang="en-US" sz="1300" dirty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/>
                        <a:t>안드보라</a:t>
                      </a:r>
                      <a:endParaRPr lang="ko-KR" altLang="en-US" sz="1300" dirty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2017/06/06</a:t>
                      </a:r>
                      <a:endParaRPr lang="ko-KR" altLang="en-US" sz="1300" dirty="0" smtClean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admin123</a:t>
                      </a:r>
                      <a:endParaRPr lang="ko-KR" altLang="en-US" sz="1300" dirty="0" smtClean="0"/>
                    </a:p>
                  </a:txBody>
                  <a:tcPr marL="87346" marR="87346" marT="43673" marB="43673" anchor="ctr"/>
                </a:tc>
              </a:tr>
              <a:tr h="424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15</a:t>
                      </a:r>
                      <a:endParaRPr lang="ko-KR" altLang="en-US" sz="1300" dirty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장태준</a:t>
                      </a:r>
                      <a:endParaRPr lang="ko-KR" altLang="en-US" sz="1300" dirty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2017/06/05</a:t>
                      </a:r>
                      <a:endParaRPr lang="ko-KR" altLang="en-US" sz="1300" dirty="0" smtClean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admin123</a:t>
                      </a:r>
                      <a:endParaRPr lang="ko-KR" altLang="en-US" sz="1300" dirty="0" smtClean="0"/>
                    </a:p>
                  </a:txBody>
                  <a:tcPr marL="87346" marR="87346" marT="43673" marB="43673" anchor="ctr"/>
                </a:tc>
              </a:tr>
              <a:tr h="424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14</a:t>
                      </a:r>
                      <a:endParaRPr lang="ko-KR" altLang="en-US" sz="1300" dirty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백승환</a:t>
                      </a:r>
                      <a:endParaRPr lang="ko-KR" altLang="en-US" sz="1300" dirty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2017/06/04</a:t>
                      </a:r>
                      <a:endParaRPr lang="ko-KR" altLang="en-US" sz="1300" dirty="0" smtClean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admin123</a:t>
                      </a:r>
                      <a:endParaRPr lang="ko-KR" altLang="en-US" sz="1300" dirty="0" smtClean="0"/>
                    </a:p>
                  </a:txBody>
                  <a:tcPr marL="87346" marR="87346" marT="43673" marB="43673" anchor="ctr"/>
                </a:tc>
              </a:tr>
              <a:tr h="424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13</a:t>
                      </a:r>
                      <a:endParaRPr lang="ko-KR" altLang="en-US" sz="1300" dirty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공지사항 제목</a:t>
                      </a:r>
                      <a:endParaRPr lang="ko-KR" altLang="en-US" sz="1300" dirty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2017/06/03</a:t>
                      </a:r>
                      <a:endParaRPr lang="ko-KR" altLang="en-US" sz="1300" dirty="0" smtClean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admin123</a:t>
                      </a:r>
                      <a:endParaRPr lang="ko-KR" altLang="en-US" sz="1300" dirty="0" smtClean="0"/>
                    </a:p>
                  </a:txBody>
                  <a:tcPr marL="87346" marR="87346" marT="43673" marB="43673" anchor="ctr"/>
                </a:tc>
              </a:tr>
              <a:tr h="424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12</a:t>
                      </a:r>
                      <a:endParaRPr lang="ko-KR" altLang="en-US" sz="1300" dirty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공지사항 테스트 완료</a:t>
                      </a:r>
                      <a:endParaRPr lang="ko-KR" altLang="en-US" sz="1300" dirty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2017/06/02</a:t>
                      </a:r>
                      <a:endParaRPr lang="ko-KR" altLang="en-US" sz="1300" dirty="0" smtClean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admin123</a:t>
                      </a:r>
                      <a:endParaRPr lang="ko-KR" altLang="en-US" sz="1300" dirty="0" smtClean="0"/>
                    </a:p>
                  </a:txBody>
                  <a:tcPr marL="87346" marR="87346" marT="43673" marB="43673" anchor="ctr"/>
                </a:tc>
              </a:tr>
              <a:tr h="424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11</a:t>
                      </a:r>
                      <a:endParaRPr lang="ko-KR" altLang="en-US" sz="1300" dirty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공지사항 테스트</a:t>
                      </a:r>
                      <a:endParaRPr lang="ko-KR" altLang="en-US" sz="1300" dirty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2017/06/01</a:t>
                      </a:r>
                      <a:endParaRPr lang="ko-KR" altLang="en-US" sz="1300" dirty="0" smtClean="0"/>
                    </a:p>
                  </a:txBody>
                  <a:tcPr marL="87346" marR="87346" marT="43673" marB="4367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admin123</a:t>
                      </a:r>
                      <a:endParaRPr lang="ko-KR" altLang="en-US" sz="1300" dirty="0" smtClean="0"/>
                    </a:p>
                  </a:txBody>
                  <a:tcPr marL="87346" marR="87346" marT="43673" marB="43673" anchor="ctr"/>
                </a:tc>
              </a:tr>
            </a:tbl>
          </a:graphicData>
        </a:graphic>
      </p:graphicFrame>
      <p:sp>
        <p:nvSpPr>
          <p:cNvPr id="24" name="Oval 115"/>
          <p:cNvSpPr>
            <a:spLocks noChangeArrowheads="1"/>
          </p:cNvSpPr>
          <p:nvPr/>
        </p:nvSpPr>
        <p:spPr bwMode="auto">
          <a:xfrm>
            <a:off x="796798" y="2817913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33765" y="791974"/>
            <a:ext cx="9028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dirty="0" smtClean="0">
                <a:latin typeface="+mj-lt"/>
                <a:ea typeface="+mj-ea"/>
                <a:cs typeface="맑은 고딕" charset="0"/>
              </a:rPr>
              <a:t>공지사항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32216" y="5917945"/>
            <a:ext cx="7036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 등록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Oval 115"/>
          <p:cNvSpPr>
            <a:spLocks noChangeArrowheads="1"/>
          </p:cNvSpPr>
          <p:nvPr/>
        </p:nvSpPr>
        <p:spPr bwMode="auto">
          <a:xfrm>
            <a:off x="187896" y="1082450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Oval 115"/>
          <p:cNvSpPr>
            <a:spLocks noChangeArrowheads="1"/>
          </p:cNvSpPr>
          <p:nvPr/>
        </p:nvSpPr>
        <p:spPr bwMode="auto">
          <a:xfrm>
            <a:off x="6308576" y="5809069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3273750" y="6181650"/>
            <a:ext cx="12843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ea typeface="나눔고딕" pitchFamily="50" charset="-127"/>
              </a:rPr>
              <a:t>&lt;&lt; 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</a:t>
            </a:r>
            <a:r>
              <a:rPr lang="en-US" altLang="ko-KR" sz="800" dirty="0" smtClean="0">
                <a:ea typeface="나눔고딕" pitchFamily="50" charset="-127"/>
              </a:rPr>
              <a:t>5  &gt; &gt;&gt;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30" name="Oval 115"/>
          <p:cNvSpPr>
            <a:spLocks noChangeArrowheads="1"/>
          </p:cNvSpPr>
          <p:nvPr/>
        </p:nvSpPr>
        <p:spPr bwMode="auto">
          <a:xfrm>
            <a:off x="3080792" y="6181650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72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공지사항 글 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64999862"/>
              </p:ext>
            </p:extLst>
          </p:nvPr>
        </p:nvGraphicFramePr>
        <p:xfrm>
          <a:off x="7545288" y="620688"/>
          <a:ext cx="230425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: 90%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 :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관리자 아이디를 출력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제목은 필수 입력 사항으로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입력하지 않고 등록 완료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버튼을 클릭 시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출력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내용은 필수 입력 사항으로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입력하지 않고 등록 완료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버튼을 클릭 시 </a:t>
                      </a:r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출력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목록보기 버튼 클릭 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공지사항 게시판 목록으로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이동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제목과 내용을 입력하고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등록 버튼을 누르면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공지사항 게시판에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입력한 글이 등록된다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취소 버튼 클릭 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글 등록은 취소되고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공지사항 게시판 목록으로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이동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69926" y="5585142"/>
            <a:ext cx="7036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목록</a:t>
            </a:r>
            <a:r>
              <a:rPr lang="ko-KR" altLang="en-US" sz="1000" b="1" dirty="0">
                <a:solidFill>
                  <a:schemeClr val="tx1"/>
                </a:solidFill>
              </a:rPr>
              <a:t>보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185342" y="1340768"/>
            <a:ext cx="9028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dirty="0" smtClean="0">
                <a:latin typeface="+mj-lt"/>
                <a:ea typeface="+mj-ea"/>
                <a:cs typeface="맑은 고딕" charset="0"/>
              </a:rPr>
              <a:t>공지사항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64968" y="5589240"/>
            <a:ext cx="754504" cy="2119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10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457056" y="5585142"/>
            <a:ext cx="781422" cy="220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등록 완료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69926" y="1868294"/>
            <a:ext cx="4968552" cy="3553594"/>
            <a:chOff x="1269926" y="1387574"/>
            <a:chExt cx="4968552" cy="3553594"/>
          </a:xfrm>
        </p:grpSpPr>
        <p:sp>
          <p:nvSpPr>
            <p:cNvPr id="12" name="직사각형 11"/>
            <p:cNvSpPr/>
            <p:nvPr/>
          </p:nvSpPr>
          <p:spPr>
            <a:xfrm>
              <a:off x="1269926" y="2106692"/>
              <a:ext cx="1234802" cy="28344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내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용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69926" y="1387574"/>
              <a:ext cx="1234802" cy="3595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작성자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69926" y="1747133"/>
              <a:ext cx="1234802" cy="3595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제목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04728" y="1387574"/>
              <a:ext cx="3733750" cy="3595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04728" y="1747133"/>
              <a:ext cx="3733750" cy="3595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504728" y="2106692"/>
              <a:ext cx="3733750" cy="28344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Oval 115"/>
          <p:cNvSpPr>
            <a:spLocks noChangeArrowheads="1"/>
          </p:cNvSpPr>
          <p:nvPr/>
        </p:nvSpPr>
        <p:spPr bwMode="auto">
          <a:xfrm>
            <a:off x="2390428" y="2276872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8" name="Oval 115"/>
          <p:cNvSpPr>
            <a:spLocks noChangeArrowheads="1"/>
          </p:cNvSpPr>
          <p:nvPr/>
        </p:nvSpPr>
        <p:spPr bwMode="auto">
          <a:xfrm>
            <a:off x="1136576" y="5452168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21" name="Oval 115"/>
          <p:cNvSpPr>
            <a:spLocks noChangeArrowheads="1"/>
          </p:cNvSpPr>
          <p:nvPr/>
        </p:nvSpPr>
        <p:spPr bwMode="auto">
          <a:xfrm>
            <a:off x="4550668" y="5452168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19" name="Oval 115"/>
          <p:cNvSpPr>
            <a:spLocks noChangeArrowheads="1"/>
          </p:cNvSpPr>
          <p:nvPr/>
        </p:nvSpPr>
        <p:spPr bwMode="auto">
          <a:xfrm>
            <a:off x="5342756" y="5452168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17" name="Oval 115"/>
          <p:cNvSpPr>
            <a:spLocks noChangeArrowheads="1"/>
          </p:cNvSpPr>
          <p:nvPr/>
        </p:nvSpPr>
        <p:spPr bwMode="auto">
          <a:xfrm>
            <a:off x="2390428" y="3470568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0" name="Oval 115"/>
          <p:cNvSpPr>
            <a:spLocks noChangeArrowheads="1"/>
          </p:cNvSpPr>
          <p:nvPr/>
        </p:nvSpPr>
        <p:spPr bwMode="auto">
          <a:xfrm>
            <a:off x="2390428" y="1933773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904380" y="1816249"/>
            <a:ext cx="2208860" cy="1152128"/>
            <a:chOff x="1784648" y="4655756"/>
            <a:chExt cx="2208860" cy="1152128"/>
          </a:xfrm>
          <a:solidFill>
            <a:schemeClr val="bg1"/>
          </a:solidFill>
        </p:grpSpPr>
        <p:sp>
          <p:nvSpPr>
            <p:cNvPr id="32" name="직사각형 31"/>
            <p:cNvSpPr/>
            <p:nvPr/>
          </p:nvSpPr>
          <p:spPr>
            <a:xfrm>
              <a:off x="1784648" y="4655756"/>
              <a:ext cx="2208860" cy="115212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ko-KR" altLang="en-US" sz="1500" dirty="0" smtClean="0">
                  <a:solidFill>
                    <a:schemeClr val="tx1"/>
                  </a:solidFill>
                </a:rPr>
                <a:t>제목을 확인해주세요</a:t>
              </a:r>
              <a:r>
                <a:rPr lang="en-US" altLang="ko-KR" sz="1500" dirty="0" smtClean="0">
                  <a:solidFill>
                    <a:schemeClr val="tx1"/>
                  </a:solidFill>
                </a:rPr>
                <a:t>.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637050" y="5364129"/>
              <a:ext cx="504056" cy="21602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확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인</a:t>
              </a:r>
            </a:p>
          </p:txBody>
        </p:sp>
      </p:grpSp>
      <p:cxnSp>
        <p:nvCxnSpPr>
          <p:cNvPr id="35" name="꺾인 연결선 34"/>
          <p:cNvCxnSpPr>
            <a:stCxn id="28" idx="6"/>
            <a:endCxn id="32" idx="1"/>
          </p:cNvCxnSpPr>
          <p:nvPr/>
        </p:nvCxnSpPr>
        <p:spPr>
          <a:xfrm>
            <a:off x="2619028" y="2391172"/>
            <a:ext cx="2285352" cy="114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4904380" y="3471010"/>
            <a:ext cx="2208860" cy="1152128"/>
            <a:chOff x="1784648" y="4655756"/>
            <a:chExt cx="2208860" cy="1152128"/>
          </a:xfrm>
          <a:solidFill>
            <a:schemeClr val="bg1"/>
          </a:solidFill>
        </p:grpSpPr>
        <p:sp>
          <p:nvSpPr>
            <p:cNvPr id="41" name="직사각형 40"/>
            <p:cNvSpPr/>
            <p:nvPr/>
          </p:nvSpPr>
          <p:spPr>
            <a:xfrm>
              <a:off x="1784648" y="4655756"/>
              <a:ext cx="2208860" cy="115212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ko-KR" altLang="en-US" sz="1500" dirty="0" smtClean="0">
                  <a:solidFill>
                    <a:schemeClr val="tx1"/>
                  </a:solidFill>
                </a:rPr>
                <a:t>내</a:t>
              </a:r>
              <a:r>
                <a:rPr lang="ko-KR" altLang="en-US" sz="1500" dirty="0">
                  <a:solidFill>
                    <a:schemeClr val="tx1"/>
                  </a:solidFill>
                </a:rPr>
                <a:t>용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을 확인해주세요</a:t>
              </a:r>
              <a:r>
                <a:rPr lang="en-US" altLang="ko-KR" sz="1500" dirty="0" smtClean="0">
                  <a:solidFill>
                    <a:schemeClr val="tx1"/>
                  </a:solidFill>
                </a:rPr>
                <a:t>.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637050" y="5364129"/>
              <a:ext cx="504056" cy="21602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확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인</a:t>
              </a:r>
            </a:p>
          </p:txBody>
        </p:sp>
      </p:grpSp>
      <p:cxnSp>
        <p:nvCxnSpPr>
          <p:cNvPr id="43" name="꺾인 연결선 42"/>
          <p:cNvCxnSpPr>
            <a:stCxn id="17" idx="6"/>
            <a:endCxn id="41" idx="1"/>
          </p:cNvCxnSpPr>
          <p:nvPr/>
        </p:nvCxnSpPr>
        <p:spPr>
          <a:xfrm>
            <a:off x="2619028" y="3584868"/>
            <a:ext cx="2285352" cy="46220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112930"/>
              </p:ext>
            </p:extLst>
          </p:nvPr>
        </p:nvGraphicFramePr>
        <p:xfrm>
          <a:off x="7592491" y="285561"/>
          <a:ext cx="2304256" cy="79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00200"/>
              </a:tblGrid>
              <a:tr h="2661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6616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W=90% ,</a:t>
                      </a:r>
                      <a:r>
                        <a:rPr lang="en-US" altLang="ko-KR" sz="1000" baseline="0" dirty="0" smtClean="0"/>
                        <a:t> H=10%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266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주차장에 관한 설명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47"/>
          <p:cNvSpPr>
            <a:spLocks noChangeArrowheads="1"/>
          </p:cNvSpPr>
          <p:nvPr/>
        </p:nvSpPr>
        <p:spPr bwMode="auto">
          <a:xfrm>
            <a:off x="128464" y="2483843"/>
            <a:ext cx="7334982" cy="188785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51334" y="3448256"/>
            <a:ext cx="733498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altLang="ko-KR" sz="1400" b="1" dirty="0"/>
              <a:t>04704 </a:t>
            </a:r>
            <a:r>
              <a:rPr lang="ko-KR" altLang="en-US" sz="1400" b="1" dirty="0"/>
              <a:t>서울시 성동구 </a:t>
            </a:r>
            <a:r>
              <a:rPr lang="ko-KR" altLang="en-US" sz="1400" b="1" dirty="0" err="1"/>
              <a:t>무학로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길 </a:t>
            </a:r>
            <a:r>
              <a:rPr lang="en-US" altLang="ko-KR" sz="1400" b="1" dirty="0"/>
              <a:t>54 / </a:t>
            </a:r>
            <a:r>
              <a:rPr lang="ko-KR" altLang="en-US" sz="1400" b="1" dirty="0"/>
              <a:t>대표자명 </a:t>
            </a:r>
            <a:r>
              <a:rPr lang="ko-KR" altLang="en-US" sz="1400" b="1" dirty="0" err="1"/>
              <a:t>안드보라</a:t>
            </a:r>
            <a:r>
              <a:rPr lang="ko-KR" altLang="en-US" sz="1400" b="1" dirty="0"/>
              <a:t> 장태준 백승환 최일현 </a:t>
            </a:r>
            <a:r>
              <a:rPr lang="en-US" altLang="ko-KR" sz="1400" b="1" dirty="0"/>
              <a:t>/ Tel : 02) 441-6006 / Fax : 02) 428-9694 / dksemqh97@naver.com / Copyright(c) 2017 All Rights Reserved</a:t>
            </a:r>
            <a:endParaRPr kumimoji="0" lang="ko-KR" altLang="en-US" sz="13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3" name="Oval 115"/>
          <p:cNvSpPr>
            <a:spLocks noChangeArrowheads="1"/>
          </p:cNvSpPr>
          <p:nvPr/>
        </p:nvSpPr>
        <p:spPr bwMode="auto">
          <a:xfrm>
            <a:off x="102438" y="285005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49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공지사항 글 상세보</a:t>
            </a:r>
            <a:r>
              <a:rPr lang="ko-KR" altLang="en-US" dirty="0"/>
              <a:t>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233920193"/>
              </p:ext>
            </p:extLst>
          </p:nvPr>
        </p:nvGraphicFramePr>
        <p:xfrm>
          <a:off x="7545288" y="620688"/>
          <a:ext cx="2304256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: 90%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 :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목록보기 버튼 클릭</a:t>
                      </a:r>
                      <a:r>
                        <a:rPr lang="ko-KR" altLang="en-US" sz="1000" baseline="0" dirty="0" smtClean="0"/>
                        <a:t> 시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공지사항 게시판 목록으로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이동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삭제 버튼 클릭 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삭제 여부를 묻는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(confirm) </a:t>
                      </a:r>
                      <a:r>
                        <a:rPr lang="ko-KR" altLang="en-US" sz="1000" baseline="0" dirty="0" smtClean="0"/>
                        <a:t>출력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삭제 버튼 클릭 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삭제 여부를 묻는 창</a:t>
                      </a:r>
                      <a:r>
                        <a:rPr lang="en-US" altLang="ko-KR" sz="1000" dirty="0" smtClean="0"/>
                        <a:t>(confirm)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창에서 확인을 누르면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글이 삭제되고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공지사항 게시판 목록으로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이동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취소 버튼을 누르면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글은 삭제되지 않고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공지사항 글 상세보기에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머문다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수정 버튼 클릭 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제목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내용을 변경할 수 있는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수정 페이지로 이동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69926" y="5441126"/>
            <a:ext cx="7036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목록</a:t>
            </a:r>
            <a:r>
              <a:rPr lang="ko-KR" altLang="en-US" sz="1000" b="1" dirty="0">
                <a:solidFill>
                  <a:schemeClr val="tx1"/>
                </a:solidFill>
              </a:rPr>
              <a:t>보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185342" y="1825079"/>
            <a:ext cx="9028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dirty="0" smtClean="0">
                <a:latin typeface="+mj-lt"/>
                <a:ea typeface="+mj-ea"/>
                <a:cs typeface="맑은 고딕" charset="0"/>
              </a:rPr>
              <a:t>공지사항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34874" y="5445224"/>
            <a:ext cx="7036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Oval 115"/>
          <p:cNvSpPr>
            <a:spLocks noChangeArrowheads="1"/>
          </p:cNvSpPr>
          <p:nvPr/>
        </p:nvSpPr>
        <p:spPr bwMode="auto">
          <a:xfrm>
            <a:off x="1136576" y="5308152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785308" y="5445224"/>
            <a:ext cx="7036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</a:t>
            </a:r>
            <a:r>
              <a:rPr lang="ko-KR" altLang="en-US" sz="1000" b="1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9" name="Oval 115"/>
          <p:cNvSpPr>
            <a:spLocks noChangeArrowheads="1"/>
          </p:cNvSpPr>
          <p:nvPr/>
        </p:nvSpPr>
        <p:spPr bwMode="auto">
          <a:xfrm>
            <a:off x="4667978" y="5308152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21" name="Oval 115"/>
          <p:cNvSpPr>
            <a:spLocks noChangeArrowheads="1"/>
          </p:cNvSpPr>
          <p:nvPr/>
        </p:nvSpPr>
        <p:spPr bwMode="auto">
          <a:xfrm>
            <a:off x="5420574" y="5301208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247787" y="2184439"/>
            <a:ext cx="4970270" cy="3099710"/>
            <a:chOff x="1247787" y="2184439"/>
            <a:chExt cx="4970270" cy="3099710"/>
          </a:xfrm>
        </p:grpSpPr>
        <p:sp>
          <p:nvSpPr>
            <p:cNvPr id="28" name="직사각형 27"/>
            <p:cNvSpPr/>
            <p:nvPr/>
          </p:nvSpPr>
          <p:spPr>
            <a:xfrm>
              <a:off x="1249505" y="2903557"/>
              <a:ext cx="1234802" cy="3094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등록일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249505" y="2184439"/>
              <a:ext cx="1234802" cy="3595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제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목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249505" y="2543998"/>
              <a:ext cx="1234802" cy="3595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자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484307" y="2184439"/>
              <a:ext cx="3733750" cy="3595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484307" y="2543998"/>
              <a:ext cx="3733750" cy="3595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84307" y="2903557"/>
              <a:ext cx="3733750" cy="3094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247787" y="3212976"/>
              <a:ext cx="1234802" cy="2071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내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용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484307" y="3212976"/>
              <a:ext cx="3733750" cy="20711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296816" y="3717032"/>
            <a:ext cx="2208860" cy="1152128"/>
            <a:chOff x="7587044" y="3789040"/>
            <a:chExt cx="2208860" cy="1152128"/>
          </a:xfrm>
          <a:solidFill>
            <a:schemeClr val="bg1"/>
          </a:solidFill>
        </p:grpSpPr>
        <p:sp>
          <p:nvSpPr>
            <p:cNvPr id="23" name="직사각형 22"/>
            <p:cNvSpPr/>
            <p:nvPr/>
          </p:nvSpPr>
          <p:spPr>
            <a:xfrm>
              <a:off x="7587044" y="3789040"/>
              <a:ext cx="2208860" cy="115212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50000"/>
                </a:lnSpc>
              </a:pPr>
              <a:r>
                <a:rPr lang="ko-KR" altLang="en-US" sz="1500" dirty="0" smtClean="0">
                  <a:solidFill>
                    <a:schemeClr val="tx1"/>
                  </a:solidFill>
                </a:rPr>
                <a:t>삭제하시겠습니까</a:t>
              </a:r>
              <a:r>
                <a:rPr lang="en-US" altLang="ko-KR" sz="15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>
                <a:lnSpc>
                  <a:spcPct val="200000"/>
                </a:lnSpc>
              </a:pP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079406" y="4443245"/>
              <a:ext cx="504056" cy="21602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확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인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799486" y="4443245"/>
              <a:ext cx="504056" cy="21602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취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소</a:t>
              </a:r>
            </a:p>
          </p:txBody>
        </p:sp>
      </p:grpSp>
      <p:cxnSp>
        <p:nvCxnSpPr>
          <p:cNvPr id="30" name="꺾인 연결선 29"/>
          <p:cNvCxnSpPr>
            <a:stCxn id="16" idx="0"/>
            <a:endCxn id="23" idx="3"/>
          </p:cNvCxnSpPr>
          <p:nvPr/>
        </p:nvCxnSpPr>
        <p:spPr>
          <a:xfrm rot="16200000" flipV="1">
            <a:off x="5120112" y="4678660"/>
            <a:ext cx="1152128" cy="381000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15"/>
          <p:cNvSpPr>
            <a:spLocks noChangeArrowheads="1"/>
          </p:cNvSpPr>
          <p:nvPr/>
        </p:nvSpPr>
        <p:spPr bwMode="auto">
          <a:xfrm>
            <a:off x="5772376" y="4496544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2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공지사항 글 수정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30262792"/>
              </p:ext>
            </p:extLst>
          </p:nvPr>
        </p:nvGraphicFramePr>
        <p:xfrm>
          <a:off x="7545288" y="620688"/>
          <a:ext cx="2304256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: 90%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 :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제목은 필수 입력 사항으로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입력하지 않고 등록 완료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버튼을 클릭 시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출력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내용은 필수 입력 사항으로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입력하지 않고 등록 완료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버튼을 클릭 시 </a:t>
                      </a:r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출력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목록보기 버튼 클릭 시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공지사항 게시판 목록으로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이동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내용 입력 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수정완료 버튼을 누르면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공지사항 게시판 목록에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수정된 글이 등록된다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취소 버튼 클릭 시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글은 수정이 되지 않고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공지사항 글 목록 페이지로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이동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69926" y="5582474"/>
            <a:ext cx="7036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목록</a:t>
            </a:r>
            <a:r>
              <a:rPr lang="ko-KR" altLang="en-US" sz="1000" b="1" dirty="0">
                <a:solidFill>
                  <a:schemeClr val="tx1"/>
                </a:solidFill>
              </a:rPr>
              <a:t>보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185342" y="1753071"/>
            <a:ext cx="9028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dirty="0" smtClean="0">
                <a:latin typeface="+mj-lt"/>
                <a:ea typeface="+mj-ea"/>
                <a:cs typeface="맑은 고딕" charset="0"/>
              </a:rPr>
              <a:t>공지사항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8" name="Oval 115"/>
          <p:cNvSpPr>
            <a:spLocks noChangeArrowheads="1"/>
          </p:cNvSpPr>
          <p:nvPr/>
        </p:nvSpPr>
        <p:spPr bwMode="auto">
          <a:xfrm>
            <a:off x="1136576" y="5449500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69926" y="2227853"/>
            <a:ext cx="4968552" cy="3194035"/>
            <a:chOff x="1269926" y="2227853"/>
            <a:chExt cx="4968552" cy="3194035"/>
          </a:xfrm>
        </p:grpSpPr>
        <p:sp>
          <p:nvSpPr>
            <p:cNvPr id="22" name="직사각형 21"/>
            <p:cNvSpPr/>
            <p:nvPr/>
          </p:nvSpPr>
          <p:spPr>
            <a:xfrm>
              <a:off x="1269926" y="2587412"/>
              <a:ext cx="1234802" cy="28344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내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용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269926" y="2227853"/>
              <a:ext cx="1234802" cy="3595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제목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504728" y="2227853"/>
              <a:ext cx="3733750" cy="3595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04728" y="2587412"/>
              <a:ext cx="3733750" cy="28344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Oval 115"/>
          <p:cNvSpPr>
            <a:spLocks noChangeArrowheads="1"/>
          </p:cNvSpPr>
          <p:nvPr/>
        </p:nvSpPr>
        <p:spPr bwMode="auto">
          <a:xfrm>
            <a:off x="2390428" y="2293332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8" name="Oval 115"/>
          <p:cNvSpPr>
            <a:spLocks noChangeArrowheads="1"/>
          </p:cNvSpPr>
          <p:nvPr/>
        </p:nvSpPr>
        <p:spPr bwMode="auto">
          <a:xfrm>
            <a:off x="2390428" y="3890350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3000" y="5582474"/>
            <a:ext cx="46647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10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457056" y="5585142"/>
            <a:ext cx="781422" cy="220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</a:t>
            </a:r>
            <a:r>
              <a:rPr lang="ko-KR" altLang="en-US" sz="1000" b="1" dirty="0">
                <a:solidFill>
                  <a:schemeClr val="tx1"/>
                </a:solidFill>
              </a:rPr>
              <a:t>정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완료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Oval 115"/>
          <p:cNvSpPr>
            <a:spLocks noChangeArrowheads="1"/>
          </p:cNvSpPr>
          <p:nvPr/>
        </p:nvSpPr>
        <p:spPr bwMode="auto">
          <a:xfrm>
            <a:off x="4838700" y="5449500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Oval 115"/>
          <p:cNvSpPr>
            <a:spLocks noChangeArrowheads="1"/>
          </p:cNvSpPr>
          <p:nvPr/>
        </p:nvSpPr>
        <p:spPr bwMode="auto">
          <a:xfrm>
            <a:off x="5342756" y="5449500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339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1"/>
          <p:cNvSpPr txBox="1">
            <a:spLocks noChangeArrowheads="1"/>
          </p:cNvSpPr>
          <p:nvPr/>
        </p:nvSpPr>
        <p:spPr bwMode="auto">
          <a:xfrm>
            <a:off x="3273750" y="6181650"/>
            <a:ext cx="12843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ea typeface="나눔고딕" pitchFamily="50" charset="-127"/>
              </a:rPr>
              <a:t>&lt;&lt; 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</a:t>
            </a:r>
            <a:r>
              <a:rPr lang="en-US" altLang="ko-KR" sz="800" dirty="0" smtClean="0">
                <a:ea typeface="나눔고딕" pitchFamily="50" charset="-127"/>
              </a:rPr>
              <a:t>5  &gt; &gt;&gt;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716337350"/>
              </p:ext>
            </p:extLst>
          </p:nvPr>
        </p:nvGraphicFramePr>
        <p:xfrm>
          <a:off x="7545288" y="620688"/>
          <a:ext cx="230425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: 90%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 :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한 페이지당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개의 글 출력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모든 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ko-KR" altLang="en-US" sz="1000" dirty="0" smtClean="0"/>
                        <a:t>글은 회</a:t>
                      </a:r>
                      <a:r>
                        <a:rPr lang="ko-KR" altLang="en-US" sz="1000" baseline="0" dirty="0" smtClean="0"/>
                        <a:t>원 본인과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관리자만 볼 수 있도록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err="1" smtClean="0"/>
                        <a:t>비밀글로</a:t>
                      </a:r>
                      <a:r>
                        <a:rPr lang="ko-KR" altLang="en-US" sz="1000" baseline="0" dirty="0" smtClean="0"/>
                        <a:t> 등록된다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회원이 등록한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글 제목을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클릭하면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회원의 </a:t>
                      </a:r>
                      <a:r>
                        <a:rPr lang="en-US" altLang="ko-KR" sz="1000" baseline="0" dirty="0" err="1" smtClean="0"/>
                        <a:t>QnA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글 상세보기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페이지로 이동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5529"/>
              </p:ext>
            </p:extLst>
          </p:nvPr>
        </p:nvGraphicFramePr>
        <p:xfrm>
          <a:off x="533367" y="1183834"/>
          <a:ext cx="6440048" cy="4693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201"/>
                <a:gridCol w="3456384"/>
                <a:gridCol w="1224136"/>
                <a:gridCol w="1228327"/>
              </a:tblGrid>
              <a:tr h="367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   ~ (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2017/06/10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tmdghks12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   ~ (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2017/06/09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tmdghks12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   ~ (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2017/06/08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tmdghks12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   최일현 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2017/06/07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tmdghks12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   </a:t>
                      </a:r>
                      <a:r>
                        <a:rPr lang="ko-KR" altLang="en-US" sz="1300" dirty="0" err="1" smtClean="0"/>
                        <a:t>안드보라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2017/06/06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tmdghks12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   장태준 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2017/06/05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tmdghks12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   백승환 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2017/06/04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tmdghks12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   </a:t>
                      </a:r>
                      <a:r>
                        <a:rPr lang="en-US" altLang="ko-KR" sz="1300" dirty="0" err="1" smtClean="0"/>
                        <a:t>QnA</a:t>
                      </a:r>
                      <a:r>
                        <a:rPr lang="ko-KR" altLang="en-US" sz="1300" dirty="0" smtClean="0"/>
                        <a:t> 제목 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2017/06/03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tmdghks12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9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   </a:t>
                      </a:r>
                      <a:r>
                        <a:rPr lang="en-US" altLang="ko-KR" sz="1300" dirty="0" err="1" smtClean="0"/>
                        <a:t>QnA</a:t>
                      </a:r>
                      <a:r>
                        <a:rPr lang="ko-KR" altLang="en-US" sz="1300" dirty="0" smtClean="0"/>
                        <a:t> 테스트 완료 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2017/06/02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tmdghks12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10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   </a:t>
                      </a:r>
                      <a:r>
                        <a:rPr lang="en-US" altLang="ko-KR" sz="1300" dirty="0" err="1" smtClean="0"/>
                        <a:t>QnA</a:t>
                      </a:r>
                      <a:r>
                        <a:rPr lang="ko-KR" altLang="en-US" sz="1300" dirty="0" smtClean="0"/>
                        <a:t> 테스트 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2017/06/01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tmdghks12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</a:tbl>
          </a:graphicData>
        </a:graphic>
      </p:graphicFrame>
      <p:sp>
        <p:nvSpPr>
          <p:cNvPr id="20" name="Oval 115"/>
          <p:cNvSpPr>
            <a:spLocks noChangeArrowheads="1"/>
          </p:cNvSpPr>
          <p:nvPr/>
        </p:nvSpPr>
        <p:spPr bwMode="auto">
          <a:xfrm>
            <a:off x="419067" y="1052736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val 115"/>
          <p:cNvSpPr>
            <a:spLocks noChangeArrowheads="1"/>
          </p:cNvSpPr>
          <p:nvPr/>
        </p:nvSpPr>
        <p:spPr bwMode="auto">
          <a:xfrm>
            <a:off x="763960" y="1412776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50404" y="744959"/>
            <a:ext cx="5597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QnA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cxnSp>
        <p:nvCxnSpPr>
          <p:cNvPr id="5" name="꺾인 연결선 4"/>
          <p:cNvCxnSpPr>
            <a:stCxn id="21" idx="4"/>
          </p:cNvCxnSpPr>
          <p:nvPr/>
        </p:nvCxnSpPr>
        <p:spPr>
          <a:xfrm rot="16200000" flipH="1">
            <a:off x="980981" y="1538655"/>
            <a:ext cx="124885" cy="330326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 bwMode="auto">
          <a:xfrm>
            <a:off x="1814364" y="1651386"/>
            <a:ext cx="5040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dirty="0" smtClean="0">
                <a:latin typeface="+mj-lt"/>
                <a:ea typeface="+mj-ea"/>
                <a:cs typeface="맑은 고딕" charset="0"/>
              </a:rPr>
              <a:t>클릭</a:t>
            </a:r>
            <a:r>
              <a:rPr kumimoji="0" lang="en-US" altLang="ko-KR" sz="1000" b="1" dirty="0" smtClean="0">
                <a:latin typeface="+mj-lt"/>
                <a:ea typeface="+mj-ea"/>
                <a:cs typeface="맑은 고딕" charset="0"/>
              </a:rPr>
              <a:t>!</a:t>
            </a:r>
            <a:endParaRPr kumimoji="0" lang="ko-KR" altLang="en-US" sz="1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4" name="Oval 115"/>
          <p:cNvSpPr>
            <a:spLocks noChangeArrowheads="1"/>
          </p:cNvSpPr>
          <p:nvPr/>
        </p:nvSpPr>
        <p:spPr bwMode="auto">
          <a:xfrm>
            <a:off x="2276128" y="1651959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5844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상세보기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275365965"/>
              </p:ext>
            </p:extLst>
          </p:nvPr>
        </p:nvGraphicFramePr>
        <p:xfrm>
          <a:off x="7545288" y="620688"/>
          <a:ext cx="2304256" cy="501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2322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746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: 90%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 :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377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회원이 작성한 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글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상세보기의 정보가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그대로 출력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377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관리자의 아이디</a:t>
                      </a:r>
                      <a:r>
                        <a:rPr lang="ko-KR" altLang="en-US" sz="1000" baseline="0" dirty="0" smtClean="0"/>
                        <a:t> 출력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377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글에 대한 </a:t>
                      </a:r>
                      <a:r>
                        <a:rPr lang="ko-KR" altLang="en-US" sz="1000" dirty="0" err="1" smtClean="0"/>
                        <a:t>댓글을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작성하는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부분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err="1" smtClean="0"/>
                        <a:t>작성란이</a:t>
                      </a:r>
                      <a:r>
                        <a:rPr lang="ko-KR" altLang="en-US" sz="1000" baseline="0" dirty="0" smtClean="0"/>
                        <a:t> 빈칸인 상태로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err="1" smtClean="0"/>
                        <a:t>댓글저장</a:t>
                      </a:r>
                      <a:r>
                        <a:rPr lang="ko-KR" altLang="en-US" sz="1000" baseline="0" dirty="0" smtClean="0"/>
                        <a:t> 버튼을 클릭 시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출력</a:t>
                      </a:r>
                    </a:p>
                  </a:txBody>
                  <a:tcPr/>
                </a:tc>
              </a:tr>
              <a:tr h="377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목록보기 버튼 클릭 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관리자 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목록 페이지로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이동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377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댓글을</a:t>
                      </a:r>
                      <a:r>
                        <a:rPr lang="ko-KR" altLang="en-US" sz="1000" dirty="0" smtClean="0"/>
                        <a:t> 작성하고 </a:t>
                      </a:r>
                      <a:r>
                        <a:rPr lang="ko-KR" altLang="en-US" sz="1000" dirty="0" err="1" smtClean="0"/>
                        <a:t>댓글저장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버튼 클릭 시 </a:t>
                      </a:r>
                      <a:r>
                        <a:rPr lang="en-US" altLang="ko-KR" sz="1000" dirty="0" smtClean="0"/>
                        <a:t>6</a:t>
                      </a:r>
                      <a:r>
                        <a:rPr lang="ko-KR" altLang="en-US" sz="1000" dirty="0" smtClean="0"/>
                        <a:t>번</a:t>
                      </a:r>
                      <a:r>
                        <a:rPr lang="ko-KR" altLang="en-US" sz="1000" baseline="0" dirty="0" smtClean="0"/>
                        <a:t>으로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출력된다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</a:tr>
              <a:tr h="377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관리자가 입력한 </a:t>
                      </a:r>
                      <a:r>
                        <a:rPr lang="ko-KR" altLang="en-US" sz="1000" dirty="0" err="1" smtClean="0"/>
                        <a:t>댓글이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출력되는 부분</a:t>
                      </a:r>
                    </a:p>
                  </a:txBody>
                  <a:tcPr/>
                </a:tc>
              </a:tr>
              <a:tr h="377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댓글</a:t>
                      </a:r>
                      <a:r>
                        <a:rPr lang="ko-KR" altLang="en-US" sz="1000" dirty="0" smtClean="0"/>
                        <a:t> 삭제 클릭 시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삭제 여부를 묻는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confirm </a:t>
                      </a:r>
                      <a:r>
                        <a:rPr lang="ko-KR" altLang="en-US" sz="1000" dirty="0" smtClean="0"/>
                        <a:t>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출력</a:t>
                      </a:r>
                    </a:p>
                  </a:txBody>
                  <a:tcPr/>
                </a:tc>
              </a:tr>
              <a:tr h="377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댓글</a:t>
                      </a:r>
                      <a:r>
                        <a:rPr lang="ko-KR" altLang="en-US" sz="1000" dirty="0" smtClean="0"/>
                        <a:t> 수정 클릭 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댓글을</a:t>
                      </a:r>
                      <a:r>
                        <a:rPr lang="ko-KR" altLang="en-US" sz="1000" dirty="0" smtClean="0"/>
                        <a:t> 수정할 수 있는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폼이 출력된다</a:t>
                      </a:r>
                      <a:r>
                        <a:rPr lang="en-US" altLang="ko-KR" sz="1000" dirty="0" smtClean="0"/>
                        <a:t>. (</a:t>
                      </a:r>
                      <a:r>
                        <a:rPr lang="ko-KR" altLang="en-US" sz="1000" dirty="0" smtClean="0"/>
                        <a:t>다음 페이지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1074153" y="1052736"/>
            <a:ext cx="5597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QnA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55418" y="4450829"/>
            <a:ext cx="7036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목록</a:t>
            </a:r>
            <a:r>
              <a:rPr lang="ko-KR" altLang="en-US" sz="1000" b="1" dirty="0">
                <a:solidFill>
                  <a:schemeClr val="tx1"/>
                </a:solidFill>
              </a:rPr>
              <a:t>보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420574" y="4450829"/>
            <a:ext cx="7036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댓글저장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55418" y="1427187"/>
            <a:ext cx="4970270" cy="1569766"/>
            <a:chOff x="1155418" y="1427187"/>
            <a:chExt cx="4970270" cy="1569766"/>
          </a:xfrm>
        </p:grpSpPr>
        <p:sp>
          <p:nvSpPr>
            <p:cNvPr id="39" name="직사각형 38"/>
            <p:cNvSpPr/>
            <p:nvPr/>
          </p:nvSpPr>
          <p:spPr>
            <a:xfrm>
              <a:off x="1157136" y="1943287"/>
              <a:ext cx="1234802" cy="2220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등록일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57136" y="1427187"/>
              <a:ext cx="1234802" cy="2580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제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목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57136" y="1685237"/>
              <a:ext cx="1234802" cy="2580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자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391938" y="1427187"/>
              <a:ext cx="3733750" cy="2580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391938" y="1685237"/>
              <a:ext cx="3733750" cy="2580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391938" y="1943287"/>
              <a:ext cx="3733750" cy="2220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55418" y="2165352"/>
              <a:ext cx="1234802" cy="83160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내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용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391938" y="2165353"/>
              <a:ext cx="3733750" cy="831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55418" y="3274318"/>
            <a:ext cx="4968552" cy="1056784"/>
            <a:chOff x="1155418" y="3773135"/>
            <a:chExt cx="4968552" cy="1056784"/>
          </a:xfrm>
        </p:grpSpPr>
        <p:sp>
          <p:nvSpPr>
            <p:cNvPr id="50" name="직사각형 49"/>
            <p:cNvSpPr/>
            <p:nvPr/>
          </p:nvSpPr>
          <p:spPr>
            <a:xfrm>
              <a:off x="1155418" y="4077073"/>
              <a:ext cx="1234802" cy="7528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err="1" smtClean="0">
                  <a:solidFill>
                    <a:schemeClr val="tx1"/>
                  </a:solidFill>
                </a:rPr>
                <a:t>댓</a:t>
              </a:r>
              <a:r>
                <a:rPr lang="ko-KR" altLang="en-US" sz="1300" b="1" dirty="0" err="1">
                  <a:solidFill>
                    <a:schemeClr val="tx1"/>
                  </a:solidFill>
                </a:rPr>
                <a:t>글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155418" y="3773135"/>
              <a:ext cx="1234802" cy="3039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자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390220" y="3773135"/>
              <a:ext cx="3733750" cy="3039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390220" y="4077073"/>
              <a:ext cx="3733750" cy="7528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Oval 115"/>
          <p:cNvSpPr>
            <a:spLocks noChangeArrowheads="1"/>
          </p:cNvSpPr>
          <p:nvPr/>
        </p:nvSpPr>
        <p:spPr bwMode="auto">
          <a:xfrm>
            <a:off x="1041118" y="1327612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71" name="Oval 115"/>
          <p:cNvSpPr>
            <a:spLocks noChangeArrowheads="1"/>
          </p:cNvSpPr>
          <p:nvPr/>
        </p:nvSpPr>
        <p:spPr bwMode="auto">
          <a:xfrm>
            <a:off x="2275920" y="3304406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157136" y="4821535"/>
            <a:ext cx="49668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11402" y="4941168"/>
            <a:ext cx="2141398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admin123 (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관리자</a:t>
            </a:r>
            <a:r>
              <a:rPr lang="en-US" altLang="ko-KR" sz="1000" dirty="0" smtClean="0">
                <a:solidFill>
                  <a:schemeClr val="tx1"/>
                </a:solidFill>
              </a:rPr>
              <a:t>) / 2017-07-07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22084" y="4977172"/>
            <a:ext cx="7036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댓글수</a:t>
            </a:r>
            <a:r>
              <a:rPr lang="ko-KR" altLang="en-US" sz="1000" b="1" dirty="0" err="1">
                <a:solidFill>
                  <a:schemeClr val="tx1"/>
                </a:solidFill>
              </a:rPr>
              <a:t>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04686" y="4977172"/>
            <a:ext cx="7036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댓글삭</a:t>
            </a:r>
            <a:r>
              <a:rPr lang="ko-KR" altLang="en-US" sz="1000" b="1" dirty="0" err="1">
                <a:solidFill>
                  <a:schemeClr val="tx1"/>
                </a:solidFill>
              </a:rPr>
              <a:t>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57136" y="5373216"/>
            <a:ext cx="2715744" cy="9361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b="1" dirty="0" smtClean="0">
                <a:solidFill>
                  <a:schemeClr val="tx1"/>
                </a:solidFill>
              </a:rPr>
              <a:t> 내용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Oval 115"/>
          <p:cNvSpPr>
            <a:spLocks noChangeArrowheads="1"/>
          </p:cNvSpPr>
          <p:nvPr/>
        </p:nvSpPr>
        <p:spPr bwMode="auto">
          <a:xfrm>
            <a:off x="2256315" y="3840379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4592960" y="2465358"/>
            <a:ext cx="2208860" cy="1152128"/>
            <a:chOff x="1784648" y="4655756"/>
            <a:chExt cx="2208860" cy="1152128"/>
          </a:xfrm>
          <a:solidFill>
            <a:schemeClr val="bg1"/>
          </a:solidFill>
        </p:grpSpPr>
        <p:sp>
          <p:nvSpPr>
            <p:cNvPr id="58" name="직사각형 57"/>
            <p:cNvSpPr/>
            <p:nvPr/>
          </p:nvSpPr>
          <p:spPr>
            <a:xfrm>
              <a:off x="1784648" y="4655756"/>
              <a:ext cx="2208860" cy="115212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500" dirty="0" err="1" smtClean="0">
                  <a:solidFill>
                    <a:schemeClr val="tx1"/>
                  </a:solidFill>
                </a:rPr>
                <a:t>댓글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 내용을 </a:t>
              </a:r>
              <a:endParaRPr lang="en-US" altLang="ko-KR" sz="1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확인해주세요</a:t>
              </a:r>
              <a:r>
                <a:rPr lang="en-US" altLang="ko-KR" sz="1500" dirty="0" smtClean="0">
                  <a:solidFill>
                    <a:schemeClr val="tx1"/>
                  </a:solidFill>
                </a:rPr>
                <a:t>.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629013" y="5437556"/>
              <a:ext cx="504056" cy="21602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확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인</a:t>
              </a:r>
            </a:p>
          </p:txBody>
        </p:sp>
      </p:grpSp>
      <p:sp>
        <p:nvSpPr>
          <p:cNvPr id="61" name="Oval 115"/>
          <p:cNvSpPr>
            <a:spLocks noChangeArrowheads="1"/>
          </p:cNvSpPr>
          <p:nvPr/>
        </p:nvSpPr>
        <p:spPr bwMode="auto">
          <a:xfrm>
            <a:off x="1011402" y="4421007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cxnSp>
        <p:nvCxnSpPr>
          <p:cNvPr id="60" name="꺾인 연결선 59"/>
          <p:cNvCxnSpPr>
            <a:stCxn id="56" idx="6"/>
            <a:endCxn id="58" idx="2"/>
          </p:cNvCxnSpPr>
          <p:nvPr/>
        </p:nvCxnSpPr>
        <p:spPr>
          <a:xfrm flipV="1">
            <a:off x="2484915" y="3617486"/>
            <a:ext cx="3212475" cy="337193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115"/>
          <p:cNvSpPr>
            <a:spLocks noChangeArrowheads="1"/>
          </p:cNvSpPr>
          <p:nvPr/>
        </p:nvSpPr>
        <p:spPr bwMode="auto">
          <a:xfrm>
            <a:off x="5228456" y="4421007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41118" y="4941168"/>
            <a:ext cx="5136018" cy="15121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Oval 115"/>
          <p:cNvSpPr>
            <a:spLocks noChangeArrowheads="1"/>
          </p:cNvSpPr>
          <p:nvPr/>
        </p:nvSpPr>
        <p:spPr bwMode="auto">
          <a:xfrm>
            <a:off x="907976" y="4826868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Oval 115"/>
          <p:cNvSpPr>
            <a:spLocks noChangeArrowheads="1"/>
          </p:cNvSpPr>
          <p:nvPr/>
        </p:nvSpPr>
        <p:spPr bwMode="auto">
          <a:xfrm>
            <a:off x="4538911" y="4834297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80" name="Oval 115"/>
          <p:cNvSpPr>
            <a:spLocks noChangeArrowheads="1"/>
          </p:cNvSpPr>
          <p:nvPr/>
        </p:nvSpPr>
        <p:spPr bwMode="auto">
          <a:xfrm>
            <a:off x="5283696" y="4824772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115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상세보기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35856396"/>
              </p:ext>
            </p:extLst>
          </p:nvPr>
        </p:nvGraphicFramePr>
        <p:xfrm>
          <a:off x="7545288" y="620688"/>
          <a:ext cx="230425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: 90%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 :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수정할 </a:t>
                      </a:r>
                      <a:r>
                        <a:rPr lang="ko-KR" altLang="en-US" sz="1000" dirty="0" err="1" smtClean="0"/>
                        <a:t>댓글을</a:t>
                      </a:r>
                      <a:r>
                        <a:rPr lang="ko-KR" altLang="en-US" sz="1000" dirty="0" smtClean="0"/>
                        <a:t> 입력하는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폼으로 변경이 되고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기본값으로 입력했던 </a:t>
                      </a:r>
                      <a:r>
                        <a:rPr lang="ko-KR" altLang="en-US" sz="1000" dirty="0" err="1" smtClean="0"/>
                        <a:t>댓글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내용이 출력된다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수정할 </a:t>
                      </a:r>
                      <a:r>
                        <a:rPr lang="ko-KR" altLang="en-US" sz="1000" dirty="0" err="1" smtClean="0"/>
                        <a:t>댓글을</a:t>
                      </a:r>
                      <a:r>
                        <a:rPr lang="ko-KR" altLang="en-US" sz="1000" dirty="0" smtClean="0"/>
                        <a:t> 입력하고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수정완료 버튼을 클릭 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댓글이</a:t>
                      </a:r>
                      <a:r>
                        <a:rPr lang="ko-KR" altLang="en-US" sz="1000" dirty="0" smtClean="0"/>
                        <a:t> 수정되고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관리자 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상세보기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페이지에 머문다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수정취소 버튼 클릭 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댓글</a:t>
                      </a:r>
                      <a:r>
                        <a:rPr lang="ko-KR" altLang="en-US" sz="1000" dirty="0" smtClean="0"/>
                        <a:t> 내용은 수정이 </a:t>
                      </a:r>
                      <a:r>
                        <a:rPr lang="ko-KR" altLang="en-US" sz="1000" dirty="0" err="1" smtClean="0"/>
                        <a:t>되지않고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입력한 </a:t>
                      </a:r>
                      <a:r>
                        <a:rPr lang="ko-KR" altLang="en-US" sz="1000" dirty="0" err="1" smtClean="0"/>
                        <a:t>댓글</a:t>
                      </a:r>
                      <a:r>
                        <a:rPr lang="ko-KR" altLang="en-US" sz="1000" dirty="0" smtClean="0"/>
                        <a:t> 내용이 출력된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폼으로 돌아간다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27426" y="3453383"/>
            <a:ext cx="7036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목록</a:t>
            </a:r>
            <a:r>
              <a:rPr lang="ko-KR" altLang="en-US" sz="1000" b="1" dirty="0">
                <a:solidFill>
                  <a:schemeClr val="tx1"/>
                </a:solidFill>
              </a:rPr>
              <a:t>보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92582" y="3453383"/>
            <a:ext cx="7036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댓글저장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227426" y="2276872"/>
            <a:ext cx="4968552" cy="1056784"/>
            <a:chOff x="1155418" y="3773135"/>
            <a:chExt cx="4968552" cy="1056784"/>
          </a:xfrm>
        </p:grpSpPr>
        <p:sp>
          <p:nvSpPr>
            <p:cNvPr id="25" name="직사각형 24"/>
            <p:cNvSpPr/>
            <p:nvPr/>
          </p:nvSpPr>
          <p:spPr>
            <a:xfrm>
              <a:off x="1155418" y="4077073"/>
              <a:ext cx="1234802" cy="7528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err="1" smtClean="0">
                  <a:solidFill>
                    <a:schemeClr val="tx1"/>
                  </a:solidFill>
                </a:rPr>
                <a:t>댓</a:t>
              </a:r>
              <a:r>
                <a:rPr lang="ko-KR" altLang="en-US" sz="1300" b="1" dirty="0" err="1">
                  <a:solidFill>
                    <a:schemeClr val="tx1"/>
                  </a:solidFill>
                </a:rPr>
                <a:t>글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55418" y="3773135"/>
              <a:ext cx="1234802" cy="3039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자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390220" y="3773135"/>
              <a:ext cx="3733750" cy="3039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390220" y="4077073"/>
              <a:ext cx="3733750" cy="7528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/>
          <p:cNvCxnSpPr/>
          <p:nvPr/>
        </p:nvCxnSpPr>
        <p:spPr>
          <a:xfrm>
            <a:off x="1229144" y="3824089"/>
            <a:ext cx="49668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083410" y="3943722"/>
            <a:ext cx="2141398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admin123 (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관리자</a:t>
            </a:r>
            <a:r>
              <a:rPr lang="en-US" altLang="ko-KR" sz="1000" dirty="0" smtClean="0">
                <a:solidFill>
                  <a:schemeClr val="tx1"/>
                </a:solidFill>
              </a:rPr>
              <a:t>) / 2017-07-07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46501" y="4869160"/>
            <a:ext cx="7036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수정취소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29103" y="4869160"/>
            <a:ext cx="7036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수정완</a:t>
            </a:r>
            <a:r>
              <a:rPr lang="ko-KR" altLang="en-US" sz="1000" b="1" dirty="0">
                <a:solidFill>
                  <a:schemeClr val="tx1"/>
                </a:solidFill>
              </a:rPr>
              <a:t>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29143" y="4375770"/>
            <a:ext cx="3099959" cy="7094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수정할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b="1" dirty="0" smtClean="0">
                <a:solidFill>
                  <a:schemeClr val="tx1"/>
                </a:solidFill>
              </a:rPr>
              <a:t> 내용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3126" y="3943722"/>
            <a:ext cx="5136018" cy="128547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115"/>
          <p:cNvSpPr>
            <a:spLocks noChangeArrowheads="1"/>
          </p:cNvSpPr>
          <p:nvPr/>
        </p:nvSpPr>
        <p:spPr bwMode="auto">
          <a:xfrm>
            <a:off x="969110" y="3824089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8" name="Oval 115"/>
          <p:cNvSpPr>
            <a:spLocks noChangeArrowheads="1"/>
          </p:cNvSpPr>
          <p:nvPr/>
        </p:nvSpPr>
        <p:spPr bwMode="auto">
          <a:xfrm>
            <a:off x="4186227" y="4711799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Oval 115"/>
          <p:cNvSpPr>
            <a:spLocks noChangeArrowheads="1"/>
          </p:cNvSpPr>
          <p:nvPr/>
        </p:nvSpPr>
        <p:spPr bwMode="auto">
          <a:xfrm>
            <a:off x="4903626" y="4711799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4081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매출 통계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B_002</a:t>
            </a:r>
            <a:endParaRPr lang="ko-KR" altLang="en-US" dirty="0"/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157200132"/>
              </p:ext>
            </p:extLst>
          </p:nvPr>
        </p:nvGraphicFramePr>
        <p:xfrm>
          <a:off x="7545288" y="620688"/>
          <a:ext cx="2304256" cy="314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매출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통계 </a:t>
                      </a: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매출 버튼 클릭 시 매출에 관한 통계출력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연도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월 선택 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 연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월 선택할 경우 해당 연월에 해당되는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일자 별 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차트 값 출력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*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예약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예약날짜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결제건수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원가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할인금액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결제금액</a:t>
                      </a:r>
                      <a:endParaRPr lang="en-US" altLang="ko-KR" sz="1000" baseline="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*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현장 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현장날짜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결제건수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결제금액</a:t>
                      </a:r>
                      <a:endParaRPr lang="en-US" altLang="ko-KR" sz="1000" baseline="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*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일자 별 조회</a:t>
                      </a:r>
                      <a:endParaRPr lang="en-US" altLang="ko-KR" sz="1000" baseline="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*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총 합산 조회</a:t>
                      </a:r>
                      <a:endParaRPr lang="en-US" altLang="ko-KR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막대그래프</a:t>
                      </a:r>
                      <a:endParaRPr lang="en-US" altLang="ko-KR" sz="10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buFont typeface="Arial" charset="0"/>
                        <a:buChar char="•"/>
                      </a:pP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Total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매출금액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검색 월 기준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71450" indent="-171450" latinLnBrk="1">
                        <a:buFont typeface="Arial" charset="0"/>
                        <a:buChar char="•"/>
                      </a:pP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현장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예약 그래프 출력</a:t>
                      </a:r>
                      <a:endParaRPr lang="en-US" altLang="ko-KR" sz="1000" baseline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aseline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6536" y="673485"/>
            <a:ext cx="1896021" cy="216024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매출 통계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473075" y="1988840"/>
            <a:ext cx="5904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38844" y="1326452"/>
            <a:ext cx="1383581" cy="432048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매출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28664" y="1326452"/>
            <a:ext cx="1440160" cy="432048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현장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예약 건수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3512840" y="1340768"/>
            <a:ext cx="1368152" cy="432048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5036716" y="1098762"/>
            <a:ext cx="8314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noProof="0" dirty="0" smtClean="0">
                <a:latin typeface="+mj-lt"/>
                <a:ea typeface="+mj-ea"/>
                <a:cs typeface="맑은 고딕" charset="0"/>
              </a:rPr>
              <a:t>검색 월 </a:t>
            </a:r>
            <a:r>
              <a:rPr kumimoji="0" lang="en-US" altLang="ko-KR" sz="1000" noProof="0" dirty="0" smtClean="0">
                <a:latin typeface="+mj-lt"/>
                <a:ea typeface="+mj-ea"/>
                <a:cs typeface="맑은 고딕" charset="0"/>
              </a:rPr>
              <a:t>: </a:t>
            </a:r>
            <a:endParaRPr kumimoji="0" lang="ko-KR" altLang="en-US" sz="1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92441" y="1169714"/>
            <a:ext cx="464816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</a:t>
            </a:r>
            <a:r>
              <a:rPr lang="ko-KR" altLang="en-US" sz="9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817096" y="1169714"/>
            <a:ext cx="94677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2017 </a:t>
            </a:r>
            <a:r>
              <a:rPr lang="ko-KR" altLang="en-US" sz="900" dirty="0" smtClean="0">
                <a:solidFill>
                  <a:schemeClr val="tx1"/>
                </a:solidFill>
              </a:rPr>
              <a:t>년 </a:t>
            </a:r>
            <a:r>
              <a:rPr lang="en-US" altLang="ko-KR" sz="900" dirty="0" smtClean="0">
                <a:solidFill>
                  <a:schemeClr val="tx1"/>
                </a:solidFill>
              </a:rPr>
              <a:t>04 </a:t>
            </a:r>
            <a:r>
              <a:rPr lang="ko-KR" altLang="en-US" sz="900" dirty="0" smtClean="0">
                <a:solidFill>
                  <a:schemeClr val="tx1"/>
                </a:solidFill>
              </a:rPr>
              <a:t>월</a:t>
            </a:r>
            <a:r>
              <a:rPr lang="en-US" altLang="ko-KR" sz="900" dirty="0" smtClean="0">
                <a:solidFill>
                  <a:schemeClr val="tx1"/>
                </a:solidFill>
              </a:rPr>
              <a:t>   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41628"/>
              </p:ext>
            </p:extLst>
          </p:nvPr>
        </p:nvGraphicFramePr>
        <p:xfrm>
          <a:off x="159444" y="2276872"/>
          <a:ext cx="3515875" cy="1420974"/>
        </p:xfrm>
        <a:graphic>
          <a:graphicData uri="http://schemas.openxmlformats.org/drawingml/2006/table">
            <a:tbl>
              <a:tblPr/>
              <a:tblGrid>
                <a:gridCol w="707563"/>
                <a:gridCol w="648072"/>
                <a:gridCol w="648072"/>
                <a:gridCol w="792088"/>
                <a:gridCol w="720080"/>
              </a:tblGrid>
              <a:tr h="285752"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예약 날짜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건수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할인 금액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금액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2312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2017-07-01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90000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60000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8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2017-07-05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60000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8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2017-07-06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8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total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660000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279000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381000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93705"/>
              </p:ext>
            </p:extLst>
          </p:nvPr>
        </p:nvGraphicFramePr>
        <p:xfrm>
          <a:off x="4103538" y="2276872"/>
          <a:ext cx="2795795" cy="1344509"/>
        </p:xfrm>
        <a:graphic>
          <a:graphicData uri="http://schemas.openxmlformats.org/drawingml/2006/table">
            <a:tbl>
              <a:tblPr/>
              <a:tblGrid>
                <a:gridCol w="707563"/>
                <a:gridCol w="648072"/>
                <a:gridCol w="648072"/>
                <a:gridCol w="792088"/>
              </a:tblGrid>
              <a:tr h="285752"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현장 날짜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건수 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이용시간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금액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2312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2017-07-04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905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73600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8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2017-07-05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1913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153600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8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2017-07-06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13600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8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total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2987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240800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3659114343"/>
              </p:ext>
            </p:extLst>
          </p:nvPr>
        </p:nvGraphicFramePr>
        <p:xfrm>
          <a:off x="473075" y="4149080"/>
          <a:ext cx="6640165" cy="225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Oval 115"/>
          <p:cNvSpPr>
            <a:spLocks noChangeArrowheads="1"/>
          </p:cNvSpPr>
          <p:nvPr/>
        </p:nvSpPr>
        <p:spPr bwMode="auto">
          <a:xfrm>
            <a:off x="358775" y="1231941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4" name="Oval 115"/>
          <p:cNvSpPr>
            <a:spLocks noChangeArrowheads="1"/>
          </p:cNvSpPr>
          <p:nvPr/>
        </p:nvSpPr>
        <p:spPr bwMode="auto">
          <a:xfrm>
            <a:off x="53975" y="2162572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5" name="Oval 115"/>
          <p:cNvSpPr>
            <a:spLocks noChangeArrowheads="1"/>
          </p:cNvSpPr>
          <p:nvPr/>
        </p:nvSpPr>
        <p:spPr bwMode="auto">
          <a:xfrm>
            <a:off x="279400" y="4149080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115"/>
          <p:cNvSpPr>
            <a:spLocks noChangeArrowheads="1"/>
          </p:cNvSpPr>
          <p:nvPr/>
        </p:nvSpPr>
        <p:spPr bwMode="auto">
          <a:xfrm>
            <a:off x="5028332" y="993235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9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나의 예약관리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B_002</a:t>
            </a:r>
            <a:endParaRPr lang="ko-KR" altLang="en-US" dirty="0"/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662494547"/>
              </p:ext>
            </p:extLst>
          </p:nvPr>
        </p:nvGraphicFramePr>
        <p:xfrm>
          <a:off x="7545288" y="620688"/>
          <a:ext cx="230425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현장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예약 건수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현장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예약 버튼 클릭 시 건수에 관한 통계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 출력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연도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월 선택 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 연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월 선택할 경우 해당 연월에 해당되는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일자별</a:t>
                      </a:r>
                      <a:r>
                        <a:rPr lang="ko-KR" altLang="en-US" sz="1000" dirty="0" smtClean="0"/>
                        <a:t> 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차트 값 출력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charset="0"/>
                        <a:buChar char="•"/>
                      </a:pP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예약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예약날짜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건수</a:t>
                      </a:r>
                      <a:endParaRPr lang="en-US" altLang="ko-KR" sz="10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buFont typeface="Arial" charset="0"/>
                        <a:buChar char="•"/>
                      </a:pP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현장 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현장날짜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건수</a:t>
                      </a:r>
                      <a:endParaRPr lang="en-US" altLang="ko-KR" sz="10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buFont typeface="Arial" charset="0"/>
                        <a:buChar char="•"/>
                      </a:pP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일자 별 조회</a:t>
                      </a:r>
                      <a:endParaRPr lang="en-US" altLang="ko-KR" sz="10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buFont typeface="Arial" charset="0"/>
                        <a:buChar char="•"/>
                      </a:pP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총 합산 조회</a:t>
                      </a:r>
                      <a:endParaRPr lang="en-US" altLang="ko-KR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막대그래프</a:t>
                      </a:r>
                      <a:endParaRPr lang="en-US" altLang="ko-KR" sz="10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buFont typeface="Arial" charset="0"/>
                        <a:buChar char="•"/>
                      </a:pP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Total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매출금액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검색 월 기준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71450" indent="-171450" latinLnBrk="1">
                        <a:buFont typeface="Arial" charset="0"/>
                        <a:buChar char="•"/>
                      </a:pP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현장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예약 그래프 출력</a:t>
                      </a:r>
                      <a:endParaRPr lang="en-US" altLang="ko-KR" sz="1000" baseline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2567" y="728774"/>
            <a:ext cx="2016224" cy="3383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</a:t>
            </a:r>
            <a:r>
              <a:rPr lang="en-US" altLang="ko-KR" dirty="0" smtClean="0"/>
              <a:t>,</a:t>
            </a:r>
            <a:r>
              <a:rPr lang="ko-KR" altLang="en-US" dirty="0" smtClean="0"/>
              <a:t>현장 건 수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32520" y="2033856"/>
            <a:ext cx="6531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38844" y="1326452"/>
            <a:ext cx="1383581" cy="432048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매출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928664" y="1326452"/>
            <a:ext cx="1440160" cy="432048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현장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예약 건수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3512840" y="1338454"/>
            <a:ext cx="1368152" cy="432048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</a:t>
            </a:r>
            <a:endParaRPr lang="ko-KR" altLang="en-US" sz="1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09968"/>
              </p:ext>
            </p:extLst>
          </p:nvPr>
        </p:nvGraphicFramePr>
        <p:xfrm>
          <a:off x="632520" y="2204864"/>
          <a:ext cx="3240360" cy="1512168"/>
        </p:xfrm>
        <a:graphic>
          <a:graphicData uri="http://schemas.openxmlformats.org/drawingml/2006/table">
            <a:tbl>
              <a:tblPr/>
              <a:tblGrid>
                <a:gridCol w="1596715"/>
                <a:gridCol w="1643645"/>
              </a:tblGrid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예약 날짜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 건 수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04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2017-07-01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5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2017-07-05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6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2017-07-06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5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total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14943"/>
              </p:ext>
            </p:extLst>
          </p:nvPr>
        </p:nvGraphicFramePr>
        <p:xfrm>
          <a:off x="4418927" y="2204863"/>
          <a:ext cx="2605922" cy="1570535"/>
        </p:xfrm>
        <a:graphic>
          <a:graphicData uri="http://schemas.openxmlformats.org/drawingml/2006/table">
            <a:tbl>
              <a:tblPr/>
              <a:tblGrid>
                <a:gridCol w="1360140"/>
                <a:gridCol w="1245782"/>
              </a:tblGrid>
              <a:tr h="3158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예약 날짜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건 수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0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2017-07-01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6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2017-07-05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5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2017-07-06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6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total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 bwMode="auto">
          <a:xfrm>
            <a:off x="5036716" y="1041121"/>
            <a:ext cx="8314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noProof="0" dirty="0" smtClean="0">
                <a:latin typeface="+mj-lt"/>
                <a:ea typeface="+mj-ea"/>
                <a:cs typeface="맑은 고딕" charset="0"/>
              </a:rPr>
              <a:t>검색 월 </a:t>
            </a:r>
            <a:r>
              <a:rPr kumimoji="0" lang="en-US" altLang="ko-KR" sz="1000" noProof="0" dirty="0" smtClean="0">
                <a:latin typeface="+mj-lt"/>
                <a:ea typeface="+mj-ea"/>
                <a:cs typeface="맑은 고딕" charset="0"/>
              </a:rPr>
              <a:t>: </a:t>
            </a:r>
            <a:endParaRPr kumimoji="0" lang="ko-KR" altLang="en-US" sz="1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792441" y="1112073"/>
            <a:ext cx="464816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</a:t>
            </a:r>
            <a:r>
              <a:rPr lang="ko-KR" altLang="en-US" sz="9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17096" y="1112073"/>
            <a:ext cx="94677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2017 </a:t>
            </a:r>
            <a:r>
              <a:rPr lang="ko-KR" altLang="en-US" sz="900" dirty="0" smtClean="0">
                <a:solidFill>
                  <a:schemeClr val="tx1"/>
                </a:solidFill>
              </a:rPr>
              <a:t>년 </a:t>
            </a:r>
            <a:r>
              <a:rPr lang="en-US" altLang="ko-KR" sz="900" dirty="0" smtClean="0">
                <a:solidFill>
                  <a:schemeClr val="tx1"/>
                </a:solidFill>
              </a:rPr>
              <a:t>04 </a:t>
            </a:r>
            <a:r>
              <a:rPr lang="ko-KR" altLang="en-US" sz="900" dirty="0" smtClean="0">
                <a:solidFill>
                  <a:schemeClr val="tx1"/>
                </a:solidFill>
              </a:rPr>
              <a:t>월</a:t>
            </a:r>
            <a:r>
              <a:rPr lang="en-US" altLang="ko-KR" sz="900" dirty="0" smtClean="0">
                <a:solidFill>
                  <a:schemeClr val="tx1"/>
                </a:solidFill>
              </a:rPr>
              <a:t>   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3" name="차트 32"/>
          <p:cNvGraphicFramePr/>
          <p:nvPr>
            <p:extLst>
              <p:ext uri="{D42A27DB-BD31-4B8C-83A1-F6EECF244321}">
                <p14:modId xmlns:p14="http://schemas.microsoft.com/office/powerpoint/2010/main" val="3238881553"/>
              </p:ext>
            </p:extLst>
          </p:nvPr>
        </p:nvGraphicFramePr>
        <p:xfrm>
          <a:off x="613023" y="4077072"/>
          <a:ext cx="6644233" cy="225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Oval 115"/>
          <p:cNvSpPr>
            <a:spLocks noChangeArrowheads="1"/>
          </p:cNvSpPr>
          <p:nvPr/>
        </p:nvSpPr>
        <p:spPr bwMode="auto">
          <a:xfrm>
            <a:off x="1848694" y="1224154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Oval 115"/>
          <p:cNvSpPr>
            <a:spLocks noChangeArrowheads="1"/>
          </p:cNvSpPr>
          <p:nvPr/>
        </p:nvSpPr>
        <p:spPr bwMode="auto">
          <a:xfrm>
            <a:off x="5036716" y="952833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36" name="Oval 115"/>
          <p:cNvSpPr>
            <a:spLocks noChangeArrowheads="1"/>
          </p:cNvSpPr>
          <p:nvPr/>
        </p:nvSpPr>
        <p:spPr bwMode="auto">
          <a:xfrm>
            <a:off x="446360" y="2090564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Oval 115"/>
          <p:cNvSpPr>
            <a:spLocks noChangeArrowheads="1"/>
          </p:cNvSpPr>
          <p:nvPr/>
        </p:nvSpPr>
        <p:spPr bwMode="auto">
          <a:xfrm>
            <a:off x="389210" y="4128914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881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나의 예약관리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B_002</a:t>
            </a:r>
            <a:endParaRPr lang="ko-KR" altLang="en-US" dirty="0"/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78507"/>
              </p:ext>
            </p:extLst>
          </p:nvPr>
        </p:nvGraphicFramePr>
        <p:xfrm>
          <a:off x="7601744" y="620688"/>
          <a:ext cx="230425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회원버튼 클릭</a:t>
                      </a:r>
                      <a:r>
                        <a:rPr lang="en-US" altLang="ko-KR" sz="1000" baseline="0" dirty="0" smtClean="0"/>
                        <a:t>: </a:t>
                      </a:r>
                    </a:p>
                    <a:p>
                      <a:pPr latinLnBrk="1"/>
                      <a:r>
                        <a:rPr lang="ko-KR" altLang="en-US" sz="1000" baseline="0" dirty="0" err="1" smtClean="0"/>
                        <a:t>전체회원수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전체회원 </a:t>
                      </a:r>
                      <a:r>
                        <a:rPr lang="ko-KR" altLang="en-US" sz="1000" baseline="0" dirty="0" err="1" smtClean="0"/>
                        <a:t>탈퇴수</a:t>
                      </a:r>
                      <a:r>
                        <a:rPr lang="en-US" altLang="ko-KR" sz="1000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현재 </a:t>
                      </a:r>
                      <a:r>
                        <a:rPr lang="ko-KR" altLang="en-US" sz="1000" baseline="0" dirty="0" err="1" smtClean="0"/>
                        <a:t>회원수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예약 이용자수</a:t>
                      </a:r>
                      <a:r>
                        <a:rPr lang="en-US" altLang="ko-KR" sz="1000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예약 이용률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가입 </a:t>
                      </a:r>
                      <a:r>
                        <a:rPr lang="ko-KR" altLang="en-US" sz="1000" baseline="0" dirty="0" err="1" smtClean="0"/>
                        <a:t>날짜별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가입회원수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탈퇴날짜별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탈퇴회원수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월이용률</a:t>
                      </a:r>
                      <a:r>
                        <a:rPr lang="ko-KR" altLang="en-US" sz="1000" baseline="0" dirty="0" smtClean="0"/>
                        <a:t> 파이차트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가입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탈퇴 현황 막대차트 출력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연도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월 선택 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 연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월 선택할 경우 해당 연월에 해당되는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차트 값 출력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전체 예약 이용률</a:t>
                      </a:r>
                      <a:r>
                        <a:rPr lang="en-US" altLang="ko-KR" sz="1000" baseline="0" dirty="0" smtClean="0"/>
                        <a:t>: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예약 이용자수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전체 </a:t>
                      </a:r>
                      <a:r>
                        <a:rPr lang="ko-KR" altLang="en-US" sz="1000" baseline="0" dirty="0" err="1" smtClean="0"/>
                        <a:t>회원수</a:t>
                      </a:r>
                      <a:r>
                        <a:rPr lang="en-US" altLang="ko-KR" sz="1000" baseline="0" dirty="0" smtClean="0"/>
                        <a:t>)*100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가입 회원 수 합계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탈퇴 회원 수 합계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660320447"/>
              </p:ext>
            </p:extLst>
          </p:nvPr>
        </p:nvGraphicFramePr>
        <p:xfrm>
          <a:off x="155910" y="4149080"/>
          <a:ext cx="3113460" cy="2452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492944" y="1957656"/>
            <a:ext cx="6531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38844" y="1326452"/>
            <a:ext cx="1383581" cy="432048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매출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928664" y="1326452"/>
            <a:ext cx="1440160" cy="432048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현장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예약 비교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3512840" y="1305145"/>
            <a:ext cx="1368152" cy="432048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회원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704528" y="768914"/>
            <a:ext cx="2016224" cy="3383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 bwMode="auto">
          <a:xfrm>
            <a:off x="5036716" y="1041121"/>
            <a:ext cx="8314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noProof="0" dirty="0" smtClean="0">
                <a:latin typeface="+mj-lt"/>
                <a:ea typeface="+mj-ea"/>
                <a:cs typeface="맑은 고딕" charset="0"/>
              </a:rPr>
              <a:t>검색 월 </a:t>
            </a:r>
            <a:r>
              <a:rPr kumimoji="0" lang="en-US" altLang="ko-KR" sz="1000" noProof="0" dirty="0" smtClean="0">
                <a:latin typeface="+mj-lt"/>
                <a:ea typeface="+mj-ea"/>
                <a:cs typeface="맑은 고딕" charset="0"/>
              </a:rPr>
              <a:t>: </a:t>
            </a:r>
            <a:endParaRPr kumimoji="0" lang="ko-KR" altLang="en-US" sz="1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92441" y="1112073"/>
            <a:ext cx="464816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</a:t>
            </a:r>
            <a:r>
              <a:rPr lang="ko-KR" altLang="en-US" sz="9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817096" y="1112073"/>
            <a:ext cx="94677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2017 </a:t>
            </a:r>
            <a:r>
              <a:rPr lang="ko-KR" altLang="en-US" sz="900" dirty="0" smtClean="0">
                <a:solidFill>
                  <a:schemeClr val="tx1"/>
                </a:solidFill>
              </a:rPr>
              <a:t>년 </a:t>
            </a:r>
            <a:r>
              <a:rPr lang="en-US" altLang="ko-KR" sz="900" dirty="0" smtClean="0">
                <a:solidFill>
                  <a:schemeClr val="tx1"/>
                </a:solidFill>
              </a:rPr>
              <a:t>04 </a:t>
            </a:r>
            <a:r>
              <a:rPr lang="ko-KR" altLang="en-US" sz="900" dirty="0" smtClean="0">
                <a:solidFill>
                  <a:schemeClr val="tx1"/>
                </a:solidFill>
              </a:rPr>
              <a:t>월</a:t>
            </a:r>
            <a:r>
              <a:rPr lang="en-US" altLang="ko-KR" sz="900" dirty="0" smtClean="0">
                <a:solidFill>
                  <a:schemeClr val="tx1"/>
                </a:solidFill>
              </a:rPr>
              <a:t>   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786985"/>
              </p:ext>
            </p:extLst>
          </p:nvPr>
        </p:nvGraphicFramePr>
        <p:xfrm>
          <a:off x="609923" y="2132856"/>
          <a:ext cx="6539246" cy="216024"/>
        </p:xfrm>
        <a:graphic>
          <a:graphicData uri="http://schemas.openxmlformats.org/drawingml/2006/table">
            <a:tbl>
              <a:tblPr/>
              <a:tblGrid>
                <a:gridCol w="1210654"/>
                <a:gridCol w="1368152"/>
                <a:gridCol w="1368152"/>
                <a:gridCol w="1368152"/>
                <a:gridCol w="1224136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전체 회원 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회원 탈퇴 수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회원 수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 이용자수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 이용률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75%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73163"/>
              </p:ext>
            </p:extLst>
          </p:nvPr>
        </p:nvGraphicFramePr>
        <p:xfrm>
          <a:off x="418678" y="2499767"/>
          <a:ext cx="3240360" cy="1155371"/>
        </p:xfrm>
        <a:graphic>
          <a:graphicData uri="http://schemas.openxmlformats.org/drawingml/2006/table">
            <a:tbl>
              <a:tblPr/>
              <a:tblGrid>
                <a:gridCol w="1596715"/>
                <a:gridCol w="1643645"/>
              </a:tblGrid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가입 날짜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가입회원 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04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2017-07-04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5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2017-07-05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5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total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228926"/>
              </p:ext>
            </p:extLst>
          </p:nvPr>
        </p:nvGraphicFramePr>
        <p:xfrm>
          <a:off x="4088904" y="2510433"/>
          <a:ext cx="3240360" cy="879946"/>
        </p:xfrm>
        <a:graphic>
          <a:graphicData uri="http://schemas.openxmlformats.org/drawingml/2006/table">
            <a:tbl>
              <a:tblPr/>
              <a:tblGrid>
                <a:gridCol w="1584176"/>
                <a:gridCol w="1656184"/>
              </a:tblGrid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탈퇴 날짜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탈퇴회원 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04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2017-07-01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5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total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554664308"/>
              </p:ext>
            </p:extLst>
          </p:nvPr>
        </p:nvGraphicFramePr>
        <p:xfrm>
          <a:off x="3496072" y="4149080"/>
          <a:ext cx="3816424" cy="2201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Oval 115"/>
          <p:cNvSpPr>
            <a:spLocks noChangeArrowheads="1"/>
          </p:cNvSpPr>
          <p:nvPr/>
        </p:nvSpPr>
        <p:spPr bwMode="auto">
          <a:xfrm>
            <a:off x="3430438" y="1086394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6" name="Oval 115"/>
          <p:cNvSpPr>
            <a:spLocks noChangeArrowheads="1"/>
          </p:cNvSpPr>
          <p:nvPr/>
        </p:nvSpPr>
        <p:spPr bwMode="auto">
          <a:xfrm>
            <a:off x="5774804" y="857794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37" name="Oval 115"/>
          <p:cNvSpPr>
            <a:spLocks noChangeArrowheads="1"/>
          </p:cNvSpPr>
          <p:nvPr/>
        </p:nvSpPr>
        <p:spPr bwMode="auto">
          <a:xfrm>
            <a:off x="1844080" y="4034780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Oval 115"/>
          <p:cNvSpPr>
            <a:spLocks noChangeArrowheads="1"/>
          </p:cNvSpPr>
          <p:nvPr/>
        </p:nvSpPr>
        <p:spPr bwMode="auto">
          <a:xfrm>
            <a:off x="4196916" y="4045601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4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관리자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001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749395502"/>
              </p:ext>
            </p:extLst>
          </p:nvPr>
        </p:nvGraphicFramePr>
        <p:xfrm>
          <a:off x="7545288" y="620688"/>
          <a:ext cx="2304256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Width:</a:t>
                      </a:r>
                      <a:r>
                        <a:rPr lang="en-US" altLang="ko-KR" sz="1000" baseline="0" dirty="0" smtClean="0"/>
                        <a:t> 50%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Height: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관리자 </a:t>
                      </a:r>
                      <a:r>
                        <a:rPr lang="ko-KR" altLang="en-US" sz="1000" dirty="0" err="1" smtClean="0"/>
                        <a:t>로그인은</a:t>
                      </a:r>
                      <a:r>
                        <a:rPr lang="ko-KR" altLang="en-US" sz="1000" dirty="0" smtClean="0"/>
                        <a:t> 지정된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아이디 비밀번호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개만 이용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아이디나 비밀번호</a:t>
                      </a:r>
                      <a:r>
                        <a:rPr lang="ko-KR" altLang="en-US" sz="1000" baseline="0" dirty="0" smtClean="0"/>
                        <a:t> 찾기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생성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불가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아이디 비밀번호 </a:t>
                      </a:r>
                      <a:r>
                        <a:rPr lang="ko-KR" altLang="en-US" sz="1000" baseline="0" dirty="0" err="1" smtClean="0"/>
                        <a:t>잊어버릴경우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새로운 아이디 비밀번호 새로 제공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아이디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비밀번호 </a:t>
                      </a:r>
                      <a:r>
                        <a:rPr lang="ko-KR" altLang="en-US" sz="1000" baseline="0" dirty="0" err="1" smtClean="0"/>
                        <a:t>미입력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err="1" smtClean="0"/>
                        <a:t>미일치시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alert</a:t>
                      </a:r>
                      <a:r>
                        <a:rPr lang="ko-KR" altLang="en-US" sz="1000" baseline="0" dirty="0" smtClean="0"/>
                        <a:t> 발생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로그인 상태로 관리자 메인</a:t>
                      </a:r>
                      <a:r>
                        <a:rPr lang="ko-KR" altLang="en-US" sz="1000" baseline="0" dirty="0" smtClean="0"/>
                        <a:t> 페이지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이동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메인 </a:t>
                      </a:r>
                      <a:r>
                        <a:rPr lang="ko-KR" altLang="en-US" sz="1000" baseline="0" dirty="0" err="1" smtClean="0"/>
                        <a:t>뷰</a:t>
                      </a:r>
                      <a:r>
                        <a:rPr lang="en-US" altLang="ko-KR" sz="1000" baseline="0" dirty="0" smtClean="0"/>
                        <a:t>=</a:t>
                      </a:r>
                      <a:r>
                        <a:rPr lang="ko-KR" altLang="en-US" sz="1000" baseline="0" dirty="0" smtClean="0"/>
                        <a:t>현장현황페이지 </a:t>
                      </a:r>
                      <a:r>
                        <a:rPr lang="en-US" altLang="ko-KR" sz="1000" baseline="0" dirty="0" smtClean="0"/>
                        <a:t>default</a:t>
                      </a:r>
                      <a:r>
                        <a:rPr lang="ko-KR" altLang="en-US" sz="1000" baseline="0" dirty="0" smtClean="0"/>
                        <a:t>값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21"/>
          <p:cNvSpPr txBox="1">
            <a:spLocks noChangeArrowheads="1"/>
          </p:cNvSpPr>
          <p:nvPr/>
        </p:nvSpPr>
        <p:spPr bwMode="auto">
          <a:xfrm>
            <a:off x="7352111" y="6899574"/>
            <a:ext cx="18053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ea typeface="나눔고딕" pitchFamily="50" charset="-127"/>
              </a:rPr>
              <a:t>&lt;&lt; 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5 6 7 8 9 10  &gt; &gt;&gt;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3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59074" y="1388765"/>
            <a:ext cx="5112568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59073" y="1412776"/>
            <a:ext cx="5112569" cy="63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 bwMode="auto">
          <a:xfrm>
            <a:off x="1344478" y="2707562"/>
            <a:ext cx="882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noProof="0" dirty="0" smtClean="0">
                <a:latin typeface="+mj-lt"/>
                <a:ea typeface="+mj-ea"/>
                <a:cs typeface="맑은 고딕" charset="0"/>
              </a:rPr>
              <a:t>아이</a:t>
            </a:r>
            <a:r>
              <a:rPr kumimoji="0" lang="ko-KR" altLang="en-US" sz="1800" b="1" noProof="0" dirty="0">
                <a:latin typeface="+mj-lt"/>
                <a:ea typeface="+mj-ea"/>
                <a:cs typeface="맑은 고딕" charset="0"/>
              </a:rPr>
              <a:t>디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1344479" y="3429925"/>
            <a:ext cx="1160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비밀번호</a:t>
            </a:r>
            <a:endParaRPr kumimoji="0" lang="ko-KR" altLang="en-US" sz="4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529509" y="2602153"/>
            <a:ext cx="3600400" cy="580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29509" y="3334705"/>
            <a:ext cx="3600400" cy="580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29509" y="4077072"/>
            <a:ext cx="3600399" cy="3783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</a:t>
            </a:r>
            <a:r>
              <a:rPr lang="ko-KR" altLang="en-US" sz="1200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59" name="Oval 115"/>
          <p:cNvSpPr>
            <a:spLocks noChangeArrowheads="1"/>
          </p:cNvSpPr>
          <p:nvPr/>
        </p:nvSpPr>
        <p:spPr bwMode="auto">
          <a:xfrm>
            <a:off x="4543773" y="3914857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62" name="Oval 115"/>
          <p:cNvSpPr>
            <a:spLocks noChangeArrowheads="1"/>
          </p:cNvSpPr>
          <p:nvPr/>
        </p:nvSpPr>
        <p:spPr bwMode="auto">
          <a:xfrm>
            <a:off x="2529509" y="246028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0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예약관리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B_001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237230260"/>
              </p:ext>
            </p:extLst>
          </p:nvPr>
        </p:nvGraphicFramePr>
        <p:xfrm>
          <a:off x="7545288" y="620688"/>
          <a:ext cx="2304256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80%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아이콘 클릭 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err="1" smtClean="0"/>
                        <a:t>datepicker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출력 날짜 선택 </a:t>
                      </a:r>
                      <a:r>
                        <a:rPr lang="en-US" altLang="ko-KR" sz="1000" baseline="0" dirty="0" smtClean="0"/>
                        <a:t>-&gt; </a:t>
                      </a:r>
                      <a:r>
                        <a:rPr lang="ko-KR" altLang="en-US" sz="1000" baseline="0" dirty="0" smtClean="0"/>
                        <a:t>조회날짜 텍스트 변경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초기값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전체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‘</a:t>
                      </a:r>
                      <a:r>
                        <a:rPr lang="ko-KR" altLang="en-US" sz="1000" baseline="0" dirty="0" smtClean="0"/>
                        <a:t>조회</a:t>
                      </a:r>
                      <a:r>
                        <a:rPr lang="en-US" altLang="ko-KR" sz="1000" baseline="0" dirty="0" smtClean="0"/>
                        <a:t>’</a:t>
                      </a:r>
                      <a:r>
                        <a:rPr lang="ko-KR" altLang="en-US" sz="1000" baseline="0" dirty="0" smtClean="0"/>
                        <a:t>클릭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선택날짜 조회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‘</a:t>
                      </a:r>
                      <a:r>
                        <a:rPr lang="ko-KR" altLang="en-US" sz="1000" baseline="0" dirty="0" smtClean="0"/>
                        <a:t>전체</a:t>
                      </a:r>
                      <a:r>
                        <a:rPr lang="en-US" altLang="ko-KR" sz="1000" baseline="0" dirty="0" smtClean="0"/>
                        <a:t>’</a:t>
                      </a:r>
                      <a:r>
                        <a:rPr lang="ko-KR" altLang="en-US" sz="1000" baseline="0" dirty="0" smtClean="0"/>
                        <a:t>클릭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모든 기록 조회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예약코드번호 입력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해당 예약코드번호 정보 출력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한 행만 출력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err="1" smtClean="0"/>
                        <a:t>페이징</a:t>
                      </a:r>
                      <a:r>
                        <a:rPr lang="ko-KR" altLang="en-US" sz="1000" dirty="0" smtClean="0"/>
                        <a:t> 개수변경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err="1" smtClean="0"/>
                        <a:t>페이징</a:t>
                      </a:r>
                      <a:r>
                        <a:rPr lang="ko-KR" altLang="en-US" sz="1000" dirty="0" smtClean="0"/>
                        <a:t> 처리 기준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개 묶음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&gt;: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개 단위씩 다음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&lt;: 5</a:t>
                      </a:r>
                      <a:r>
                        <a:rPr lang="ko-KR" altLang="en-US" sz="1000" dirty="0" smtClean="0"/>
                        <a:t>개 단위씩 이전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해당 페이지는 굵게 표시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&gt;&gt;: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마지막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&lt;&lt;: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처음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 예약</a:t>
                      </a:r>
                      <a:r>
                        <a:rPr lang="en-US" altLang="ko-KR" sz="1000" dirty="0" smtClean="0"/>
                        <a:t>table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결제</a:t>
                      </a:r>
                      <a:r>
                        <a:rPr lang="en-US" altLang="ko-KR" sz="1000" baseline="0" dirty="0" smtClean="0"/>
                        <a:t>table, </a:t>
                      </a:r>
                      <a:r>
                        <a:rPr lang="ko-KR" altLang="en-US" sz="1000" baseline="0" dirty="0" smtClean="0"/>
                        <a:t>회원</a:t>
                      </a:r>
                      <a:r>
                        <a:rPr lang="en-US" altLang="ko-KR" sz="1000" baseline="0" dirty="0" smtClean="0"/>
                        <a:t>table </a:t>
                      </a:r>
                      <a:r>
                        <a:rPr lang="ko-KR" altLang="en-US" sz="1000" baseline="0" dirty="0" smtClean="0"/>
                        <a:t>조회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단순 </a:t>
                      </a:r>
                      <a:r>
                        <a:rPr lang="en-US" altLang="ko-KR" sz="1000" dirty="0" smtClean="0"/>
                        <a:t>view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- 20</a:t>
                      </a:r>
                      <a:r>
                        <a:rPr lang="ko-KR" altLang="en-US" sz="1000" dirty="0" smtClean="0"/>
                        <a:t>개씩 출력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변경불가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한 행</a:t>
                      </a:r>
                      <a:r>
                        <a:rPr lang="ko-KR" altLang="en-US" sz="1000" baseline="0" dirty="0" smtClean="0"/>
                        <a:t> 클릭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해당 행 배경색 회색으로 변함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예약상황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미사용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사용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취소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예약번호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결제번호</a:t>
                      </a:r>
                      <a:r>
                        <a:rPr lang="en-US" altLang="ko-KR" sz="1000" baseline="0" dirty="0" smtClean="0"/>
                        <a:t> = 13</a:t>
                      </a:r>
                      <a:r>
                        <a:rPr lang="ko-KR" altLang="en-US" sz="1000" baseline="0" dirty="0" smtClean="0"/>
                        <a:t>자리 </a:t>
                      </a:r>
                      <a:r>
                        <a:rPr lang="ko-KR" altLang="en-US" sz="1000" baseline="0" dirty="0" err="1" smtClean="0"/>
                        <a:t>밀리세컨드초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회원번호 </a:t>
                      </a:r>
                      <a:r>
                        <a:rPr lang="en-US" altLang="ko-KR" sz="1000" baseline="0" dirty="0" smtClean="0"/>
                        <a:t>= </a:t>
                      </a:r>
                      <a:r>
                        <a:rPr lang="ko-KR" altLang="en-US" sz="1000" baseline="0" dirty="0" smtClean="0"/>
                        <a:t>시퀀스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예약상황 전체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미사용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사용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취소 별로 조회가능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해당하는 행만 나옴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미사용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날짜가 지났는데 마감 못한 경우 사용으로 변경 가능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72350"/>
              </p:ext>
            </p:extLst>
          </p:nvPr>
        </p:nvGraphicFramePr>
        <p:xfrm>
          <a:off x="225299" y="3001914"/>
          <a:ext cx="7103964" cy="2903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205"/>
                <a:gridCol w="720080"/>
                <a:gridCol w="688411"/>
                <a:gridCol w="510305"/>
                <a:gridCol w="777984"/>
                <a:gridCol w="591997"/>
                <a:gridCol w="591997"/>
                <a:gridCol w="591997"/>
                <a:gridCol w="591997"/>
                <a:gridCol w="591997"/>
                <a:gridCol w="591997"/>
                <a:gridCol w="591997"/>
              </a:tblGrid>
              <a:tr h="28184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예약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상황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현장번호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주차자리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예약자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예약자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전화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예약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자리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감면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종류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금액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신청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예약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7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미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사용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1234567890123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1234567890123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010-4245-0220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없음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30.000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17/05/02 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17/06/01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미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사용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1234567890124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1234567890124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장태준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010-1234-5678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성실납세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17/05/02 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17/06/01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미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사용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1234567890126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1234567890125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백승환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010-2222-0111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경형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저공해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15,000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17/05/20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17/06/01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1234567890127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1234567890129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채대승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010-1234-1111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자녀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다둥이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21.000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17/05/15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17/06/01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취소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1234567890128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1234567890120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채대승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010-1234-1111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자녀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다둥이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21.000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17/05/15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17/06/01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 bwMode="auto">
          <a:xfrm rot="20592395">
            <a:off x="137808" y="5861779"/>
            <a:ext cx="641522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총 </a:t>
            </a:r>
            <a:r>
              <a:rPr kumimoji="0" lang="en-US" altLang="ko-KR" sz="800" dirty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1</a:t>
            </a:r>
            <a:r>
              <a:rPr kumimoji="0" lang="en-US" altLang="ko-KR" sz="800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0</a:t>
            </a:r>
            <a:r>
              <a:rPr kumimoji="0" lang="ko-KR" altLang="en-US" sz="800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개씩</a:t>
            </a:r>
            <a:endParaRPr kumimoji="0" lang="ko-KR" altLang="en-US" sz="8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63" name="Oval 115"/>
          <p:cNvSpPr>
            <a:spLocks noChangeArrowheads="1"/>
          </p:cNvSpPr>
          <p:nvPr/>
        </p:nvSpPr>
        <p:spPr bwMode="auto">
          <a:xfrm>
            <a:off x="442620" y="125934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56920" y="1280534"/>
            <a:ext cx="22358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noProof="0" dirty="0" smtClean="0">
                <a:latin typeface="+mj-lt"/>
                <a:ea typeface="+mj-ea"/>
                <a:cs typeface="맑은 고딕" charset="0"/>
              </a:rPr>
              <a:t>조회날짜 </a:t>
            </a:r>
            <a:r>
              <a:rPr kumimoji="0" lang="en-US" altLang="ko-KR" sz="1000" noProof="0" dirty="0" smtClean="0">
                <a:latin typeface="+mj-lt"/>
                <a:ea typeface="+mj-ea"/>
                <a:cs typeface="맑은 고딕" charset="0"/>
              </a:rPr>
              <a:t>: 17/06/01 ~ 17/07/01</a:t>
            </a:r>
            <a:endParaRPr kumimoji="0" lang="ko-KR" altLang="en-US" sz="1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506688" y="2582526"/>
            <a:ext cx="10278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noProof="0" dirty="0" smtClean="0">
                <a:latin typeface="+mj-lt"/>
                <a:ea typeface="+mj-ea"/>
                <a:cs typeface="맑은 고딕" charset="0"/>
              </a:rPr>
              <a:t>예약코드번호 </a:t>
            </a:r>
            <a:r>
              <a:rPr kumimoji="0" lang="en-US" altLang="ko-KR" sz="1000" dirty="0">
                <a:latin typeface="+mj-lt"/>
                <a:ea typeface="+mj-ea"/>
                <a:cs typeface="맑은 고딕" charset="0"/>
              </a:rPr>
              <a:t>:</a:t>
            </a:r>
            <a:endParaRPr kumimoji="0" lang="ko-KR" altLang="en-US" sz="1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34534" y="2647849"/>
            <a:ext cx="94677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528204" y="2647849"/>
            <a:ext cx="41398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</a:rPr>
              <a:t>검</a:t>
            </a:r>
            <a:r>
              <a:rPr lang="ko-KR" altLang="en-US" sz="500" smtClean="0">
                <a:solidFill>
                  <a:schemeClr val="tx1"/>
                </a:solidFill>
              </a:rPr>
              <a:t>색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8" name="Oval 115"/>
          <p:cNvSpPr>
            <a:spLocks noChangeArrowheads="1"/>
          </p:cNvSpPr>
          <p:nvPr/>
        </p:nvSpPr>
        <p:spPr bwMode="auto">
          <a:xfrm>
            <a:off x="350924" y="257086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69" name="TextBox 21"/>
          <p:cNvSpPr txBox="1">
            <a:spLocks noChangeArrowheads="1"/>
          </p:cNvSpPr>
          <p:nvPr/>
        </p:nvSpPr>
        <p:spPr bwMode="auto">
          <a:xfrm>
            <a:off x="3271723" y="6255268"/>
            <a:ext cx="11031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ea typeface="나눔고딕" pitchFamily="50" charset="-127"/>
              </a:rPr>
              <a:t>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</a:t>
            </a:r>
            <a:r>
              <a:rPr lang="en-US" altLang="ko-KR" sz="800" dirty="0" smtClean="0">
                <a:ea typeface="나눔고딕" pitchFamily="50" charset="-127"/>
              </a:rPr>
              <a:t>5  &gt; &gt;&gt;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442620" y="157930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Oval 115"/>
          <p:cNvSpPr>
            <a:spLocks noChangeArrowheads="1"/>
          </p:cNvSpPr>
          <p:nvPr/>
        </p:nvSpPr>
        <p:spPr bwMode="auto">
          <a:xfrm>
            <a:off x="3133693" y="627288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43" name="Oval 115"/>
          <p:cNvSpPr>
            <a:spLocks noChangeArrowheads="1"/>
          </p:cNvSpPr>
          <p:nvPr/>
        </p:nvSpPr>
        <p:spPr bwMode="auto">
          <a:xfrm>
            <a:off x="120364" y="288761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11"/>
          <p:cNvSpPr txBox="1"/>
          <p:nvPr/>
        </p:nvSpPr>
        <p:spPr>
          <a:xfrm>
            <a:off x="2272897" y="788755"/>
            <a:ext cx="312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예약관리 페이지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1973554" y="1068505"/>
            <a:ext cx="369952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674839" y="1635869"/>
            <a:ext cx="94677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674838" y="1807365"/>
            <a:ext cx="946777" cy="5518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미사용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</a:t>
            </a:r>
            <a:r>
              <a:rPr lang="ko-KR" altLang="en-US" sz="800" dirty="0">
                <a:solidFill>
                  <a:schemeClr val="tx1"/>
                </a:solidFill>
              </a:rPr>
              <a:t>소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510250" y="1635869"/>
            <a:ext cx="0" cy="15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722969" y="1325620"/>
            <a:ext cx="41398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조</a:t>
            </a:r>
            <a:r>
              <a:rPr lang="ko-KR" altLang="en-US" sz="800" dirty="0">
                <a:solidFill>
                  <a:schemeClr val="tx1"/>
                </a:solidFill>
              </a:rPr>
              <a:t>회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26508" y="3611467"/>
            <a:ext cx="629060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사용변</a:t>
            </a:r>
            <a:r>
              <a:rPr lang="ko-KR" altLang="en-US" sz="700" dirty="0">
                <a:solidFill>
                  <a:schemeClr val="tx1"/>
                </a:solidFill>
              </a:rPr>
              <a:t>경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71220" y="1651852"/>
            <a:ext cx="94677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개씩보기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1219" y="1823348"/>
            <a:ext cx="946777" cy="6695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개씩보기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개씩 보기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</a:t>
            </a:r>
            <a:r>
              <a:rPr lang="ko-KR" altLang="en-US" sz="800" dirty="0" smtClean="0">
                <a:solidFill>
                  <a:schemeClr val="tx1"/>
                </a:solidFill>
              </a:rPr>
              <a:t>개씩 보기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30</a:t>
            </a:r>
            <a:r>
              <a:rPr lang="ko-KR" altLang="en-US" sz="800" dirty="0" smtClean="0">
                <a:solidFill>
                  <a:schemeClr val="tx1"/>
                </a:solidFill>
              </a:rPr>
              <a:t>개씩 보기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40</a:t>
            </a:r>
            <a:r>
              <a:rPr lang="ko-KR" altLang="en-US" sz="800" dirty="0" smtClean="0">
                <a:solidFill>
                  <a:schemeClr val="tx1"/>
                </a:solidFill>
              </a:rPr>
              <a:t>개씩 보기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506631" y="1651852"/>
            <a:ext cx="0" cy="15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15"/>
          <p:cNvSpPr>
            <a:spLocks noChangeArrowheads="1"/>
          </p:cNvSpPr>
          <p:nvPr/>
        </p:nvSpPr>
        <p:spPr bwMode="auto">
          <a:xfrm>
            <a:off x="1041268" y="3497167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155299" y="1325620"/>
            <a:ext cx="41398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</a:t>
            </a:r>
            <a:r>
              <a:rPr lang="ko-KR" altLang="en-US" sz="800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26508" y="4077072"/>
            <a:ext cx="629060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사용변</a:t>
            </a:r>
            <a:r>
              <a:rPr lang="ko-KR" altLang="en-US" sz="700" dirty="0">
                <a:solidFill>
                  <a:schemeClr val="tx1"/>
                </a:solidFill>
              </a:rPr>
              <a:t>경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6508" y="4509120"/>
            <a:ext cx="629060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사용변</a:t>
            </a:r>
            <a:r>
              <a:rPr lang="ko-KR" altLang="en-US" sz="700" dirty="0">
                <a:solidFill>
                  <a:schemeClr val="tx1"/>
                </a:solidFill>
              </a:rPr>
              <a:t>경</a:t>
            </a:r>
          </a:p>
        </p:txBody>
      </p:sp>
    </p:spTree>
    <p:extLst>
      <p:ext uri="{BB962C8B-B14F-4D97-AF65-F5344CB8AC3E}">
        <p14:creationId xmlns:p14="http://schemas.microsoft.com/office/powerpoint/2010/main" val="31179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현장관리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B_001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507422484"/>
              </p:ext>
            </p:extLst>
          </p:nvPr>
        </p:nvGraphicFramePr>
        <p:xfrm>
          <a:off x="7545288" y="620688"/>
          <a:ext cx="2304256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80%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아이콘 클릭 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err="1" smtClean="0"/>
                        <a:t>datepicker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출력 날짜 선택 </a:t>
                      </a:r>
                      <a:r>
                        <a:rPr lang="en-US" altLang="ko-KR" sz="1000" baseline="0" dirty="0" smtClean="0"/>
                        <a:t>-&gt; </a:t>
                      </a:r>
                      <a:r>
                        <a:rPr lang="ko-KR" altLang="en-US" sz="1000" baseline="0" dirty="0" smtClean="0"/>
                        <a:t>조회날짜 텍스트 변경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초기값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전체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‘</a:t>
                      </a:r>
                      <a:r>
                        <a:rPr lang="ko-KR" altLang="en-US" sz="1000" baseline="0" dirty="0" smtClean="0"/>
                        <a:t>조회</a:t>
                      </a:r>
                      <a:r>
                        <a:rPr lang="en-US" altLang="ko-KR" sz="1000" baseline="0" dirty="0" smtClean="0"/>
                        <a:t>’</a:t>
                      </a:r>
                      <a:r>
                        <a:rPr lang="ko-KR" altLang="en-US" sz="1000" baseline="0" dirty="0" smtClean="0"/>
                        <a:t>클릭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선택날짜 조회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‘</a:t>
                      </a:r>
                      <a:r>
                        <a:rPr lang="ko-KR" altLang="en-US" sz="1000" baseline="0" dirty="0" smtClean="0"/>
                        <a:t>전체</a:t>
                      </a:r>
                      <a:r>
                        <a:rPr lang="en-US" altLang="ko-KR" sz="1000" baseline="0" dirty="0" smtClean="0"/>
                        <a:t>’</a:t>
                      </a:r>
                      <a:r>
                        <a:rPr lang="ko-KR" altLang="en-US" sz="1000" baseline="0" dirty="0" smtClean="0"/>
                        <a:t>클릭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모든 기록 조회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예약코드번호 입력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해당 예약코드번호 정보 출력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한 행만 출력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err="1" smtClean="0"/>
                        <a:t>페이징</a:t>
                      </a:r>
                      <a:r>
                        <a:rPr lang="ko-KR" altLang="en-US" sz="1000" dirty="0" smtClean="0"/>
                        <a:t> 개수변경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err="1" smtClean="0"/>
                        <a:t>페이징</a:t>
                      </a:r>
                      <a:r>
                        <a:rPr lang="ko-KR" altLang="en-US" sz="1000" dirty="0" smtClean="0"/>
                        <a:t> 처리 기준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개 묶음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&gt;: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개 단위씩 다음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&lt;: 5</a:t>
                      </a:r>
                      <a:r>
                        <a:rPr lang="ko-KR" altLang="en-US" sz="1000" dirty="0" smtClean="0"/>
                        <a:t>개 단위씩 이전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해당 페이지는 굵게 표시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&gt;&gt;: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마지막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&lt;&lt;: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처음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 예약</a:t>
                      </a:r>
                      <a:r>
                        <a:rPr lang="en-US" altLang="ko-KR" sz="1000" dirty="0" smtClean="0"/>
                        <a:t>table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결제</a:t>
                      </a:r>
                      <a:r>
                        <a:rPr lang="en-US" altLang="ko-KR" sz="1000" baseline="0" dirty="0" smtClean="0"/>
                        <a:t>table, </a:t>
                      </a:r>
                      <a:r>
                        <a:rPr lang="ko-KR" altLang="en-US" sz="1000" baseline="0" dirty="0" smtClean="0"/>
                        <a:t>회원</a:t>
                      </a:r>
                      <a:r>
                        <a:rPr lang="en-US" altLang="ko-KR" sz="1000" baseline="0" dirty="0" smtClean="0"/>
                        <a:t>table </a:t>
                      </a:r>
                      <a:r>
                        <a:rPr lang="ko-KR" altLang="en-US" sz="1000" baseline="0" dirty="0" smtClean="0"/>
                        <a:t>조회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단순 </a:t>
                      </a:r>
                      <a:r>
                        <a:rPr lang="en-US" altLang="ko-KR" sz="1000" dirty="0" smtClean="0"/>
                        <a:t>view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- 20</a:t>
                      </a:r>
                      <a:r>
                        <a:rPr lang="ko-KR" altLang="en-US" sz="1000" dirty="0" smtClean="0"/>
                        <a:t>개씩 출력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변경불가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한 행</a:t>
                      </a:r>
                      <a:r>
                        <a:rPr lang="ko-KR" altLang="en-US" sz="1000" baseline="0" dirty="0" smtClean="0"/>
                        <a:t> 클릭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해당 행 배경색 회색으로 변함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예약상황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미사용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사용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취소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예약번호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결제번호</a:t>
                      </a:r>
                      <a:r>
                        <a:rPr lang="en-US" altLang="ko-KR" sz="1000" baseline="0" dirty="0" smtClean="0"/>
                        <a:t> = 13</a:t>
                      </a:r>
                      <a:r>
                        <a:rPr lang="ko-KR" altLang="en-US" sz="1000" baseline="0" dirty="0" smtClean="0"/>
                        <a:t>자리 </a:t>
                      </a:r>
                      <a:r>
                        <a:rPr lang="ko-KR" altLang="en-US" sz="1000" baseline="0" dirty="0" err="1" smtClean="0"/>
                        <a:t>밀리세컨드초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회원번호 </a:t>
                      </a:r>
                      <a:r>
                        <a:rPr lang="en-US" altLang="ko-KR" sz="1000" baseline="0" dirty="0" smtClean="0"/>
                        <a:t>= </a:t>
                      </a:r>
                      <a:r>
                        <a:rPr lang="ko-KR" altLang="en-US" sz="1000" baseline="0" dirty="0" smtClean="0"/>
                        <a:t>시퀀스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현장상황 전체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미사용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사용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취소 별로 조회가능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해당하는 행만 나옴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53457"/>
              </p:ext>
            </p:extLst>
          </p:nvPr>
        </p:nvGraphicFramePr>
        <p:xfrm>
          <a:off x="83843" y="2731789"/>
          <a:ext cx="7376521" cy="3107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86"/>
                <a:gridCol w="600066"/>
                <a:gridCol w="808148"/>
                <a:gridCol w="813283"/>
                <a:gridCol w="679726"/>
                <a:gridCol w="427306"/>
                <a:gridCol w="875591"/>
                <a:gridCol w="654368"/>
                <a:gridCol w="405315"/>
                <a:gridCol w="427306"/>
                <a:gridCol w="427306"/>
                <a:gridCol w="427306"/>
                <a:gridCol w="545014"/>
              </a:tblGrid>
              <a:tr h="438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현장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주차상황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현장 번호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주차 자리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전화 번호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차번호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입차시간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퇴차시간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이용시간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분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이용요금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감면혜택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1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미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사용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1234567890123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1234567890123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010-4245-0220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54</a:t>
                      </a:r>
                      <a:r>
                        <a:rPr lang="ko-KR" altLang="en-US" sz="800" dirty="0" smtClean="0"/>
                        <a:t>보</a:t>
                      </a:r>
                      <a:r>
                        <a:rPr lang="en-US" altLang="ko-KR" sz="800" dirty="0" smtClean="0"/>
                        <a:t>5456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2017-07-06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2017-07-07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1039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87600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없음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7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미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사용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1234567890124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1234567890124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34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장태준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010-1234-5678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48</a:t>
                      </a:r>
                      <a:r>
                        <a:rPr lang="ko-KR" altLang="en-US" sz="800" dirty="0" smtClean="0"/>
                        <a:t>고</a:t>
                      </a:r>
                      <a:r>
                        <a:rPr lang="en-US" altLang="ko-KR" sz="800" dirty="0" smtClean="0"/>
                        <a:t>6546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2017-07-07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2017-07-08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1094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87600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없음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미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사용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1234567890126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1234567890125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백승환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010-2222-0111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14</a:t>
                      </a:r>
                      <a:r>
                        <a:rPr lang="ko-KR" altLang="en-US" sz="800" dirty="0" smtClean="0"/>
                        <a:t>사</a:t>
                      </a:r>
                      <a:r>
                        <a:rPr lang="en-US" altLang="ko-KR" sz="800" dirty="0" smtClean="0"/>
                        <a:t>4557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2017-07-07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2017-07-08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290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23200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없음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1234567890127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1234567890129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채대승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010-1234-1111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44</a:t>
                      </a:r>
                      <a:r>
                        <a:rPr lang="ko-KR" altLang="en-US" sz="800" dirty="0" smtClean="0"/>
                        <a:t>거</a:t>
                      </a:r>
                      <a:r>
                        <a:rPr lang="en-US" altLang="ko-KR" sz="800" dirty="0" smtClean="0"/>
                        <a:t>5544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2017-07-08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2017-07-08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312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25200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5.18</a:t>
                      </a:r>
                      <a:r>
                        <a:rPr lang="ko-KR" altLang="en-US" sz="800" dirty="0" smtClean="0"/>
                        <a:t>민주 유공자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취소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1234567890128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1234567890120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22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채대승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010-1234-1111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63</a:t>
                      </a:r>
                      <a:r>
                        <a:rPr lang="ko-KR" altLang="en-US" sz="800" dirty="0" smtClean="0"/>
                        <a:t>비</a:t>
                      </a:r>
                      <a:r>
                        <a:rPr lang="en-US" altLang="ko-KR" sz="800" dirty="0" smtClean="0"/>
                        <a:t>6546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2017-07-08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2017-07-09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169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13600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없음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 bwMode="auto">
          <a:xfrm rot="20592395">
            <a:off x="101287" y="6269600"/>
            <a:ext cx="641522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총 </a:t>
            </a:r>
            <a:r>
              <a:rPr kumimoji="0" lang="en-US" altLang="ko-KR" sz="800" dirty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1</a:t>
            </a:r>
            <a:r>
              <a:rPr kumimoji="0" lang="en-US" altLang="ko-KR" sz="800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0</a:t>
            </a:r>
            <a:r>
              <a:rPr kumimoji="0" lang="ko-KR" altLang="en-US" sz="800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개씩</a:t>
            </a:r>
            <a:endParaRPr kumimoji="0" lang="ko-KR" altLang="en-US" sz="8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63" name="Oval 115"/>
          <p:cNvSpPr>
            <a:spLocks noChangeArrowheads="1"/>
          </p:cNvSpPr>
          <p:nvPr/>
        </p:nvSpPr>
        <p:spPr bwMode="auto">
          <a:xfrm>
            <a:off x="442620" y="125934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56920" y="1280534"/>
            <a:ext cx="22358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noProof="0" dirty="0" smtClean="0">
                <a:latin typeface="+mj-lt"/>
                <a:ea typeface="+mj-ea"/>
                <a:cs typeface="맑은 고딕" charset="0"/>
              </a:rPr>
              <a:t>조회날짜 </a:t>
            </a:r>
            <a:r>
              <a:rPr kumimoji="0" lang="en-US" altLang="ko-KR" sz="1000" noProof="0" dirty="0" smtClean="0">
                <a:latin typeface="+mj-lt"/>
                <a:ea typeface="+mj-ea"/>
                <a:cs typeface="맑은 고딕" charset="0"/>
              </a:rPr>
              <a:t>: 17/06/01 ~ 17/07/01</a:t>
            </a:r>
            <a:endParaRPr kumimoji="0" lang="ko-KR" altLang="en-US" sz="1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69" name="TextBox 21"/>
          <p:cNvSpPr txBox="1">
            <a:spLocks noChangeArrowheads="1"/>
          </p:cNvSpPr>
          <p:nvPr/>
        </p:nvSpPr>
        <p:spPr bwMode="auto">
          <a:xfrm>
            <a:off x="3162720" y="6255268"/>
            <a:ext cx="13211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ea typeface="나눔고딕" pitchFamily="50" charset="-127"/>
              </a:rPr>
              <a:t>&lt;&lt; 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</a:t>
            </a:r>
            <a:r>
              <a:rPr lang="en-US" altLang="ko-KR" sz="800" dirty="0" smtClean="0">
                <a:ea typeface="나눔고딕" pitchFamily="50" charset="-127"/>
              </a:rPr>
              <a:t>5  &gt; &gt;&gt;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442620" y="157930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Oval 115"/>
          <p:cNvSpPr>
            <a:spLocks noChangeArrowheads="1"/>
          </p:cNvSpPr>
          <p:nvPr/>
        </p:nvSpPr>
        <p:spPr bwMode="auto">
          <a:xfrm>
            <a:off x="3036470" y="6076538"/>
            <a:ext cx="23084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43" name="Oval 115"/>
          <p:cNvSpPr>
            <a:spLocks noChangeArrowheads="1"/>
          </p:cNvSpPr>
          <p:nvPr/>
        </p:nvSpPr>
        <p:spPr bwMode="auto">
          <a:xfrm>
            <a:off x="19050" y="2556917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11"/>
          <p:cNvSpPr txBox="1"/>
          <p:nvPr/>
        </p:nvSpPr>
        <p:spPr>
          <a:xfrm>
            <a:off x="2272897" y="788755"/>
            <a:ext cx="312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현</a:t>
            </a:r>
            <a:r>
              <a:rPr lang="ko-KR" altLang="en-US" sz="1100" b="1" dirty="0">
                <a:solidFill>
                  <a:srgbClr val="000000"/>
                </a:solidFill>
                <a:latin typeface="맑은 고딕"/>
              </a:rPr>
              <a:t>장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관리 페이지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1973554" y="1068505"/>
            <a:ext cx="369952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674839" y="1635869"/>
            <a:ext cx="94677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674838" y="1807365"/>
            <a:ext cx="946777" cy="5518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결제완</a:t>
            </a:r>
            <a:r>
              <a:rPr lang="ko-KR" altLang="en-US" sz="800" dirty="0">
                <a:solidFill>
                  <a:schemeClr val="tx1"/>
                </a:solidFill>
              </a:rPr>
              <a:t>료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주차</a:t>
            </a:r>
            <a:r>
              <a:rPr lang="ko-KR" altLang="en-US" sz="800" dirty="0" err="1">
                <a:solidFill>
                  <a:schemeClr val="tx1"/>
                </a:solidFill>
              </a:rPr>
              <a:t>중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510250" y="1635869"/>
            <a:ext cx="0" cy="15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722969" y="1325620"/>
            <a:ext cx="41398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조</a:t>
            </a:r>
            <a:r>
              <a:rPr lang="ko-KR" altLang="en-US" sz="800" dirty="0">
                <a:solidFill>
                  <a:schemeClr val="tx1"/>
                </a:solidFill>
              </a:rPr>
              <a:t>회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175024" y="1325620"/>
            <a:ext cx="41398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</a:t>
            </a:r>
            <a:r>
              <a:rPr lang="ko-KR" altLang="en-US" sz="800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71220" y="1651852"/>
            <a:ext cx="94677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개씩보기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1219" y="1823348"/>
            <a:ext cx="946777" cy="6695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개씩보기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개씩 보기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</a:t>
            </a:r>
            <a:r>
              <a:rPr lang="ko-KR" altLang="en-US" sz="800" dirty="0" smtClean="0">
                <a:solidFill>
                  <a:schemeClr val="tx1"/>
                </a:solidFill>
              </a:rPr>
              <a:t>개씩 보기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30</a:t>
            </a:r>
            <a:r>
              <a:rPr lang="ko-KR" altLang="en-US" sz="800" dirty="0" smtClean="0">
                <a:solidFill>
                  <a:schemeClr val="tx1"/>
                </a:solidFill>
              </a:rPr>
              <a:t>개씩 보기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40</a:t>
            </a:r>
            <a:r>
              <a:rPr lang="ko-KR" altLang="en-US" sz="800" dirty="0" smtClean="0">
                <a:solidFill>
                  <a:schemeClr val="tx1"/>
                </a:solidFill>
              </a:rPr>
              <a:t>개씩 보기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506631" y="1651852"/>
            <a:ext cx="0" cy="15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15"/>
          <p:cNvSpPr>
            <a:spLocks noChangeArrowheads="1"/>
          </p:cNvSpPr>
          <p:nvPr/>
        </p:nvSpPr>
        <p:spPr bwMode="auto">
          <a:xfrm>
            <a:off x="2555525" y="153755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919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회원관</a:t>
            </a:r>
            <a:r>
              <a:rPr lang="ko-KR" altLang="en-US" dirty="0"/>
              <a:t>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B_001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732750274"/>
              </p:ext>
            </p:extLst>
          </p:nvPr>
        </p:nvGraphicFramePr>
        <p:xfrm>
          <a:off x="7545288" y="620688"/>
          <a:ext cx="2304256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80%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기본값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전체회원정보 표시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최신 회원번호 순으로 정렬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가입 클릭 시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가입 회원정보만  출력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최신 회원번호로 정렬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탈퇴 클릭</a:t>
                      </a:r>
                      <a:r>
                        <a:rPr lang="ko-KR" altLang="en-US" sz="1000" baseline="0" dirty="0" smtClean="0"/>
                        <a:t> 시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탈퇴회원 정모만 출력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최신 회원 번호로 정렬  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회원 찾기 </a:t>
                      </a:r>
                      <a:r>
                        <a:rPr lang="en-US" altLang="ko-KR" sz="1000" dirty="0" smtClean="0"/>
                        <a:t>:  </a:t>
                      </a:r>
                      <a:r>
                        <a:rPr lang="ko-KR" altLang="en-US" sz="1000" dirty="0" smtClean="0"/>
                        <a:t>찾고자 하는 해당회원 아이디와 이름으로 검색 가능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검색범위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가입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탈퇴회원</a:t>
                      </a:r>
                      <a:r>
                        <a:rPr lang="ko-KR" altLang="en-US" sz="1000" baseline="0" dirty="0" smtClean="0"/>
                        <a:t> 모두검색</a:t>
                      </a:r>
                      <a:r>
                        <a:rPr lang="en-US" altLang="ko-KR" sz="1000" baseline="0" dirty="0" smtClean="0"/>
                        <a:t>-&gt;</a:t>
                      </a:r>
                      <a:r>
                        <a:rPr lang="ko-KR" altLang="en-US" sz="1000" baseline="0" dirty="0" smtClean="0"/>
                        <a:t>조회 회원 출력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이름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이외의 값으론 검색 불가</a:t>
                      </a:r>
                      <a:r>
                        <a:rPr lang="en-US" altLang="ko-KR" sz="1000" baseline="0" dirty="0" smtClean="0"/>
                        <a:t>, alert</a:t>
                      </a:r>
                      <a:r>
                        <a:rPr lang="ko-KR" altLang="en-US" sz="1000" baseline="0" dirty="0" smtClean="0"/>
                        <a:t>창 발생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동명 이인일 경우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최신 가입 날짜로 정렬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err="1" smtClean="0"/>
                        <a:t>페이징</a:t>
                      </a:r>
                      <a:r>
                        <a:rPr lang="ko-KR" altLang="en-US" sz="1000" dirty="0" smtClean="0"/>
                        <a:t> 처리 기준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개 묶음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&gt;: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개 단위씩 다음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&lt;: 5</a:t>
                      </a:r>
                      <a:r>
                        <a:rPr lang="ko-KR" altLang="en-US" sz="1000" dirty="0" smtClean="0"/>
                        <a:t>개 단위씩 이전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해당 페이지는 굵게 표시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&gt;&gt;: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마지막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&lt;&lt;: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처음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행은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개씩 출력한다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클릭하는 값으로 목록개수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 출력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893076"/>
              </p:ext>
            </p:extLst>
          </p:nvPr>
        </p:nvGraphicFramePr>
        <p:xfrm>
          <a:off x="66290" y="1988840"/>
          <a:ext cx="7118957" cy="3824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727"/>
                <a:gridCol w="834779"/>
                <a:gridCol w="770565"/>
                <a:gridCol w="770565"/>
                <a:gridCol w="1027420"/>
                <a:gridCol w="1541130"/>
                <a:gridCol w="963206"/>
                <a:gridCol w="770565"/>
              </a:tblGrid>
              <a:tr h="28184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회원번호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아이디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이름</a:t>
                      </a:r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연락처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이메일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가입날짜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회원종류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dksemqh97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안드보라</a:t>
                      </a:r>
                      <a:endParaRPr lang="ko-KR" altLang="en-US" sz="8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010-4245-0220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dksemqh97@naver.com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2017/06/01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가입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choi123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최일현</a:t>
                      </a:r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010.-1234-1234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choi123@naver.com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2017/05/31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탈퇴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rigun3000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장태준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010-1999-1999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rigun3000@naver.com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2017/05/30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가입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tmdghks123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백승환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010-8888-8888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tmdghks123@naver.com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2017/05/27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탈퇴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 bwMode="auto">
          <a:xfrm rot="20592395">
            <a:off x="65242" y="5868388"/>
            <a:ext cx="647933" cy="2154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총 </a:t>
            </a:r>
            <a:r>
              <a:rPr kumimoji="0" lang="en-US" altLang="ko-KR" sz="800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20</a:t>
            </a:r>
            <a:r>
              <a:rPr kumimoji="0" lang="ko-KR" altLang="en-US" sz="800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개씩</a:t>
            </a:r>
            <a:endParaRPr kumimoji="0" lang="ko-KR" altLang="en-US" sz="8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5018356" y="1570546"/>
            <a:ext cx="81624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noProof="0" dirty="0" smtClean="0">
                <a:latin typeface="+mj-lt"/>
                <a:ea typeface="+mj-ea"/>
                <a:cs typeface="맑은 고딕" charset="0"/>
              </a:rPr>
              <a:t>회원 찾기 </a:t>
            </a:r>
            <a:r>
              <a:rPr kumimoji="0" lang="en-US" altLang="ko-KR" sz="1000" dirty="0">
                <a:latin typeface="+mj-lt"/>
                <a:ea typeface="+mj-ea"/>
                <a:cs typeface="맑은 고딕" charset="0"/>
              </a:rPr>
              <a:t>:</a:t>
            </a:r>
            <a:endParaRPr kumimoji="0" lang="ko-KR" altLang="en-US" sz="1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34606" y="1635869"/>
            <a:ext cx="94677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</a:rPr>
              <a:t>이름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</a:rPr>
              <a:t>아이디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828276" y="1635869"/>
            <a:ext cx="41398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</a:rPr>
              <a:t>검</a:t>
            </a:r>
            <a:r>
              <a:rPr lang="ko-KR" altLang="en-US" sz="500" smtClean="0">
                <a:solidFill>
                  <a:schemeClr val="tx1"/>
                </a:solidFill>
              </a:rPr>
              <a:t>색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9" name="TextBox 21"/>
          <p:cNvSpPr txBox="1">
            <a:spLocks noChangeArrowheads="1"/>
          </p:cNvSpPr>
          <p:nvPr/>
        </p:nvSpPr>
        <p:spPr bwMode="auto">
          <a:xfrm>
            <a:off x="3093539" y="6058540"/>
            <a:ext cx="11031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ea typeface="나눔고딕" pitchFamily="50" charset="-127"/>
              </a:rPr>
              <a:t>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</a:t>
            </a:r>
            <a:r>
              <a:rPr lang="en-US" altLang="ko-KR" sz="800" dirty="0" smtClean="0">
                <a:ea typeface="나눔고딕" pitchFamily="50" charset="-127"/>
              </a:rPr>
              <a:t>5  &gt; &gt;&gt;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72" name="TextBox 11"/>
          <p:cNvSpPr txBox="1"/>
          <p:nvPr/>
        </p:nvSpPr>
        <p:spPr>
          <a:xfrm>
            <a:off x="2272897" y="788755"/>
            <a:ext cx="312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회원관리 페이지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1973554" y="1068505"/>
            <a:ext cx="369952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13867" y="1084672"/>
            <a:ext cx="1368152" cy="22137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전체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3867" y="1337934"/>
            <a:ext cx="1368152" cy="56307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전</a:t>
            </a:r>
            <a:r>
              <a:rPr lang="ko-KR" altLang="en-US" sz="1050" dirty="0">
                <a:solidFill>
                  <a:schemeClr val="tx1"/>
                </a:solidFill>
              </a:rPr>
              <a:t>체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가입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탈퇴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8" name="순서도: 병합 7"/>
          <p:cNvSpPr/>
          <p:nvPr/>
        </p:nvSpPr>
        <p:spPr>
          <a:xfrm>
            <a:off x="1372419" y="1205663"/>
            <a:ext cx="144016" cy="4571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115"/>
          <p:cNvSpPr>
            <a:spLocks noChangeArrowheads="1"/>
          </p:cNvSpPr>
          <p:nvPr/>
        </p:nvSpPr>
        <p:spPr bwMode="auto">
          <a:xfrm>
            <a:off x="1292027" y="85607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val 115"/>
          <p:cNvSpPr>
            <a:spLocks noChangeArrowheads="1"/>
          </p:cNvSpPr>
          <p:nvPr/>
        </p:nvSpPr>
        <p:spPr bwMode="auto">
          <a:xfrm>
            <a:off x="1078336" y="149848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7" name="Oval 115"/>
          <p:cNvSpPr>
            <a:spLocks noChangeArrowheads="1"/>
          </p:cNvSpPr>
          <p:nvPr/>
        </p:nvSpPr>
        <p:spPr bwMode="auto">
          <a:xfrm>
            <a:off x="1078336" y="173227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28" name="Oval 115"/>
          <p:cNvSpPr>
            <a:spLocks noChangeArrowheads="1"/>
          </p:cNvSpPr>
          <p:nvPr/>
        </p:nvSpPr>
        <p:spPr bwMode="auto">
          <a:xfrm>
            <a:off x="6941427" y="138418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29" name="Oval 115"/>
          <p:cNvSpPr>
            <a:spLocks noChangeArrowheads="1"/>
          </p:cNvSpPr>
          <p:nvPr/>
        </p:nvSpPr>
        <p:spPr bwMode="auto">
          <a:xfrm>
            <a:off x="3000191" y="601814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24" name="Oval 115"/>
          <p:cNvSpPr>
            <a:spLocks noChangeArrowheads="1"/>
          </p:cNvSpPr>
          <p:nvPr/>
        </p:nvSpPr>
        <p:spPr bwMode="auto">
          <a:xfrm>
            <a:off x="616182" y="590384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604517" y="1094978"/>
            <a:ext cx="1368152" cy="22137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20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개씩보기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04517" y="1337934"/>
            <a:ext cx="1368152" cy="56307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10</a:t>
            </a:r>
            <a:r>
              <a:rPr lang="ko-KR" altLang="en-US" sz="1050" dirty="0" smtClean="0">
                <a:solidFill>
                  <a:schemeClr val="tx1"/>
                </a:solidFill>
              </a:rPr>
              <a:t>개씩 보기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20</a:t>
            </a:r>
            <a:r>
              <a:rPr lang="ko-KR" altLang="en-US" sz="1050" dirty="0" smtClean="0">
                <a:solidFill>
                  <a:schemeClr val="tx1"/>
                </a:solidFill>
              </a:rPr>
              <a:t>개씩 보기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50</a:t>
            </a:r>
            <a:r>
              <a:rPr lang="ko-KR" altLang="en-US" sz="1050" dirty="0" smtClean="0">
                <a:solidFill>
                  <a:schemeClr val="tx1"/>
                </a:solidFill>
              </a:rPr>
              <a:t>개씩 보기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32" name="Oval 115"/>
          <p:cNvSpPr>
            <a:spLocks noChangeArrowheads="1"/>
          </p:cNvSpPr>
          <p:nvPr/>
        </p:nvSpPr>
        <p:spPr bwMode="auto">
          <a:xfrm>
            <a:off x="2858369" y="83990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8058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결제 관리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89947800"/>
              </p:ext>
            </p:extLst>
          </p:nvPr>
        </p:nvGraphicFramePr>
        <p:xfrm>
          <a:off x="7545288" y="296377"/>
          <a:ext cx="2247324" cy="6360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25"/>
                <a:gridCol w="1828199"/>
              </a:tblGrid>
              <a:tr h="1953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결제 관리 </a:t>
                      </a: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= 80%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</a:t>
                      </a:r>
                      <a:r>
                        <a:rPr lang="en-US" altLang="ko-KR" sz="1000" baseline="0" dirty="0" smtClean="0"/>
                        <a:t>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결제 정보 행 사이즈 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Default : 10</a:t>
                      </a:r>
                      <a:r>
                        <a:rPr lang="ko-KR" altLang="en-US" sz="1000" baseline="0" dirty="0" smtClean="0"/>
                        <a:t>줄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최소 </a:t>
                      </a:r>
                      <a:r>
                        <a:rPr lang="en-US" altLang="ko-KR" sz="1000" baseline="0" dirty="0" smtClean="0"/>
                        <a:t>5</a:t>
                      </a:r>
                      <a:r>
                        <a:rPr lang="ko-KR" altLang="en-US" sz="1000" baseline="0" dirty="0" smtClean="0"/>
                        <a:t>줄 </a:t>
                      </a:r>
                      <a:r>
                        <a:rPr lang="en-US" altLang="ko-KR" sz="1000" baseline="0" dirty="0" smtClean="0"/>
                        <a:t>~ 30</a:t>
                      </a:r>
                      <a:r>
                        <a:rPr lang="ko-KR" altLang="en-US" sz="1000" baseline="0" dirty="0" smtClean="0"/>
                        <a:t>줄까지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결제 종류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전체 </a:t>
                      </a:r>
                      <a:r>
                        <a:rPr lang="en-US" altLang="ko-KR" sz="1000" baseline="0" dirty="0" smtClean="0"/>
                        <a:t>– </a:t>
                      </a:r>
                      <a:r>
                        <a:rPr lang="ko-KR" altLang="en-US" sz="1000" baseline="0" dirty="0" smtClean="0"/>
                        <a:t>예약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현장 전부 조회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예약</a:t>
                      </a:r>
                      <a:r>
                        <a:rPr lang="en-US" altLang="ko-KR" sz="1000" baseline="0" dirty="0" smtClean="0"/>
                        <a:t> – </a:t>
                      </a:r>
                      <a:r>
                        <a:rPr lang="ko-KR" altLang="en-US" sz="1000" baseline="0" dirty="0" smtClean="0"/>
                        <a:t>결제 종류가 예약인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         결제 정보만 조회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현장 </a:t>
                      </a:r>
                      <a:r>
                        <a:rPr lang="en-US" altLang="ko-KR" sz="1000" baseline="0" dirty="0" smtClean="0"/>
                        <a:t>– </a:t>
                      </a:r>
                      <a:r>
                        <a:rPr lang="ko-KR" altLang="en-US" sz="1000" baseline="0" dirty="0" smtClean="0"/>
                        <a:t>결제 종류가 현장인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        </a:t>
                      </a:r>
                      <a:r>
                        <a:rPr lang="ko-KR" altLang="en-US" sz="1000" baseline="0" dirty="0" smtClean="0"/>
                        <a:t>결제 정보만 조회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날짜 조회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ko-KR" altLang="en-US" sz="1000" baseline="0" dirty="0" smtClean="0"/>
                        <a:t>조회 날짜의 </a:t>
                      </a:r>
                      <a:r>
                        <a:rPr lang="en-US" altLang="ko-KR" sz="1000" baseline="0" dirty="0" smtClean="0"/>
                        <a:t>default </a:t>
                      </a:r>
                      <a:r>
                        <a:rPr lang="ko-KR" altLang="en-US" sz="1000" baseline="0" dirty="0" smtClean="0"/>
                        <a:t>값은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전체 날짜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데이트 </a:t>
                      </a:r>
                      <a:r>
                        <a:rPr lang="ko-KR" altLang="en-US" sz="1000" baseline="0" smtClean="0"/>
                        <a:t>피커로</a:t>
                      </a:r>
                      <a:r>
                        <a:rPr lang="ko-KR" altLang="en-US" sz="1000" baseline="0" dirty="0" smtClean="0"/>
                        <a:t> 날짜 지정 시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위 조회 날짜에 해당 일이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나오고 그 날의 결제 정보를 조회 할 수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err="1" smtClean="0"/>
                        <a:t>페이징</a:t>
                      </a:r>
                      <a:r>
                        <a:rPr lang="ko-KR" altLang="en-US" sz="1000" dirty="0" smtClean="0"/>
                        <a:t> 처리 기준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개 묶음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&gt;: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개 단위씩 다음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&lt;: 5</a:t>
                      </a:r>
                      <a:r>
                        <a:rPr lang="ko-KR" altLang="en-US" sz="1000" dirty="0" smtClean="0"/>
                        <a:t>개 단위씩 이전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해당 페이지는 굵게 표시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599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전체 버튼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ko-KR" altLang="en-US" sz="1000" baseline="0" dirty="0" smtClean="0"/>
                        <a:t>전체 버튼 클릭 시 전체 날짜 결제 정보를 조회할 수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</a:tr>
              <a:tr h="171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번호 조회</a:t>
                      </a:r>
                      <a:r>
                        <a:rPr lang="en-US" altLang="ko-KR" sz="1000" baseline="0" dirty="0" smtClean="0"/>
                        <a:t> :  type(text) input</a:t>
                      </a:r>
                      <a:r>
                        <a:rPr lang="ko-KR" altLang="en-US" sz="1000" baseline="0" dirty="0" smtClean="0"/>
                        <a:t>란 에 결제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예약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현장의 번호를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적어주고 </a:t>
                      </a:r>
                      <a:r>
                        <a:rPr lang="en-US" altLang="ko-KR" sz="1000" baseline="0" dirty="0" smtClean="0"/>
                        <a:t>select </a:t>
                      </a:r>
                      <a:r>
                        <a:rPr lang="ko-KR" altLang="en-US" sz="1000" baseline="0" dirty="0" smtClean="0"/>
                        <a:t>박스에서 조회하기 원하는 종류를 선택 후 검색 클릭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171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결제 정보 </a:t>
                      </a:r>
                      <a:r>
                        <a:rPr lang="en-US" altLang="ko-KR" sz="1000" baseline="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테이블 형식으로 각 칼럼은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번호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결제 종류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결제 번호</a:t>
                      </a:r>
                      <a:r>
                        <a:rPr lang="en-US" altLang="ko-KR" sz="1000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예약 번호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현장 번호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결제가격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결제날짜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카드사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결제상황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차액 부과금을 보여준다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23222" y="283982"/>
            <a:ext cx="2160240" cy="432048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 관리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18409"/>
              </p:ext>
            </p:extLst>
          </p:nvPr>
        </p:nvGraphicFramePr>
        <p:xfrm>
          <a:off x="416496" y="2734372"/>
          <a:ext cx="6912770" cy="2855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567"/>
                <a:gridCol w="750155"/>
                <a:gridCol w="583328"/>
                <a:gridCol w="736949"/>
                <a:gridCol w="634629"/>
                <a:gridCol w="655062"/>
                <a:gridCol w="725270"/>
                <a:gridCol w="725270"/>
                <a:gridCol w="725270"/>
                <a:gridCol w="725270"/>
              </a:tblGrid>
              <a:tr h="7445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결제종류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결제번호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예약번호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현장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결제가격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결제날짜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카드사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결제상황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차액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부과금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86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예약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1521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4454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-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6,000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17/06/01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국민은행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결제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24,000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6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예약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3126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5545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-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15,000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17/06/01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우리은행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환불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8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현장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4845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-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6544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24,000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17/06/01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-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-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8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현장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4755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-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5444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17/06/01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-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-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869405" y="6167682"/>
            <a:ext cx="4176464" cy="3884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 1 2 3 4 5 &gt;</a:t>
            </a:r>
            <a:endParaRPr lang="ko-KR" altLang="en-US" dirty="0"/>
          </a:p>
        </p:txBody>
      </p:sp>
      <p:sp>
        <p:nvSpPr>
          <p:cNvPr id="14" name="Oval 115"/>
          <p:cNvSpPr>
            <a:spLocks noChangeArrowheads="1"/>
          </p:cNvSpPr>
          <p:nvPr/>
        </p:nvSpPr>
        <p:spPr bwMode="auto">
          <a:xfrm>
            <a:off x="801928" y="948371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323071" y="906623"/>
            <a:ext cx="13420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noProof="0" dirty="0" smtClean="0">
                <a:latin typeface="+mj-lt"/>
                <a:ea typeface="+mj-ea"/>
                <a:cs typeface="맑은 고딕" charset="0"/>
              </a:rPr>
              <a:t>오늘 날짜</a:t>
            </a:r>
            <a:r>
              <a:rPr kumimoji="0" lang="en-US" altLang="ko-KR" sz="1000" noProof="0" dirty="0" smtClean="0">
                <a:latin typeface="+mj-lt"/>
                <a:ea typeface="+mj-ea"/>
                <a:cs typeface="맑은 고딕" charset="0"/>
              </a:rPr>
              <a:t>: 17/06/01</a:t>
            </a:r>
            <a:endParaRPr kumimoji="0" lang="ko-KR" altLang="en-US" sz="1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96063" y="1275955"/>
            <a:ext cx="94677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96062" y="1447452"/>
            <a:ext cx="946777" cy="4318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예약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현</a:t>
            </a:r>
            <a:r>
              <a:rPr lang="ko-KR" altLang="en-US" sz="800" dirty="0">
                <a:solidFill>
                  <a:schemeClr val="tx1"/>
                </a:solidFill>
              </a:rPr>
              <a:t>장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1008487" y="1011267"/>
            <a:ext cx="81624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noProof="0" dirty="0" smtClean="0">
                <a:latin typeface="+mj-lt"/>
                <a:ea typeface="+mj-ea"/>
                <a:cs typeface="맑은 고딕" charset="0"/>
              </a:rPr>
              <a:t>결제 종류 </a:t>
            </a:r>
            <a:r>
              <a:rPr kumimoji="0" lang="en-US" altLang="ko-KR" sz="1000" noProof="0" dirty="0" smtClean="0">
                <a:latin typeface="+mj-lt"/>
                <a:ea typeface="+mj-ea"/>
                <a:cs typeface="맑은 고딕" charset="0"/>
              </a:rPr>
              <a:t>:</a:t>
            </a:r>
            <a:endParaRPr kumimoji="0" lang="ko-KR" altLang="en-US" sz="1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903821" y="812935"/>
            <a:ext cx="25084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dirty="0" smtClean="0">
                <a:latin typeface="+mj-lt"/>
                <a:ea typeface="+mj-ea"/>
                <a:cs typeface="맑은 고딕" charset="0"/>
              </a:rPr>
              <a:t>조회날짜 </a:t>
            </a:r>
            <a:r>
              <a:rPr kumimoji="0" lang="en-US" altLang="ko-KR" sz="1000" b="1" dirty="0" smtClean="0">
                <a:latin typeface="+mj-lt"/>
                <a:ea typeface="+mj-ea"/>
                <a:cs typeface="맑은 고딕" charset="0"/>
              </a:rPr>
              <a:t>: 17/06/01</a:t>
            </a:r>
            <a:r>
              <a:rPr kumimoji="0" lang="ko-KR" altLang="en-US" sz="1000" b="1" dirty="0" smtClean="0">
                <a:latin typeface="+mj-lt"/>
                <a:ea typeface="+mj-ea"/>
                <a:cs typeface="맑은 고딕" charset="0"/>
              </a:rPr>
              <a:t>      </a:t>
            </a:r>
            <a:endParaRPr kumimoji="0" lang="en-US" altLang="ko-KR" sz="1000" b="1" dirty="0" smtClean="0">
              <a:latin typeface="+mj-lt"/>
              <a:ea typeface="+mj-ea"/>
              <a:cs typeface="맑은 고딕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77306" y="2001121"/>
            <a:ext cx="94677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924083" y="2001121"/>
            <a:ext cx="41398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</a:t>
            </a:r>
            <a:r>
              <a:rPr lang="ko-KR" altLang="en-US" sz="500" dirty="0" smtClean="0">
                <a:solidFill>
                  <a:schemeClr val="tx1"/>
                </a:solidFill>
              </a:rPr>
              <a:t>색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30527" y="2004366"/>
            <a:ext cx="94677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결제번</a:t>
            </a:r>
            <a:r>
              <a:rPr lang="ko-KR" altLang="en-US" sz="900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030528" y="2155609"/>
            <a:ext cx="946777" cy="3844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예약번호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현장번호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결제번호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211276" y="1310717"/>
            <a:ext cx="946777" cy="1523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253851" y="1320180"/>
            <a:ext cx="413987" cy="1523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전</a:t>
            </a:r>
            <a:r>
              <a:rPr lang="ko-KR" altLang="en-US" sz="500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5948163" y="1714762"/>
            <a:ext cx="946777" cy="2245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948162" y="1886259"/>
            <a:ext cx="946777" cy="62144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r>
              <a:rPr lang="ko-KR" altLang="en-US" sz="800" dirty="0" smtClean="0">
                <a:solidFill>
                  <a:schemeClr val="tx1"/>
                </a:solidFill>
              </a:rPr>
              <a:t>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</a:t>
            </a:r>
            <a:r>
              <a:rPr lang="ko-KR" altLang="en-US" sz="800" dirty="0" smtClean="0">
                <a:solidFill>
                  <a:schemeClr val="tx1"/>
                </a:solidFill>
              </a:rPr>
              <a:t>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30</a:t>
            </a:r>
            <a:r>
              <a:rPr lang="ko-KR" altLang="en-US" sz="800" dirty="0" smtClean="0">
                <a:solidFill>
                  <a:schemeClr val="tx1"/>
                </a:solidFill>
              </a:rPr>
              <a:t>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2154727" y="1062671"/>
            <a:ext cx="81624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dirty="0" smtClean="0">
                <a:latin typeface="+mj-lt"/>
                <a:ea typeface="+mj-ea"/>
                <a:cs typeface="맑은 고딕" charset="0"/>
              </a:rPr>
              <a:t>날짜 조회</a:t>
            </a:r>
            <a:r>
              <a:rPr kumimoji="0" lang="ko-KR" altLang="en-US" sz="1000" noProof="0" dirty="0" smtClean="0">
                <a:latin typeface="+mj-lt"/>
                <a:ea typeface="+mj-ea"/>
                <a:cs typeface="맑은 고딕" charset="0"/>
              </a:rPr>
              <a:t> </a:t>
            </a:r>
            <a:r>
              <a:rPr kumimoji="0" lang="en-US" altLang="ko-KR" sz="1000" noProof="0" dirty="0" smtClean="0">
                <a:latin typeface="+mj-lt"/>
                <a:ea typeface="+mj-ea"/>
                <a:cs typeface="맑은 고딕" charset="0"/>
              </a:rPr>
              <a:t>:</a:t>
            </a:r>
            <a:endParaRPr kumimoji="0" lang="ko-KR" altLang="en-US" sz="1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60" name="Oval 115"/>
          <p:cNvSpPr>
            <a:spLocks noChangeArrowheads="1"/>
          </p:cNvSpPr>
          <p:nvPr/>
        </p:nvSpPr>
        <p:spPr bwMode="auto">
          <a:xfrm>
            <a:off x="5765488" y="1566060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Oval 115"/>
          <p:cNvSpPr>
            <a:spLocks noChangeArrowheads="1"/>
          </p:cNvSpPr>
          <p:nvPr/>
        </p:nvSpPr>
        <p:spPr bwMode="auto">
          <a:xfrm>
            <a:off x="1977304" y="1007138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Oval 115"/>
          <p:cNvSpPr>
            <a:spLocks noChangeArrowheads="1"/>
          </p:cNvSpPr>
          <p:nvPr/>
        </p:nvSpPr>
        <p:spPr bwMode="auto">
          <a:xfrm>
            <a:off x="3063669" y="6053382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93" name="Oval 115"/>
          <p:cNvSpPr>
            <a:spLocks noChangeArrowheads="1"/>
          </p:cNvSpPr>
          <p:nvPr/>
        </p:nvSpPr>
        <p:spPr bwMode="auto">
          <a:xfrm>
            <a:off x="3161641" y="1120861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0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Oval 115"/>
          <p:cNvSpPr>
            <a:spLocks noChangeArrowheads="1"/>
          </p:cNvSpPr>
          <p:nvPr/>
        </p:nvSpPr>
        <p:spPr bwMode="auto">
          <a:xfrm>
            <a:off x="272675" y="2620072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95" name="Oval 115"/>
          <p:cNvSpPr>
            <a:spLocks noChangeArrowheads="1"/>
          </p:cNvSpPr>
          <p:nvPr/>
        </p:nvSpPr>
        <p:spPr bwMode="auto">
          <a:xfrm>
            <a:off x="829843" y="1894652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285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현장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주차장 현재현황페이지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B_001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727162607"/>
              </p:ext>
            </p:extLst>
          </p:nvPr>
        </p:nvGraphicFramePr>
        <p:xfrm>
          <a:off x="7545288" y="620688"/>
          <a:ext cx="2304256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가장먼저보여지는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현장현황</a:t>
                      </a:r>
                      <a:r>
                        <a:rPr lang="en-US" altLang="ko-KR" sz="1000" dirty="0" smtClean="0"/>
                        <a:t>page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80%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날짜시간은 </a:t>
                      </a:r>
                      <a:r>
                        <a:rPr lang="en-US" altLang="ko-KR" sz="1000" dirty="0" err="1" smtClean="0"/>
                        <a:t>sysdate</a:t>
                      </a:r>
                      <a:r>
                        <a:rPr lang="ko-KR" altLang="en-US" sz="1000" dirty="0" smtClean="0"/>
                        <a:t>로 가져옴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초단위로 현재시간 가져옴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동적</a:t>
                      </a:r>
                      <a:r>
                        <a:rPr lang="en-US" altLang="ko-KR" sz="1000" dirty="0" smtClean="0"/>
                        <a:t>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남은 자리 수치화 표시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차액부과금 클릭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입력폼</a:t>
                      </a:r>
                      <a:r>
                        <a:rPr lang="ko-KR" altLang="en-US" sz="1000" dirty="0" smtClean="0"/>
                        <a:t> 출력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마감버튼 클릭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당일 날 예약 고객 전부 사용으로 변경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변경할 고객이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변경완료</a:t>
                      </a:r>
                      <a:r>
                        <a:rPr lang="en-US" altLang="ko-KR" sz="1000" dirty="0" smtClean="0"/>
                        <a:t>!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smtClean="0"/>
                        <a:t>Alert</a:t>
                      </a:r>
                      <a:r>
                        <a:rPr lang="ko-KR" altLang="en-US" sz="1000" baseline="0" smtClean="0"/>
                        <a:t>창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변경할 고객이 없을 경우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변경할 </a:t>
                      </a:r>
                      <a:r>
                        <a:rPr lang="ko-KR" altLang="en-US" sz="1000" dirty="0" err="1" smtClean="0"/>
                        <a:t>고객이없습니다</a:t>
                      </a:r>
                      <a:r>
                        <a:rPr lang="en-US" altLang="ko-KR" sz="1000" dirty="0" smtClean="0"/>
                        <a:t>. Alert</a:t>
                      </a:r>
                      <a:r>
                        <a:rPr lang="ko-KR" altLang="en-US" sz="1000" dirty="0" smtClean="0"/>
                        <a:t>창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52518"/>
              </p:ext>
            </p:extLst>
          </p:nvPr>
        </p:nvGraphicFramePr>
        <p:xfrm>
          <a:off x="423189" y="1877778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>
          <a:xfrm>
            <a:off x="271349" y="3699100"/>
            <a:ext cx="0" cy="547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4249440" y="1849297"/>
            <a:ext cx="311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A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233416" y="2326996"/>
            <a:ext cx="2984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B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233416" y="2605121"/>
            <a:ext cx="3000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C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237289" y="3271790"/>
            <a:ext cx="319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D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229249" y="3557812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E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4229249" y="4163951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F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4239693" y="4471728"/>
            <a:ext cx="314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G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4229249" y="5107604"/>
            <a:ext cx="3225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H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4273038" y="5435260"/>
            <a:ext cx="2407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I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262402" y="6003083"/>
            <a:ext cx="2616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J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95458"/>
              </p:ext>
            </p:extLst>
          </p:nvPr>
        </p:nvGraphicFramePr>
        <p:xfrm>
          <a:off x="423189" y="2349200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773518"/>
              </p:ext>
            </p:extLst>
          </p:nvPr>
        </p:nvGraphicFramePr>
        <p:xfrm>
          <a:off x="426587" y="327596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504212"/>
              </p:ext>
            </p:extLst>
          </p:nvPr>
        </p:nvGraphicFramePr>
        <p:xfrm>
          <a:off x="427356" y="3557812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33470"/>
              </p:ext>
            </p:extLst>
          </p:nvPr>
        </p:nvGraphicFramePr>
        <p:xfrm>
          <a:off x="443380" y="4203056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06545"/>
              </p:ext>
            </p:extLst>
          </p:nvPr>
        </p:nvGraphicFramePr>
        <p:xfrm>
          <a:off x="443380" y="4484905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62409"/>
              </p:ext>
            </p:extLst>
          </p:nvPr>
        </p:nvGraphicFramePr>
        <p:xfrm>
          <a:off x="423189" y="5153411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79386"/>
              </p:ext>
            </p:extLst>
          </p:nvPr>
        </p:nvGraphicFramePr>
        <p:xfrm>
          <a:off x="423189" y="546610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6560"/>
              </p:ext>
            </p:extLst>
          </p:nvPr>
        </p:nvGraphicFramePr>
        <p:xfrm>
          <a:off x="443380" y="600308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16791"/>
              </p:ext>
            </p:extLst>
          </p:nvPr>
        </p:nvGraphicFramePr>
        <p:xfrm>
          <a:off x="426587" y="2631049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68277" y="1406836"/>
            <a:ext cx="4392468" cy="504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TextBox 53"/>
          <p:cNvSpPr txBox="1"/>
          <p:nvPr/>
        </p:nvSpPr>
        <p:spPr bwMode="auto">
          <a:xfrm>
            <a:off x="5673080" y="1126148"/>
            <a:ext cx="15953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2017-06-01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오전 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11:03:26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2272897" y="788755"/>
            <a:ext cx="312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현장현</a:t>
            </a:r>
            <a:r>
              <a:rPr lang="ko-KR" altLang="en-US" sz="1100" b="1" dirty="0">
                <a:solidFill>
                  <a:srgbClr val="000000"/>
                </a:solidFill>
                <a:latin typeface="맑은 고딕"/>
              </a:rPr>
              <a:t>황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관리 페이지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973554" y="1068505"/>
            <a:ext cx="369952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560745" y="1406836"/>
            <a:ext cx="2768848" cy="504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729903" y="1489480"/>
            <a:ext cx="335900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dirty="0" smtClean="0">
                <a:solidFill>
                  <a:schemeClr val="accent3"/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예약  </a:t>
            </a:r>
            <a:r>
              <a:rPr kumimoji="0" lang="ko-KR" altLang="en-US" sz="9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현장발</a:t>
            </a:r>
            <a:r>
              <a:rPr kumimoji="0" lang="ko-KR" altLang="en-US" sz="900" b="1" dirty="0">
                <a:latin typeface="+mn-lt"/>
                <a:ea typeface="+mj-ea"/>
                <a:cs typeface="맑은 고딕" charset="0"/>
              </a:rPr>
              <a:t>매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□ 빈자리  </a:t>
            </a:r>
            <a:r>
              <a:rPr kumimoji="0" lang="ko-KR" altLang="en-US" sz="900" b="1" noProof="0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선택        </a:t>
            </a:r>
            <a:r>
              <a:rPr kumimoji="0" lang="ko-KR" alt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76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/ 100</a:t>
            </a:r>
            <a:endParaRPr kumimoji="0" lang="ko-KR" altLang="en-US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33895" y="6156971"/>
            <a:ext cx="1001330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차액부과</a:t>
            </a:r>
            <a:r>
              <a:rPr lang="ko-KR" altLang="en-US" sz="900">
                <a:solidFill>
                  <a:schemeClr val="tx1"/>
                </a:solidFill>
              </a:rPr>
              <a:t>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Oval 115"/>
          <p:cNvSpPr>
            <a:spLocks noChangeArrowheads="1"/>
          </p:cNvSpPr>
          <p:nvPr/>
        </p:nvSpPr>
        <p:spPr bwMode="auto">
          <a:xfrm>
            <a:off x="5444480" y="106850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3" name="Oval 115"/>
          <p:cNvSpPr>
            <a:spLocks noChangeArrowheads="1"/>
          </p:cNvSpPr>
          <p:nvPr/>
        </p:nvSpPr>
        <p:spPr bwMode="auto">
          <a:xfrm>
            <a:off x="3152800" y="133086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Oval 115"/>
          <p:cNvSpPr>
            <a:spLocks noChangeArrowheads="1"/>
          </p:cNvSpPr>
          <p:nvPr/>
        </p:nvSpPr>
        <p:spPr bwMode="auto">
          <a:xfrm>
            <a:off x="6092552" y="605633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058115" y="6133706"/>
            <a:ext cx="1001330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Oval 115"/>
          <p:cNvSpPr>
            <a:spLocks noChangeArrowheads="1"/>
          </p:cNvSpPr>
          <p:nvPr/>
        </p:nvSpPr>
        <p:spPr bwMode="auto">
          <a:xfrm>
            <a:off x="4943815" y="6060797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4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4675944" y="1492752"/>
            <a:ext cx="2579447" cy="1932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현장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주차장 현재현황페이지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B_001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37597106"/>
              </p:ext>
            </p:extLst>
          </p:nvPr>
        </p:nvGraphicFramePr>
        <p:xfrm>
          <a:off x="7545288" y="620688"/>
          <a:ext cx="2304256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가장먼저보여지는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현장현황</a:t>
                      </a:r>
                      <a:r>
                        <a:rPr lang="en-US" altLang="ko-KR" sz="1000" dirty="0" smtClean="0"/>
                        <a:t>page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80%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 smtClean="0"/>
                        <a:t>차액부과금 클릭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입력폼</a:t>
                      </a:r>
                      <a:r>
                        <a:rPr lang="ko-KR" altLang="en-US" sz="1000" dirty="0" smtClean="0"/>
                        <a:t> 출력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Hide-&gt;show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 smtClean="0"/>
                        <a:t>결제코드번호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aseline="0" dirty="0" smtClean="0"/>
                        <a:t>차액부과금 입력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aseline="0" dirty="0" smtClean="0"/>
                        <a:t>해당 결제코드번호에 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update</a:t>
                      </a:r>
                      <a:r>
                        <a:rPr lang="ko-KR" altLang="en-US" sz="1000" baseline="0" dirty="0" smtClean="0"/>
                        <a:t>문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aseline="0" dirty="0" smtClean="0"/>
                        <a:t>결제코드번호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차액부과금 </a:t>
                      </a:r>
                      <a:r>
                        <a:rPr lang="ko-KR" altLang="en-US" sz="1000" baseline="0" dirty="0" err="1" smtClean="0"/>
                        <a:t>미입력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해당 코드번호 </a:t>
                      </a:r>
                      <a:r>
                        <a:rPr lang="ko-KR" altLang="en-US" sz="1000" baseline="0" dirty="0" err="1" smtClean="0"/>
                        <a:t>없을경우</a:t>
                      </a:r>
                      <a:r>
                        <a:rPr lang="ko-KR" altLang="en-US" sz="1000" baseline="0" dirty="0" smtClean="0"/>
                        <a:t>  </a:t>
                      </a:r>
                      <a:r>
                        <a:rPr lang="en-US" altLang="ko-KR" sz="1000" baseline="0" dirty="0" smtClean="0"/>
                        <a:t>: alert</a:t>
                      </a:r>
                      <a:r>
                        <a:rPr lang="ko-KR" altLang="en-US" sz="1000" baseline="0" dirty="0" smtClean="0"/>
                        <a:t>창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32989"/>
              </p:ext>
            </p:extLst>
          </p:nvPr>
        </p:nvGraphicFramePr>
        <p:xfrm>
          <a:off x="423189" y="1877778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>
          <a:xfrm>
            <a:off x="271349" y="3699100"/>
            <a:ext cx="0" cy="547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4249440" y="1849297"/>
            <a:ext cx="311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A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233416" y="2326996"/>
            <a:ext cx="2984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B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233416" y="2605121"/>
            <a:ext cx="3000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C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237289" y="3271790"/>
            <a:ext cx="319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D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229249" y="3557812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E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4229249" y="4163951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F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4239693" y="4471728"/>
            <a:ext cx="314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G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4229249" y="5107604"/>
            <a:ext cx="3225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H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4273038" y="5435260"/>
            <a:ext cx="2407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I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262402" y="6003083"/>
            <a:ext cx="2616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J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79374"/>
              </p:ext>
            </p:extLst>
          </p:nvPr>
        </p:nvGraphicFramePr>
        <p:xfrm>
          <a:off x="423189" y="2349200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043562"/>
              </p:ext>
            </p:extLst>
          </p:nvPr>
        </p:nvGraphicFramePr>
        <p:xfrm>
          <a:off x="426587" y="327596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83513"/>
              </p:ext>
            </p:extLst>
          </p:nvPr>
        </p:nvGraphicFramePr>
        <p:xfrm>
          <a:off x="427356" y="3557812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195641"/>
              </p:ext>
            </p:extLst>
          </p:nvPr>
        </p:nvGraphicFramePr>
        <p:xfrm>
          <a:off x="443380" y="4203056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17865"/>
              </p:ext>
            </p:extLst>
          </p:nvPr>
        </p:nvGraphicFramePr>
        <p:xfrm>
          <a:off x="443380" y="4484905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32571"/>
              </p:ext>
            </p:extLst>
          </p:nvPr>
        </p:nvGraphicFramePr>
        <p:xfrm>
          <a:off x="423189" y="5153411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695179"/>
              </p:ext>
            </p:extLst>
          </p:nvPr>
        </p:nvGraphicFramePr>
        <p:xfrm>
          <a:off x="423189" y="546610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30743"/>
              </p:ext>
            </p:extLst>
          </p:nvPr>
        </p:nvGraphicFramePr>
        <p:xfrm>
          <a:off x="443380" y="600308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6515"/>
              </p:ext>
            </p:extLst>
          </p:nvPr>
        </p:nvGraphicFramePr>
        <p:xfrm>
          <a:off x="426587" y="2631049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68277" y="1406836"/>
            <a:ext cx="4392468" cy="504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TextBox 53"/>
          <p:cNvSpPr txBox="1"/>
          <p:nvPr/>
        </p:nvSpPr>
        <p:spPr bwMode="auto">
          <a:xfrm>
            <a:off x="5673080" y="1126148"/>
            <a:ext cx="15953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2017-06-01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오전 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11:03:26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2272897" y="788755"/>
            <a:ext cx="312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현장현</a:t>
            </a:r>
            <a:r>
              <a:rPr lang="ko-KR" altLang="en-US" sz="1100" b="1" dirty="0">
                <a:solidFill>
                  <a:srgbClr val="000000"/>
                </a:solidFill>
                <a:latin typeface="맑은 고딕"/>
              </a:rPr>
              <a:t>황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관리 페이지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973554" y="1068505"/>
            <a:ext cx="369952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560745" y="1406836"/>
            <a:ext cx="2768848" cy="504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729903" y="1489480"/>
            <a:ext cx="335900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dirty="0" smtClean="0">
                <a:solidFill>
                  <a:schemeClr val="accent3"/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예약  </a:t>
            </a:r>
            <a:r>
              <a:rPr kumimoji="0" lang="ko-KR" altLang="en-US" sz="9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현장발</a:t>
            </a:r>
            <a:r>
              <a:rPr kumimoji="0" lang="ko-KR" altLang="en-US" sz="900" b="1" dirty="0">
                <a:latin typeface="+mn-lt"/>
                <a:ea typeface="+mj-ea"/>
                <a:cs typeface="맑은 고딕" charset="0"/>
              </a:rPr>
              <a:t>매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 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□ 빈자리  </a:t>
            </a:r>
            <a:r>
              <a:rPr kumimoji="0" lang="ko-KR" altLang="en-US" sz="900" b="1" noProof="0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선택        </a:t>
            </a:r>
            <a:r>
              <a:rPr kumimoji="0" lang="ko-KR" alt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76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/ 100</a:t>
            </a:r>
            <a:endParaRPr kumimoji="0" lang="ko-KR" altLang="en-US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70" name="TextBox 11"/>
          <p:cNvSpPr txBox="1"/>
          <p:nvPr/>
        </p:nvSpPr>
        <p:spPr>
          <a:xfrm>
            <a:off x="4551773" y="2349200"/>
            <a:ext cx="1661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차액 부과금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424272" y="2836032"/>
            <a:ext cx="1001330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추</a:t>
            </a:r>
            <a:r>
              <a:rPr lang="ko-KR" altLang="en-US" sz="900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036511" y="2382740"/>
            <a:ext cx="1001330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33895" y="6156971"/>
            <a:ext cx="1001330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차액부과</a:t>
            </a:r>
            <a:r>
              <a:rPr lang="ko-KR" altLang="en-US" sz="900">
                <a:solidFill>
                  <a:schemeClr val="tx1"/>
                </a:solidFill>
              </a:rPr>
              <a:t>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Oval 115"/>
          <p:cNvSpPr>
            <a:spLocks noChangeArrowheads="1"/>
          </p:cNvSpPr>
          <p:nvPr/>
        </p:nvSpPr>
        <p:spPr bwMode="auto">
          <a:xfrm>
            <a:off x="6092552" y="605633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74" name="Oval 115"/>
          <p:cNvSpPr>
            <a:spLocks noChangeArrowheads="1"/>
          </p:cNvSpPr>
          <p:nvPr/>
        </p:nvSpPr>
        <p:spPr bwMode="auto">
          <a:xfrm>
            <a:off x="4512757" y="1360667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036511" y="1932782"/>
            <a:ext cx="1001330" cy="22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TextBox 11"/>
          <p:cNvSpPr txBox="1"/>
          <p:nvPr/>
        </p:nvSpPr>
        <p:spPr>
          <a:xfrm>
            <a:off x="4627057" y="1899242"/>
            <a:ext cx="1661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결제 코드번호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: </a:t>
            </a:r>
          </a:p>
        </p:txBody>
      </p:sp>
      <p:cxnSp>
        <p:nvCxnSpPr>
          <p:cNvPr id="63" name="직선 화살표 연결선 62"/>
          <p:cNvCxnSpPr>
            <a:endCxn id="59" idx="2"/>
          </p:cNvCxnSpPr>
          <p:nvPr/>
        </p:nvCxnSpPr>
        <p:spPr>
          <a:xfrm flipV="1">
            <a:off x="6470734" y="2610810"/>
            <a:ext cx="66442" cy="3559822"/>
          </a:xfrm>
          <a:prstGeom prst="straightConnector1">
            <a:avLst/>
          </a:prstGeom>
          <a:ln w="76200">
            <a:solidFill>
              <a:schemeClr val="accent1">
                <a:shade val="95000"/>
                <a:satMod val="105000"/>
                <a:alpha val="2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78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+mj-ea"/>
            <a:cs typeface="맑은 고딕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29273</TotalTime>
  <Words>4848</Words>
  <Application>Microsoft Office PowerPoint</Application>
  <PresentationFormat>A4 용지(210x297mm)</PresentationFormat>
  <Paragraphs>2519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UBIVELOX Mobile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 템플릿</dc:title>
  <dc:subject>pptx 템플릿</dc:subject>
  <dc:creator>ubivelox mobile 윤순언;윤순언</dc:creator>
  <cp:keywords>ppt; pptx; 템플릿;</cp:keywords>
  <dc:description>유비벨록스 모바일 MSP 개발1팀 문서 템플릿</dc:description>
  <cp:lastModifiedBy>alfo7-7</cp:lastModifiedBy>
  <cp:revision>2647</cp:revision>
  <dcterms:created xsi:type="dcterms:W3CDTF">2009-10-19T06:24:23Z</dcterms:created>
  <dcterms:modified xsi:type="dcterms:W3CDTF">2017-07-13T02:04:45Z</dcterms:modified>
  <cp:category>제안;내부발표</cp:category>
</cp:coreProperties>
</file>