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41"/>
  </p:notesMasterIdLst>
  <p:handoutMasterIdLst>
    <p:handoutMasterId r:id="rId42"/>
  </p:handoutMasterIdLst>
  <p:sldIdLst>
    <p:sldId id="689" r:id="rId2"/>
    <p:sldId id="755" r:id="rId3"/>
    <p:sldId id="696" r:id="rId4"/>
    <p:sldId id="785" r:id="rId5"/>
    <p:sldId id="786" r:id="rId6"/>
    <p:sldId id="787" r:id="rId7"/>
    <p:sldId id="788" r:id="rId8"/>
    <p:sldId id="789" r:id="rId9"/>
    <p:sldId id="790" r:id="rId10"/>
    <p:sldId id="766" r:id="rId11"/>
    <p:sldId id="791" r:id="rId12"/>
    <p:sldId id="764" r:id="rId13"/>
    <p:sldId id="756" r:id="rId14"/>
    <p:sldId id="688" r:id="rId15"/>
    <p:sldId id="690" r:id="rId16"/>
    <p:sldId id="691" r:id="rId17"/>
    <p:sldId id="692" r:id="rId18"/>
    <p:sldId id="781" r:id="rId19"/>
    <p:sldId id="768" r:id="rId20"/>
    <p:sldId id="784" r:id="rId21"/>
    <p:sldId id="770" r:id="rId22"/>
    <p:sldId id="769" r:id="rId23"/>
    <p:sldId id="693" r:id="rId24"/>
    <p:sldId id="793" r:id="rId25"/>
    <p:sldId id="771" r:id="rId26"/>
    <p:sldId id="772" r:id="rId27"/>
    <p:sldId id="773" r:id="rId28"/>
    <p:sldId id="774" r:id="rId29"/>
    <p:sldId id="775" r:id="rId30"/>
    <p:sldId id="776" r:id="rId31"/>
    <p:sldId id="742" r:id="rId32"/>
    <p:sldId id="794" r:id="rId33"/>
    <p:sldId id="795" r:id="rId34"/>
    <p:sldId id="796" r:id="rId35"/>
    <p:sldId id="797" r:id="rId36"/>
    <p:sldId id="782" r:id="rId37"/>
    <p:sldId id="783" r:id="rId38"/>
    <p:sldId id="792" r:id="rId39"/>
    <p:sldId id="798" r:id="rId40"/>
  </p:sldIdLst>
  <p:sldSz cx="9906000" cy="6858000" type="A4"/>
  <p:notesSz cx="6797675" cy="9926638"/>
  <p:defaultTextStyle>
    <a:defPPr>
      <a:defRPr lang="ko-KR"/>
    </a:defPPr>
    <a:lvl1pPr algn="l" defTabSz="957263" rtl="0" fontAlgn="base" latinLnBrk="1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77838" indent="-136525" algn="l" defTabSz="957263" rtl="0" fontAlgn="base" latinLnBrk="1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57263" indent="-273050" algn="l" defTabSz="957263" rtl="0" fontAlgn="base" latinLnBrk="1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435100" indent="-409575" algn="l" defTabSz="957263" rtl="0" fontAlgn="base" latinLnBrk="1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914525" indent="-546100" algn="l" defTabSz="957263" rtl="0" fontAlgn="base" latinLnBrk="1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헤더/푸터" id="{967818FE-AF40-4912-BAAB-C0F0F008544B}">
          <p14:sldIdLst>
            <p14:sldId id="689"/>
            <p14:sldId id="755"/>
          </p14:sldIdLst>
        </p14:section>
        <p14:section name="메인" id="{7A788077-18E2-411F-BF0C-CCD16D6A0618}">
          <p14:sldIdLst>
            <p14:sldId id="696"/>
          </p14:sldIdLst>
        </p14:section>
        <p14:section name="회원관리" id="{425DECCF-DB17-4ADD-83F0-771A378DAC76}">
          <p14:sldIdLst>
            <p14:sldId id="785"/>
            <p14:sldId id="786"/>
            <p14:sldId id="787"/>
            <p14:sldId id="788"/>
            <p14:sldId id="789"/>
            <p14:sldId id="790"/>
            <p14:sldId id="766"/>
            <p14:sldId id="791"/>
            <p14:sldId id="764"/>
          </p14:sldIdLst>
        </p14:section>
        <p14:section name="주차장정보" id="{CBFE7AE8-B604-479E-A927-8B18C521645E}">
          <p14:sldIdLst>
            <p14:sldId id="756"/>
          </p14:sldIdLst>
        </p14:section>
        <p14:section name="주차장 예약" id="{40EA13CF-598D-4B35-BF53-620E33469EAA}">
          <p14:sldIdLst>
            <p14:sldId id="688"/>
            <p14:sldId id="690"/>
            <p14:sldId id="691"/>
            <p14:sldId id="692"/>
            <p14:sldId id="781"/>
            <p14:sldId id="768"/>
            <p14:sldId id="784"/>
            <p14:sldId id="770"/>
            <p14:sldId id="769"/>
          </p14:sldIdLst>
        </p14:section>
        <p14:section name="현장현황" id="{6B4BD343-72E6-4BEC-8FE4-E41943BDBEFE}">
          <p14:sldIdLst>
            <p14:sldId id="693"/>
            <p14:sldId id="793"/>
          </p14:sldIdLst>
        </p14:section>
        <p14:section name="공지사항" id="{14265F42-4B65-4850-937C-67CDC023DBFA}">
          <p14:sldIdLst>
            <p14:sldId id="771"/>
            <p14:sldId id="772"/>
          </p14:sldIdLst>
        </p14:section>
        <p14:section name="QnA" id="{9089D0CE-CB0C-416D-9E37-4943EC18A34C}">
          <p14:sldIdLst>
            <p14:sldId id="773"/>
            <p14:sldId id="774"/>
            <p14:sldId id="775"/>
            <p14:sldId id="776"/>
          </p14:sldIdLst>
        </p14:section>
        <p14:section name="예약가이드" id="{3C57926F-4E01-4F35-AB2A-DBBF6836A918}">
          <p14:sldIdLst>
            <p14:sldId id="742"/>
            <p14:sldId id="794"/>
            <p14:sldId id="795"/>
            <p14:sldId id="796"/>
            <p14:sldId id="797"/>
          </p14:sldIdLst>
        </p14:section>
        <p14:section name="회사 소개" id="{BD751542-CF65-4107-9AC7-DA633820B816}">
          <p14:sldIdLst>
            <p14:sldId id="782"/>
            <p14:sldId id="783"/>
          </p14:sldIdLst>
        </p14:section>
        <p14:section name="오시는 길" id="{0FB28E19-70AB-4C8F-B500-E5F9ED29D8F9}">
          <p14:sldIdLst>
            <p14:sldId id="792"/>
          </p14:sldIdLst>
        </p14:section>
        <p14:section name="이용약관" id="{16A11F3E-6C34-4D0B-B454-161358690BB8}">
          <p14:sldIdLst>
            <p14:sldId id="798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1117">
          <p15:clr>
            <a:srgbClr val="A4A3A4"/>
          </p15:clr>
        </p15:guide>
        <p15:guide id="2" orient="horz" pos="436">
          <p15:clr>
            <a:srgbClr val="A4A3A4"/>
          </p15:clr>
        </p15:guide>
        <p15:guide id="3" orient="horz" pos="4156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709">
          <p15:clr>
            <a:srgbClr val="A4A3A4"/>
          </p15:clr>
        </p15:guide>
        <p15:guide id="6" orient="horz" pos="1026">
          <p15:clr>
            <a:srgbClr val="A4A3A4"/>
          </p15:clr>
        </p15:guide>
        <p15:guide id="7" pos="6114">
          <p15:clr>
            <a:srgbClr val="A4A3A4"/>
          </p15:clr>
        </p15:guide>
        <p15:guide id="8" pos="126">
          <p15:clr>
            <a:srgbClr val="A4A3A4"/>
          </p15:clr>
        </p15:guide>
        <p15:guide id="9" pos="3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CEFF"/>
    <a:srgbClr val="80C8F4"/>
    <a:srgbClr val="E4EDF8"/>
    <a:srgbClr val="FF7650"/>
    <a:srgbClr val="FAFFFD"/>
    <a:srgbClr val="5B89C1"/>
    <a:srgbClr val="FFE6C9"/>
    <a:srgbClr val="FFC893"/>
    <a:srgbClr val="FFEA93"/>
    <a:srgbClr val="FFE3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41" autoAdjust="0"/>
    <p:restoredTop sz="74341" autoAdjust="0"/>
  </p:normalViewPr>
  <p:slideViewPr>
    <p:cSldViewPr snapToObjects="1" showGuides="1">
      <p:cViewPr>
        <p:scale>
          <a:sx n="100" d="100"/>
          <a:sy n="100" d="100"/>
        </p:scale>
        <p:origin x="-90" y="-276"/>
      </p:cViewPr>
      <p:guideLst>
        <p:guide orient="horz" pos="1117"/>
        <p:guide orient="horz" pos="436"/>
        <p:guide orient="horz" pos="4156"/>
        <p:guide orient="horz" pos="2160"/>
        <p:guide orient="horz" pos="709"/>
        <p:guide orient="horz" pos="1026"/>
        <p:guide pos="6114"/>
        <p:guide pos="126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82" d="100"/>
          <a:sy n="82" d="100"/>
        </p:scale>
        <p:origin x="-3870" y="-84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E15CDF0-5760-4C6B-A79B-F7A477629580}" type="datetimeFigureOut">
              <a:rPr lang="ko-KR" altLang="en-US"/>
              <a:pPr>
                <a:defRPr/>
              </a:pPr>
              <a:t>2017-07-07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64FD0CE-55F5-410A-A349-053F84C404FE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1223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C8C2DE1-76C6-4577-BCB4-611063ABDD83}" type="datetimeFigureOut">
              <a:rPr lang="ko-KR" altLang="en-US"/>
              <a:pPr>
                <a:defRPr/>
              </a:pPr>
              <a:t>2017-07-07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noProof="0" dirty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01A4EF0-F96B-4F7E-8127-CBDD4BABE354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78244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-1dep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</p:pic>
      <p:pic>
        <p:nvPicPr>
          <p:cNvPr id="3" name="Picture 3" descr="D:\UbiVelox\02_Work\2011\01. UBIVELOX\05_회사소개서\Work\이미지\도비라8.jpg"/>
          <p:cNvPicPr>
            <a:picLocks noChangeAspect="1" noChangeArrowheads="1"/>
          </p:cNvPicPr>
          <p:nvPr userDrawn="1"/>
        </p:nvPicPr>
        <p:blipFill>
          <a:blip r:embed="rId3" cstate="print"/>
          <a:srcRect r="7663"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 userDrawn="1"/>
        </p:nvSpPr>
        <p:spPr>
          <a:xfrm>
            <a:off x="584200" y="1020765"/>
            <a:ext cx="7488238" cy="521652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51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9" name="Line 10"/>
          <p:cNvSpPr>
            <a:spLocks noChangeShapeType="1"/>
          </p:cNvSpPr>
          <p:nvPr userDrawn="1"/>
        </p:nvSpPr>
        <p:spPr bwMode="auto">
          <a:xfrm>
            <a:off x="819150" y="1557338"/>
            <a:ext cx="8166746" cy="0"/>
          </a:xfrm>
          <a:prstGeom prst="line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round/>
            <a:headEnd/>
            <a:tailEnd/>
          </a:ln>
        </p:spPr>
        <p:txBody>
          <a:bodyPr wrap="square" lIns="288000" tIns="180000"/>
          <a:lstStyle/>
          <a:p>
            <a:pPr>
              <a:defRPr/>
            </a:pP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Rectangle 45"/>
          <p:cNvSpPr>
            <a:spLocks noChangeArrowheads="1"/>
          </p:cNvSpPr>
          <p:nvPr userDrawn="1"/>
        </p:nvSpPr>
        <p:spPr bwMode="auto">
          <a:xfrm>
            <a:off x="7004590" y="6480357"/>
            <a:ext cx="2789572" cy="234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r>
              <a:rPr lang="en-US" altLang="ko-KR" sz="800" dirty="0">
                <a:solidFill>
                  <a:srgbClr val="10253F"/>
                </a:solidFill>
                <a:latin typeface="+mj-lt"/>
                <a:ea typeface="휴먼모음T" pitchFamily="18" charset="-127"/>
              </a:rPr>
              <a:t>All Rights Reserved, Copyright© </a:t>
            </a:r>
            <a:r>
              <a:rPr lang="en-US" altLang="ko-KR" sz="800" dirty="0" smtClean="0">
                <a:solidFill>
                  <a:srgbClr val="10253F"/>
                </a:solidFill>
                <a:latin typeface="+mj-lt"/>
                <a:ea typeface="휴먼모음T" pitchFamily="18" charset="-127"/>
              </a:rPr>
              <a:t>UBIVELOX </a:t>
            </a:r>
            <a:r>
              <a:rPr lang="en-US" altLang="ko-KR" sz="800" dirty="0" err="1" smtClean="0">
                <a:solidFill>
                  <a:srgbClr val="10253F"/>
                </a:solidFill>
                <a:latin typeface="+mj-lt"/>
                <a:ea typeface="휴먼모음T" pitchFamily="18" charset="-127"/>
              </a:rPr>
              <a:t>inc.</a:t>
            </a:r>
            <a:r>
              <a:rPr lang="en-US" altLang="ko-KR" sz="800" dirty="0" smtClean="0">
                <a:solidFill>
                  <a:srgbClr val="10253F"/>
                </a:solidFill>
                <a:latin typeface="+mj-lt"/>
                <a:ea typeface="휴먼모음T" pitchFamily="18" charset="-127"/>
              </a:rPr>
              <a:t>.</a:t>
            </a:r>
            <a:endParaRPr lang="en-US" altLang="ko-KR" sz="800" dirty="0">
              <a:solidFill>
                <a:srgbClr val="10253F"/>
              </a:solidFill>
              <a:latin typeface="+mj-lt"/>
              <a:ea typeface="휴먼모음T" pitchFamily="18" charset="-127"/>
            </a:endParaRPr>
          </a:p>
        </p:txBody>
      </p:sp>
      <p:sp>
        <p:nvSpPr>
          <p:cNvPr id="11" name="제목 1"/>
          <p:cNvSpPr txBox="1">
            <a:spLocks/>
          </p:cNvSpPr>
          <p:nvPr userDrawn="1"/>
        </p:nvSpPr>
        <p:spPr>
          <a:xfrm>
            <a:off x="8265817" y="236174"/>
            <a:ext cx="1440158" cy="245202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500"/>
              </a:lnSpc>
            </a:pPr>
            <a:r>
              <a:rPr lang="en-US" altLang="ko-KR" sz="1400" kern="100" spc="-150" dirty="0" smtClean="0">
                <a:solidFill>
                  <a:srgbClr val="0D4EA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UBIVELOX</a:t>
            </a:r>
            <a:endParaRPr lang="ko-KR" altLang="en-US" sz="1400" kern="100" spc="-150" dirty="0">
              <a:solidFill>
                <a:srgbClr val="0D4EA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 userDrawn="1"/>
        </p:nvSpPr>
        <p:spPr bwMode="auto">
          <a:xfrm>
            <a:off x="797881" y="1121079"/>
            <a:ext cx="2386012" cy="4000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dist" defTabSz="914400" eaLnBrk="1" hangingPunct="1">
              <a:defRPr/>
            </a:pPr>
            <a:r>
              <a:rPr kumimoji="0" lang="en-US" altLang="ko-KR" sz="2000" b="1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ea typeface="굴림체" pitchFamily="49" charset="-127"/>
              </a:rPr>
              <a:t>CONTENTS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>
            <a:off x="1302036" y="1988840"/>
            <a:ext cx="7200974" cy="4320480"/>
          </a:xfrm>
        </p:spPr>
        <p:txBody>
          <a:bodyPr wrap="square" lIns="288000" tIns="180000"/>
          <a:lstStyle>
            <a:lvl1pPr marL="266700" indent="-266700">
              <a:buFont typeface="+mj-lt"/>
              <a:buAutoNum type="romanUcPeriod"/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1depth </a:t>
            </a:r>
            <a:r>
              <a:rPr lang="ko-KR" altLang="en-US" dirty="0" smtClean="0"/>
              <a:t>목차</a:t>
            </a:r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ko-KR" altLang="en-US" dirty="0"/>
          </a:p>
        </p:txBody>
      </p:sp>
      <p:pic>
        <p:nvPicPr>
          <p:cNvPr id="16" name="Picture 2" descr="http://upload.wikimedia.org/wikipedia/en/c/cc/LG_U%2B_logo.png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39" y="6441812"/>
            <a:ext cx="801043" cy="25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-2depth_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</p:pic>
      <p:pic>
        <p:nvPicPr>
          <p:cNvPr id="3" name="Picture 3" descr="D:\UbiVelox\02_Work\2011\01. UBIVELOX\05_회사소개서\Work\이미지\도비라8.jpg"/>
          <p:cNvPicPr>
            <a:picLocks noChangeAspect="1" noChangeArrowheads="1"/>
          </p:cNvPicPr>
          <p:nvPr userDrawn="1"/>
        </p:nvPicPr>
        <p:blipFill>
          <a:blip r:embed="rId3" cstate="print"/>
          <a:srcRect r="7663"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 userDrawn="1"/>
        </p:nvSpPr>
        <p:spPr>
          <a:xfrm>
            <a:off x="3089275" y="1946277"/>
            <a:ext cx="6816726" cy="377666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51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5186363" y="2530477"/>
            <a:ext cx="4368800" cy="334679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51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10" name="Line 10"/>
          <p:cNvSpPr>
            <a:spLocks noChangeShapeType="1"/>
          </p:cNvSpPr>
          <p:nvPr userDrawn="1"/>
        </p:nvSpPr>
        <p:spPr bwMode="auto">
          <a:xfrm>
            <a:off x="5186363" y="2513013"/>
            <a:ext cx="4368800" cy="0"/>
          </a:xfrm>
          <a:prstGeom prst="line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Line 14"/>
          <p:cNvSpPr>
            <a:spLocks noChangeShapeType="1"/>
          </p:cNvSpPr>
          <p:nvPr userDrawn="1"/>
        </p:nvSpPr>
        <p:spPr bwMode="auto">
          <a:xfrm>
            <a:off x="5184775" y="5949280"/>
            <a:ext cx="4370388" cy="0"/>
          </a:xfrm>
          <a:prstGeom prst="line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제목 1"/>
          <p:cNvSpPr txBox="1">
            <a:spLocks/>
          </p:cNvSpPr>
          <p:nvPr userDrawn="1"/>
        </p:nvSpPr>
        <p:spPr>
          <a:xfrm>
            <a:off x="8265817" y="236174"/>
            <a:ext cx="1440158" cy="245202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500"/>
              </a:lnSpc>
            </a:pPr>
            <a:r>
              <a:rPr lang="en-US" altLang="ko-KR" sz="1400" kern="100" spc="-150" dirty="0" smtClean="0">
                <a:solidFill>
                  <a:srgbClr val="0D4EA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UBIVELOX</a:t>
            </a:r>
            <a:endParaRPr lang="ko-KR" altLang="en-US" sz="1400" kern="100" spc="-150" dirty="0">
              <a:solidFill>
                <a:srgbClr val="0D4EA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Rectangle 45"/>
          <p:cNvSpPr>
            <a:spLocks noChangeArrowheads="1"/>
          </p:cNvSpPr>
          <p:nvPr userDrawn="1"/>
        </p:nvSpPr>
        <p:spPr bwMode="auto">
          <a:xfrm>
            <a:off x="7004590" y="6480357"/>
            <a:ext cx="2789572" cy="234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r>
              <a:rPr lang="en-US" altLang="ko-KR" sz="800" dirty="0">
                <a:solidFill>
                  <a:srgbClr val="10253F"/>
                </a:solidFill>
                <a:latin typeface="+mj-lt"/>
                <a:ea typeface="휴먼모음T" pitchFamily="18" charset="-127"/>
              </a:rPr>
              <a:t>All Rights Reserved, Copyright© </a:t>
            </a:r>
            <a:r>
              <a:rPr lang="en-US" altLang="ko-KR" sz="800" dirty="0" smtClean="0">
                <a:solidFill>
                  <a:srgbClr val="10253F"/>
                </a:solidFill>
                <a:latin typeface="+mj-lt"/>
                <a:ea typeface="휴먼모음T" pitchFamily="18" charset="-127"/>
              </a:rPr>
              <a:t>UBIVELOX  </a:t>
            </a:r>
            <a:r>
              <a:rPr lang="en-US" altLang="ko-KR" sz="800" dirty="0" err="1" smtClean="0">
                <a:solidFill>
                  <a:srgbClr val="10253F"/>
                </a:solidFill>
                <a:latin typeface="+mj-lt"/>
                <a:ea typeface="휴먼모음T" pitchFamily="18" charset="-127"/>
              </a:rPr>
              <a:t>inc.</a:t>
            </a:r>
            <a:r>
              <a:rPr lang="en-US" altLang="ko-KR" sz="800" dirty="0" smtClean="0">
                <a:solidFill>
                  <a:srgbClr val="10253F"/>
                </a:solidFill>
                <a:latin typeface="+mj-lt"/>
                <a:ea typeface="휴먼모음T" pitchFamily="18" charset="-127"/>
              </a:rPr>
              <a:t>.</a:t>
            </a:r>
            <a:endParaRPr lang="en-US" altLang="ko-KR" sz="800" dirty="0">
              <a:solidFill>
                <a:srgbClr val="10253F"/>
              </a:solidFill>
              <a:latin typeface="+mj-lt"/>
              <a:ea typeface="휴먼모음T" pitchFamily="18" charset="-127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 userDrawn="1"/>
        </p:nvSpPr>
        <p:spPr bwMode="auto">
          <a:xfrm>
            <a:off x="227014" y="158750"/>
            <a:ext cx="1760537" cy="3381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dist" defTabSz="914400" eaLnBrk="1" hangingPunct="1">
              <a:defRPr/>
            </a:pPr>
            <a:r>
              <a:rPr kumimoji="0" lang="en-US" altLang="ko-KR" sz="1600" b="1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ea typeface="굴림체" pitchFamily="49" charset="-127"/>
              </a:rPr>
              <a:t>CONTENTS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5601071" y="2615416"/>
            <a:ext cx="3954091" cy="2973824"/>
          </a:xfrm>
        </p:spPr>
        <p:txBody>
          <a:bodyPr/>
          <a:lstStyle>
            <a:lvl1pPr marL="266700" indent="-266700">
              <a:lnSpc>
                <a:spcPct val="150000"/>
              </a:lnSpc>
              <a:buFont typeface="+mj-lt"/>
              <a:buAutoNum type="arabicPeriod"/>
              <a:defRPr lang="ko-KR" altLang="en-US" sz="1600" b="1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맑은 고딕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 lang="ko-KR" altLang="en-US" sz="1600" b="1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맑은 고딕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lang="ko-KR" altLang="en-US" sz="1600" b="1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맑은 고딕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lang="ko-KR" altLang="en-US" sz="1600" b="1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맑은 고딕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lang="ko-KR" altLang="en-US" sz="1600" b="1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맑은 고딕" charset="0"/>
              </a:defRPr>
            </a:lvl5pPr>
          </a:lstStyle>
          <a:p>
            <a:pPr lvl="0"/>
            <a:r>
              <a:rPr lang="en-US" altLang="ko-KR" dirty="0" smtClean="0"/>
              <a:t>2depth </a:t>
            </a:r>
            <a:r>
              <a:rPr lang="ko-KR" altLang="en-US" dirty="0" smtClean="0"/>
              <a:t>목차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pic>
        <p:nvPicPr>
          <p:cNvPr id="17" name="Picture 2" descr="http://upload.wikimedia.org/wikipedia/en/c/cc/LG_U%2B_logo.png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39" y="6441812"/>
            <a:ext cx="801043" cy="25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텍스트 개체 틀 20"/>
          <p:cNvSpPr>
            <a:spLocks noGrp="1"/>
          </p:cNvSpPr>
          <p:nvPr>
            <p:ph type="body" sz="quarter" idx="11" hasCustomPrompt="1"/>
          </p:nvPr>
        </p:nvSpPr>
        <p:spPr>
          <a:xfrm>
            <a:off x="5184775" y="2095079"/>
            <a:ext cx="4305300" cy="360363"/>
          </a:xfr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ko-KR" altLang="en-US" dirty="0" smtClean="0"/>
              <a:t>숫자</a:t>
            </a:r>
            <a:r>
              <a:rPr lang="en-US" altLang="ko-KR" dirty="0" smtClean="0"/>
              <a:t>. 1 Depth </a:t>
            </a:r>
            <a:r>
              <a:rPr lang="ko-KR" altLang="en-US" dirty="0" smtClean="0"/>
              <a:t>제목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 장표 개요 스타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3571"/>
            <a:ext cx="9906000" cy="46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77838" indent="-13652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57263" indent="-2730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435100" indent="-40957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914525" indent="-54610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8" name="제목 개체 틀 1"/>
          <p:cNvSpPr>
            <a:spLocks noGrp="1"/>
          </p:cNvSpPr>
          <p:nvPr>
            <p:ph type="title" hasCustomPrompt="1"/>
          </p:nvPr>
        </p:nvSpPr>
        <p:spPr bwMode="auto">
          <a:xfrm>
            <a:off x="181003" y="47601"/>
            <a:ext cx="6788121" cy="368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lvl="0"/>
            <a:r>
              <a:rPr lang="ko-KR" altLang="en-US" dirty="0" smtClean="0"/>
              <a:t>숫자</a:t>
            </a:r>
            <a:r>
              <a:rPr lang="en-US" altLang="ko-KR" dirty="0" smtClean="0"/>
              <a:t>. 2depth</a:t>
            </a:r>
            <a:r>
              <a:rPr lang="ko-KR" altLang="en-US" dirty="0" smtClean="0"/>
              <a:t>목차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200025" y="692150"/>
            <a:ext cx="9505950" cy="576263"/>
          </a:xfrm>
        </p:spPr>
        <p:txBody>
          <a:bodyPr/>
          <a:lstStyle>
            <a:lvl1pPr>
              <a:buNone/>
              <a:defRPr sz="1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목차에 대한 개요 설명</a:t>
            </a:r>
            <a:r>
              <a:rPr lang="en-US" altLang="ko-KR" dirty="0" smtClean="0"/>
              <a:t>.  </a:t>
            </a:r>
            <a:r>
              <a:rPr lang="ko-KR" altLang="en-US" dirty="0" smtClean="0"/>
              <a:t>문구는 </a:t>
            </a:r>
            <a:r>
              <a:rPr lang="en-US" altLang="ko-KR" dirty="0" smtClean="0"/>
              <a:t>~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로 마치며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중요 단어는 붉은색으로 </a:t>
            </a:r>
            <a:r>
              <a:rPr lang="ko-KR" altLang="en-US" dirty="0" err="1" smtClean="0"/>
              <a:t>마킹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69125" y="47625"/>
            <a:ext cx="2736850" cy="368300"/>
          </a:xfrm>
        </p:spPr>
        <p:txBody>
          <a:bodyPr anchor="ctr"/>
          <a:lstStyle>
            <a:lvl1pPr algn="r">
              <a:buNone/>
              <a:def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1pPr>
            <a:lvl2pPr>
              <a:buNone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2pPr>
            <a:lvl3pPr>
              <a:buNone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3pPr>
            <a:lvl4pPr>
              <a:buNone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4pPr>
            <a:lvl5pPr>
              <a:buNone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5pPr>
          </a:lstStyle>
          <a:p>
            <a:pPr lvl="0"/>
            <a:r>
              <a:rPr lang="ko-KR" altLang="en-US" dirty="0" smtClean="0"/>
              <a:t>숫자</a:t>
            </a:r>
            <a:r>
              <a:rPr lang="en-US" altLang="ko-KR" dirty="0" smtClean="0"/>
              <a:t>. 1depth </a:t>
            </a:r>
            <a:r>
              <a:rPr lang="ko-KR" altLang="en-US" dirty="0" smtClean="0"/>
              <a:t>목차</a:t>
            </a:r>
            <a:endParaRPr lang="ko-KR" altLang="en-US" dirty="0"/>
          </a:p>
        </p:txBody>
      </p:sp>
      <p:pic>
        <p:nvPicPr>
          <p:cNvPr id="11" name="Picture 2" descr="http://upload.wikimedia.org/wikipedia/en/c/cc/LG_U%2B_logo.png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39" y="6467690"/>
            <a:ext cx="801043" cy="25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1"/>
          <p:cNvSpPr txBox="1">
            <a:spLocks/>
          </p:cNvSpPr>
          <p:nvPr userDrawn="1"/>
        </p:nvSpPr>
        <p:spPr>
          <a:xfrm>
            <a:off x="8281859" y="6463659"/>
            <a:ext cx="1440158" cy="259087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ts val="3500"/>
              </a:lnSpc>
            </a:pPr>
            <a:r>
              <a:rPr lang="en-US" altLang="ko-KR" sz="1400" kern="100" spc="-150" dirty="0" smtClean="0">
                <a:solidFill>
                  <a:srgbClr val="0D4EA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UBIVELOX</a:t>
            </a:r>
            <a:endParaRPr lang="ko-KR" altLang="en-US" sz="1400" kern="100" spc="-150" dirty="0">
              <a:solidFill>
                <a:srgbClr val="0D4EA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 장표 3depth 스타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3571"/>
            <a:ext cx="9906000" cy="46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defPPr>
              <a:defRPr lang="ko-KR"/>
            </a:defPPr>
            <a:lvl1pPr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77838" indent="-13652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57263" indent="-2730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435100" indent="-40957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914525" indent="-54610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8" name="제목 개체 틀 1"/>
          <p:cNvSpPr>
            <a:spLocks noGrp="1"/>
          </p:cNvSpPr>
          <p:nvPr>
            <p:ph type="title" hasCustomPrompt="1"/>
          </p:nvPr>
        </p:nvSpPr>
        <p:spPr bwMode="auto">
          <a:xfrm>
            <a:off x="181004" y="47601"/>
            <a:ext cx="6788220" cy="368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baseline="0"/>
            </a:lvl1pPr>
          </a:lstStyle>
          <a:p>
            <a:pPr lvl="0"/>
            <a:r>
              <a:rPr lang="ko-KR" altLang="en-US" dirty="0" smtClean="0"/>
              <a:t>숫자</a:t>
            </a:r>
            <a:r>
              <a:rPr lang="en-US" altLang="ko-KR" dirty="0" smtClean="0"/>
              <a:t>. 2depth </a:t>
            </a:r>
            <a:r>
              <a:rPr lang="ko-KR" altLang="en-US" dirty="0" smtClean="0"/>
              <a:t>목차</a:t>
            </a:r>
          </a:p>
        </p:txBody>
      </p:sp>
      <p:sp>
        <p:nvSpPr>
          <p:cNvPr id="12" name="직사각형 11"/>
          <p:cNvSpPr/>
          <p:nvPr userDrawn="1"/>
        </p:nvSpPr>
        <p:spPr bwMode="auto">
          <a:xfrm>
            <a:off x="200025" y="653236"/>
            <a:ext cx="63500" cy="287338"/>
          </a:xfrm>
          <a:prstGeom prst="rect">
            <a:avLst/>
          </a:prstGeom>
          <a:ln>
            <a:noFill/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54000" tIns="72000" rIns="54000" anchor="ctr"/>
          <a:lstStyle>
            <a:defPPr>
              <a:defRPr lang="ko-KR"/>
            </a:defPPr>
            <a:lvl1pPr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77838" indent="-13652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57263" indent="-2730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435100" indent="-40957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914525" indent="-54610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ctr" latinLnBrk="0">
              <a:spcBef>
                <a:spcPct val="20000"/>
              </a:spcBef>
              <a:spcAft>
                <a:spcPct val="20000"/>
              </a:spcAft>
              <a:buClr>
                <a:srgbClr val="000000"/>
              </a:buClr>
              <a:buFont typeface="Wingdings" pitchFamily="2" charset="2"/>
              <a:buChar char="§"/>
              <a:defRPr/>
            </a:pPr>
            <a:endParaRPr lang="ko-KR" altLang="en-US" sz="1400" dirty="0">
              <a:solidFill>
                <a:srgbClr val="000000"/>
              </a:solidFill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>
            <a:off x="272480" y="683524"/>
            <a:ext cx="3457575" cy="247650"/>
          </a:xfrm>
        </p:spPr>
        <p:txBody>
          <a:bodyPr anchor="ctr" anchorCtr="0"/>
          <a:lstStyle>
            <a:lvl1pPr>
              <a:buFont typeface="+mj-lt"/>
              <a:buNone/>
              <a:def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1pPr>
            <a:lvl2pPr marL="800100" indent="-342900">
              <a:buFont typeface="+mj-lt"/>
              <a:buAutoNum type="arabicPeriod"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2pPr>
            <a:lvl3pPr marL="1257300" indent="-342900">
              <a:buFont typeface="+mj-lt"/>
              <a:buAutoNum type="arabicPeriod"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3pPr>
            <a:lvl4pPr marL="1714500" indent="-342900">
              <a:buFont typeface="+mj-lt"/>
              <a:buAutoNum type="arabicPeriod"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4pPr>
            <a:lvl5pPr marL="2171700" indent="-342900">
              <a:buFont typeface="+mj-lt"/>
              <a:buAutoNum type="arabicPeriod"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5pPr>
          </a:lstStyle>
          <a:p>
            <a:pPr lvl="0"/>
            <a:r>
              <a:rPr lang="en-US" altLang="ko-KR" dirty="0" smtClean="0"/>
              <a:t>3depth </a:t>
            </a:r>
            <a:r>
              <a:rPr lang="ko-KR" altLang="en-US" dirty="0" smtClean="0"/>
              <a:t>목차 </a:t>
            </a:r>
            <a:r>
              <a:rPr lang="en-US" altLang="ko-KR" dirty="0" smtClean="0"/>
              <a:t>– 4depth </a:t>
            </a:r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14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69125" y="47625"/>
            <a:ext cx="2736850" cy="368300"/>
          </a:xfrm>
        </p:spPr>
        <p:txBody>
          <a:bodyPr anchor="ctr" anchorCtr="0"/>
          <a:lstStyle>
            <a:lvl1pPr algn="r">
              <a:buNone/>
              <a:def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1pPr>
            <a:lvl2pPr>
              <a:buNone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2pPr>
            <a:lvl3pPr>
              <a:buNone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3pPr>
            <a:lvl4pPr>
              <a:buNone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4pPr>
            <a:lvl5pPr>
              <a:buNone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5pPr>
          </a:lstStyle>
          <a:p>
            <a:pPr lvl="0"/>
            <a:r>
              <a:rPr lang="ko-KR" altLang="en-US" dirty="0" smtClean="0"/>
              <a:t>숫자</a:t>
            </a:r>
            <a:r>
              <a:rPr lang="en-US" altLang="ko-KR" dirty="0" smtClean="0"/>
              <a:t>. 1depth </a:t>
            </a:r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2" hasCustomPrompt="1"/>
          </p:nvPr>
        </p:nvSpPr>
        <p:spPr>
          <a:xfrm>
            <a:off x="180975" y="980729"/>
            <a:ext cx="9525000" cy="504056"/>
          </a:xfrm>
        </p:spPr>
        <p:txBody>
          <a:bodyPr/>
          <a:lstStyle>
            <a:lvl1pPr marL="0" indent="0">
              <a:buNone/>
              <a:defRPr kumimoji="0" lang="ko-KR" alt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1pPr>
            <a:lvl2pPr>
              <a:buNone/>
              <a:def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2pPr>
            <a:lvl3pPr>
              <a:buNone/>
              <a:def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3pPr>
            <a:lvl4pPr>
              <a:buNone/>
              <a:def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4pPr>
            <a:lvl5pPr>
              <a:buNone/>
              <a:def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5pPr>
          </a:lstStyle>
          <a:p>
            <a:pPr lvl="0"/>
            <a:r>
              <a:rPr lang="ko-KR" altLang="en-US" dirty="0" smtClean="0"/>
              <a:t>목차에 대한 개요 설명</a:t>
            </a:r>
            <a:r>
              <a:rPr lang="en-US" altLang="ko-KR" dirty="0" smtClean="0"/>
              <a:t>.  </a:t>
            </a:r>
            <a:r>
              <a:rPr lang="ko-KR" altLang="en-US" dirty="0" smtClean="0"/>
              <a:t>문구는 </a:t>
            </a:r>
            <a:r>
              <a:rPr lang="en-US" altLang="ko-KR" dirty="0" smtClean="0"/>
              <a:t>~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로 마치며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중요 단어는 붉은색으로 </a:t>
            </a:r>
            <a:r>
              <a:rPr lang="ko-KR" altLang="en-US" dirty="0" err="1" smtClean="0"/>
              <a:t>마킹</a:t>
            </a:r>
            <a:endParaRPr lang="ko-KR" altLang="en-US" dirty="0"/>
          </a:p>
        </p:txBody>
      </p:sp>
      <p:pic>
        <p:nvPicPr>
          <p:cNvPr id="10" name="Picture 2" descr="http://upload.wikimedia.org/wikipedia/en/c/cc/LG_U%2B_logo.png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39" y="6467690"/>
            <a:ext cx="801043" cy="25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제목 1"/>
          <p:cNvSpPr txBox="1">
            <a:spLocks/>
          </p:cNvSpPr>
          <p:nvPr userDrawn="1"/>
        </p:nvSpPr>
        <p:spPr>
          <a:xfrm>
            <a:off x="8281859" y="6463659"/>
            <a:ext cx="1440158" cy="259087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ts val="3500"/>
              </a:lnSpc>
            </a:pPr>
            <a:r>
              <a:rPr lang="en-US" altLang="ko-KR" sz="1400" kern="100" spc="-150" dirty="0" smtClean="0">
                <a:solidFill>
                  <a:srgbClr val="0D4EA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UBIVELOX</a:t>
            </a:r>
            <a:endParaRPr lang="ko-KR" altLang="en-US" sz="1400" kern="100" spc="-150" dirty="0">
              <a:solidFill>
                <a:srgbClr val="0D4EA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MI 장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3571"/>
            <a:ext cx="9906000" cy="28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77838" indent="-13652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57263" indent="-2730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435100" indent="-40957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914525" indent="-54610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dirty="0">
              <a:solidFill>
                <a:srgbClr val="FFFFFF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55693064"/>
              </p:ext>
            </p:extLst>
          </p:nvPr>
        </p:nvGraphicFramePr>
        <p:xfrm>
          <a:off x="0" y="-1460"/>
          <a:ext cx="9899998" cy="278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530"/>
                <a:gridCol w="644212"/>
                <a:gridCol w="3838362"/>
                <a:gridCol w="648072"/>
                <a:gridCol w="2448272"/>
                <a:gridCol w="360040"/>
                <a:gridCol w="554510"/>
              </a:tblGrid>
              <a:tr h="2787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프로젝트명</a:t>
                      </a:r>
                      <a:endParaRPr lang="ko-KR" altLang="en-US" sz="8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타이틀명</a:t>
                      </a:r>
                      <a:endParaRPr lang="ko-KR" altLang="en-US" sz="8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페이지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8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No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fld id="{D8426BB7-29EA-4650-98FD-7723A1C74531}" type="slidenum">
                        <a:rPr lang="ko-KR" altLang="en-US" sz="800" smtClean="0">
                          <a:latin typeface="+mn-ea"/>
                          <a:ea typeface="+mn-ea"/>
                        </a:rPr>
                        <a:pPr algn="ctr" latinLnBrk="1"/>
                        <a:t>‹#›</a:t>
                      </a:fld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10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2072680" y="0"/>
            <a:ext cx="3816424" cy="252000"/>
          </a:xfrm>
        </p:spPr>
        <p:txBody>
          <a:bodyPr anchor="ctr"/>
          <a:lstStyle>
            <a:lvl1pPr algn="l">
              <a:buNone/>
              <a:defRPr kumimoji="0" lang="ko-KR" alt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1pPr>
            <a:lvl2pPr>
              <a:buNone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2pPr>
            <a:lvl3pPr>
              <a:buNone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3pPr>
            <a:lvl4pPr>
              <a:buNone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4pPr>
            <a:lvl5pPr>
              <a:buNone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5pPr>
          </a:lstStyle>
          <a:p>
            <a:pPr lvl="0"/>
            <a:r>
              <a:rPr lang="ko-KR" altLang="en-US" dirty="0" smtClean="0"/>
              <a:t>브라우저 </a:t>
            </a:r>
            <a:r>
              <a:rPr lang="ko-KR" altLang="en-US" dirty="0" err="1" smtClean="0"/>
              <a:t>타이틀명을</a:t>
            </a:r>
            <a:r>
              <a:rPr lang="ko-KR" altLang="en-US" dirty="0" smtClean="0"/>
              <a:t> 표시합니다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5" name="텍스트 개체 틀 11"/>
          <p:cNvSpPr>
            <a:spLocks noGrp="1"/>
          </p:cNvSpPr>
          <p:nvPr>
            <p:ph type="body" sz="quarter" idx="12" hasCustomPrompt="1"/>
          </p:nvPr>
        </p:nvSpPr>
        <p:spPr>
          <a:xfrm>
            <a:off x="6537176" y="-3571"/>
            <a:ext cx="2448272" cy="252000"/>
          </a:xfrm>
        </p:spPr>
        <p:txBody>
          <a:bodyPr anchor="ctr"/>
          <a:lstStyle>
            <a:lvl1pPr algn="l">
              <a:buNone/>
              <a:defRPr kumimoji="0" lang="ko-KR" alt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1pPr>
            <a:lvl2pPr>
              <a:buNone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2pPr>
            <a:lvl3pPr>
              <a:buNone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3pPr>
            <a:lvl4pPr>
              <a:buNone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4pPr>
            <a:lvl5pPr>
              <a:buNone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5pPr>
          </a:lstStyle>
          <a:p>
            <a:pPr lvl="0"/>
            <a:r>
              <a:rPr lang="ko-KR" altLang="en-US" dirty="0" err="1" smtClean="0"/>
              <a:t>퍼블리싱</a:t>
            </a:r>
            <a:r>
              <a:rPr lang="ko-KR" altLang="en-US" dirty="0" smtClean="0"/>
              <a:t> 및 이력추적용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표시합니다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7464967" y="267803"/>
            <a:ext cx="2432720" cy="65735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표 개체 틀 10"/>
          <p:cNvSpPr>
            <a:spLocks noGrp="1"/>
          </p:cNvSpPr>
          <p:nvPr>
            <p:ph type="tbl" sz="quarter" idx="13"/>
          </p:nvPr>
        </p:nvSpPr>
        <p:spPr>
          <a:xfrm>
            <a:off x="7464425" y="284163"/>
            <a:ext cx="2433638" cy="6557211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8115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참고자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875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지막 장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rrowheads="1"/>
          </p:cNvSpPr>
          <p:nvPr userDrawn="1"/>
        </p:nvSpPr>
        <p:spPr bwMode="auto">
          <a:xfrm>
            <a:off x="2149471" y="6309320"/>
            <a:ext cx="5607059" cy="28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6196" tIns="53097" rIns="106196" bIns="53097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rgbClr val="328FB8"/>
                </a:solidFill>
                <a:latin typeface="Arial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rgbClr val="328FB8"/>
                </a:solidFill>
                <a:latin typeface="Arial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rgbClr val="328FB8"/>
                </a:solidFill>
                <a:latin typeface="Arial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rgbClr val="328FB8"/>
                </a:solidFill>
                <a:latin typeface="Arial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rgbClr val="328FB8"/>
                </a:solidFill>
                <a:latin typeface="Arial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rgbClr val="328FB8"/>
                </a:solidFill>
                <a:latin typeface="Arial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rgbClr val="328FB8"/>
                </a:solidFill>
                <a:latin typeface="Arial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rgbClr val="328FB8"/>
                </a:solidFill>
                <a:latin typeface="Arial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rgbClr val="328FB8"/>
                </a:solidFill>
                <a:latin typeface="Arial" pitchFamily="34" charset="0"/>
                <a:ea typeface="굴림" pitchFamily="50" charset="-127"/>
                <a:cs typeface="+mn-cs"/>
              </a:defRPr>
            </a:lvl9pPr>
          </a:lstStyle>
          <a:p>
            <a:pPr algn="l">
              <a:lnSpc>
                <a:spcPts val="1400"/>
              </a:lnSpc>
            </a:pPr>
            <a:r>
              <a:rPr kumimoji="0" lang="ko-KR" altLang="en-US" sz="800" b="1" dirty="0">
                <a:solidFill>
                  <a:srgbClr val="595959"/>
                </a:solidFill>
                <a:ea typeface="맑은 고딕" pitchFamily="50" charset="-127"/>
              </a:rPr>
              <a:t>서울특별시 구로구 구로동 </a:t>
            </a:r>
            <a:r>
              <a:rPr kumimoji="0" lang="en-US" altLang="ko-KR" sz="800" b="1" dirty="0">
                <a:solidFill>
                  <a:srgbClr val="595959"/>
                </a:solidFill>
                <a:ea typeface="맑은 고딕" pitchFamily="50" charset="-127"/>
              </a:rPr>
              <a:t>212-8  </a:t>
            </a:r>
            <a:r>
              <a:rPr kumimoji="0" lang="ko-KR" altLang="en-US" sz="800" b="1" dirty="0" err="1" smtClean="0">
                <a:solidFill>
                  <a:srgbClr val="595959"/>
                </a:solidFill>
                <a:ea typeface="맑은 고딕" pitchFamily="50" charset="-127"/>
              </a:rPr>
              <a:t>대륭포스트타워</a:t>
            </a:r>
            <a:r>
              <a:rPr kumimoji="0" lang="ko-KR" altLang="en-US" sz="800" b="1" dirty="0" smtClean="0">
                <a:solidFill>
                  <a:srgbClr val="595959"/>
                </a:solidFill>
                <a:ea typeface="맑은 고딕" pitchFamily="50" charset="-127"/>
              </a:rPr>
              <a:t> </a:t>
            </a:r>
            <a:r>
              <a:rPr kumimoji="0" lang="en-US" altLang="ko-KR" sz="800" b="1" dirty="0" smtClean="0">
                <a:solidFill>
                  <a:srgbClr val="595959"/>
                </a:solidFill>
                <a:ea typeface="맑은 고딕" pitchFamily="50" charset="-127"/>
              </a:rPr>
              <a:t>1</a:t>
            </a:r>
            <a:r>
              <a:rPr kumimoji="0" lang="ko-KR" altLang="en-US" sz="800" b="1" dirty="0" smtClean="0">
                <a:solidFill>
                  <a:srgbClr val="595959"/>
                </a:solidFill>
                <a:ea typeface="맑은 고딕" pitchFamily="50" charset="-127"/>
              </a:rPr>
              <a:t>차 </a:t>
            </a:r>
            <a:r>
              <a:rPr kumimoji="0" lang="en-US" altLang="ko-KR" sz="800" b="1" dirty="0">
                <a:solidFill>
                  <a:srgbClr val="595959"/>
                </a:solidFill>
                <a:ea typeface="맑은 고딕" pitchFamily="50" charset="-127"/>
              </a:rPr>
              <a:t>7</a:t>
            </a:r>
            <a:r>
              <a:rPr kumimoji="0" lang="ko-KR" altLang="en-US" sz="800" b="1" dirty="0">
                <a:solidFill>
                  <a:srgbClr val="595959"/>
                </a:solidFill>
                <a:ea typeface="맑은 고딕" pitchFamily="50" charset="-127"/>
              </a:rPr>
              <a:t>층       우</a:t>
            </a:r>
            <a:r>
              <a:rPr kumimoji="0" lang="en-US" altLang="ko-KR" sz="800" b="1" dirty="0">
                <a:solidFill>
                  <a:srgbClr val="595959"/>
                </a:solidFill>
                <a:ea typeface="맑은 고딕" pitchFamily="50" charset="-127"/>
              </a:rPr>
              <a:t>)152-050    </a:t>
            </a:r>
            <a:r>
              <a:rPr kumimoji="0" lang="ko-KR" altLang="en-US" sz="800" b="1" dirty="0">
                <a:solidFill>
                  <a:srgbClr val="595959"/>
                </a:solidFill>
                <a:ea typeface="맑은 고딕" pitchFamily="50" charset="-127"/>
              </a:rPr>
              <a:t>  </a:t>
            </a:r>
            <a:r>
              <a:rPr kumimoji="0" lang="en-US" altLang="ko-KR" sz="800" b="1" dirty="0" smtClean="0">
                <a:solidFill>
                  <a:srgbClr val="595959"/>
                </a:solidFill>
                <a:ea typeface="맑은 고딕" pitchFamily="50" charset="-127"/>
              </a:rPr>
              <a:t>Tel </a:t>
            </a:r>
            <a:r>
              <a:rPr kumimoji="0" lang="en-US" altLang="ko-KR" sz="800" b="1" dirty="0">
                <a:solidFill>
                  <a:srgbClr val="595959"/>
                </a:solidFill>
                <a:ea typeface="맑은 고딕" pitchFamily="50" charset="-127"/>
              </a:rPr>
              <a:t>: 02-2082-2431   Fax : </a:t>
            </a:r>
            <a:r>
              <a:rPr kumimoji="0" lang="en-US" altLang="ko-KR" sz="800" b="1" dirty="0" smtClean="0">
                <a:solidFill>
                  <a:srgbClr val="595959"/>
                </a:solidFill>
                <a:ea typeface="맑은 고딕" pitchFamily="50" charset="-127"/>
              </a:rPr>
              <a:t>02-865-2477</a:t>
            </a:r>
            <a:endParaRPr kumimoji="0" lang="ko-KR" altLang="en-US" sz="800" b="1" dirty="0">
              <a:solidFill>
                <a:srgbClr val="595959"/>
              </a:solidFill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3667742" y="3068712"/>
            <a:ext cx="2556000" cy="720576"/>
            <a:chOff x="5580368" y="4292600"/>
            <a:chExt cx="2556000" cy="720576"/>
          </a:xfrm>
        </p:grpSpPr>
        <p:sp>
          <p:nvSpPr>
            <p:cNvPr id="11" name="한쪽 모서리가 둥근 사각형 10"/>
            <p:cNvSpPr/>
            <p:nvPr userDrawn="1"/>
          </p:nvSpPr>
          <p:spPr>
            <a:xfrm>
              <a:off x="5580368" y="4617994"/>
              <a:ext cx="2556000" cy="395182"/>
            </a:xfrm>
            <a:prstGeom prst="round1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bg1">
                      <a:lumMod val="50000"/>
                    </a:schemeClr>
                  </a:solidFill>
                </a:rPr>
                <a:t>www.ubivelox.com</a:t>
              </a:r>
              <a:endParaRPr lang="ko-KR" altLang="en-US" sz="1100" kern="100" dirty="0">
                <a:solidFill>
                  <a:srgbClr val="0D4EA2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endParaRPr>
            </a:p>
          </p:txBody>
        </p:sp>
        <p:sp>
          <p:nvSpPr>
            <p:cNvPr id="12" name="제목 1"/>
            <p:cNvSpPr txBox="1">
              <a:spLocks/>
            </p:cNvSpPr>
            <p:nvPr userDrawn="1"/>
          </p:nvSpPr>
          <p:spPr>
            <a:xfrm>
              <a:off x="5580368" y="4292600"/>
              <a:ext cx="2556000" cy="490403"/>
            </a:xfrm>
            <a:prstGeom prst="rect">
              <a:avLst/>
            </a:prstGeom>
            <a:noFill/>
          </p:spPr>
          <p:txBody>
            <a:bodyPr vert="horz" wrap="none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ts val="3500"/>
                </a:lnSpc>
              </a:pPr>
              <a:r>
                <a:rPr lang="en-US" altLang="ko-KR" sz="2200" kern="100" spc="-150" dirty="0" smtClean="0">
                  <a:solidFill>
                    <a:srgbClr val="0D4EA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UBIVELOX</a:t>
              </a:r>
              <a:endParaRPr lang="ko-KR" altLang="en-US" sz="2200" kern="100" spc="-150" dirty="0">
                <a:solidFill>
                  <a:srgbClr val="0D4EA2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2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031" name="직사각형 9"/>
          <p:cNvSpPr>
            <a:spLocks noChangeArrowheads="1"/>
          </p:cNvSpPr>
          <p:nvPr/>
        </p:nvSpPr>
        <p:spPr bwMode="auto">
          <a:xfrm>
            <a:off x="0" y="6426200"/>
            <a:ext cx="9906000" cy="431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180975" indent="-180975" defTabSz="914400">
              <a:buFontTx/>
              <a:buChar char="•"/>
              <a:defRPr/>
            </a:pPr>
            <a:endParaRPr lang="ko-KR" altLang="en-US" sz="1500" b="1" dirty="0">
              <a:solidFill>
                <a:srgbClr val="595959"/>
              </a:solidFill>
              <a:latin typeface="Arial" pitchFamily="34" charset="0"/>
            </a:endParaRPr>
          </a:p>
        </p:txBody>
      </p:sp>
      <p:sp>
        <p:nvSpPr>
          <p:cNvPr id="12" name="슬라이드 번호 개체 틀 4"/>
          <p:cNvSpPr txBox="1">
            <a:spLocks/>
          </p:cNvSpPr>
          <p:nvPr/>
        </p:nvSpPr>
        <p:spPr>
          <a:xfrm>
            <a:off x="3797300" y="6492877"/>
            <a:ext cx="2311400" cy="365125"/>
          </a:xfrm>
          <a:prstGeom prst="rect">
            <a:avLst/>
          </a:prstGeom>
        </p:spPr>
        <p:txBody>
          <a:bodyPr anchor="ctr"/>
          <a:lstStyle/>
          <a:p>
            <a:pPr algn="ctr">
              <a:defRPr/>
            </a:pPr>
            <a:fld id="{0BBAE0BA-42D9-40FD-ABA9-34A51BE72E45}" type="slidenum">
              <a:rPr lang="ko-KR" altLang="en-US" sz="1000">
                <a:solidFill>
                  <a:srgbClr val="595959"/>
                </a:solidFill>
                <a:latin typeface="맑은 고딕" pitchFamily="50" charset="-127"/>
                <a:ea typeface="맑은 고딕" pitchFamily="50" charset="-127"/>
              </a:rPr>
              <a:pPr algn="ctr">
                <a:defRPr/>
              </a:pPr>
              <a:t>‹#›</a:t>
            </a:fld>
            <a:endParaRPr lang="ko-KR" altLang="en-US" sz="1000" dirty="0">
              <a:solidFill>
                <a:srgbClr val="595959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72" r:id="rId1"/>
    <p:sldLayoutId id="2147485471" r:id="rId2"/>
    <p:sldLayoutId id="2147485520" r:id="rId3"/>
    <p:sldLayoutId id="2147485522" r:id="rId4"/>
    <p:sldLayoutId id="2147485524" r:id="rId5"/>
    <p:sldLayoutId id="2147485523" r:id="rId6"/>
    <p:sldLayoutId id="2147485521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1600" b="1" kern="1200">
          <a:solidFill>
            <a:schemeClr val="bg1"/>
          </a:solidFill>
          <a:latin typeface="+mj-lt"/>
          <a:ea typeface="+mj-ea"/>
          <a:cs typeface="맑은 고딕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맑은 고딕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맑은 고딕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맑은 고딕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맑은 고딕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800" kern="1200">
          <a:solidFill>
            <a:schemeClr val="tx1"/>
          </a:solidFill>
          <a:latin typeface="+mn-lt"/>
          <a:ea typeface="+mn-ea"/>
          <a:cs typeface="맑은 고딕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header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81545" y="2185692"/>
            <a:ext cx="7334982" cy="1887856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657944419"/>
              </p:ext>
            </p:extLst>
          </p:nvPr>
        </p:nvGraphicFramePr>
        <p:xfrm>
          <a:off x="7545288" y="620688"/>
          <a:ext cx="2304256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1800200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W=90% ,</a:t>
                      </a:r>
                      <a:r>
                        <a:rPr lang="en-US" altLang="ko-KR" sz="1000" baseline="0" dirty="0" smtClean="0"/>
                        <a:t> H=15%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로고이미지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클릭 시 </a:t>
                      </a:r>
                      <a:r>
                        <a:rPr lang="ko-KR" altLang="en-US" sz="1000" dirty="0" err="1" smtClean="0"/>
                        <a:t>메인페이지</a:t>
                      </a:r>
                      <a:r>
                        <a:rPr lang="ko-KR" altLang="en-US" sz="1000" dirty="0" smtClean="0"/>
                        <a:t> 이동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이미지크기 </a:t>
                      </a:r>
                      <a:r>
                        <a:rPr lang="en-US" altLang="ko-KR" sz="1000" dirty="0" smtClean="0"/>
                        <a:t>=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dirty="0" smtClean="0"/>
                        <a:t>150*90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미 로그인 시 로그인 메뉴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2-1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로그인 시</a:t>
                      </a:r>
                      <a:r>
                        <a:rPr lang="ko-KR" altLang="en-US" sz="1000" baseline="0" dirty="0" smtClean="0"/>
                        <a:t> 변경되는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ko-KR" altLang="en-US" sz="1000" dirty="0" smtClean="0"/>
                        <a:t> 로그인 메뉴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* 주차장 정보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주차장 정보 페이지로 이동 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* 주차장 예약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예약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dirty="0" smtClean="0"/>
                        <a:t>페이지로 이동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* 자리현황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자리현황 페이지로 이동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* 공지사항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공지사항 게시판으로 이동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* </a:t>
                      </a:r>
                      <a:r>
                        <a:rPr lang="en-US" altLang="ko-KR" sz="1000" dirty="0" err="1" smtClean="0"/>
                        <a:t>QnA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en-US" altLang="ko-KR" sz="1000" dirty="0" err="1" smtClean="0"/>
                        <a:t>QnA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게시판으로 이동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* 예약가이드 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예약가이드 이동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47"/>
          <p:cNvSpPr>
            <a:spLocks noChangeArrowheads="1"/>
          </p:cNvSpPr>
          <p:nvPr/>
        </p:nvSpPr>
        <p:spPr bwMode="auto">
          <a:xfrm>
            <a:off x="81545" y="2185692"/>
            <a:ext cx="1640007" cy="1887856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47"/>
          <p:cNvSpPr>
            <a:spLocks noChangeArrowheads="1"/>
          </p:cNvSpPr>
          <p:nvPr/>
        </p:nvSpPr>
        <p:spPr bwMode="auto">
          <a:xfrm>
            <a:off x="1721552" y="2545732"/>
            <a:ext cx="5694975" cy="1527816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331038" y="2940154"/>
            <a:ext cx="1144864" cy="469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noProof="0" dirty="0" smtClean="0">
                <a:latin typeface="+mj-lt"/>
                <a:ea typeface="+mj-ea"/>
                <a:cs typeface="맑은 고딕" charset="0"/>
              </a:rPr>
              <a:t>로고 이미지</a:t>
            </a:r>
            <a:endParaRPr kumimoji="0" lang="en-US" altLang="ko-KR" sz="1400" noProof="0" dirty="0" smtClean="0">
              <a:latin typeface="+mj-lt"/>
              <a:ea typeface="+mj-ea"/>
              <a:cs typeface="맑은 고딕" charset="0"/>
            </a:endParaRPr>
          </a:p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dirty="0" smtClean="0">
                <a:latin typeface="+mj-lt"/>
                <a:ea typeface="+mj-ea"/>
                <a:cs typeface="맑은 고딕" charset="0"/>
              </a:rPr>
              <a:t>100%,100%</a:t>
            </a:r>
            <a:endParaRPr kumimoji="0" lang="ko-KR" altLang="en-US" sz="10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5979647" y="2261789"/>
            <a:ext cx="1261884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50" noProof="0" dirty="0" smtClean="0">
                <a:latin typeface="+mj-lt"/>
                <a:ea typeface="+mj-ea"/>
                <a:cs typeface="맑은 고딕" charset="0"/>
              </a:rPr>
              <a:t>로그인　회원가입</a:t>
            </a:r>
            <a:endParaRPr kumimoji="0" lang="ko-KR" altLang="en-US" sz="7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1754020" y="3678818"/>
            <a:ext cx="5631879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300" dirty="0" smtClean="0">
                <a:latin typeface="+mj-lt"/>
                <a:ea typeface="+mj-ea"/>
                <a:cs typeface="맑은 고딕" charset="0"/>
              </a:rPr>
              <a:t>주차장 정보 </a:t>
            </a:r>
            <a:r>
              <a:rPr kumimoji="0" lang="en-US" altLang="ko-KR" sz="1300" dirty="0" smtClean="0">
                <a:latin typeface="+mj-lt"/>
                <a:ea typeface="+mj-ea"/>
                <a:cs typeface="맑은 고딕" charset="0"/>
              </a:rPr>
              <a:t>/ </a:t>
            </a:r>
            <a:r>
              <a:rPr kumimoji="0" lang="ko-KR" altLang="en-US" sz="1300" dirty="0" smtClean="0">
                <a:latin typeface="+mj-lt"/>
                <a:ea typeface="+mj-ea"/>
                <a:cs typeface="맑은 고딕" charset="0"/>
              </a:rPr>
              <a:t>주차장 예약 </a:t>
            </a:r>
            <a:r>
              <a:rPr kumimoji="0" lang="en-US" altLang="ko-KR" sz="1300" dirty="0" smtClean="0">
                <a:latin typeface="+mj-lt"/>
                <a:ea typeface="+mj-ea"/>
                <a:cs typeface="맑은 고딕" charset="0"/>
              </a:rPr>
              <a:t>/ </a:t>
            </a:r>
            <a:r>
              <a:rPr kumimoji="0" lang="ko-KR" altLang="en-US" sz="1300" dirty="0" smtClean="0">
                <a:latin typeface="+mj-lt"/>
                <a:ea typeface="+mj-ea"/>
                <a:cs typeface="맑은 고딕" charset="0"/>
              </a:rPr>
              <a:t>자리현황 </a:t>
            </a:r>
            <a:r>
              <a:rPr kumimoji="0" lang="en-US" altLang="ko-KR" sz="1300" dirty="0" smtClean="0">
                <a:latin typeface="+mj-lt"/>
                <a:ea typeface="+mj-ea"/>
                <a:cs typeface="맑은 고딕" charset="0"/>
              </a:rPr>
              <a:t>/ </a:t>
            </a:r>
            <a:r>
              <a:rPr kumimoji="0" lang="ko-KR" altLang="en-US" sz="1300" dirty="0" smtClean="0">
                <a:latin typeface="+mj-lt"/>
                <a:ea typeface="+mj-ea"/>
                <a:cs typeface="맑은 고딕" charset="0"/>
              </a:rPr>
              <a:t>공지사항 </a:t>
            </a:r>
            <a:r>
              <a:rPr kumimoji="0" lang="en-US" altLang="ko-KR" sz="1300" dirty="0" smtClean="0">
                <a:latin typeface="+mj-lt"/>
                <a:ea typeface="+mj-ea"/>
                <a:cs typeface="맑은 고딕" charset="0"/>
              </a:rPr>
              <a:t>/ </a:t>
            </a:r>
            <a:r>
              <a:rPr kumimoji="0" lang="en-US" altLang="ko-KR" sz="1300" dirty="0" err="1" smtClean="0">
                <a:latin typeface="+mj-lt"/>
                <a:ea typeface="+mj-ea"/>
                <a:cs typeface="맑은 고딕" charset="0"/>
              </a:rPr>
              <a:t>QnA</a:t>
            </a:r>
            <a:r>
              <a:rPr kumimoji="0" lang="en-US" altLang="ko-KR" sz="1300" dirty="0" smtClean="0">
                <a:latin typeface="+mj-lt"/>
                <a:ea typeface="+mj-ea"/>
                <a:cs typeface="맑은 고딕" charset="0"/>
              </a:rPr>
              <a:t> / </a:t>
            </a:r>
            <a:r>
              <a:rPr kumimoji="0" lang="ko-KR" altLang="en-US" sz="1300" dirty="0" smtClean="0">
                <a:latin typeface="+mj-lt"/>
                <a:ea typeface="+mj-ea"/>
                <a:cs typeface="맑은 고딕" charset="0"/>
              </a:rPr>
              <a:t>예약가이드</a:t>
            </a:r>
            <a:endParaRPr kumimoji="0" lang="ko-KR" altLang="en-US" sz="13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H="1" flipV="1">
            <a:off x="6177137" y="1268760"/>
            <a:ext cx="1" cy="1119989"/>
          </a:xfrm>
          <a:prstGeom prst="straightConnector1">
            <a:avLst/>
          </a:prstGeom>
          <a:ln w="76200">
            <a:solidFill>
              <a:schemeClr val="accent1">
                <a:shade val="95000"/>
                <a:satMod val="105000"/>
                <a:alpha val="29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 bwMode="auto">
          <a:xfrm>
            <a:off x="3481998" y="902605"/>
            <a:ext cx="3932488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noProof="0" dirty="0" smtClean="0">
                <a:solidFill>
                  <a:srgbClr val="FF0000"/>
                </a:solidFill>
                <a:latin typeface="+mj-lt"/>
                <a:ea typeface="+mj-ea"/>
                <a:cs typeface="맑은 고딕" charset="0"/>
              </a:rPr>
              <a:t>(</a:t>
            </a:r>
            <a:r>
              <a:rPr kumimoji="0" lang="ko-KR" altLang="en-US" sz="1050" noProof="0" dirty="0" smtClean="0">
                <a:solidFill>
                  <a:srgbClr val="FF0000"/>
                </a:solidFill>
                <a:latin typeface="+mj-lt"/>
                <a:ea typeface="+mj-ea"/>
                <a:cs typeface="맑은 고딕" charset="0"/>
              </a:rPr>
              <a:t>회원 아이디</a:t>
            </a:r>
            <a:r>
              <a:rPr kumimoji="0" lang="en-US" altLang="ko-KR" sz="1050" noProof="0" dirty="0" smtClean="0">
                <a:solidFill>
                  <a:srgbClr val="FF0000"/>
                </a:solidFill>
                <a:latin typeface="+mj-lt"/>
                <a:ea typeface="+mj-ea"/>
                <a:cs typeface="맑은 고딕" charset="0"/>
              </a:rPr>
              <a:t>)</a:t>
            </a:r>
            <a:r>
              <a:rPr kumimoji="0" lang="ko-KR" altLang="en-US" sz="1050" dirty="0" smtClean="0">
                <a:latin typeface="+mj-lt"/>
                <a:ea typeface="+mj-ea"/>
                <a:cs typeface="맑은 고딕" charset="0"/>
              </a:rPr>
              <a:t>님 로그인 중</a:t>
            </a:r>
            <a:r>
              <a:rPr kumimoji="0" lang="ko-KR" altLang="en-US" sz="1050" noProof="0" dirty="0" smtClean="0">
                <a:latin typeface="+mj-lt"/>
                <a:ea typeface="+mj-ea"/>
                <a:cs typeface="맑은 고딕" charset="0"/>
              </a:rPr>
              <a:t>　로그아웃 </a:t>
            </a:r>
            <a:r>
              <a:rPr kumimoji="0" lang="en-US" altLang="ko-KR" sz="1050" noProof="0" dirty="0" smtClean="0">
                <a:latin typeface="+mj-lt"/>
                <a:ea typeface="+mj-ea"/>
                <a:cs typeface="맑은 고딕" charset="0"/>
              </a:rPr>
              <a:t> </a:t>
            </a:r>
            <a:r>
              <a:rPr kumimoji="0" lang="ko-KR" altLang="en-US" sz="1050" noProof="0" dirty="0" smtClean="0">
                <a:latin typeface="+mj-lt"/>
                <a:ea typeface="+mj-ea"/>
                <a:cs typeface="맑은 고딕" charset="0"/>
              </a:rPr>
              <a:t>나의 </a:t>
            </a:r>
            <a:r>
              <a:rPr kumimoji="0" lang="ko-KR" altLang="en-US" sz="1050" dirty="0" smtClean="0">
                <a:latin typeface="+mj-lt"/>
                <a:ea typeface="+mj-ea"/>
                <a:cs typeface="맑은 고딕" charset="0"/>
              </a:rPr>
              <a:t>예약관리  내 정보</a:t>
            </a:r>
            <a:endParaRPr kumimoji="0" lang="ko-KR" altLang="en-US" sz="7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21" name="Oval 115"/>
          <p:cNvSpPr>
            <a:spLocks noChangeArrowheads="1"/>
          </p:cNvSpPr>
          <p:nvPr/>
        </p:nvSpPr>
        <p:spPr bwMode="auto">
          <a:xfrm>
            <a:off x="102438" y="2850053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Oval 115"/>
          <p:cNvSpPr>
            <a:spLocks noChangeArrowheads="1"/>
          </p:cNvSpPr>
          <p:nvPr/>
        </p:nvSpPr>
        <p:spPr bwMode="auto">
          <a:xfrm>
            <a:off x="5723548" y="2215271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Oval 115"/>
          <p:cNvSpPr>
            <a:spLocks noChangeArrowheads="1"/>
          </p:cNvSpPr>
          <p:nvPr/>
        </p:nvSpPr>
        <p:spPr bwMode="auto">
          <a:xfrm>
            <a:off x="3224808" y="915263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2-1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Oval 115"/>
          <p:cNvSpPr>
            <a:spLocks noChangeArrowheads="1"/>
          </p:cNvSpPr>
          <p:nvPr/>
        </p:nvSpPr>
        <p:spPr bwMode="auto">
          <a:xfrm>
            <a:off x="1868885" y="3564518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6562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header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81545" y="2185692"/>
            <a:ext cx="7334982" cy="1887856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2725671789"/>
              </p:ext>
            </p:extLst>
          </p:nvPr>
        </p:nvGraphicFramePr>
        <p:xfrm>
          <a:off x="7545288" y="620688"/>
          <a:ext cx="2304256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1800200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W=90% ,</a:t>
                      </a:r>
                      <a:r>
                        <a:rPr lang="en-US" altLang="ko-KR" sz="1000" baseline="0" dirty="0" smtClean="0"/>
                        <a:t> H=15%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로그인 시 로그인 메뉴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47"/>
          <p:cNvSpPr>
            <a:spLocks noChangeArrowheads="1"/>
          </p:cNvSpPr>
          <p:nvPr/>
        </p:nvSpPr>
        <p:spPr bwMode="auto">
          <a:xfrm>
            <a:off x="81545" y="2185692"/>
            <a:ext cx="1640007" cy="1887856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47"/>
          <p:cNvSpPr>
            <a:spLocks noChangeArrowheads="1"/>
          </p:cNvSpPr>
          <p:nvPr/>
        </p:nvSpPr>
        <p:spPr bwMode="auto">
          <a:xfrm>
            <a:off x="1721552" y="2545732"/>
            <a:ext cx="5694975" cy="1527816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331038" y="2940154"/>
            <a:ext cx="1144864" cy="469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noProof="0" dirty="0" smtClean="0">
                <a:latin typeface="+mj-lt"/>
                <a:ea typeface="+mj-ea"/>
                <a:cs typeface="맑은 고딕" charset="0"/>
              </a:rPr>
              <a:t>로고 이미지</a:t>
            </a:r>
            <a:endParaRPr kumimoji="0" lang="en-US" altLang="ko-KR" sz="1400" noProof="0" dirty="0" smtClean="0">
              <a:latin typeface="+mj-lt"/>
              <a:ea typeface="+mj-ea"/>
              <a:cs typeface="맑은 고딕" charset="0"/>
            </a:endParaRPr>
          </a:p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dirty="0" smtClean="0">
                <a:latin typeface="+mj-lt"/>
                <a:ea typeface="+mj-ea"/>
                <a:cs typeface="맑은 고딕" charset="0"/>
              </a:rPr>
              <a:t>100%,100%</a:t>
            </a:r>
            <a:endParaRPr kumimoji="0" lang="ko-KR" altLang="en-US" sz="10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1754020" y="3678818"/>
            <a:ext cx="5631879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300" dirty="0" smtClean="0">
                <a:latin typeface="+mj-lt"/>
                <a:ea typeface="+mj-ea"/>
                <a:cs typeface="맑은 고딕" charset="0"/>
              </a:rPr>
              <a:t>주차장 정보 </a:t>
            </a:r>
            <a:r>
              <a:rPr kumimoji="0" lang="en-US" altLang="ko-KR" sz="1300" dirty="0" smtClean="0">
                <a:latin typeface="+mj-lt"/>
                <a:ea typeface="+mj-ea"/>
                <a:cs typeface="맑은 고딕" charset="0"/>
              </a:rPr>
              <a:t>/ </a:t>
            </a:r>
            <a:r>
              <a:rPr kumimoji="0" lang="ko-KR" altLang="en-US" sz="1300" dirty="0" smtClean="0">
                <a:latin typeface="+mj-lt"/>
                <a:ea typeface="+mj-ea"/>
                <a:cs typeface="맑은 고딕" charset="0"/>
              </a:rPr>
              <a:t>주차장 예약 </a:t>
            </a:r>
            <a:r>
              <a:rPr kumimoji="0" lang="en-US" altLang="ko-KR" sz="1300" dirty="0" smtClean="0">
                <a:latin typeface="+mj-lt"/>
                <a:ea typeface="+mj-ea"/>
                <a:cs typeface="맑은 고딕" charset="0"/>
              </a:rPr>
              <a:t>/ </a:t>
            </a:r>
            <a:r>
              <a:rPr kumimoji="0" lang="ko-KR" altLang="en-US" sz="1300" dirty="0" smtClean="0">
                <a:latin typeface="+mj-lt"/>
                <a:ea typeface="+mj-ea"/>
                <a:cs typeface="맑은 고딕" charset="0"/>
              </a:rPr>
              <a:t>자리현황 </a:t>
            </a:r>
            <a:r>
              <a:rPr kumimoji="0" lang="en-US" altLang="ko-KR" sz="1300" dirty="0" smtClean="0">
                <a:latin typeface="+mj-lt"/>
                <a:ea typeface="+mj-ea"/>
                <a:cs typeface="맑은 고딕" charset="0"/>
              </a:rPr>
              <a:t>/ </a:t>
            </a:r>
            <a:r>
              <a:rPr kumimoji="0" lang="ko-KR" altLang="en-US" sz="1300" dirty="0" smtClean="0">
                <a:latin typeface="+mj-lt"/>
                <a:ea typeface="+mj-ea"/>
                <a:cs typeface="맑은 고딕" charset="0"/>
              </a:rPr>
              <a:t>공지사항 </a:t>
            </a:r>
            <a:r>
              <a:rPr kumimoji="0" lang="en-US" altLang="ko-KR" sz="1300" dirty="0" smtClean="0">
                <a:latin typeface="+mj-lt"/>
                <a:ea typeface="+mj-ea"/>
                <a:cs typeface="맑은 고딕" charset="0"/>
              </a:rPr>
              <a:t>/ </a:t>
            </a:r>
            <a:r>
              <a:rPr kumimoji="0" lang="en-US" altLang="ko-KR" sz="1300" dirty="0" err="1" smtClean="0">
                <a:latin typeface="+mj-lt"/>
                <a:ea typeface="+mj-ea"/>
                <a:cs typeface="맑은 고딕" charset="0"/>
              </a:rPr>
              <a:t>QnA</a:t>
            </a:r>
            <a:r>
              <a:rPr kumimoji="0" lang="en-US" altLang="ko-KR" sz="1300" dirty="0" smtClean="0">
                <a:latin typeface="+mj-lt"/>
                <a:ea typeface="+mj-ea"/>
                <a:cs typeface="맑은 고딕" charset="0"/>
              </a:rPr>
              <a:t> / </a:t>
            </a:r>
            <a:r>
              <a:rPr kumimoji="0" lang="ko-KR" altLang="en-US" sz="1300" dirty="0" smtClean="0">
                <a:latin typeface="+mj-lt"/>
                <a:ea typeface="+mj-ea"/>
                <a:cs typeface="맑은 고딕" charset="0"/>
              </a:rPr>
              <a:t>예약가이드</a:t>
            </a:r>
            <a:endParaRPr kumimoji="0" lang="ko-KR" altLang="en-US" sz="13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4387289" y="2215130"/>
            <a:ext cx="2980304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noProof="0" dirty="0" smtClean="0">
                <a:solidFill>
                  <a:srgbClr val="FF0000"/>
                </a:solidFill>
                <a:latin typeface="+mj-lt"/>
                <a:ea typeface="+mj-ea"/>
                <a:cs typeface="맑은 고딕" charset="0"/>
              </a:rPr>
              <a:t>(</a:t>
            </a:r>
            <a:r>
              <a:rPr kumimoji="0" lang="ko-KR" altLang="en-US" sz="1050" noProof="0" dirty="0" smtClean="0">
                <a:solidFill>
                  <a:srgbClr val="FF0000"/>
                </a:solidFill>
                <a:latin typeface="+mj-lt"/>
                <a:ea typeface="+mj-ea"/>
                <a:cs typeface="맑은 고딕" charset="0"/>
              </a:rPr>
              <a:t>회원 아이디</a:t>
            </a:r>
            <a:r>
              <a:rPr kumimoji="0" lang="en-US" altLang="ko-KR" sz="1050" noProof="0" dirty="0" smtClean="0">
                <a:solidFill>
                  <a:srgbClr val="FF0000"/>
                </a:solidFill>
                <a:latin typeface="+mj-lt"/>
                <a:ea typeface="+mj-ea"/>
                <a:cs typeface="맑은 고딕" charset="0"/>
              </a:rPr>
              <a:t>)</a:t>
            </a:r>
            <a:r>
              <a:rPr kumimoji="0" lang="ko-KR" altLang="en-US" sz="1050" dirty="0" smtClean="0">
                <a:latin typeface="+mj-lt"/>
                <a:ea typeface="+mj-ea"/>
                <a:cs typeface="맑은 고딕" charset="0"/>
              </a:rPr>
              <a:t>님</a:t>
            </a:r>
            <a:r>
              <a:rPr kumimoji="0" lang="ko-KR" altLang="en-US" sz="1050" noProof="0" dirty="0" smtClean="0">
                <a:latin typeface="+mj-lt"/>
                <a:ea typeface="+mj-ea"/>
                <a:cs typeface="맑은 고딕" charset="0"/>
              </a:rPr>
              <a:t>　로그아웃 </a:t>
            </a:r>
            <a:r>
              <a:rPr kumimoji="0" lang="en-US" altLang="ko-KR" sz="1050" noProof="0" dirty="0" smtClean="0">
                <a:latin typeface="+mj-lt"/>
                <a:ea typeface="+mj-ea"/>
                <a:cs typeface="맑은 고딕" charset="0"/>
              </a:rPr>
              <a:t> </a:t>
            </a:r>
            <a:r>
              <a:rPr kumimoji="0" lang="ko-KR" altLang="en-US" sz="1050" dirty="0" smtClean="0">
                <a:latin typeface="+mj-lt"/>
                <a:ea typeface="+mj-ea"/>
                <a:cs typeface="맑은 고딕" charset="0"/>
              </a:rPr>
              <a:t>예약관리  내 정보</a:t>
            </a:r>
            <a:endParaRPr kumimoji="0" lang="ko-KR" altLang="en-US" sz="7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8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회원정보 확인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변경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001</a:t>
            </a:r>
            <a:endParaRPr lang="ko-KR" altLang="en-US" dirty="0"/>
          </a:p>
        </p:txBody>
      </p:sp>
      <p:graphicFrame>
        <p:nvGraphicFramePr>
          <p:cNvPr id="14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631990793"/>
              </p:ext>
            </p:extLst>
          </p:nvPr>
        </p:nvGraphicFramePr>
        <p:xfrm>
          <a:off x="7545288" y="308952"/>
          <a:ext cx="2304256" cy="731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1944216"/>
              </a:tblGrid>
              <a:tr h="243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Width:</a:t>
                      </a:r>
                      <a:r>
                        <a:rPr lang="en-US" altLang="ko-KR" sz="1000" baseline="0" dirty="0" smtClean="0"/>
                        <a:t> 70%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Height: auto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-</a:t>
                      </a:r>
                      <a:r>
                        <a:rPr lang="ko-KR" altLang="en-US" sz="1000" dirty="0" smtClean="0"/>
                        <a:t>로그인한 회원의 상세정보가 뜬다</a:t>
                      </a:r>
                      <a:r>
                        <a:rPr lang="en-US" altLang="ko-KR" sz="1000" dirty="0" smtClean="0"/>
                        <a:t>.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이름</a:t>
                      </a:r>
                      <a:r>
                        <a:rPr lang="en-US" altLang="ko-KR" sz="1000" baseline="0" dirty="0" smtClean="0"/>
                        <a:t>,</a:t>
                      </a:r>
                      <a:r>
                        <a:rPr lang="ko-KR" altLang="en-US" sz="1000" baseline="0" dirty="0" smtClean="0"/>
                        <a:t>아이디</a:t>
                      </a:r>
                      <a:r>
                        <a:rPr lang="en-US" altLang="ko-KR" sz="1000" baseline="0" dirty="0" smtClean="0"/>
                        <a:t>,</a:t>
                      </a:r>
                      <a:r>
                        <a:rPr lang="ko-KR" altLang="en-US" sz="1000" baseline="0" dirty="0" err="1" smtClean="0"/>
                        <a:t>이메일은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readonly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이용하여 입력</a:t>
                      </a:r>
                      <a:r>
                        <a:rPr lang="en-US" altLang="ko-KR" sz="1000" baseline="0" dirty="0" smtClean="0"/>
                        <a:t>/</a:t>
                      </a:r>
                      <a:r>
                        <a:rPr lang="ko-KR" altLang="en-US" sz="1000" baseline="0" dirty="0" smtClean="0"/>
                        <a:t>수정 불가</a:t>
                      </a:r>
                      <a:endParaRPr lang="en-US" altLang="ko-KR" sz="1000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-</a:t>
                      </a:r>
                      <a:r>
                        <a:rPr lang="ko-KR" altLang="en-US" sz="1000" dirty="0" smtClean="0"/>
                        <a:t>첫 번째 </a:t>
                      </a:r>
                      <a:r>
                        <a:rPr lang="ko-KR" altLang="en-US" sz="1000" dirty="0" err="1" smtClean="0"/>
                        <a:t>콤보박스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: 010/011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두번째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세번째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입력칸은</a:t>
                      </a:r>
                      <a:r>
                        <a:rPr lang="ko-KR" altLang="en-US" sz="1000" baseline="0" dirty="0" smtClean="0"/>
                        <a:t> 숫자 </a:t>
                      </a:r>
                      <a:r>
                        <a:rPr lang="en-US" altLang="ko-KR" sz="1000" baseline="0" dirty="0" smtClean="0"/>
                        <a:t>4</a:t>
                      </a:r>
                      <a:r>
                        <a:rPr lang="ko-KR" altLang="en-US" sz="1000" baseline="0" dirty="0" smtClean="0"/>
                        <a:t>자리만 입력 가능 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dirty="0" smtClean="0"/>
                        <a:t>-</a:t>
                      </a:r>
                      <a:r>
                        <a:rPr lang="ko-KR" altLang="en-US" sz="1000" dirty="0" err="1" smtClean="0"/>
                        <a:t>미입력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정규식에 어긋난</a:t>
                      </a:r>
                      <a:r>
                        <a:rPr lang="ko-KR" altLang="en-US" sz="1000" baseline="0" dirty="0" smtClean="0"/>
                        <a:t> 형태 </a:t>
                      </a:r>
                      <a:r>
                        <a:rPr lang="ko-KR" altLang="en-US" sz="1000" baseline="0" dirty="0" err="1" smtClean="0"/>
                        <a:t>입력시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dirty="0" smtClean="0"/>
                        <a:t>Alert</a:t>
                      </a:r>
                      <a:r>
                        <a:rPr lang="ko-KR" altLang="en-US" sz="1000" dirty="0" smtClean="0"/>
                        <a:t>창 발생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-</a:t>
                      </a:r>
                      <a:r>
                        <a:rPr lang="ko-KR" altLang="en-US" sz="1000" dirty="0" smtClean="0"/>
                        <a:t>변경버튼 </a:t>
                      </a:r>
                      <a:r>
                        <a:rPr lang="ko-KR" altLang="en-US" sz="1000" dirty="0" err="1" smtClean="0"/>
                        <a:t>클릭시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메인페이지로이동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-</a:t>
                      </a:r>
                      <a:r>
                        <a:rPr lang="ko-KR" altLang="en-US" sz="1000" dirty="0" err="1" smtClean="0"/>
                        <a:t>정규식으로</a:t>
                      </a:r>
                      <a:r>
                        <a:rPr lang="ko-KR" altLang="en-US" sz="1000" dirty="0" smtClean="0"/>
                        <a:t> 유효성 검사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Alert</a:t>
                      </a:r>
                      <a:r>
                        <a:rPr lang="ko-KR" altLang="en-US" sz="1000" dirty="0" smtClean="0"/>
                        <a:t>창 발생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-</a:t>
                      </a:r>
                      <a:r>
                        <a:rPr lang="ko-KR" altLang="en-US" sz="1000" dirty="0" smtClean="0"/>
                        <a:t>로그인 회원이 등록한 변경 전 비밀번호 입력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-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미입력</a:t>
                      </a:r>
                      <a:r>
                        <a:rPr lang="en-US" altLang="ko-KR" sz="1000" baseline="0" dirty="0" smtClean="0"/>
                        <a:t>/</a:t>
                      </a:r>
                      <a:r>
                        <a:rPr lang="ko-KR" altLang="en-US" sz="1000" baseline="0" dirty="0" err="1" smtClean="0"/>
                        <a:t>미일치</a:t>
                      </a:r>
                      <a:r>
                        <a:rPr lang="en-US" altLang="ko-KR" sz="1000" baseline="0" dirty="0" smtClean="0"/>
                        <a:t> alert </a:t>
                      </a:r>
                      <a:r>
                        <a:rPr lang="ko-KR" altLang="en-US" sz="1000" baseline="0" dirty="0" smtClean="0"/>
                        <a:t>창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발생</a:t>
                      </a:r>
                      <a:endParaRPr lang="en-US" altLang="ko-KR" sz="1000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-</a:t>
                      </a:r>
                      <a:r>
                        <a:rPr lang="ko-KR" altLang="en-US" sz="1000" dirty="0" smtClean="0"/>
                        <a:t>영문</a:t>
                      </a:r>
                      <a:r>
                        <a:rPr lang="en-US" altLang="ko-KR" sz="1000" dirty="0" smtClean="0"/>
                        <a:t>+</a:t>
                      </a:r>
                      <a:r>
                        <a:rPr lang="ko-KR" altLang="en-US" sz="1000" dirty="0" smtClean="0"/>
                        <a:t>숫자</a:t>
                      </a:r>
                      <a:r>
                        <a:rPr lang="en-US" altLang="ko-KR" sz="1000" dirty="0" smtClean="0"/>
                        <a:t>+</a:t>
                      </a:r>
                      <a:r>
                        <a:rPr lang="ko-KR" altLang="en-US" sz="1000" dirty="0" smtClean="0"/>
                        <a:t>특수문자 조합 </a:t>
                      </a:r>
                      <a:r>
                        <a:rPr lang="en-US" altLang="ko-KR" sz="1000" dirty="0" smtClean="0"/>
                        <a:t>8</a:t>
                      </a:r>
                      <a:r>
                        <a:rPr lang="ko-KR" altLang="en-US" sz="1000" dirty="0" smtClean="0"/>
                        <a:t>자리 이상 입력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미입력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정규식에 어긋난 </a:t>
                      </a:r>
                      <a:r>
                        <a:rPr lang="ko-KR" altLang="en-US" sz="1000" dirty="0" err="1" smtClean="0"/>
                        <a:t>형태입력시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Alert</a:t>
                      </a:r>
                      <a:r>
                        <a:rPr lang="ko-KR" altLang="en-US" sz="1000" dirty="0" smtClean="0"/>
                        <a:t>창 발생</a:t>
                      </a:r>
                      <a:endParaRPr lang="ko-KR" altLang="en-US" sz="10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-</a:t>
                      </a:r>
                      <a:r>
                        <a:rPr lang="ko-KR" altLang="en-US" sz="1000" dirty="0" smtClean="0"/>
                        <a:t>새 비밀번호</a:t>
                      </a:r>
                      <a:r>
                        <a:rPr lang="ko-KR" altLang="en-US" sz="1000" baseline="0" dirty="0" smtClean="0"/>
                        <a:t> 입력과 동일하게 작성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err="1" smtClean="0"/>
                        <a:t>미일치</a:t>
                      </a:r>
                      <a:r>
                        <a:rPr lang="en-US" altLang="ko-KR" sz="1000" baseline="0" dirty="0" smtClean="0"/>
                        <a:t>/</a:t>
                      </a:r>
                      <a:r>
                        <a:rPr lang="ko-KR" altLang="en-US" sz="1000" baseline="0" dirty="0" err="1" smtClean="0"/>
                        <a:t>미입력시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Alert</a:t>
                      </a:r>
                      <a:r>
                        <a:rPr lang="ko-KR" altLang="en-US" sz="1000" baseline="0" dirty="0" smtClean="0"/>
                        <a:t>창 발생</a:t>
                      </a:r>
                      <a:r>
                        <a:rPr lang="en-US" altLang="ko-KR" sz="1000" baseline="0" dirty="0" smtClean="0"/>
                        <a:t> </a:t>
                      </a:r>
                      <a:endParaRPr lang="ko-KR" altLang="en-US" sz="1000" dirty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-</a:t>
                      </a:r>
                      <a:r>
                        <a:rPr lang="ko-KR" altLang="en-US" sz="1000" dirty="0" smtClean="0"/>
                        <a:t>변경된 사항에 대해서 회원정보를 수정</a:t>
                      </a:r>
                      <a:r>
                        <a:rPr lang="en-US" altLang="ko-KR" sz="1000" baseline="0" dirty="0" smtClean="0"/>
                        <a:t> 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-</a:t>
                      </a:r>
                      <a:r>
                        <a:rPr lang="ko-KR" altLang="en-US" sz="1000" dirty="0" smtClean="0"/>
                        <a:t>연락처만 수정 </a:t>
                      </a:r>
                      <a:r>
                        <a:rPr lang="en-US" altLang="ko-KR" sz="1000" dirty="0" smtClean="0"/>
                        <a:t>:</a:t>
                      </a:r>
                      <a:r>
                        <a:rPr lang="ko-KR" altLang="en-US" sz="1000" dirty="0" smtClean="0"/>
                        <a:t> 로그인 상태유지하며 메인 페이지 로 이동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-</a:t>
                      </a:r>
                      <a:r>
                        <a:rPr lang="ko-KR" altLang="en-US" sz="1000" dirty="0" smtClean="0"/>
                        <a:t>비밀번호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dirty="0" smtClean="0"/>
                        <a:t>변경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:</a:t>
                      </a:r>
                      <a:r>
                        <a:rPr lang="ko-KR" altLang="en-US" sz="1000" dirty="0" smtClean="0"/>
                        <a:t> 비 로그인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상태유지 메인 페이지로 이동 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변경사항 저장하지 않고 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ko-KR" altLang="en-US" sz="1000" dirty="0" smtClean="0"/>
                        <a:t>메인 페이지로 이동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탈퇴확인 </a:t>
                      </a:r>
                      <a:r>
                        <a:rPr lang="ko-KR" altLang="en-US" sz="1000" dirty="0" err="1" smtClean="0"/>
                        <a:t>여부묻는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컨펌창</a:t>
                      </a:r>
                      <a:r>
                        <a:rPr lang="ko-KR" altLang="en-US" sz="1000" dirty="0" smtClean="0"/>
                        <a:t> 발생 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취소 </a:t>
                      </a:r>
                      <a:r>
                        <a:rPr lang="en-US" altLang="ko-KR" sz="1000" dirty="0" smtClean="0"/>
                        <a:t>:</a:t>
                      </a:r>
                      <a:r>
                        <a:rPr lang="ko-KR" altLang="en-US" sz="1000" dirty="0" smtClean="0"/>
                        <a:t> 페이지 유지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확인 </a:t>
                      </a:r>
                      <a:r>
                        <a:rPr lang="en-US" altLang="ko-KR" sz="1000" dirty="0" smtClean="0"/>
                        <a:t>: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dirty="0" smtClean="0"/>
                        <a:t>비 로그인 상태의 </a:t>
                      </a:r>
                      <a:r>
                        <a:rPr lang="ko-KR" altLang="en-US" sz="1000" dirty="0" err="1" smtClean="0"/>
                        <a:t>메인페이지로</a:t>
                      </a:r>
                      <a:r>
                        <a:rPr lang="ko-KR" altLang="en-US" sz="1000" dirty="0" smtClean="0"/>
                        <a:t> 이동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예약중</a:t>
                      </a:r>
                      <a:r>
                        <a:rPr lang="ko-KR" altLang="en-US" sz="1000" baseline="0" dirty="0" err="1" smtClean="0"/>
                        <a:t>에</a:t>
                      </a:r>
                      <a:r>
                        <a:rPr lang="ko-KR" altLang="en-US" sz="1000" baseline="0" dirty="0" smtClean="0"/>
                        <a:t> 있는 회원</a:t>
                      </a:r>
                      <a:r>
                        <a:rPr lang="en-US" altLang="ko-KR" sz="1000" baseline="0" dirty="0" smtClean="0"/>
                        <a:t>: </a:t>
                      </a:r>
                      <a:r>
                        <a:rPr lang="ko-KR" altLang="en-US" sz="1000" baseline="0" dirty="0" smtClean="0"/>
                        <a:t>탈퇴불가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Alert</a:t>
                      </a:r>
                      <a:r>
                        <a:rPr lang="ko-KR" altLang="en-US" sz="1000" baseline="0" dirty="0" smtClean="0"/>
                        <a:t>창 발생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66290" y="597078"/>
            <a:ext cx="7334982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373" y="597078"/>
            <a:ext cx="7334982" cy="596870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 bwMode="auto">
          <a:xfrm>
            <a:off x="268785" y="724634"/>
            <a:ext cx="48907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1" dirty="0" smtClean="0">
                <a:latin typeface="+mj-lt"/>
                <a:ea typeface="+mj-ea"/>
                <a:cs typeface="맑은 고딕" charset="0"/>
              </a:rPr>
              <a:t>내 정보</a:t>
            </a:r>
            <a:r>
              <a:rPr kumimoji="0" lang="en-US" altLang="ko-KR" sz="2000" b="1" dirty="0" smtClean="0">
                <a:latin typeface="+mj-lt"/>
                <a:ea typeface="+mj-ea"/>
                <a:cs typeface="맑은 고딕" charset="0"/>
              </a:rPr>
              <a:t>(</a:t>
            </a:r>
            <a:r>
              <a:rPr kumimoji="0" lang="ko-KR" altLang="en-US" sz="2000" b="1" dirty="0" smtClean="0">
                <a:latin typeface="+mj-lt"/>
                <a:ea typeface="+mj-ea"/>
                <a:cs typeface="맑은 고딕" charset="0"/>
              </a:rPr>
              <a:t>회원정보 확인</a:t>
            </a:r>
            <a:r>
              <a:rPr kumimoji="0" lang="en-US" altLang="ko-KR" sz="2000" b="1" dirty="0" smtClean="0">
                <a:latin typeface="+mj-lt"/>
                <a:ea typeface="+mj-ea"/>
                <a:cs typeface="맑은 고딕" charset="0"/>
              </a:rPr>
              <a:t>/</a:t>
            </a:r>
            <a:r>
              <a:rPr kumimoji="0" lang="ko-KR" altLang="en-US" sz="2000" b="1" dirty="0" smtClean="0">
                <a:latin typeface="+mj-lt"/>
                <a:ea typeface="+mj-ea"/>
                <a:cs typeface="맑은 고딕" charset="0"/>
              </a:rPr>
              <a:t>변경</a:t>
            </a:r>
            <a:r>
              <a:rPr kumimoji="0" lang="en-US" altLang="ko-KR" sz="2000" b="1" dirty="0" smtClean="0">
                <a:latin typeface="+mj-lt"/>
                <a:ea typeface="+mj-ea"/>
                <a:cs typeface="맑은 고딕" charset="0"/>
              </a:rPr>
              <a:t>)</a:t>
            </a:r>
            <a:endParaRPr kumimoji="0" lang="ko-KR" altLang="en-US" sz="2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68785" y="1412776"/>
            <a:ext cx="6912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 bwMode="auto">
          <a:xfrm>
            <a:off x="699044" y="1923681"/>
            <a:ext cx="73814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1" dirty="0" smtClean="0">
                <a:latin typeface="+mj-lt"/>
                <a:ea typeface="+mj-ea"/>
                <a:cs typeface="맑은 고딕" charset="0"/>
              </a:rPr>
              <a:t>이</a:t>
            </a:r>
            <a:r>
              <a:rPr kumimoji="0" lang="ko-KR" altLang="en-US" sz="2000" b="1" dirty="0">
                <a:latin typeface="+mj-lt"/>
                <a:ea typeface="+mj-ea"/>
                <a:cs typeface="맑은 고딕" charset="0"/>
              </a:rPr>
              <a:t>름</a:t>
            </a:r>
            <a:endParaRPr kumimoji="0" lang="ko-KR" altLang="en-US" sz="2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493417" y="2377368"/>
            <a:ext cx="97287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1" noProof="0" dirty="0" smtClean="0">
                <a:latin typeface="+mj-lt"/>
                <a:ea typeface="+mj-ea"/>
                <a:cs typeface="맑은 고딕" charset="0"/>
              </a:rPr>
              <a:t>아이</a:t>
            </a:r>
            <a:r>
              <a:rPr kumimoji="0" lang="ko-KR" altLang="en-US" sz="2000" b="1" noProof="0" dirty="0">
                <a:latin typeface="+mj-lt"/>
                <a:ea typeface="+mj-ea"/>
                <a:cs typeface="맑은 고딕" charset="0"/>
              </a:rPr>
              <a:t>디</a:t>
            </a:r>
            <a:endParaRPr kumimoji="0" lang="ko-KR" altLang="en-US" sz="2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471904" y="2969570"/>
            <a:ext cx="9652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1" noProof="0" dirty="0" err="1" smtClean="0">
                <a:latin typeface="+mj-lt"/>
                <a:ea typeface="+mj-ea"/>
                <a:cs typeface="맑은 고딕" charset="0"/>
              </a:rPr>
              <a:t>이메일</a:t>
            </a:r>
            <a:endParaRPr kumimoji="0" lang="ko-KR" altLang="en-US" sz="2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716152" y="1958111"/>
            <a:ext cx="2520280" cy="3063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장태준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94160" y="2397167"/>
            <a:ext cx="2520280" cy="3063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rigun3000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681343" y="3016456"/>
            <a:ext cx="3043057" cy="3063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rigun3000@naver.com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471904" y="3513611"/>
            <a:ext cx="10081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1" dirty="0" smtClean="0">
                <a:latin typeface="+mj-lt"/>
                <a:ea typeface="+mj-ea"/>
                <a:cs typeface="맑은 고딕" charset="0"/>
              </a:rPr>
              <a:t>연락</a:t>
            </a:r>
            <a:r>
              <a:rPr kumimoji="0" lang="ko-KR" altLang="en-US" sz="2000" b="1" dirty="0">
                <a:latin typeface="+mj-lt"/>
                <a:ea typeface="+mj-ea"/>
                <a:cs typeface="맑은 고딕" charset="0"/>
              </a:rPr>
              <a:t>처</a:t>
            </a:r>
            <a:endParaRPr kumimoji="0" lang="ko-KR" altLang="en-US" sz="2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48" name="TextBox 47"/>
          <p:cNvSpPr txBox="1"/>
          <p:nvPr/>
        </p:nvSpPr>
        <p:spPr bwMode="auto">
          <a:xfrm>
            <a:off x="146046" y="4029447"/>
            <a:ext cx="25873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1" noProof="0" dirty="0" smtClean="0">
                <a:latin typeface="+mj-lt"/>
                <a:ea typeface="+mj-ea"/>
                <a:cs typeface="맑은 고딕" charset="0"/>
              </a:rPr>
              <a:t>비밀번호 변경</a:t>
            </a:r>
            <a:endParaRPr kumimoji="0" lang="ko-KR" altLang="en-US" sz="2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686039" y="4542631"/>
            <a:ext cx="2520280" cy="30633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현재 비밀번호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686039" y="4927798"/>
            <a:ext cx="2520280" cy="30633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새 비밀번호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685252" y="5356828"/>
            <a:ext cx="2520280" cy="30633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새 비밀번호 확</a:t>
            </a:r>
            <a:r>
              <a:rPr lang="ko-KR" altLang="en-US" dirty="0">
                <a:solidFill>
                  <a:schemeClr val="tx1"/>
                </a:solidFill>
              </a:rPr>
              <a:t>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927342" y="6165304"/>
            <a:ext cx="864096" cy="3063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변경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058041" y="6162101"/>
            <a:ext cx="864096" cy="3063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취</a:t>
            </a:r>
            <a:r>
              <a:rPr lang="ko-KR" altLang="en-US" sz="1200" dirty="0">
                <a:solidFill>
                  <a:schemeClr val="tx1"/>
                </a:solidFill>
              </a:rPr>
              <a:t>소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4205532" y="6174255"/>
            <a:ext cx="864096" cy="3063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탈퇴하</a:t>
            </a:r>
            <a:r>
              <a:rPr lang="ko-KR" altLang="en-US" sz="1200" dirty="0">
                <a:solidFill>
                  <a:schemeClr val="tx1"/>
                </a:solidFill>
              </a:rPr>
              <a:t>기</a:t>
            </a:r>
          </a:p>
        </p:txBody>
      </p:sp>
      <p:sp>
        <p:nvSpPr>
          <p:cNvPr id="56" name="Oval 115"/>
          <p:cNvSpPr>
            <a:spLocks noChangeArrowheads="1"/>
          </p:cNvSpPr>
          <p:nvPr/>
        </p:nvSpPr>
        <p:spPr bwMode="auto">
          <a:xfrm>
            <a:off x="4162432" y="4825300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57" name="Oval 115"/>
          <p:cNvSpPr>
            <a:spLocks noChangeArrowheads="1"/>
          </p:cNvSpPr>
          <p:nvPr/>
        </p:nvSpPr>
        <p:spPr bwMode="auto">
          <a:xfrm>
            <a:off x="3070057" y="5932447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  <p:sp>
        <p:nvSpPr>
          <p:cNvPr id="58" name="Oval 115"/>
          <p:cNvSpPr>
            <a:spLocks noChangeArrowheads="1"/>
          </p:cNvSpPr>
          <p:nvPr/>
        </p:nvSpPr>
        <p:spPr bwMode="auto">
          <a:xfrm>
            <a:off x="4361318" y="5945655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  <p:sp>
        <p:nvSpPr>
          <p:cNvPr id="36" name="Oval 115"/>
          <p:cNvSpPr>
            <a:spLocks noChangeArrowheads="1"/>
          </p:cNvSpPr>
          <p:nvPr/>
        </p:nvSpPr>
        <p:spPr bwMode="auto">
          <a:xfrm>
            <a:off x="5088612" y="2323791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>
            <a:stCxn id="21" idx="3"/>
            <a:endCxn id="36" idx="2"/>
          </p:cNvCxnSpPr>
          <p:nvPr/>
        </p:nvCxnSpPr>
        <p:spPr>
          <a:xfrm>
            <a:off x="4236432" y="2111280"/>
            <a:ext cx="852180" cy="326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endCxn id="36" idx="2"/>
          </p:cNvCxnSpPr>
          <p:nvPr/>
        </p:nvCxnSpPr>
        <p:spPr>
          <a:xfrm flipV="1">
            <a:off x="4233728" y="2438091"/>
            <a:ext cx="854884" cy="127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endCxn id="36" idx="2"/>
          </p:cNvCxnSpPr>
          <p:nvPr/>
        </p:nvCxnSpPr>
        <p:spPr>
          <a:xfrm flipV="1">
            <a:off x="4732107" y="2438091"/>
            <a:ext cx="356505" cy="731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115"/>
          <p:cNvSpPr>
            <a:spLocks noChangeArrowheads="1"/>
          </p:cNvSpPr>
          <p:nvPr/>
        </p:nvSpPr>
        <p:spPr bwMode="auto">
          <a:xfrm>
            <a:off x="4556554" y="3369680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45" name="Oval 115"/>
          <p:cNvSpPr>
            <a:spLocks noChangeArrowheads="1"/>
          </p:cNvSpPr>
          <p:nvPr/>
        </p:nvSpPr>
        <p:spPr bwMode="auto">
          <a:xfrm>
            <a:off x="4152183" y="4315257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46" name="Oval 115"/>
          <p:cNvSpPr>
            <a:spLocks noChangeArrowheads="1"/>
          </p:cNvSpPr>
          <p:nvPr/>
        </p:nvSpPr>
        <p:spPr bwMode="auto">
          <a:xfrm>
            <a:off x="4171226" y="5279769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47" name="Oval 115"/>
          <p:cNvSpPr>
            <a:spLocks noChangeArrowheads="1"/>
          </p:cNvSpPr>
          <p:nvPr/>
        </p:nvSpPr>
        <p:spPr bwMode="auto">
          <a:xfrm>
            <a:off x="1848998" y="5928238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4910359" y="4525239"/>
            <a:ext cx="2208860" cy="1152128"/>
            <a:chOff x="5050822" y="5251751"/>
            <a:chExt cx="2208860" cy="1152128"/>
          </a:xfrm>
        </p:grpSpPr>
        <p:sp>
          <p:nvSpPr>
            <p:cNvPr id="54" name="직사각형 53"/>
            <p:cNvSpPr/>
            <p:nvPr/>
          </p:nvSpPr>
          <p:spPr>
            <a:xfrm>
              <a:off x="5050822" y="5251751"/>
              <a:ext cx="2208860" cy="11521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00000"/>
                </a:lnSpc>
              </a:pPr>
              <a:r>
                <a:rPr lang="ko-KR" altLang="en-US" sz="1100" dirty="0" smtClean="0">
                  <a:solidFill>
                    <a:schemeClr val="tx1"/>
                  </a:solidFill>
                </a:rPr>
                <a:t>탈퇴하시겠습니까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?</a:t>
              </a: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5543184" y="6021288"/>
              <a:ext cx="504056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확</a:t>
              </a:r>
              <a:r>
                <a:rPr lang="ko-KR" altLang="en-US" sz="1000" b="1" dirty="0">
                  <a:solidFill>
                    <a:schemeClr val="tx1"/>
                  </a:solidFill>
                </a:rPr>
                <a:t>인</a:t>
              </a: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6263264" y="6021288"/>
              <a:ext cx="504056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취</a:t>
              </a:r>
              <a:r>
                <a:rPr lang="ko-KR" altLang="en-US" sz="1000" b="1" dirty="0">
                  <a:solidFill>
                    <a:schemeClr val="tx1"/>
                  </a:solidFill>
                </a:rPr>
                <a:t>소</a:t>
              </a:r>
            </a:p>
          </p:txBody>
        </p:sp>
      </p:grpSp>
      <p:cxnSp>
        <p:nvCxnSpPr>
          <p:cNvPr id="62" name="직선 연결선 61"/>
          <p:cNvCxnSpPr>
            <a:stCxn id="58" idx="7"/>
          </p:cNvCxnSpPr>
          <p:nvPr/>
        </p:nvCxnSpPr>
        <p:spPr>
          <a:xfrm flipV="1">
            <a:off x="4556440" y="5686319"/>
            <a:ext cx="697572" cy="292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1681343" y="3593209"/>
            <a:ext cx="3050764" cy="30633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010-XXXX-XXXX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821964" y="3581429"/>
            <a:ext cx="864096" cy="3420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변경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694160" y="1556792"/>
            <a:ext cx="2520280" cy="3063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261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 bwMode="auto">
          <a:xfrm>
            <a:off x="268784" y="1509906"/>
            <a:ext cx="12160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1" dirty="0" smtClean="0">
                <a:latin typeface="+mj-lt"/>
                <a:ea typeface="+mj-ea"/>
                <a:cs typeface="맑은 고딕" charset="0"/>
              </a:rPr>
              <a:t>회원번호</a:t>
            </a:r>
            <a:endParaRPr kumimoji="0" lang="ko-KR" altLang="en-US" sz="2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cxnSp>
        <p:nvCxnSpPr>
          <p:cNvPr id="66" name="직선 연결선 65"/>
          <p:cNvCxnSpPr>
            <a:endCxn id="36" idx="2"/>
          </p:cNvCxnSpPr>
          <p:nvPr/>
        </p:nvCxnSpPr>
        <p:spPr>
          <a:xfrm>
            <a:off x="4206319" y="1709961"/>
            <a:ext cx="882293" cy="728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3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나의 예약관리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B_002</a:t>
            </a:r>
            <a:endParaRPr lang="ko-KR" altLang="en-US" dirty="0"/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66290" y="605040"/>
            <a:ext cx="7334982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235675943"/>
              </p:ext>
            </p:extLst>
          </p:nvPr>
        </p:nvGraphicFramePr>
        <p:xfrm>
          <a:off x="7545288" y="252000"/>
          <a:ext cx="2304256" cy="6755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1944216"/>
              </a:tblGrid>
              <a:tr h="32373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92018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W = 80%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H</a:t>
                      </a:r>
                      <a:r>
                        <a:rPr lang="en-US" altLang="ko-KR" sz="1000" baseline="0" dirty="0" smtClean="0"/>
                        <a:t> = auto</a:t>
                      </a:r>
                      <a:endParaRPr lang="ko-KR" altLang="en-US" sz="1000" dirty="0"/>
                    </a:p>
                  </a:txBody>
                  <a:tcPr/>
                </a:tc>
              </a:tr>
              <a:tr h="2201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기간별 조회</a:t>
                      </a:r>
                      <a:r>
                        <a:rPr lang="en-US" altLang="ko-KR" sz="1000" baseline="0" dirty="0" smtClean="0"/>
                        <a:t> : 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Start date ~ end date</a:t>
                      </a:r>
                    </a:p>
                    <a:p>
                      <a:pPr latinLnBrk="1"/>
                      <a:r>
                        <a:rPr lang="ko-KR" altLang="en-US" sz="1000" baseline="0" dirty="0" smtClean="0"/>
                        <a:t>기준으로 </a:t>
                      </a:r>
                      <a:r>
                        <a:rPr lang="ko-KR" altLang="en-US" sz="1000" baseline="0" dirty="0" err="1" smtClean="0"/>
                        <a:t>조회클릭시</a:t>
                      </a:r>
                      <a:r>
                        <a:rPr lang="ko-KR" altLang="en-US" sz="1000" baseline="0" dirty="0" smtClean="0"/>
                        <a:t> 기간조회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-</a:t>
                      </a:r>
                      <a:r>
                        <a:rPr lang="ko-KR" altLang="en-US" sz="1000" baseline="0" dirty="0" err="1" smtClean="0"/>
                        <a:t>최신순으로</a:t>
                      </a:r>
                      <a:r>
                        <a:rPr lang="ko-KR" altLang="en-US" sz="1000" baseline="0" dirty="0" smtClean="0"/>
                        <a:t> 보여줌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텍스트 클릭 시 날짜 선택하는 </a:t>
                      </a:r>
                      <a:r>
                        <a:rPr lang="en-US" altLang="ko-KR" sz="1000" dirty="0" err="1" smtClean="0"/>
                        <a:t>datepicker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나옴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err="1" smtClean="0"/>
                        <a:t>몇개씩</a:t>
                      </a:r>
                      <a:r>
                        <a:rPr lang="ko-KR" altLang="en-US" sz="1000" dirty="0" smtClean="0"/>
                        <a:t> 보기는 </a:t>
                      </a:r>
                      <a:r>
                        <a:rPr lang="ko-KR" altLang="en-US" sz="1000" dirty="0" err="1" smtClean="0"/>
                        <a:t>페이징처리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(default : 3</a:t>
                      </a:r>
                      <a:r>
                        <a:rPr lang="ko-KR" altLang="en-US" sz="1000" dirty="0" err="1" smtClean="0"/>
                        <a:t>개씩보기</a:t>
                      </a:r>
                      <a:r>
                        <a:rPr lang="en-US" altLang="ko-KR" sz="1000" dirty="0" smtClean="0"/>
                        <a:t>)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선택항목</a:t>
                      </a:r>
                      <a:r>
                        <a:rPr lang="en-US" altLang="ko-KR" sz="1000" dirty="0" smtClean="0"/>
                        <a:t>: 3</a:t>
                      </a:r>
                      <a:r>
                        <a:rPr lang="ko-KR" altLang="en-US" sz="1000" dirty="0" smtClean="0"/>
                        <a:t>개씩</a:t>
                      </a:r>
                      <a:r>
                        <a:rPr lang="en-US" altLang="ko-KR" sz="1000" dirty="0" smtClean="0"/>
                        <a:t>,5</a:t>
                      </a:r>
                      <a:r>
                        <a:rPr lang="ko-KR" altLang="en-US" sz="1000" dirty="0" smtClean="0"/>
                        <a:t>개씩</a:t>
                      </a:r>
                      <a:r>
                        <a:rPr lang="en-US" altLang="ko-KR" sz="1000" baseline="0" dirty="0" smtClean="0"/>
                        <a:t>,10</a:t>
                      </a:r>
                      <a:r>
                        <a:rPr lang="ko-KR" altLang="en-US" sz="1000" baseline="0" dirty="0" smtClean="0"/>
                        <a:t>개씩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-</a:t>
                      </a:r>
                      <a:r>
                        <a:rPr lang="ko-KR" altLang="en-US" sz="1000" baseline="0" dirty="0" smtClean="0"/>
                        <a:t>조건 </a:t>
                      </a:r>
                      <a:r>
                        <a:rPr lang="en-US" altLang="ko-KR" sz="1000" baseline="0" dirty="0" smtClean="0"/>
                        <a:t>: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start date&gt;end date </a:t>
                      </a:r>
                      <a:r>
                        <a:rPr lang="ko-KR" altLang="en-US" sz="1000" baseline="0" dirty="0" smtClean="0"/>
                        <a:t>클 경우 </a:t>
                      </a:r>
                      <a:r>
                        <a:rPr lang="en-US" altLang="ko-KR" sz="1000" baseline="0" dirty="0" smtClean="0"/>
                        <a:t>alert</a:t>
                      </a:r>
                      <a:r>
                        <a:rPr lang="ko-KR" altLang="en-US" sz="1000" baseline="0" dirty="0" smtClean="0"/>
                        <a:t>창</a:t>
                      </a:r>
                      <a:r>
                        <a:rPr lang="en-US" altLang="ko-KR" sz="1000" baseline="0" dirty="0" smtClean="0"/>
                        <a:t>,</a:t>
                      </a:r>
                      <a:r>
                        <a:rPr lang="ko-KR" altLang="en-US" sz="1000" baseline="0" dirty="0" err="1" smtClean="0"/>
                        <a:t>포커싱</a:t>
                      </a:r>
                      <a:r>
                        <a:rPr lang="en-US" altLang="ko-KR" sz="1000" baseline="0" dirty="0" smtClean="0"/>
                        <a:t>,</a:t>
                      </a:r>
                      <a:r>
                        <a:rPr lang="ko-KR" altLang="en-US" sz="1000" baseline="0" dirty="0" smtClean="0"/>
                        <a:t>초기화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-</a:t>
                      </a:r>
                      <a:r>
                        <a:rPr lang="ko-KR" altLang="en-US" sz="1000" baseline="0" dirty="0" smtClean="0"/>
                        <a:t>예약목록이 없을 경우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“</a:t>
                      </a:r>
                      <a:r>
                        <a:rPr lang="ko-KR" altLang="en-US" sz="1000" baseline="0" dirty="0" smtClean="0"/>
                        <a:t>나의 예약목록이 없습니다</a:t>
                      </a:r>
                      <a:r>
                        <a:rPr lang="en-US" altLang="ko-KR" sz="1000" baseline="0" dirty="0" smtClean="0"/>
                        <a:t>.” </a:t>
                      </a:r>
                      <a:r>
                        <a:rPr lang="ko-KR" altLang="en-US" sz="1000" baseline="0" dirty="0" smtClean="0"/>
                        <a:t>글씨보임</a:t>
                      </a:r>
                      <a:endParaRPr lang="en-US" altLang="ko-KR" sz="1000" baseline="0" dirty="0" smtClean="0"/>
                    </a:p>
                  </a:txBody>
                  <a:tcPr/>
                </a:tc>
              </a:tr>
              <a:tr h="9951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미사용 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빨간색 글씨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예약취소 옆에 버튼추가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-</a:t>
                      </a:r>
                      <a:r>
                        <a:rPr lang="ko-KR" altLang="en-US" sz="1000" dirty="0" smtClean="0"/>
                        <a:t>사용여부</a:t>
                      </a:r>
                      <a:r>
                        <a:rPr lang="en-US" altLang="ko-KR" sz="1000" dirty="0" smtClean="0"/>
                        <a:t>: 0</a:t>
                      </a:r>
                      <a:r>
                        <a:rPr lang="ko-KR" altLang="en-US" sz="1000" dirty="0" smtClean="0"/>
                        <a:t>미사용 </a:t>
                      </a:r>
                      <a:r>
                        <a:rPr lang="en-US" altLang="ko-KR" sz="1000" dirty="0" smtClean="0"/>
                        <a:t>1</a:t>
                      </a:r>
                      <a:r>
                        <a:rPr lang="ko-KR" altLang="en-US" sz="1000" dirty="0" smtClean="0"/>
                        <a:t>사용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취소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-</a:t>
                      </a:r>
                      <a:r>
                        <a:rPr lang="ko-KR" altLang="en-US" sz="1000" dirty="0" smtClean="0"/>
                        <a:t>사용 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입차 시 관리자 체크</a:t>
                      </a:r>
                      <a:r>
                        <a:rPr lang="en-US" altLang="ko-KR" sz="1000" baseline="0" dirty="0" smtClean="0"/>
                        <a:t> or </a:t>
                      </a:r>
                      <a:r>
                        <a:rPr lang="ko-KR" altLang="en-US" sz="1000" baseline="0" dirty="0" smtClean="0"/>
                        <a:t>일자가 지난 경우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3920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/>
                        <a:t>사용완료 </a:t>
                      </a:r>
                      <a:r>
                        <a:rPr lang="en-US" altLang="ko-KR" sz="1000" baseline="0" dirty="0" smtClean="0"/>
                        <a:t>: </a:t>
                      </a:r>
                      <a:r>
                        <a:rPr lang="ko-KR" altLang="en-US" sz="1000" baseline="0" dirty="0" smtClean="0"/>
                        <a:t>검정 글씨로 변환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ko-KR" altLang="en-US" sz="1000" baseline="0" dirty="0" smtClean="0"/>
                        <a:t>예약취소 버튼 사라짐</a:t>
                      </a:r>
                      <a:endParaRPr lang="en-US" altLang="ko-KR" sz="1000" baseline="0" dirty="0" smtClean="0"/>
                    </a:p>
                  </a:txBody>
                  <a:tcPr/>
                </a:tc>
              </a:tr>
              <a:tr h="9951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예약 취소</a:t>
                      </a:r>
                      <a:r>
                        <a:rPr lang="ko-KR" altLang="en-US" sz="1000" baseline="0" dirty="0" smtClean="0"/>
                        <a:t> 버튼 클릭 시</a:t>
                      </a:r>
                      <a:r>
                        <a:rPr lang="en-US" altLang="ko-KR" sz="1000" baseline="0" dirty="0" smtClean="0"/>
                        <a:t>,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“</a:t>
                      </a:r>
                      <a:r>
                        <a:rPr lang="ko-KR" altLang="en-US" sz="1000" dirty="0" smtClean="0"/>
                        <a:t>예약취소 시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기간에 따라 수수료가 부과됩니다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err="1" smtClean="0"/>
                        <a:t>예약취소하시겠습니까</a:t>
                      </a:r>
                      <a:r>
                        <a:rPr lang="en-US" altLang="ko-KR" sz="1000" dirty="0" smtClean="0"/>
                        <a:t>?“confirm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창띄움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Ok </a:t>
                      </a:r>
                      <a:r>
                        <a:rPr lang="ko-KR" altLang="en-US" sz="1000" baseline="0" dirty="0" smtClean="0"/>
                        <a:t>클릭 시 예약취소 페이지로 넘어감</a:t>
                      </a:r>
                      <a:r>
                        <a:rPr lang="en-US" altLang="ko-KR" sz="1000" baseline="0" dirty="0" smtClean="0"/>
                        <a:t>(p3</a:t>
                      </a:r>
                      <a:r>
                        <a:rPr lang="ko-KR" altLang="en-US" sz="1000" baseline="0" dirty="0" smtClean="0"/>
                        <a:t>참고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6935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err="1" smtClean="0"/>
                        <a:t>페이징</a:t>
                      </a:r>
                      <a:r>
                        <a:rPr lang="ko-KR" altLang="en-US" sz="1000" dirty="0" smtClean="0"/>
                        <a:t> 처리 기준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개 묶음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- &gt;: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개 단위씩 다음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- &lt;: 5</a:t>
                      </a:r>
                      <a:r>
                        <a:rPr lang="ko-KR" altLang="en-US" sz="1000" dirty="0" smtClean="0"/>
                        <a:t>개 단위씩 이전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해당 페이지는 굵게 표시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6935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예약에 관한 정보 보여줌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단순 </a:t>
                      </a:r>
                      <a:r>
                        <a:rPr lang="en-US" altLang="ko-KR" sz="1000" dirty="0" smtClean="0"/>
                        <a:t>view (</a:t>
                      </a:r>
                      <a:r>
                        <a:rPr lang="ko-KR" altLang="en-US" sz="1000" dirty="0" smtClean="0"/>
                        <a:t>값 입력 수정불가</a:t>
                      </a:r>
                      <a:r>
                        <a:rPr lang="en-US" altLang="ko-KR" sz="1000" dirty="0" smtClean="0"/>
                        <a:t>)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예약번호 </a:t>
                      </a:r>
                      <a:r>
                        <a:rPr lang="en-US" altLang="ko-KR" sz="1000" dirty="0" smtClean="0"/>
                        <a:t>-&gt; </a:t>
                      </a:r>
                      <a:r>
                        <a:rPr lang="ko-KR" altLang="en-US" sz="1000" dirty="0" err="1" smtClean="0"/>
                        <a:t>밀리세컨드초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13</a:t>
                      </a:r>
                      <a:r>
                        <a:rPr lang="ko-KR" altLang="en-US" sz="1000" dirty="0" smtClean="0"/>
                        <a:t>자리</a:t>
                      </a:r>
                      <a:endParaRPr lang="en-US" altLang="ko-KR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11"/>
          <p:cNvSpPr txBox="1"/>
          <p:nvPr/>
        </p:nvSpPr>
        <p:spPr>
          <a:xfrm>
            <a:off x="798858" y="686044"/>
            <a:ext cx="14178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73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470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20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93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67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40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14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87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ko-KR" altLang="en-US" sz="1100" b="1" dirty="0" smtClean="0">
                <a:solidFill>
                  <a:srgbClr val="000000"/>
                </a:solidFill>
                <a:latin typeface="맑은 고딕"/>
              </a:rPr>
              <a:t>나의 예약관리</a:t>
            </a:r>
            <a:endParaRPr lang="en-US" altLang="ko-KR" sz="1100" b="1" dirty="0" smtClean="0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798730" y="975209"/>
            <a:ext cx="552242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AutoShape 2" descr="agenda, calendar, date, schedule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4" name="Oval 115"/>
          <p:cNvSpPr>
            <a:spLocks noChangeArrowheads="1"/>
          </p:cNvSpPr>
          <p:nvPr/>
        </p:nvSpPr>
        <p:spPr bwMode="auto">
          <a:xfrm>
            <a:off x="488024" y="1007471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505088"/>
              </p:ext>
            </p:extLst>
          </p:nvPr>
        </p:nvGraphicFramePr>
        <p:xfrm>
          <a:off x="745339" y="1892788"/>
          <a:ext cx="5944836" cy="1708408"/>
        </p:xfrm>
        <a:graphic>
          <a:graphicData uri="http://schemas.openxmlformats.org/drawingml/2006/table">
            <a:tbl>
              <a:tblPr/>
              <a:tblGrid>
                <a:gridCol w="1264316"/>
                <a:gridCol w="1368152"/>
                <a:gridCol w="1144891"/>
                <a:gridCol w="2167477"/>
              </a:tblGrid>
              <a:tr h="3869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사용여부</a:t>
                      </a:r>
                      <a:endParaRPr lang="en-US" altLang="ko-KR" sz="9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미사용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예약자리번호</a:t>
                      </a:r>
                      <a:endParaRPr lang="en-US" altLang="ko-KR" sz="9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F3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869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예약자 이름</a:t>
                      </a:r>
                      <a:endParaRPr lang="en-US" altLang="ko-KR" sz="9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홍길동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예약자 연락처</a:t>
                      </a:r>
                      <a:endParaRPr lang="en-US" altLang="ko-KR" sz="9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010-1234-5678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869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사용자 이름</a:t>
                      </a:r>
                      <a:endParaRPr lang="en-US" altLang="ko-KR" sz="9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홍길동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사용자 아이디</a:t>
                      </a:r>
                      <a:endParaRPr lang="en-US" altLang="ko-KR" sz="9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asdf1234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738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신청 일자</a:t>
                      </a:r>
                      <a:endParaRPr lang="en-US" altLang="ko-KR" sz="9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2017/05/31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예약 일자</a:t>
                      </a:r>
                      <a:endParaRPr lang="en-US" altLang="ko-KR" sz="9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2017/06/21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738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예약금액</a:t>
                      </a:r>
                      <a:endParaRPr lang="en-US" altLang="ko-KR" sz="9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15,000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예약 감면종류</a:t>
                      </a:r>
                      <a:endParaRPr lang="en-US" altLang="ko-KR" sz="9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경형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저공해자동차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 bwMode="auto">
          <a:xfrm>
            <a:off x="2195360" y="1064050"/>
            <a:ext cx="2776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noProof="0" dirty="0" smtClean="0">
                <a:latin typeface="+mn-lt"/>
                <a:ea typeface="+mj-ea"/>
                <a:cs typeface="맑은 고딕" charset="0"/>
              </a:rPr>
              <a:t>~</a:t>
            </a:r>
            <a:endParaRPr kumimoji="0" lang="en-US" altLang="ko-KR" sz="1000" b="1" dirty="0">
              <a:latin typeface="+mn-lt"/>
              <a:ea typeface="+mj-ea"/>
              <a:cs typeface="맑은 고딕" charset="0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602324" y="1068929"/>
            <a:ext cx="91563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1" dirty="0" smtClean="0">
                <a:latin typeface="+mn-lt"/>
                <a:ea typeface="+mj-ea"/>
                <a:cs typeface="맑은 고딕" charset="0"/>
              </a:rPr>
              <a:t>기간 별 조회</a:t>
            </a:r>
            <a:endParaRPr kumimoji="0" lang="en-US" altLang="ko-KR" sz="1000" b="1" dirty="0">
              <a:latin typeface="+mn-lt"/>
              <a:ea typeface="+mj-ea"/>
              <a:cs typeface="맑은 고딕" charset="0"/>
            </a:endParaRPr>
          </a:p>
        </p:txBody>
      </p:sp>
      <p:sp>
        <p:nvSpPr>
          <p:cNvPr id="41" name="TextBox 40"/>
          <p:cNvSpPr txBox="1"/>
          <p:nvPr/>
        </p:nvSpPr>
        <p:spPr bwMode="auto">
          <a:xfrm>
            <a:off x="5187145" y="1474164"/>
            <a:ext cx="153947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dirty="0">
                <a:latin typeface="+mn-lt"/>
                <a:ea typeface="+mj-ea"/>
                <a:cs typeface="맑은 고딕" charset="0"/>
              </a:rPr>
              <a:t>3</a:t>
            </a:r>
            <a:r>
              <a:rPr kumimoji="0" lang="ko-KR" altLang="en-US" sz="1000" b="1" dirty="0" smtClean="0">
                <a:latin typeface="+mn-lt"/>
                <a:ea typeface="+mj-ea"/>
                <a:cs typeface="맑은 고딕" charset="0"/>
              </a:rPr>
              <a:t>개씩 보기 ▼</a:t>
            </a:r>
            <a:endParaRPr kumimoji="0" lang="en-US" altLang="ko-KR" sz="1000" b="1" dirty="0">
              <a:latin typeface="+mn-lt"/>
              <a:ea typeface="+mj-ea"/>
              <a:cs typeface="맑은 고딕" charset="0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745338" y="1549993"/>
            <a:ext cx="18325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dirty="0" smtClean="0">
                <a:latin typeface="+mn-lt"/>
                <a:ea typeface="+mj-ea"/>
                <a:cs typeface="맑은 고딕" charset="0"/>
              </a:rPr>
              <a:t>No. 20170531010311111</a:t>
            </a:r>
            <a:endParaRPr kumimoji="0" lang="en-US" altLang="ko-KR" sz="1000" b="1" dirty="0">
              <a:latin typeface="+mn-lt"/>
              <a:ea typeface="+mj-ea"/>
              <a:cs typeface="맑은 고딕" charset="0"/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474202"/>
              </p:ext>
            </p:extLst>
          </p:nvPr>
        </p:nvGraphicFramePr>
        <p:xfrm>
          <a:off x="761363" y="4194510"/>
          <a:ext cx="5944836" cy="1708408"/>
        </p:xfrm>
        <a:graphic>
          <a:graphicData uri="http://schemas.openxmlformats.org/drawingml/2006/table">
            <a:tbl>
              <a:tblPr/>
              <a:tblGrid>
                <a:gridCol w="1264316"/>
                <a:gridCol w="1368152"/>
                <a:gridCol w="1144891"/>
                <a:gridCol w="2167477"/>
              </a:tblGrid>
              <a:tr h="3869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사용여부</a:t>
                      </a:r>
                      <a:endParaRPr lang="en-US" altLang="ko-KR" sz="9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사용완료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예약자리번호</a:t>
                      </a:r>
                      <a:endParaRPr lang="en-US" altLang="ko-KR" sz="9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F3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869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예약자 이름</a:t>
                      </a:r>
                      <a:endParaRPr lang="en-US" altLang="ko-KR" sz="9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아무개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예약자 연락처</a:t>
                      </a:r>
                      <a:endParaRPr lang="en-US" altLang="ko-KR" sz="9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010-1234-0000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869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사용자 이름</a:t>
                      </a:r>
                      <a:endParaRPr lang="en-US" altLang="ko-KR" sz="9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홍길동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사용자 아이디</a:t>
                      </a:r>
                      <a:endParaRPr lang="en-US" altLang="ko-KR" sz="9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asdf1234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738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신청 일자</a:t>
                      </a:r>
                      <a:endParaRPr lang="en-US" altLang="ko-KR" sz="9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2017/05/15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예약 일자</a:t>
                      </a:r>
                      <a:endParaRPr lang="en-US" altLang="ko-KR" sz="9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2017/05/29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738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예약금액</a:t>
                      </a:r>
                      <a:endParaRPr lang="en-US" altLang="ko-KR" sz="9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30,000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예약 감면종류</a:t>
                      </a:r>
                      <a:endParaRPr lang="en-US" altLang="ko-KR" sz="9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없음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 bwMode="auto">
          <a:xfrm>
            <a:off x="761362" y="3890187"/>
            <a:ext cx="193081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hangingPunct="0"/>
            <a:r>
              <a:rPr kumimoji="0" lang="en-US" altLang="ko-KR" sz="1000" b="1" dirty="0">
                <a:latin typeface="+mn-lt"/>
                <a:ea typeface="+mj-ea"/>
                <a:cs typeface="맑은 고딕" charset="0"/>
              </a:rPr>
              <a:t>No. </a:t>
            </a:r>
            <a:r>
              <a:rPr kumimoji="0" lang="en-US" altLang="ko-KR" sz="1000" b="1" dirty="0" smtClean="0">
                <a:latin typeface="+mn-lt"/>
                <a:ea typeface="+mj-ea"/>
                <a:cs typeface="맑은 고딕" charset="0"/>
              </a:rPr>
              <a:t>20170531010311122</a:t>
            </a:r>
            <a:endParaRPr kumimoji="0" lang="en-US" altLang="ko-KR" sz="1000" b="1" dirty="0">
              <a:latin typeface="+mn-lt"/>
              <a:ea typeface="+mj-ea"/>
              <a:cs typeface="맑은 고딕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2692176" y="1988840"/>
            <a:ext cx="543739" cy="20005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700" dirty="0" smtClean="0">
                <a:latin typeface="+mj-lt"/>
                <a:ea typeface="+mj-ea"/>
                <a:cs typeface="맑은 고딕" charset="0"/>
              </a:rPr>
              <a:t>예약취</a:t>
            </a:r>
            <a:r>
              <a:rPr kumimoji="0" lang="ko-KR" altLang="en-US" sz="700" dirty="0">
                <a:latin typeface="+mj-lt"/>
                <a:ea typeface="+mj-ea"/>
                <a:cs typeface="맑은 고딕" charset="0"/>
              </a:rPr>
              <a:t>소</a:t>
            </a:r>
            <a:endParaRPr kumimoji="0" lang="ko-KR" altLang="en-US" sz="7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47" name="Oval 115"/>
          <p:cNvSpPr>
            <a:spLocks noChangeArrowheads="1"/>
          </p:cNvSpPr>
          <p:nvPr/>
        </p:nvSpPr>
        <p:spPr bwMode="auto">
          <a:xfrm>
            <a:off x="1828200" y="1834686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48" name="Oval 115"/>
          <p:cNvSpPr>
            <a:spLocks noChangeArrowheads="1"/>
          </p:cNvSpPr>
          <p:nvPr/>
        </p:nvSpPr>
        <p:spPr bwMode="auto">
          <a:xfrm>
            <a:off x="1866300" y="4132769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Oval 115"/>
          <p:cNvSpPr>
            <a:spLocks noChangeArrowheads="1"/>
          </p:cNvSpPr>
          <p:nvPr/>
        </p:nvSpPr>
        <p:spPr bwMode="auto">
          <a:xfrm>
            <a:off x="2577876" y="1834686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50" name="Oval 115"/>
          <p:cNvSpPr>
            <a:spLocks noChangeArrowheads="1"/>
          </p:cNvSpPr>
          <p:nvPr/>
        </p:nvSpPr>
        <p:spPr bwMode="auto">
          <a:xfrm>
            <a:off x="3121615" y="6081213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Oval 115"/>
          <p:cNvSpPr>
            <a:spLocks noChangeArrowheads="1"/>
          </p:cNvSpPr>
          <p:nvPr/>
        </p:nvSpPr>
        <p:spPr bwMode="auto">
          <a:xfrm>
            <a:off x="516739" y="1482975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530377" y="1083894"/>
            <a:ext cx="657144" cy="18393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445024" y="1092625"/>
            <a:ext cx="657144" cy="18393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1"/>
          <p:cNvSpPr txBox="1">
            <a:spLocks noChangeArrowheads="1"/>
          </p:cNvSpPr>
          <p:nvPr/>
        </p:nvSpPr>
        <p:spPr bwMode="auto">
          <a:xfrm>
            <a:off x="3272757" y="6186702"/>
            <a:ext cx="92204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73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470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20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93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67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40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14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87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ea typeface="나눔고딕" pitchFamily="50" charset="-127"/>
              </a:rPr>
              <a:t>&lt;  </a:t>
            </a:r>
            <a:r>
              <a:rPr lang="en-US" altLang="ko-KR" sz="1000" b="1" dirty="0">
                <a:ea typeface="나눔고딕" pitchFamily="50" charset="-127"/>
              </a:rPr>
              <a:t>1</a:t>
            </a:r>
            <a:r>
              <a:rPr lang="en-US" altLang="ko-KR" sz="800" dirty="0">
                <a:ea typeface="나눔고딕" pitchFamily="50" charset="-127"/>
              </a:rPr>
              <a:t> 2 3 4 </a:t>
            </a:r>
            <a:r>
              <a:rPr lang="en-US" altLang="ko-KR" sz="800" dirty="0" smtClean="0">
                <a:ea typeface="나눔고딕" pitchFamily="50" charset="-127"/>
              </a:rPr>
              <a:t>5  &gt;</a:t>
            </a:r>
            <a:endParaRPr lang="ko-KR" altLang="en-US" sz="800" dirty="0">
              <a:ea typeface="나눔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3250480" y="1092013"/>
            <a:ext cx="364202" cy="20005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700" noProof="0" dirty="0" smtClean="0">
                <a:latin typeface="+mj-lt"/>
                <a:ea typeface="+mj-ea"/>
                <a:cs typeface="맑은 고딕" charset="0"/>
              </a:rPr>
              <a:t>조</a:t>
            </a:r>
            <a:r>
              <a:rPr kumimoji="0" lang="ko-KR" altLang="en-US" sz="700" noProof="0" dirty="0">
                <a:latin typeface="+mj-lt"/>
                <a:ea typeface="+mj-ea"/>
                <a:cs typeface="맑은 고딕" charset="0"/>
              </a:rPr>
              <a:t>회</a:t>
            </a:r>
            <a:endParaRPr kumimoji="0" lang="ko-KR" altLang="en-US" sz="7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3688800" y="1083188"/>
            <a:ext cx="364202" cy="20005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700" dirty="0" smtClean="0">
                <a:latin typeface="+mj-lt"/>
                <a:ea typeface="+mj-ea"/>
                <a:cs typeface="맑은 고딕" charset="0"/>
              </a:rPr>
              <a:t>전</a:t>
            </a:r>
            <a:r>
              <a:rPr kumimoji="0" lang="ko-KR" altLang="en-US" sz="700" dirty="0">
                <a:latin typeface="+mj-lt"/>
                <a:ea typeface="+mj-ea"/>
                <a:cs typeface="맑은 고딕" charset="0"/>
              </a:rPr>
              <a:t>체</a:t>
            </a:r>
            <a:endParaRPr kumimoji="0" lang="ko-KR" altLang="en-US" sz="7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88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주차장 정보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4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893246996"/>
              </p:ext>
            </p:extLst>
          </p:nvPr>
        </p:nvGraphicFramePr>
        <p:xfrm>
          <a:off x="7545288" y="620688"/>
          <a:ext cx="2304256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1944216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주차장 정보</a:t>
                      </a: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19812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회원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비회원 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열람만 가능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19812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이미지 클릭 시 이미지 크게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보이게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dirty="0" smtClean="0"/>
                        <a:t>변경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19812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W</a:t>
                      </a:r>
                      <a:r>
                        <a:rPr lang="en-US" altLang="ko-KR" sz="1000" baseline="0" dirty="0" smtClean="0"/>
                        <a:t> : 90%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H : auto</a:t>
                      </a:r>
                      <a:endParaRPr lang="ko-KR" alt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66290" y="605040"/>
            <a:ext cx="7334982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773674"/>
              </p:ext>
            </p:extLst>
          </p:nvPr>
        </p:nvGraphicFramePr>
        <p:xfrm>
          <a:off x="128463" y="1941310"/>
          <a:ext cx="7200801" cy="46195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2249"/>
                <a:gridCol w="4968552"/>
              </a:tblGrid>
              <a:tr h="3977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주차 가능 대수</a:t>
                      </a:r>
                      <a:endParaRPr lang="ko-KR" altLang="en-US" sz="1100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/>
                        <a:t>100</a:t>
                      </a:r>
                      <a:r>
                        <a:rPr lang="ko-KR" altLang="en-US" sz="1100" dirty="0" smtClean="0"/>
                        <a:t>대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3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주소</a:t>
                      </a:r>
                      <a:endParaRPr lang="ko-KR" altLang="en-US" sz="1100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kern="1200" dirty="0" smtClean="0">
                          <a:effectLst/>
                        </a:rPr>
                        <a:t>서울시 성동구 </a:t>
                      </a:r>
                      <a:r>
                        <a:rPr lang="ko-KR" altLang="en-US" sz="1100" kern="1200" dirty="0" err="1" smtClean="0">
                          <a:effectLst/>
                        </a:rPr>
                        <a:t>청계천로</a:t>
                      </a:r>
                      <a:r>
                        <a:rPr lang="en-US" altLang="ko-KR" sz="1100" kern="1200" dirty="0" smtClean="0">
                          <a:effectLst/>
                        </a:rPr>
                        <a:t>540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3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연락처</a:t>
                      </a:r>
                      <a:endParaRPr lang="ko-KR" altLang="en-US" sz="1100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kern="1200" dirty="0" smtClean="0">
                          <a:effectLst/>
                        </a:rPr>
                        <a:t>02) 2290-6316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3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운영 시간</a:t>
                      </a:r>
                      <a:endParaRPr lang="ko-KR" altLang="en-US" sz="1100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/>
                        <a:t>09:00</a:t>
                      </a:r>
                      <a:r>
                        <a:rPr lang="en-US" altLang="ko-KR" sz="1100" baseline="0" dirty="0" smtClean="0"/>
                        <a:t> ~ 21:00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10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이용</a:t>
                      </a:r>
                      <a:endParaRPr lang="en-US" altLang="ko-KR" sz="1100" dirty="0" smtClean="0"/>
                    </a:p>
                    <a:p>
                      <a:pPr algn="ctr" latinLnBrk="1"/>
                      <a:r>
                        <a:rPr lang="ko-KR" altLang="en-US" sz="1100" dirty="0" smtClean="0"/>
                        <a:t>요금</a:t>
                      </a:r>
                      <a:endParaRPr lang="ko-KR" altLang="en-US" sz="1100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오프라인 </a:t>
                      </a:r>
                      <a:r>
                        <a:rPr lang="en-US" altLang="ko-KR" sz="1100" dirty="0" smtClean="0"/>
                        <a:t>: 5</a:t>
                      </a:r>
                      <a:r>
                        <a:rPr lang="ko-KR" altLang="en-US" sz="1100" dirty="0" smtClean="0"/>
                        <a:t>분당 </a:t>
                      </a:r>
                      <a:r>
                        <a:rPr lang="en-US" altLang="ko-KR" sz="1100" dirty="0" smtClean="0"/>
                        <a:t>400</a:t>
                      </a:r>
                      <a:r>
                        <a:rPr lang="ko-KR" altLang="en-US" sz="1100" dirty="0" smtClean="0"/>
                        <a:t>원</a:t>
                      </a:r>
                      <a:endParaRPr lang="en-US" altLang="ko-KR" sz="1100" dirty="0" smtClean="0"/>
                    </a:p>
                    <a:p>
                      <a:pPr algn="l" latinLnBrk="1"/>
                      <a:r>
                        <a:rPr lang="ko-KR" altLang="en-US" sz="1100" dirty="0" smtClean="0"/>
                        <a:t>온라인 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ko-KR" altLang="en-US" sz="1100" dirty="0" err="1" smtClean="0"/>
                        <a:t>종일권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100" dirty="0" smtClean="0"/>
                        <a:t>3</a:t>
                      </a:r>
                      <a:r>
                        <a:rPr lang="ko-KR" altLang="en-US" sz="1100" dirty="0" smtClean="0"/>
                        <a:t>만원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825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/>
                        <a:t>요금</a:t>
                      </a:r>
                      <a:endParaRPr lang="en-US" altLang="ko-KR" sz="1100" dirty="0" smtClean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/>
                        <a:t>감면</a:t>
                      </a:r>
                      <a:endParaRPr lang="en-US" altLang="ko-KR" sz="1100" dirty="0" smtClean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/>
                        <a:t>30% : 2</a:t>
                      </a:r>
                      <a:r>
                        <a:rPr lang="ko-KR" altLang="en-US" sz="1100" dirty="0" smtClean="0"/>
                        <a:t>자녀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err="1" smtClean="0"/>
                        <a:t>다둥이</a:t>
                      </a:r>
                      <a:r>
                        <a:rPr lang="en-US" altLang="ko-KR" sz="1100" dirty="0" smtClean="0"/>
                        <a:t>)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/>
                        <a:t>50%</a:t>
                      </a:r>
                      <a:r>
                        <a:rPr lang="en-US" altLang="ko-KR" sz="1100" baseline="0" dirty="0" smtClean="0"/>
                        <a:t> : </a:t>
                      </a:r>
                      <a:r>
                        <a:rPr lang="ko-KR" altLang="en-US" sz="1100" baseline="0" dirty="0" smtClean="0"/>
                        <a:t>경차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저공해 차량</a:t>
                      </a:r>
                      <a:r>
                        <a:rPr lang="en-US" altLang="ko-KR" sz="1100" baseline="0" dirty="0" smtClean="0"/>
                        <a:t>, 3</a:t>
                      </a:r>
                      <a:r>
                        <a:rPr lang="ko-KR" altLang="en-US" sz="1100" baseline="0" dirty="0" smtClean="0"/>
                        <a:t>자녀</a:t>
                      </a:r>
                      <a:r>
                        <a:rPr lang="en-US" altLang="ko-KR" sz="1100" baseline="0" dirty="0" smtClean="0"/>
                        <a:t>(</a:t>
                      </a:r>
                      <a:r>
                        <a:rPr lang="ko-KR" altLang="en-US" sz="1100" baseline="0" dirty="0" err="1" smtClean="0"/>
                        <a:t>다둥이</a:t>
                      </a:r>
                      <a:r>
                        <a:rPr lang="en-US" altLang="ko-KR" sz="1100" baseline="0" dirty="0" smtClean="0"/>
                        <a:t>), 5.18 </a:t>
                      </a:r>
                      <a:r>
                        <a:rPr lang="ko-KR" altLang="en-US" sz="1100" baseline="0" dirty="0" smtClean="0"/>
                        <a:t>민주유공자</a:t>
                      </a:r>
                      <a:endParaRPr lang="en-US" altLang="ko-KR" sz="1100" baseline="0" dirty="0" smtClean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baseline="0" dirty="0" smtClean="0"/>
                        <a:t>80% : </a:t>
                      </a:r>
                      <a:r>
                        <a:rPr lang="ko-KR" altLang="en-US" sz="1100" baseline="0" dirty="0" smtClean="0"/>
                        <a:t>장애인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국가유공자</a:t>
                      </a:r>
                      <a:r>
                        <a:rPr lang="en-US" altLang="ko-KR" sz="1100" baseline="0" dirty="0" smtClean="0"/>
                        <a:t>(</a:t>
                      </a:r>
                      <a:r>
                        <a:rPr lang="ko-KR" altLang="en-US" sz="1100" baseline="0" dirty="0" smtClean="0"/>
                        <a:t>상이자만 해당</a:t>
                      </a:r>
                      <a:r>
                        <a:rPr lang="en-US" altLang="ko-KR" sz="1100" baseline="0" dirty="0" smtClean="0"/>
                        <a:t>)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100" baseline="0" dirty="0" smtClean="0"/>
                        <a:t>면제 </a:t>
                      </a:r>
                      <a:r>
                        <a:rPr lang="en-US" altLang="ko-KR" sz="1100" baseline="0" dirty="0" smtClean="0"/>
                        <a:t>: </a:t>
                      </a:r>
                      <a:r>
                        <a:rPr lang="ko-KR" altLang="en-US" sz="1100" baseline="0" dirty="0" smtClean="0"/>
                        <a:t>성실납세표지 부착차량</a:t>
                      </a:r>
                      <a:r>
                        <a:rPr lang="en-US" altLang="ko-KR" sz="1100" baseline="0" dirty="0" smtClean="0"/>
                        <a:t>(1</a:t>
                      </a:r>
                      <a:r>
                        <a:rPr lang="ko-KR" altLang="en-US" sz="1100" baseline="0" dirty="0" smtClean="0"/>
                        <a:t>년간</a:t>
                      </a:r>
                      <a:r>
                        <a:rPr lang="en-US" altLang="ko-KR" sz="1100" baseline="0" dirty="0" smtClean="0"/>
                        <a:t>), </a:t>
                      </a:r>
                      <a:r>
                        <a:rPr lang="ko-KR" altLang="en-US" sz="1100" baseline="0" dirty="0" smtClean="0"/>
                        <a:t>긴급자동차</a:t>
                      </a:r>
                      <a:endParaRPr lang="en-US" altLang="ko-KR" sz="1100" baseline="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057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/>
                        <a:t>환불</a:t>
                      </a:r>
                      <a:endParaRPr lang="en-US" altLang="ko-KR" sz="1100" dirty="0" smtClean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/>
                        <a:t>규정</a:t>
                      </a:r>
                      <a:endParaRPr lang="en-US" altLang="ko-KR" sz="1100" dirty="0" smtClean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예약주차 당일 취소 불가</a:t>
                      </a:r>
                      <a:endParaRPr lang="en-US" altLang="ko-KR" sz="1100" dirty="0" smtClean="0"/>
                    </a:p>
                    <a:p>
                      <a:pPr algn="l" latinLnBrk="1"/>
                      <a:r>
                        <a:rPr lang="ko-KR" altLang="en-US" sz="1100" dirty="0" smtClean="0"/>
                        <a:t>예약주차 </a:t>
                      </a:r>
                      <a:r>
                        <a:rPr lang="en-US" altLang="ko-KR" sz="1100" dirty="0" smtClean="0"/>
                        <a:t>1</a:t>
                      </a:r>
                      <a:r>
                        <a:rPr lang="ko-KR" altLang="en-US" sz="1100" dirty="0" smtClean="0"/>
                        <a:t>일 전 취소 시 </a:t>
                      </a:r>
                      <a:r>
                        <a:rPr lang="en-US" altLang="ko-KR" sz="1100" dirty="0" smtClean="0"/>
                        <a:t>50% </a:t>
                      </a:r>
                      <a:r>
                        <a:rPr lang="ko-KR" altLang="en-US" sz="1100" dirty="0" smtClean="0"/>
                        <a:t>수수료 부과</a:t>
                      </a:r>
                      <a:endParaRPr lang="en-US" altLang="ko-KR" sz="1100" dirty="0" smtClean="0"/>
                    </a:p>
                    <a:p>
                      <a:pPr algn="l" latinLnBrk="1"/>
                      <a:r>
                        <a:rPr lang="ko-KR" altLang="en-US" sz="1100" dirty="0" smtClean="0"/>
                        <a:t>예약주차 </a:t>
                      </a:r>
                      <a:r>
                        <a:rPr lang="en-US" altLang="ko-KR" sz="1100" dirty="0" smtClean="0"/>
                        <a:t>2</a:t>
                      </a:r>
                      <a:r>
                        <a:rPr lang="ko-KR" altLang="en-US" sz="1100" dirty="0" smtClean="0"/>
                        <a:t>일 전 취소 시 </a:t>
                      </a:r>
                      <a:r>
                        <a:rPr lang="en-US" altLang="ko-KR" sz="1100" dirty="0" smtClean="0"/>
                        <a:t>30% </a:t>
                      </a:r>
                      <a:r>
                        <a:rPr lang="ko-KR" altLang="en-US" sz="1100" dirty="0" smtClean="0"/>
                        <a:t>수수료 부과</a:t>
                      </a:r>
                      <a:endParaRPr lang="en-US" altLang="ko-KR" sz="1100" dirty="0" smtClean="0"/>
                    </a:p>
                    <a:p>
                      <a:pPr algn="l" latinLnBrk="1"/>
                      <a:r>
                        <a:rPr lang="ko-KR" altLang="en-US" sz="1100" dirty="0" smtClean="0"/>
                        <a:t>예약주차 </a:t>
                      </a:r>
                      <a:r>
                        <a:rPr lang="en-US" altLang="ko-KR" sz="1100" dirty="0" smtClean="0"/>
                        <a:t>3</a:t>
                      </a:r>
                      <a:r>
                        <a:rPr lang="ko-KR" altLang="en-US" sz="1100" dirty="0" smtClean="0"/>
                        <a:t>일 전 이후 취소 시 수수료 없음 </a:t>
                      </a:r>
                      <a:r>
                        <a:rPr lang="en-US" altLang="ko-KR" sz="1100" dirty="0" smtClean="0"/>
                        <a:t>(100% </a:t>
                      </a:r>
                      <a:r>
                        <a:rPr lang="ko-KR" altLang="en-US" sz="1100" dirty="0" smtClean="0"/>
                        <a:t>환불</a:t>
                      </a:r>
                      <a:r>
                        <a:rPr lang="en-US" altLang="ko-KR" sz="1100" dirty="0" smtClean="0"/>
                        <a:t>)</a:t>
                      </a:r>
                    </a:p>
                    <a:p>
                      <a:pPr algn="l" latinLnBrk="1"/>
                      <a:r>
                        <a:rPr lang="ko-KR" altLang="en-US" sz="1100" dirty="0" smtClean="0"/>
                        <a:t>신청일자</a:t>
                      </a:r>
                      <a:r>
                        <a:rPr lang="ko-KR" altLang="en-US" sz="1100" baseline="0" dirty="0" smtClean="0"/>
                        <a:t> 기준 당일 취소 시 수수료 없음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100" dirty="0" smtClean="0"/>
                        <a:t>(100% </a:t>
                      </a:r>
                      <a:r>
                        <a:rPr lang="ko-KR" altLang="en-US" sz="1100" dirty="0" smtClean="0"/>
                        <a:t>환불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825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제외</a:t>
                      </a:r>
                      <a:endParaRPr lang="en-US" altLang="ko-KR" sz="1100" dirty="0" smtClean="0"/>
                    </a:p>
                    <a:p>
                      <a:pPr algn="ctr" latinLnBrk="1"/>
                      <a:r>
                        <a:rPr lang="ko-KR" altLang="en-US" sz="1100" dirty="0" smtClean="0"/>
                        <a:t>차량</a:t>
                      </a:r>
                      <a:endParaRPr lang="ko-KR" altLang="en-US" sz="1100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charset="0"/>
                        <a:buNone/>
                      </a:pPr>
                      <a:r>
                        <a:rPr lang="ko-KR" altLang="en-US" sz="1100" dirty="0" smtClean="0"/>
                        <a:t>공사 차량 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트럭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중장비</a:t>
                      </a:r>
                      <a:r>
                        <a:rPr lang="en-US" altLang="ko-KR" sz="1100" dirty="0" smtClean="0"/>
                        <a:t>)</a:t>
                      </a:r>
                    </a:p>
                    <a:p>
                      <a:pPr marL="0" indent="0" algn="l" latinLnBrk="1">
                        <a:buFont typeface="Arial" charset="0"/>
                        <a:buNone/>
                      </a:pPr>
                      <a:r>
                        <a:rPr lang="ko-KR" altLang="en-US" sz="1100" dirty="0" smtClean="0"/>
                        <a:t>이륜차</a:t>
                      </a:r>
                      <a:endParaRPr lang="en-US" altLang="ko-KR" sz="1100" dirty="0" smtClean="0"/>
                    </a:p>
                    <a:p>
                      <a:pPr marL="0" indent="0" algn="l" latinLnBrk="1">
                        <a:buFont typeface="Arial" charset="0"/>
                        <a:buNone/>
                      </a:pPr>
                      <a:r>
                        <a:rPr lang="ko-KR" altLang="en-US" sz="1100" dirty="0" smtClean="0"/>
                        <a:t>버스</a:t>
                      </a:r>
                      <a:endParaRPr lang="en-US" altLang="ko-KR" sz="1100" dirty="0" smtClean="0"/>
                    </a:p>
                    <a:p>
                      <a:pPr marL="0" indent="0" algn="l" latinLnBrk="1">
                        <a:buFont typeface="Arial" charset="0"/>
                        <a:buNone/>
                      </a:pPr>
                      <a:r>
                        <a:rPr lang="ko-KR" altLang="en-US" sz="1100" dirty="0" smtClean="0"/>
                        <a:t>높이 </a:t>
                      </a:r>
                      <a:r>
                        <a:rPr lang="en-US" altLang="ko-KR" sz="1100" dirty="0" smtClean="0"/>
                        <a:t>2.1m </a:t>
                      </a:r>
                      <a:r>
                        <a:rPr lang="ko-KR" altLang="en-US" sz="1100" dirty="0" smtClean="0"/>
                        <a:t>이상 차량</a:t>
                      </a:r>
                      <a:endParaRPr lang="en-US" altLang="ko-KR" sz="1100" dirty="0" smtClean="0"/>
                    </a:p>
                    <a:p>
                      <a:pPr marL="0" indent="0" algn="l" latinLnBrk="1">
                        <a:buFont typeface="Arial" charset="0"/>
                        <a:buNone/>
                      </a:pPr>
                      <a:r>
                        <a:rPr lang="ko-KR" altLang="en-US" sz="1100" dirty="0" smtClean="0"/>
                        <a:t>적재 차량</a:t>
                      </a:r>
                      <a:endParaRPr lang="en-US" altLang="ko-KR" sz="11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 bwMode="auto">
          <a:xfrm>
            <a:off x="37406" y="620688"/>
            <a:ext cx="114486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dirty="0" smtClean="0">
                <a:latin typeface="+mj-lt"/>
                <a:ea typeface="+mj-ea"/>
                <a:cs typeface="맑은 고딕" charset="0"/>
              </a:rPr>
              <a:t>주차장 정보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7989" y="928465"/>
            <a:ext cx="2294731" cy="9163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86414" y="928464"/>
            <a:ext cx="2294731" cy="9163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17046" y="928465"/>
            <a:ext cx="2294731" cy="9163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9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예약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예약날짜</a:t>
            </a:r>
            <a:r>
              <a:rPr lang="en-US" altLang="ko-KR" dirty="0" smtClean="0"/>
              <a:t>/</a:t>
            </a:r>
            <a:r>
              <a:rPr lang="ko-KR" altLang="en-US" dirty="0" smtClean="0"/>
              <a:t>주차자리선택 페이지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B_001</a:t>
            </a:r>
            <a:endParaRPr lang="ko-KR" altLang="en-US" dirty="0"/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66290" y="605040"/>
            <a:ext cx="7334982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2693969307"/>
              </p:ext>
            </p:extLst>
          </p:nvPr>
        </p:nvGraphicFramePr>
        <p:xfrm>
          <a:off x="7545288" y="620688"/>
          <a:ext cx="2304256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1944216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W </a:t>
                      </a:r>
                      <a:r>
                        <a:rPr lang="en-US" altLang="ko-KR" sz="1000" baseline="0" dirty="0" smtClean="0"/>
                        <a:t>= 80%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H = auto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err="1" smtClean="0"/>
                        <a:t>메뉴바</a:t>
                      </a:r>
                      <a:r>
                        <a:rPr lang="ko-KR" altLang="en-US" sz="1000" baseline="0" dirty="0" smtClean="0"/>
                        <a:t> 해당하는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텍스트박스 클릭 시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날짜 선택 </a:t>
                      </a:r>
                      <a:r>
                        <a:rPr lang="en-US" altLang="ko-KR" sz="1000" dirty="0" err="1" smtClean="0"/>
                        <a:t>datepicker</a:t>
                      </a:r>
                      <a:r>
                        <a:rPr lang="ko-KR" altLang="en-US" sz="1000" baseline="0" dirty="0" smtClean="0"/>
                        <a:t>나옴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해당하는 예약자리현황 나옴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날짜 </a:t>
                      </a:r>
                      <a:r>
                        <a:rPr lang="ko-KR" altLang="en-US" sz="1000" dirty="0" err="1" smtClean="0"/>
                        <a:t>미선택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: “</a:t>
                      </a:r>
                      <a:r>
                        <a:rPr lang="ko-KR" altLang="en-US" sz="1000" dirty="0" smtClean="0"/>
                        <a:t>날짜를 선택해주세요</a:t>
                      </a:r>
                      <a:r>
                        <a:rPr lang="en-US" altLang="ko-KR" sz="1000" dirty="0" smtClean="0"/>
                        <a:t>”</a:t>
                      </a:r>
                      <a:r>
                        <a:rPr lang="ko-KR" altLang="en-US" sz="1000" dirty="0" smtClean="0"/>
                        <a:t> 나옴</a:t>
                      </a:r>
                      <a:r>
                        <a:rPr lang="en-US" altLang="ko-KR" sz="1000" dirty="0" smtClean="0"/>
                        <a:t>)</a:t>
                      </a:r>
                      <a:r>
                        <a:rPr lang="en-US" altLang="ko-KR" sz="1000" baseline="0" dirty="0" smtClean="0"/>
                        <a:t> 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aseline="0" dirty="0" smtClean="0"/>
                        <a:t>선택한 날짜 값 변경</a:t>
                      </a:r>
                      <a:endParaRPr lang="en-US" altLang="ko-KR" sz="10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aseline="0" dirty="0" smtClean="0"/>
                        <a:t>자리색상 설명</a:t>
                      </a:r>
                      <a:endParaRPr lang="en-US" altLang="ko-KR" sz="1000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층</a:t>
                      </a:r>
                      <a:r>
                        <a:rPr lang="en-US" altLang="ko-KR" sz="1000" dirty="0" smtClean="0"/>
                        <a:t>(1~50</a:t>
                      </a:r>
                      <a:r>
                        <a:rPr lang="ko-KR" altLang="en-US" sz="1000" dirty="0" smtClean="0"/>
                        <a:t>자리</a:t>
                      </a:r>
                      <a:r>
                        <a:rPr lang="en-US" altLang="ko-KR" sz="1000" dirty="0" smtClean="0"/>
                        <a:t>) 3</a:t>
                      </a:r>
                      <a:r>
                        <a:rPr lang="ko-KR" altLang="en-US" sz="1000" dirty="0" smtClean="0"/>
                        <a:t>층</a:t>
                      </a:r>
                      <a:r>
                        <a:rPr lang="en-US" altLang="ko-KR" sz="1000" dirty="0" smtClean="0"/>
                        <a:t>(51~100</a:t>
                      </a:r>
                      <a:r>
                        <a:rPr lang="ko-KR" altLang="en-US" sz="1000" dirty="0" smtClean="0"/>
                        <a:t>석</a:t>
                      </a:r>
                      <a:r>
                        <a:rPr lang="en-US" altLang="ko-KR" sz="1000" dirty="0" smtClean="0"/>
                        <a:t>)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자리선택가능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자리 선택 시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자리</a:t>
                      </a:r>
                      <a:r>
                        <a:rPr lang="ko-KR" altLang="en-US" sz="1000" baseline="0" dirty="0" smtClean="0"/>
                        <a:t> 값</a:t>
                      </a:r>
                      <a:r>
                        <a:rPr lang="en-US" altLang="ko-KR" sz="1000" baseline="0" dirty="0" smtClean="0"/>
                        <a:t>, </a:t>
                      </a:r>
                    </a:p>
                    <a:p>
                      <a:pPr latinLnBrk="1"/>
                      <a:r>
                        <a:rPr lang="ko-KR" altLang="en-US" sz="1000" baseline="0" dirty="0" smtClean="0"/>
                        <a:t>가격 변경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dirty="0" err="1" smtClean="0"/>
                        <a:t>종일권</a:t>
                      </a:r>
                      <a:r>
                        <a:rPr lang="ko-KR" altLang="en-US" sz="1000" dirty="0" smtClean="0"/>
                        <a:t> 가격</a:t>
                      </a:r>
                      <a:r>
                        <a:rPr lang="en-US" altLang="ko-KR" sz="1000" dirty="0" smtClean="0"/>
                        <a:t>: 30,000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변경할 때 마다 값 변경</a:t>
                      </a:r>
                      <a:r>
                        <a:rPr lang="en-US" altLang="ko-KR" sz="1000" dirty="0" smtClean="0"/>
                        <a:t>)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날짜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자리</a:t>
                      </a:r>
                      <a:r>
                        <a:rPr lang="ko-KR" altLang="en-US" sz="1000" baseline="0" dirty="0" smtClean="0"/>
                        <a:t> 값 필수선택 후 예약 하기 버튼 클릭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ko-KR" altLang="en-US" sz="1000" baseline="0" dirty="0" smtClean="0"/>
                        <a:t>미 입력 시 </a:t>
                      </a:r>
                      <a:r>
                        <a:rPr lang="en-US" altLang="ko-KR" sz="1000" baseline="0" dirty="0" smtClean="0"/>
                        <a:t>:  </a:t>
                      </a:r>
                      <a:r>
                        <a:rPr lang="ko-KR" altLang="en-US" sz="1000" baseline="0" dirty="0" smtClean="0"/>
                        <a:t>날짜</a:t>
                      </a:r>
                      <a:r>
                        <a:rPr lang="en-US" altLang="ko-KR" sz="1000" baseline="0" dirty="0" smtClean="0"/>
                        <a:t>/</a:t>
                      </a:r>
                      <a:r>
                        <a:rPr lang="ko-KR" altLang="en-US" sz="1000" baseline="0" dirty="0" smtClean="0"/>
                        <a:t>자리 선택하시오 </a:t>
                      </a:r>
                      <a:r>
                        <a:rPr lang="en-US" altLang="ko-KR" sz="1000" baseline="0" dirty="0" smtClean="0"/>
                        <a:t>alert</a:t>
                      </a:r>
                      <a:r>
                        <a:rPr lang="ko-KR" altLang="en-US" sz="1000" baseline="0" dirty="0" smtClean="0"/>
                        <a:t>창 띄움</a:t>
                      </a:r>
                      <a:endParaRPr lang="en-US" altLang="ko-KR" sz="10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785676"/>
              </p:ext>
            </p:extLst>
          </p:nvPr>
        </p:nvGraphicFramePr>
        <p:xfrm>
          <a:off x="1964841" y="2924944"/>
          <a:ext cx="3806060" cy="3386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338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" name="직사각형 32"/>
          <p:cNvSpPr/>
          <p:nvPr/>
        </p:nvSpPr>
        <p:spPr>
          <a:xfrm>
            <a:off x="1830116" y="2708920"/>
            <a:ext cx="4070758" cy="30328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154129" y="3586263"/>
            <a:ext cx="111494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예약하</a:t>
            </a:r>
            <a:r>
              <a:rPr lang="ko-KR" altLang="en-US" sz="1100" dirty="0"/>
              <a:t>기</a:t>
            </a:r>
          </a:p>
        </p:txBody>
      </p:sp>
      <p:sp>
        <p:nvSpPr>
          <p:cNvPr id="58" name="TextBox 57"/>
          <p:cNvSpPr txBox="1"/>
          <p:nvPr/>
        </p:nvSpPr>
        <p:spPr bwMode="auto">
          <a:xfrm>
            <a:off x="1478041" y="1302960"/>
            <a:ext cx="433418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1" noProof="0" dirty="0" smtClean="0">
                <a:latin typeface="+mn-lt"/>
                <a:ea typeface="+mj-ea"/>
                <a:cs typeface="맑은 고딕" charset="0"/>
              </a:rPr>
              <a:t>선택한 날짜 </a:t>
            </a:r>
            <a:r>
              <a:rPr kumimoji="0" lang="en-US" altLang="ko-KR" sz="1000" b="1" noProof="0" dirty="0" smtClean="0">
                <a:latin typeface="+mn-lt"/>
                <a:ea typeface="+mj-ea"/>
                <a:cs typeface="맑은 고딕" charset="0"/>
              </a:rPr>
              <a:t>: </a:t>
            </a:r>
            <a:r>
              <a:rPr kumimoji="0" lang="en-US" altLang="ko-KR" sz="1000" b="1" noProof="0" dirty="0" smtClean="0">
                <a:solidFill>
                  <a:srgbClr val="FF0000"/>
                </a:solidFill>
                <a:latin typeface="+mn-lt"/>
                <a:ea typeface="+mj-ea"/>
                <a:cs typeface="맑은 고딕" charset="0"/>
              </a:rPr>
              <a:t>**/**/**   </a:t>
            </a:r>
            <a:r>
              <a:rPr kumimoji="0" lang="ko-KR" altLang="en-US" sz="1000" b="1" noProof="0" dirty="0" smtClean="0">
                <a:latin typeface="+mn-lt"/>
                <a:ea typeface="+mj-ea"/>
                <a:cs typeface="맑은 고딕" charset="0"/>
              </a:rPr>
              <a:t>선택한 자리</a:t>
            </a:r>
            <a:r>
              <a:rPr kumimoji="0" lang="en-US" altLang="ko-KR" sz="1000" b="1" noProof="0" dirty="0" smtClean="0">
                <a:latin typeface="+mn-lt"/>
                <a:ea typeface="+mj-ea"/>
                <a:cs typeface="맑은 고딕" charset="0"/>
              </a:rPr>
              <a:t>: </a:t>
            </a:r>
            <a:r>
              <a:rPr kumimoji="0" lang="en-US" altLang="ko-KR" sz="1000" b="1" noProof="0" dirty="0" smtClean="0">
                <a:solidFill>
                  <a:srgbClr val="FF0000"/>
                </a:solidFill>
                <a:latin typeface="+mn-lt"/>
                <a:ea typeface="+mj-ea"/>
                <a:cs typeface="맑은 고딕" charset="0"/>
              </a:rPr>
              <a:t>**</a:t>
            </a:r>
            <a:r>
              <a:rPr kumimoji="0" lang="en-US" altLang="ko-KR" sz="1000" b="1" noProof="0" dirty="0" smtClean="0">
                <a:latin typeface="+mn-lt"/>
                <a:ea typeface="+mj-ea"/>
                <a:cs typeface="맑은 고딕" charset="0"/>
              </a:rPr>
              <a:t> </a:t>
            </a:r>
            <a:r>
              <a:rPr kumimoji="0" lang="ko-KR" altLang="en-US" sz="1000" b="1" noProof="0" dirty="0" smtClean="0">
                <a:latin typeface="+mn-lt"/>
                <a:ea typeface="+mj-ea"/>
                <a:cs typeface="맑은 고딕" charset="0"/>
              </a:rPr>
              <a:t>석</a:t>
            </a:r>
            <a:r>
              <a:rPr kumimoji="0" lang="en-US" altLang="ko-KR" sz="1000" b="1" dirty="0">
                <a:latin typeface="+mn-lt"/>
                <a:ea typeface="+mj-ea"/>
                <a:cs typeface="맑은 고딕" charset="0"/>
              </a:rPr>
              <a:t> </a:t>
            </a:r>
            <a:r>
              <a:rPr kumimoji="0" lang="en-US" altLang="ko-KR" sz="1000" b="1" dirty="0" smtClean="0">
                <a:latin typeface="+mn-lt"/>
                <a:ea typeface="+mj-ea"/>
                <a:cs typeface="맑은 고딕" charset="0"/>
              </a:rPr>
              <a:t>  </a:t>
            </a:r>
            <a:r>
              <a:rPr kumimoji="0" lang="ko-KR" altLang="en-US" sz="1000" b="1" dirty="0" smtClean="0">
                <a:latin typeface="+mn-lt"/>
                <a:ea typeface="+mj-ea"/>
                <a:cs typeface="맑은 고딕" charset="0"/>
              </a:rPr>
              <a:t>가격 </a:t>
            </a:r>
            <a:r>
              <a:rPr kumimoji="0" lang="en-US" altLang="ko-KR" sz="1000" b="1" dirty="0" smtClean="0">
                <a:latin typeface="+mn-lt"/>
                <a:ea typeface="+mj-ea"/>
                <a:cs typeface="맑은 고딕" charset="0"/>
              </a:rPr>
              <a:t>: </a:t>
            </a:r>
            <a:r>
              <a:rPr kumimoji="0" lang="en-US" altLang="ko-KR" sz="1000" b="1" dirty="0" smtClean="0">
                <a:solidFill>
                  <a:srgbClr val="FF0000"/>
                </a:solidFill>
                <a:latin typeface="+mn-lt"/>
                <a:ea typeface="+mj-ea"/>
                <a:cs typeface="맑은 고딕" charset="0"/>
              </a:rPr>
              <a:t>30,000</a:t>
            </a:r>
            <a:r>
              <a:rPr kumimoji="0" lang="en-US" altLang="ko-KR" sz="1000" b="1" dirty="0" smtClean="0">
                <a:latin typeface="+mn-lt"/>
                <a:ea typeface="+mj-ea"/>
                <a:cs typeface="맑은 고딕" charset="0"/>
              </a:rPr>
              <a:t> </a:t>
            </a:r>
            <a:r>
              <a:rPr kumimoji="0" lang="ko-KR" altLang="en-US" sz="1000" b="1" dirty="0" smtClean="0">
                <a:latin typeface="+mn-lt"/>
                <a:ea typeface="+mj-ea"/>
                <a:cs typeface="맑은 고딕" charset="0"/>
              </a:rPr>
              <a:t>원</a:t>
            </a:r>
            <a:endParaRPr kumimoji="0" lang="en-US" altLang="ko-KR" sz="1000" b="1" dirty="0">
              <a:latin typeface="+mn-lt"/>
              <a:ea typeface="+mj-ea"/>
              <a:cs typeface="맑은 고딕" charset="0"/>
            </a:endParaRPr>
          </a:p>
        </p:txBody>
      </p:sp>
      <p:sp>
        <p:nvSpPr>
          <p:cNvPr id="67" name="AutoShape 2" descr="agenda, calendar, date, schedule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9" name="TextBox 78"/>
          <p:cNvSpPr txBox="1"/>
          <p:nvPr/>
        </p:nvSpPr>
        <p:spPr bwMode="auto">
          <a:xfrm>
            <a:off x="1609755" y="1549181"/>
            <a:ext cx="453650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900" b="1" dirty="0" smtClean="0">
                <a:latin typeface="+mn-lt"/>
                <a:ea typeface="+mj-ea"/>
                <a:cs typeface="맑은 고딕" charset="0"/>
              </a:rPr>
              <a:t>■ 선택불가 </a:t>
            </a: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맑은 고딕" charset="0"/>
              </a:rPr>
              <a:t>□ 선택가능 </a:t>
            </a:r>
            <a:r>
              <a:rPr kumimoji="0" lang="ko-KR" altLang="en-US" sz="900" b="1" noProof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+mj-ea"/>
                <a:cs typeface="맑은 고딕" charset="0"/>
              </a:rPr>
              <a:t>■</a:t>
            </a: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맑은 고딕" charset="0"/>
              </a:rPr>
              <a:t> 선택</a:t>
            </a:r>
            <a:endParaRPr kumimoji="0" lang="en-US" altLang="ko-KR" sz="9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j-ea"/>
              <a:cs typeface="맑은 고딕" charset="0"/>
            </a:endParaRPr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842980"/>
              </p:ext>
            </p:extLst>
          </p:nvPr>
        </p:nvGraphicFramePr>
        <p:xfrm>
          <a:off x="1965213" y="3299808"/>
          <a:ext cx="3806060" cy="3386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338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021590"/>
              </p:ext>
            </p:extLst>
          </p:nvPr>
        </p:nvGraphicFramePr>
        <p:xfrm>
          <a:off x="1976276" y="4167329"/>
          <a:ext cx="3806060" cy="3386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338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03798"/>
              </p:ext>
            </p:extLst>
          </p:nvPr>
        </p:nvGraphicFramePr>
        <p:xfrm>
          <a:off x="1973200" y="4537300"/>
          <a:ext cx="3806060" cy="3386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338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464506"/>
              </p:ext>
            </p:extLst>
          </p:nvPr>
        </p:nvGraphicFramePr>
        <p:xfrm>
          <a:off x="1992275" y="5301208"/>
          <a:ext cx="3806060" cy="3386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338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725376"/>
              </p:ext>
            </p:extLst>
          </p:nvPr>
        </p:nvGraphicFramePr>
        <p:xfrm>
          <a:off x="320675" y="854363"/>
          <a:ext cx="6888386" cy="3164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9957"/>
                <a:gridCol w="1440160"/>
                <a:gridCol w="684077"/>
                <a:gridCol w="1148064"/>
                <a:gridCol w="1148064"/>
                <a:gridCol w="1148064"/>
              </a:tblGrid>
              <a:tr h="3164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j-ea"/>
                          <a:ea typeface="+mj-ea"/>
                        </a:rPr>
                        <a:t>예약 및 결제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j-ea"/>
                          <a:ea typeface="+mj-ea"/>
                        </a:rPr>
                        <a:t>날짜</a:t>
                      </a:r>
                      <a:r>
                        <a:rPr lang="en-US" altLang="ko-KR" sz="1100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100" dirty="0" smtClean="0">
                          <a:latin typeface="+mj-ea"/>
                          <a:ea typeface="+mj-ea"/>
                        </a:rPr>
                        <a:t>자리선택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j-ea"/>
                          <a:ea typeface="+mj-ea"/>
                        </a:rPr>
                        <a:t>예약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j-ea"/>
                          <a:ea typeface="+mj-ea"/>
                        </a:rPr>
                        <a:t>예약확인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j-ea"/>
                          <a:ea typeface="+mj-ea"/>
                        </a:rPr>
                        <a:t>결제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j-ea"/>
                          <a:ea typeface="+mj-ea"/>
                        </a:rPr>
                        <a:t>결제완료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2881407" y="2204864"/>
            <a:ext cx="720080" cy="36004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80C8F4"/>
                </a:solidFill>
                <a:latin typeface="+mj-ea"/>
                <a:ea typeface="+mj-ea"/>
              </a:rPr>
              <a:t>2</a:t>
            </a:r>
            <a:r>
              <a:rPr lang="ko-KR" altLang="en-US" sz="1000" dirty="0" smtClean="0">
                <a:solidFill>
                  <a:srgbClr val="80C8F4"/>
                </a:solidFill>
                <a:latin typeface="+mj-ea"/>
                <a:ea typeface="+mj-ea"/>
              </a:rPr>
              <a:t>층</a:t>
            </a:r>
            <a:endParaRPr lang="ko-KR" altLang="en-US" sz="1000" dirty="0">
              <a:solidFill>
                <a:srgbClr val="80C8F4"/>
              </a:solidFill>
              <a:latin typeface="+mj-ea"/>
              <a:ea typeface="+mj-ea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733781" y="2204864"/>
            <a:ext cx="720080" cy="36004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3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층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 bwMode="auto">
          <a:xfrm>
            <a:off x="168275" y="3601196"/>
            <a:ext cx="57380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1" dirty="0" smtClean="0">
                <a:latin typeface="+mn-lt"/>
                <a:ea typeface="+mj-ea"/>
                <a:cs typeface="맑은 고딕" charset="0"/>
              </a:rPr>
              <a:t>Date :</a:t>
            </a:r>
            <a:endParaRPr kumimoji="0" lang="en-US" altLang="ko-KR" sz="9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j-ea"/>
              <a:cs typeface="맑은 고딕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59473" y="3601196"/>
            <a:ext cx="950281" cy="23083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                                        </a:t>
            </a:r>
            <a:endParaRPr lang="ko-KR" altLang="en-US" dirty="0"/>
          </a:p>
        </p:txBody>
      </p:sp>
      <p:sp>
        <p:nvSpPr>
          <p:cNvPr id="23" name="Oval 115"/>
          <p:cNvSpPr>
            <a:spLocks noChangeArrowheads="1"/>
          </p:cNvSpPr>
          <p:nvPr/>
        </p:nvSpPr>
        <p:spPr bwMode="auto">
          <a:xfrm>
            <a:off x="6031959" y="3488012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Oval 115"/>
          <p:cNvSpPr>
            <a:spLocks noChangeArrowheads="1"/>
          </p:cNvSpPr>
          <p:nvPr/>
        </p:nvSpPr>
        <p:spPr bwMode="auto">
          <a:xfrm>
            <a:off x="307975" y="892463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Oval 115"/>
          <p:cNvSpPr>
            <a:spLocks noChangeArrowheads="1"/>
          </p:cNvSpPr>
          <p:nvPr/>
        </p:nvSpPr>
        <p:spPr bwMode="auto">
          <a:xfrm>
            <a:off x="1590735" y="1285772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71" name="Oval 115"/>
          <p:cNvSpPr>
            <a:spLocks noChangeArrowheads="1"/>
          </p:cNvSpPr>
          <p:nvPr/>
        </p:nvSpPr>
        <p:spPr bwMode="auto">
          <a:xfrm>
            <a:off x="1440001" y="3716612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Oval 115"/>
          <p:cNvSpPr>
            <a:spLocks noChangeArrowheads="1"/>
          </p:cNvSpPr>
          <p:nvPr/>
        </p:nvSpPr>
        <p:spPr bwMode="auto">
          <a:xfrm>
            <a:off x="2652807" y="2090564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1792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예약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예약 상세입력</a:t>
            </a:r>
            <a:r>
              <a:rPr lang="en-US" altLang="ko-KR" dirty="0" smtClean="0"/>
              <a:t>)_1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B_002</a:t>
            </a:r>
            <a:endParaRPr lang="ko-KR" altLang="en-US" dirty="0"/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66290" y="605040"/>
            <a:ext cx="7334982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59324745"/>
              </p:ext>
            </p:extLst>
          </p:nvPr>
        </p:nvGraphicFramePr>
        <p:xfrm>
          <a:off x="7545288" y="281527"/>
          <a:ext cx="2304256" cy="633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1944216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W = 80%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H</a:t>
                      </a:r>
                      <a:r>
                        <a:rPr lang="en-US" altLang="ko-KR" sz="1000" baseline="0" dirty="0" smtClean="0"/>
                        <a:t> = auto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예약정보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-</a:t>
                      </a:r>
                      <a:r>
                        <a:rPr lang="ko-KR" altLang="en-US" sz="1000" dirty="0" smtClean="0"/>
                        <a:t>이름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전화번호</a:t>
                      </a:r>
                      <a:r>
                        <a:rPr lang="ko-KR" altLang="en-US" sz="1000" baseline="0" dirty="0" smtClean="0"/>
                        <a:t> 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(</a:t>
                      </a:r>
                      <a:r>
                        <a:rPr lang="ko-KR" altLang="en-US" sz="1000" baseline="0" dirty="0" smtClean="0"/>
                        <a:t>초기값</a:t>
                      </a:r>
                      <a:r>
                        <a:rPr lang="en-US" altLang="ko-KR" sz="1000" baseline="0" dirty="0" smtClean="0"/>
                        <a:t>=</a:t>
                      </a:r>
                      <a:r>
                        <a:rPr lang="ko-KR" altLang="en-US" sz="1000" baseline="0" dirty="0" smtClean="0"/>
                        <a:t>회원정보 받아옴</a:t>
                      </a:r>
                      <a:r>
                        <a:rPr lang="en-US" altLang="ko-KR" sz="1000" baseline="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-</a:t>
                      </a:r>
                      <a:r>
                        <a:rPr lang="ko-KR" altLang="en-US" sz="1000" dirty="0" smtClean="0"/>
                        <a:t>필수입력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-</a:t>
                      </a:r>
                      <a:r>
                        <a:rPr lang="ko-KR" altLang="en-US" sz="1000" dirty="0" smtClean="0"/>
                        <a:t>변경가능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+ </a:t>
                      </a:r>
                      <a:r>
                        <a:rPr lang="ko-KR" altLang="en-US" sz="1000" dirty="0" smtClean="0"/>
                        <a:t>이름</a:t>
                      </a:r>
                      <a:r>
                        <a:rPr lang="en-US" altLang="ko-KR" sz="1000" dirty="0" smtClean="0"/>
                        <a:t>:</a:t>
                      </a:r>
                      <a:r>
                        <a:rPr lang="en-US" altLang="ko-KR" sz="1000" baseline="0" dirty="0" smtClean="0"/>
                        <a:t> 5</a:t>
                      </a:r>
                      <a:r>
                        <a:rPr lang="ko-KR" altLang="en-US" sz="1000" baseline="0" dirty="0" smtClean="0"/>
                        <a:t>글자 이하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(</a:t>
                      </a:r>
                      <a:r>
                        <a:rPr lang="ko-KR" altLang="en-US" sz="1000" baseline="0" dirty="0" smtClean="0"/>
                        <a:t>정규식</a:t>
                      </a:r>
                      <a:r>
                        <a:rPr lang="en-US" altLang="ko-KR" sz="1000" baseline="0" dirty="0" smtClean="0"/>
                        <a:t>: </a:t>
                      </a:r>
                      <a:r>
                        <a:rPr lang="ko-KR" altLang="en-US" sz="1000" baseline="0" dirty="0" smtClean="0"/>
                        <a:t>한글영어 아닌 이상 입력 안되게 하기</a:t>
                      </a:r>
                      <a:r>
                        <a:rPr lang="en-US" altLang="ko-KR" sz="1000" baseline="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(</a:t>
                      </a:r>
                      <a:r>
                        <a:rPr lang="ko-KR" altLang="en-US" sz="1000" baseline="0" dirty="0" smtClean="0"/>
                        <a:t>글자길이 </a:t>
                      </a:r>
                      <a:r>
                        <a:rPr lang="en-US" altLang="ko-KR" sz="1000" baseline="0" dirty="0" smtClean="0"/>
                        <a:t>5</a:t>
                      </a:r>
                      <a:r>
                        <a:rPr lang="ko-KR" altLang="en-US" sz="1000" baseline="0" dirty="0" smtClean="0"/>
                        <a:t>글자 넘으면 </a:t>
                      </a:r>
                      <a:r>
                        <a:rPr lang="en-US" altLang="ko-KR" sz="1000" baseline="0" dirty="0" smtClean="0"/>
                        <a:t>alert</a:t>
                      </a:r>
                      <a:r>
                        <a:rPr lang="ko-KR" altLang="en-US" sz="1000" baseline="0" dirty="0" smtClean="0"/>
                        <a:t>창</a:t>
                      </a:r>
                      <a:r>
                        <a:rPr lang="en-US" altLang="ko-KR" sz="1000" baseline="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+ </a:t>
                      </a:r>
                      <a:r>
                        <a:rPr lang="ko-KR" altLang="en-US" sz="1000" dirty="0" smtClean="0"/>
                        <a:t>전화번호 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글자길이 </a:t>
                      </a:r>
                      <a:r>
                        <a:rPr lang="en-US" altLang="ko-KR" sz="1000" dirty="0" smtClean="0"/>
                        <a:t>‘-’</a:t>
                      </a:r>
                      <a:r>
                        <a:rPr lang="ko-KR" altLang="en-US" sz="1000" baseline="0" dirty="0" smtClean="0"/>
                        <a:t>기준으로 인덱스 나눠서 </a:t>
                      </a:r>
                      <a:r>
                        <a:rPr lang="en-US" altLang="ko-KR" sz="1000" baseline="0" dirty="0" smtClean="0"/>
                        <a:t>3</a:t>
                      </a:r>
                      <a:r>
                        <a:rPr lang="ko-KR" altLang="en-US" sz="1000" baseline="0" dirty="0" smtClean="0"/>
                        <a:t>글자 </a:t>
                      </a:r>
                      <a:r>
                        <a:rPr lang="en-US" altLang="ko-KR" sz="1000" baseline="0" dirty="0" smtClean="0"/>
                        <a:t>4</a:t>
                      </a:r>
                      <a:r>
                        <a:rPr lang="ko-KR" altLang="en-US" sz="1000" baseline="0" dirty="0" smtClean="0"/>
                        <a:t>글자 </a:t>
                      </a:r>
                      <a:r>
                        <a:rPr lang="en-US" altLang="ko-KR" sz="1000" baseline="0" dirty="0" smtClean="0"/>
                        <a:t>4</a:t>
                      </a:r>
                      <a:r>
                        <a:rPr lang="ko-KR" altLang="en-US" sz="1000" baseline="0" dirty="0" smtClean="0"/>
                        <a:t>글자 규격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요금감면혜택</a:t>
                      </a:r>
                      <a:r>
                        <a:rPr lang="ko-KR" altLang="en-US" sz="1000" baseline="0" dirty="0" smtClean="0"/>
                        <a:t> 체크박스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(</a:t>
                      </a:r>
                      <a:r>
                        <a:rPr lang="ko-KR" altLang="en-US" sz="1000" baseline="0" dirty="0" smtClean="0"/>
                        <a:t>중복체크 안됨</a:t>
                      </a:r>
                      <a:r>
                        <a:rPr lang="en-US" altLang="ko-KR" sz="1000" baseline="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(</a:t>
                      </a:r>
                      <a:r>
                        <a:rPr lang="ko-KR" altLang="en-US" sz="1000" baseline="0" dirty="0" smtClean="0"/>
                        <a:t>자료는 현장에서 확인가능</a:t>
                      </a:r>
                      <a:r>
                        <a:rPr lang="en-US" altLang="ko-KR" sz="1000" baseline="0" dirty="0" smtClean="0"/>
                        <a:t>)</a:t>
                      </a:r>
                    </a:p>
                    <a:p>
                      <a:pPr latinLnBrk="1"/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2</a:t>
                      </a:r>
                      <a:r>
                        <a:rPr lang="ko-KR" altLang="en-US" sz="1000" baseline="0" dirty="0" smtClean="0"/>
                        <a:t>자녀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ko-KR" altLang="en-US" sz="1000" baseline="0" dirty="0" err="1" smtClean="0"/>
                        <a:t>다둥이</a:t>
                      </a:r>
                      <a:r>
                        <a:rPr lang="en-US" altLang="ko-KR" sz="1000" baseline="0" dirty="0" smtClean="0"/>
                        <a:t>) - 1</a:t>
                      </a:r>
                    </a:p>
                    <a:p>
                      <a:pPr latinLnBrk="1"/>
                      <a:r>
                        <a:rPr lang="ko-KR" altLang="en-US" sz="1000" baseline="0" dirty="0" err="1" smtClean="0"/>
                        <a:t>경형</a:t>
                      </a:r>
                      <a:r>
                        <a:rPr lang="en-US" altLang="ko-KR" sz="1000" baseline="0" dirty="0" smtClean="0"/>
                        <a:t>,</a:t>
                      </a:r>
                      <a:r>
                        <a:rPr lang="ko-KR" altLang="en-US" sz="1000" baseline="0" dirty="0" smtClean="0"/>
                        <a:t>저공해 자동차 </a:t>
                      </a:r>
                      <a:r>
                        <a:rPr lang="en-US" altLang="ko-KR" sz="1000" baseline="0" dirty="0" smtClean="0"/>
                        <a:t>– 2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3</a:t>
                      </a:r>
                      <a:r>
                        <a:rPr lang="ko-KR" altLang="en-US" sz="1000" baseline="0" dirty="0" smtClean="0"/>
                        <a:t>자녀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ko-KR" altLang="en-US" sz="1000" baseline="0" dirty="0" err="1" smtClean="0"/>
                        <a:t>다둥이</a:t>
                      </a:r>
                      <a:r>
                        <a:rPr lang="en-US" altLang="ko-KR" sz="1000" baseline="0" dirty="0" smtClean="0"/>
                        <a:t>) – 3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5.18 </a:t>
                      </a:r>
                      <a:r>
                        <a:rPr lang="ko-KR" altLang="en-US" sz="1000" baseline="0" dirty="0" smtClean="0"/>
                        <a:t>민주유공자 </a:t>
                      </a:r>
                      <a:r>
                        <a:rPr lang="en-US" altLang="ko-KR" sz="1000" baseline="0" dirty="0" smtClean="0"/>
                        <a:t>– 4</a:t>
                      </a:r>
                    </a:p>
                    <a:p>
                      <a:pPr latinLnBrk="1"/>
                      <a:r>
                        <a:rPr lang="ko-KR" altLang="en-US" sz="1000" baseline="0" dirty="0" smtClean="0"/>
                        <a:t>장애인 </a:t>
                      </a:r>
                      <a:r>
                        <a:rPr lang="en-US" altLang="ko-KR" sz="1000" baseline="0" dirty="0" smtClean="0"/>
                        <a:t>– 5</a:t>
                      </a:r>
                    </a:p>
                    <a:p>
                      <a:pPr latinLnBrk="1"/>
                      <a:r>
                        <a:rPr lang="ko-KR" altLang="en-US" sz="1000" baseline="0" dirty="0" smtClean="0"/>
                        <a:t>국가유공자</a:t>
                      </a:r>
                      <a:r>
                        <a:rPr lang="en-US" altLang="ko-KR" sz="1000" baseline="0" dirty="0" smtClean="0"/>
                        <a:t> – 6</a:t>
                      </a:r>
                    </a:p>
                    <a:p>
                      <a:pPr latinLnBrk="1"/>
                      <a:r>
                        <a:rPr lang="ko-KR" altLang="en-US" sz="1000" baseline="0" dirty="0" smtClean="0"/>
                        <a:t>성실납세 </a:t>
                      </a:r>
                      <a:r>
                        <a:rPr lang="en-US" altLang="ko-KR" sz="1000" baseline="0" dirty="0" smtClean="0"/>
                        <a:t>– 7</a:t>
                      </a:r>
                    </a:p>
                    <a:p>
                      <a:pPr latinLnBrk="1"/>
                      <a:r>
                        <a:rPr lang="ko-KR" altLang="en-US" sz="1000" baseline="0" dirty="0" smtClean="0"/>
                        <a:t>긴급자동차 </a:t>
                      </a:r>
                      <a:r>
                        <a:rPr lang="en-US" altLang="ko-KR" sz="1000" baseline="0" dirty="0" smtClean="0"/>
                        <a:t>- 8 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요금감면혜택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b="1" dirty="0" smtClean="0"/>
                        <a:t>체크 시</a:t>
                      </a:r>
                      <a:r>
                        <a:rPr lang="en-US" altLang="ko-KR" sz="1000" b="1" dirty="0" smtClean="0"/>
                        <a:t>,</a:t>
                      </a:r>
                      <a:r>
                        <a:rPr lang="en-US" altLang="ko-KR" sz="1000" b="1" baseline="0" dirty="0" smtClean="0"/>
                        <a:t> </a:t>
                      </a:r>
                    </a:p>
                    <a:p>
                      <a:pPr latinLnBrk="1"/>
                      <a:r>
                        <a:rPr lang="ko-KR" altLang="en-US" sz="1000" baseline="0" dirty="0" smtClean="0"/>
                        <a:t>주차감면혜택 값 변경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ko-KR" altLang="en-US" sz="1000" b="1" dirty="0" smtClean="0"/>
                        <a:t>미 </a:t>
                      </a:r>
                      <a:r>
                        <a:rPr lang="ko-KR" altLang="en-US" sz="1000" b="1" dirty="0" err="1" smtClean="0"/>
                        <a:t>체크시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</a:t>
                      </a:r>
                    </a:p>
                    <a:p>
                      <a:pPr latinLnBrk="1"/>
                      <a:r>
                        <a:rPr lang="ko-KR" altLang="en-US" sz="1000" baseline="0" dirty="0" smtClean="0"/>
                        <a:t>주차감면 </a:t>
                      </a:r>
                      <a:r>
                        <a:rPr lang="en-US" altLang="ko-KR" sz="1000" baseline="0" dirty="0" smtClean="0"/>
                        <a:t>= 0</a:t>
                      </a:r>
                      <a:r>
                        <a:rPr lang="ko-KR" altLang="en-US" sz="1000" baseline="0" dirty="0" smtClean="0"/>
                        <a:t>원</a:t>
                      </a:r>
                      <a:r>
                        <a:rPr lang="en-US" altLang="ko-KR" sz="1000" baseline="0" dirty="0" smtClean="0"/>
                        <a:t>, </a:t>
                      </a:r>
                    </a:p>
                    <a:p>
                      <a:pPr latinLnBrk="1"/>
                      <a:r>
                        <a:rPr lang="ko-KR" altLang="en-US" sz="1000" baseline="0" dirty="0" smtClean="0"/>
                        <a:t>주차감면혜택종류</a:t>
                      </a:r>
                      <a:r>
                        <a:rPr lang="en-US" altLang="ko-KR" sz="1000" baseline="0" dirty="0" smtClean="0"/>
                        <a:t> = </a:t>
                      </a:r>
                      <a:r>
                        <a:rPr lang="ko-KR" altLang="en-US" sz="1000" baseline="0" dirty="0" smtClean="0"/>
                        <a:t>없음</a:t>
                      </a:r>
                      <a:endParaRPr lang="en-US" altLang="ko-KR" sz="1000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-</a:t>
                      </a:r>
                      <a:r>
                        <a:rPr lang="ko-KR" altLang="en-US" sz="1000" dirty="0" smtClean="0"/>
                        <a:t>주차금액 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err="1" smtClean="0"/>
                        <a:t>종일권</a:t>
                      </a:r>
                      <a:r>
                        <a:rPr lang="ko-KR" altLang="en-US" sz="1000" dirty="0" smtClean="0"/>
                        <a:t> 가격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-</a:t>
                      </a:r>
                      <a:r>
                        <a:rPr lang="ko-KR" altLang="en-US" sz="1000" dirty="0" smtClean="0"/>
                        <a:t>주차감면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혜택종류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총 금액 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ko-KR" altLang="en-US" sz="1000" baseline="0" dirty="0" smtClean="0"/>
                        <a:t>입력되는 값에 따라 변함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자동계산</a:t>
                      </a:r>
                      <a:r>
                        <a:rPr lang="en-US" altLang="ko-KR" sz="1000" baseline="0" dirty="0" smtClean="0"/>
                        <a:t>/</a:t>
                      </a:r>
                      <a:r>
                        <a:rPr lang="ko-KR" altLang="en-US" sz="1000" baseline="0" dirty="0" smtClean="0"/>
                        <a:t>변경불가</a:t>
                      </a:r>
                      <a:endParaRPr lang="en-US" altLang="ko-KR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11"/>
          <p:cNvSpPr txBox="1"/>
          <p:nvPr/>
        </p:nvSpPr>
        <p:spPr>
          <a:xfrm>
            <a:off x="798858" y="686044"/>
            <a:ext cx="10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73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470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20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93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67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40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14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87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en-US" altLang="ko-KR" sz="1100" b="1" dirty="0">
                <a:solidFill>
                  <a:srgbClr val="000000"/>
                </a:solidFill>
                <a:latin typeface="맑은 고딕"/>
              </a:rPr>
              <a:t>3</a:t>
            </a:r>
            <a:r>
              <a:rPr lang="en-US" altLang="ko-KR" sz="1100" b="1" dirty="0" smtClean="0">
                <a:solidFill>
                  <a:srgbClr val="000000"/>
                </a:solidFill>
                <a:latin typeface="맑은 고딕"/>
              </a:rPr>
              <a:t>. </a:t>
            </a:r>
            <a:r>
              <a:rPr lang="ko-KR" altLang="en-US" sz="1100" b="1" dirty="0" smtClean="0">
                <a:solidFill>
                  <a:srgbClr val="000000"/>
                </a:solidFill>
                <a:latin typeface="맑은 고딕"/>
              </a:rPr>
              <a:t>예약정보</a:t>
            </a:r>
            <a:endParaRPr lang="en-US" altLang="ko-KR" sz="1100" b="1" dirty="0" smtClean="0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798730" y="975209"/>
            <a:ext cx="1299411" cy="3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AutoShape 2" descr="agenda, calendar, date, schedule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4" name="TextBox 11"/>
          <p:cNvSpPr txBox="1"/>
          <p:nvPr/>
        </p:nvSpPr>
        <p:spPr>
          <a:xfrm>
            <a:off x="822203" y="2148926"/>
            <a:ext cx="15400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73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470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20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93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67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40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14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87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en-US" altLang="ko-KR" sz="1100" b="1" dirty="0" smtClean="0">
                <a:solidFill>
                  <a:srgbClr val="000000"/>
                </a:solidFill>
                <a:latin typeface="맑은 고딕"/>
              </a:rPr>
              <a:t>4. </a:t>
            </a:r>
            <a:r>
              <a:rPr lang="ko-KR" altLang="en-US" sz="1100" b="1" dirty="0" smtClean="0">
                <a:solidFill>
                  <a:srgbClr val="000000"/>
                </a:solidFill>
                <a:latin typeface="맑은 고딕"/>
              </a:rPr>
              <a:t>요금감면 혜택</a:t>
            </a:r>
            <a:endParaRPr lang="en-US" altLang="ko-KR" sz="1100" b="1" dirty="0" smtClean="0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60" name="직선 연결선 59"/>
          <p:cNvCxnSpPr/>
          <p:nvPr/>
        </p:nvCxnSpPr>
        <p:spPr>
          <a:xfrm>
            <a:off x="822075" y="2438091"/>
            <a:ext cx="1299411" cy="3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115"/>
          <p:cNvSpPr>
            <a:spLocks noChangeArrowheads="1"/>
          </p:cNvSpPr>
          <p:nvPr/>
        </p:nvSpPr>
        <p:spPr bwMode="auto">
          <a:xfrm>
            <a:off x="626537" y="625763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Oval 115"/>
          <p:cNvSpPr>
            <a:spLocks noChangeArrowheads="1"/>
          </p:cNvSpPr>
          <p:nvPr/>
        </p:nvSpPr>
        <p:spPr bwMode="auto">
          <a:xfrm>
            <a:off x="638344" y="2148926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11"/>
          <p:cNvSpPr txBox="1"/>
          <p:nvPr/>
        </p:nvSpPr>
        <p:spPr>
          <a:xfrm>
            <a:off x="812703" y="4599846"/>
            <a:ext cx="15400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73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470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20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93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67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40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14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87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en-US" altLang="ko-KR" sz="1100" b="1" dirty="0" smtClean="0">
                <a:solidFill>
                  <a:srgbClr val="000000"/>
                </a:solidFill>
                <a:latin typeface="맑은 고딕"/>
              </a:rPr>
              <a:t>5. </a:t>
            </a:r>
            <a:r>
              <a:rPr lang="ko-KR" altLang="en-US" sz="1100" b="1" dirty="0" smtClean="0">
                <a:solidFill>
                  <a:srgbClr val="000000"/>
                </a:solidFill>
                <a:latin typeface="맑은 고딕"/>
              </a:rPr>
              <a:t>결제정</a:t>
            </a:r>
            <a:r>
              <a:rPr lang="ko-KR" altLang="en-US" sz="1100" b="1" dirty="0">
                <a:solidFill>
                  <a:srgbClr val="000000"/>
                </a:solidFill>
                <a:latin typeface="맑은 고딕"/>
              </a:rPr>
              <a:t>보</a:t>
            </a:r>
            <a:endParaRPr lang="en-US" altLang="ko-KR" sz="1100" b="1" dirty="0" smtClean="0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68" name="직선 연결선 67"/>
          <p:cNvCxnSpPr/>
          <p:nvPr/>
        </p:nvCxnSpPr>
        <p:spPr>
          <a:xfrm>
            <a:off x="812575" y="4889011"/>
            <a:ext cx="1299411" cy="3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368672"/>
              </p:ext>
            </p:extLst>
          </p:nvPr>
        </p:nvGraphicFramePr>
        <p:xfrm>
          <a:off x="1148455" y="5068528"/>
          <a:ext cx="5082141" cy="1143008"/>
        </p:xfrm>
        <a:graphic>
          <a:graphicData uri="http://schemas.openxmlformats.org/drawingml/2006/table">
            <a:tbl>
              <a:tblPr/>
              <a:tblGrid>
                <a:gridCol w="2681121"/>
                <a:gridCol w="2401020"/>
              </a:tblGrid>
              <a:tr h="28575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주차금액</a:t>
                      </a:r>
                      <a:endParaRPr lang="en-US" altLang="ko-KR" sz="9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30,000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주차감면혜택 금액</a:t>
                      </a:r>
                      <a:endParaRPr lang="en-US" altLang="ko-KR" sz="9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15,000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주차감면혜택 종류</a:t>
                      </a:r>
                      <a:endParaRPr lang="en-US" altLang="ko-KR" sz="9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경형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저공해자동차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총 결제금액</a:t>
                      </a:r>
                      <a:endParaRPr lang="en-US" altLang="ko-KR" sz="9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15,000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977311"/>
              </p:ext>
            </p:extLst>
          </p:nvPr>
        </p:nvGraphicFramePr>
        <p:xfrm>
          <a:off x="1083990" y="1124744"/>
          <a:ext cx="5072641" cy="544567"/>
        </p:xfrm>
        <a:graphic>
          <a:graphicData uri="http://schemas.openxmlformats.org/drawingml/2006/table">
            <a:tbl>
              <a:tblPr/>
              <a:tblGrid>
                <a:gridCol w="1447619"/>
                <a:gridCol w="3625022"/>
              </a:tblGrid>
              <a:tr h="28575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예약자 성명</a:t>
                      </a:r>
                      <a:endParaRPr lang="en-US" altLang="ko-KR" sz="9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홍길동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88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예약자 연락처</a:t>
                      </a:r>
                      <a:endParaRPr lang="en-US" altLang="ko-KR" sz="9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010-1234-5678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002962"/>
              </p:ext>
            </p:extLst>
          </p:nvPr>
        </p:nvGraphicFramePr>
        <p:xfrm>
          <a:off x="1157956" y="2539754"/>
          <a:ext cx="5072641" cy="1622969"/>
        </p:xfrm>
        <a:graphic>
          <a:graphicData uri="http://schemas.openxmlformats.org/drawingml/2006/table">
            <a:tbl>
              <a:tblPr/>
              <a:tblGrid>
                <a:gridCol w="1447619"/>
                <a:gridCol w="3625022"/>
              </a:tblGrid>
              <a:tr h="3551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30%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r>
                        <a:rPr lang="ko-KR" altLang="ko-KR" sz="900" dirty="0" smtClean="0">
                          <a:latin typeface="굴림" pitchFamily="50" charset="-127"/>
                          <a:ea typeface="굴림" pitchFamily="50" charset="-127"/>
                        </a:rPr>
                        <a:t>자녀 </a:t>
                      </a:r>
                      <a:r>
                        <a:rPr lang="en-US" altLang="ko-KR" sz="900" dirty="0" smtClean="0"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lang="ko-KR" altLang="ko-KR" sz="900" dirty="0" err="1" smtClean="0">
                          <a:latin typeface="굴림" pitchFamily="50" charset="-127"/>
                          <a:ea typeface="굴림" pitchFamily="50" charset="-127"/>
                        </a:rPr>
                        <a:t>다둥이</a:t>
                      </a:r>
                      <a:r>
                        <a:rPr lang="en-US" altLang="ko-KR" sz="900" dirty="0" smtClean="0">
                          <a:latin typeface="굴림" pitchFamily="50" charset="-127"/>
                          <a:ea typeface="굴림" pitchFamily="50" charset="-127"/>
                        </a:rPr>
                        <a:t>) </a:t>
                      </a:r>
                      <a:r>
                        <a:rPr lang="ko-KR" altLang="en-US" sz="900" dirty="0" err="1" smtClean="0">
                          <a:latin typeface="굴림" pitchFamily="50" charset="-127"/>
                          <a:ea typeface="굴림" pitchFamily="50" charset="-127"/>
                        </a:rPr>
                        <a:t>ㅁ</a:t>
                      </a:r>
                      <a:endParaRPr lang="ko-KR" altLang="ko-KR" sz="9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625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50%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경형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저공해 자동차 </a:t>
                      </a: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ㅁ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algn="l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자녀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다둥이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lang="ko-KR" altLang="en-US" sz="900" baseline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ㅁ</a:t>
                      </a:r>
                      <a:endParaRPr lang="en-US" altLang="ko-KR" sz="900" baseline="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algn="l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5.18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민주유공자 </a:t>
                      </a: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ㅁ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65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80%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장애인ㅁ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algn="l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국가유공자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상이자만 해당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) </a:t>
                      </a: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ㅁ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65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면제</a:t>
                      </a:r>
                      <a:endParaRPr lang="en-US" altLang="ko-KR" sz="9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성실납세표지 부착차량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(1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년간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) </a:t>
                      </a: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ㅁ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algn="l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긴급자동차 </a:t>
                      </a: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ㅁ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 bwMode="auto">
          <a:xfrm>
            <a:off x="3845009" y="4238220"/>
            <a:ext cx="23855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cs typeface="맑은 고딕" charset="0"/>
              </a:rPr>
              <a:t>* </a:t>
            </a:r>
            <a:r>
              <a:rPr kumimoji="0" lang="ko-KR" altLang="en-US" sz="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cs typeface="맑은 고딕" charset="0"/>
              </a:rPr>
              <a:t>할인감면혜택 선택 시</a:t>
            </a:r>
            <a:r>
              <a:rPr kumimoji="0" lang="en-US" altLang="ko-KR" sz="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cs typeface="맑은 고딕" charset="0"/>
              </a:rPr>
              <a:t>, </a:t>
            </a:r>
            <a:r>
              <a:rPr kumimoji="0" lang="ko-KR" altLang="en-US" sz="800" dirty="0" smtClean="0">
                <a:cs typeface="맑은 고딕" charset="0"/>
              </a:rPr>
              <a:t>처음 </a:t>
            </a:r>
            <a:r>
              <a:rPr kumimoji="0" lang="ko-KR" altLang="en-US" sz="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cs typeface="맑은 고딕" charset="0"/>
              </a:rPr>
              <a:t>입차 시</a:t>
            </a:r>
            <a:r>
              <a:rPr kumimoji="0" lang="en-US" altLang="ko-KR" sz="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cs typeface="맑은 고딕" charset="0"/>
              </a:rPr>
              <a:t>,</a:t>
            </a:r>
            <a:r>
              <a:rPr kumimoji="0" lang="ko-KR" altLang="en-US" sz="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cs typeface="맑은 고딕" charset="0"/>
              </a:rPr>
              <a:t> 현장확인</a:t>
            </a:r>
            <a:endParaRPr kumimoji="0" lang="en-US" altLang="ko-KR" sz="8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cs typeface="맑은 고딕" charset="0"/>
            </a:endParaRPr>
          </a:p>
          <a:p>
            <a:pPr algn="r" defTabSz="914400" eaLnBrk="0" hangingPunct="0"/>
            <a:r>
              <a:rPr kumimoji="0" lang="en-US" altLang="ko-KR" sz="800" dirty="0">
                <a:cs typeface="맑은 고딕" charset="0"/>
              </a:rPr>
              <a:t>* </a:t>
            </a:r>
            <a:r>
              <a:rPr kumimoji="0" lang="ko-KR" altLang="en-US" sz="800" dirty="0">
                <a:cs typeface="맑은 고딕" charset="0"/>
              </a:rPr>
              <a:t>중복체크 </a:t>
            </a:r>
            <a:r>
              <a:rPr kumimoji="0" lang="ko-KR" altLang="en-US" sz="800" dirty="0" smtClean="0">
                <a:cs typeface="맑은 고딕" charset="0"/>
              </a:rPr>
              <a:t>불가</a:t>
            </a:r>
            <a:endParaRPr kumimoji="0" lang="ko-KR" altLang="en-US" sz="800" dirty="0">
              <a:cs typeface="맑은 고딕" charset="0"/>
            </a:endParaRPr>
          </a:p>
        </p:txBody>
      </p:sp>
      <p:cxnSp>
        <p:nvCxnSpPr>
          <p:cNvPr id="75" name="직선 화살표 연결선 74"/>
          <p:cNvCxnSpPr/>
          <p:nvPr/>
        </p:nvCxnSpPr>
        <p:spPr>
          <a:xfrm flipH="1">
            <a:off x="3080792" y="2996952"/>
            <a:ext cx="720080" cy="2520280"/>
          </a:xfrm>
          <a:prstGeom prst="straightConnector1">
            <a:avLst/>
          </a:prstGeom>
          <a:ln w="76200">
            <a:solidFill>
              <a:schemeClr val="accent1">
                <a:shade val="95000"/>
                <a:satMod val="105000"/>
                <a:alpha val="29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115"/>
          <p:cNvSpPr>
            <a:spLocks noChangeArrowheads="1"/>
          </p:cNvSpPr>
          <p:nvPr/>
        </p:nvSpPr>
        <p:spPr bwMode="auto">
          <a:xfrm>
            <a:off x="3814136" y="2936379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78" name="Oval 115"/>
          <p:cNvSpPr>
            <a:spLocks noChangeArrowheads="1"/>
          </p:cNvSpPr>
          <p:nvPr/>
        </p:nvSpPr>
        <p:spPr bwMode="auto">
          <a:xfrm>
            <a:off x="626537" y="4595839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860858" y="5517232"/>
            <a:ext cx="4460294" cy="0"/>
          </a:xfrm>
          <a:prstGeom prst="line">
            <a:avLst/>
          </a:prstGeom>
          <a:ln w="76200">
            <a:solidFill>
              <a:schemeClr val="accent1">
                <a:shade val="95000"/>
                <a:satMod val="105000"/>
                <a:alpha val="1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860858" y="5805264"/>
            <a:ext cx="4460294" cy="0"/>
          </a:xfrm>
          <a:prstGeom prst="line">
            <a:avLst/>
          </a:prstGeom>
          <a:ln w="76200">
            <a:solidFill>
              <a:schemeClr val="accent1">
                <a:shade val="95000"/>
                <a:satMod val="105000"/>
                <a:alpha val="1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860858" y="6093296"/>
            <a:ext cx="4460294" cy="0"/>
          </a:xfrm>
          <a:prstGeom prst="line">
            <a:avLst/>
          </a:prstGeom>
          <a:ln w="76200">
            <a:solidFill>
              <a:schemeClr val="accent1">
                <a:shade val="95000"/>
                <a:satMod val="105000"/>
                <a:alpha val="1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87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예약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예약 상세입력</a:t>
            </a:r>
            <a:r>
              <a:rPr lang="en-US" altLang="ko-KR" dirty="0" smtClean="0"/>
              <a:t>)_2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B_002</a:t>
            </a:r>
            <a:endParaRPr lang="ko-KR" altLang="en-US" dirty="0"/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66290" y="605040"/>
            <a:ext cx="7334982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888021455"/>
              </p:ext>
            </p:extLst>
          </p:nvPr>
        </p:nvGraphicFramePr>
        <p:xfrm>
          <a:off x="7545288" y="620688"/>
          <a:ext cx="2304256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1944216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W=80%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H=auto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-</a:t>
                      </a:r>
                      <a:r>
                        <a:rPr lang="ko-KR" altLang="en-US" sz="1000" dirty="0" smtClean="0"/>
                        <a:t>가산금과 견인동의 클릭 시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해당내용 나옴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-</a:t>
                      </a:r>
                      <a:r>
                        <a:rPr lang="ko-KR" altLang="en-US" sz="1000" dirty="0" smtClean="0"/>
                        <a:t>필수로 읽고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조회</a:t>
                      </a:r>
                      <a:r>
                        <a:rPr lang="en-US" altLang="ko-KR" sz="1000" dirty="0" smtClean="0"/>
                        <a:t>) </a:t>
                      </a:r>
                      <a:r>
                        <a:rPr lang="ko-KR" altLang="en-US" sz="1000" dirty="0" smtClean="0"/>
                        <a:t>동의체크</a:t>
                      </a:r>
                      <a:r>
                        <a:rPr lang="ko-KR" altLang="en-US" sz="1000" baseline="0" dirty="0" smtClean="0"/>
                        <a:t> 해야 예약하기 버튼 클릭가능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-</a:t>
                      </a:r>
                      <a:r>
                        <a:rPr lang="ko-KR" altLang="en-US" sz="1000" baseline="0" dirty="0" smtClean="0"/>
                        <a:t>미 </a:t>
                      </a:r>
                      <a:r>
                        <a:rPr lang="ko-KR" altLang="en-US" sz="1000" baseline="0" dirty="0" err="1" smtClean="0"/>
                        <a:t>체크시</a:t>
                      </a:r>
                      <a:r>
                        <a:rPr lang="en-US" altLang="ko-KR" sz="1000" baseline="0" dirty="0" smtClean="0"/>
                        <a:t>,</a:t>
                      </a:r>
                      <a:r>
                        <a:rPr lang="ko-KR" altLang="en-US" sz="1000" baseline="0" dirty="0" smtClean="0"/>
                        <a:t> 동의체크 해야 된다는 </a:t>
                      </a:r>
                      <a:r>
                        <a:rPr lang="en-US" altLang="ko-KR" sz="1000" baseline="0" dirty="0" smtClean="0"/>
                        <a:t>alert </a:t>
                      </a:r>
                      <a:r>
                        <a:rPr lang="ko-KR" altLang="en-US" sz="1000" baseline="0" dirty="0" smtClean="0"/>
                        <a:t>창 띄움</a:t>
                      </a:r>
                      <a:endParaRPr lang="en-US" altLang="ko-KR" sz="1000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-</a:t>
                      </a:r>
                      <a:r>
                        <a:rPr kumimoji="0" lang="ko-KR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맑은 고딕" charset="0"/>
                        </a:rPr>
                        <a:t>취소규정 및 이용약관</a:t>
                      </a:r>
                      <a:r>
                        <a:rPr kumimoji="0" lang="en-US" altLang="ko-KR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맑은 고딕" charset="0"/>
                        </a:rPr>
                        <a:t> </a:t>
                      </a:r>
                      <a:r>
                        <a:rPr lang="ko-KR" altLang="en-US" sz="1000" dirty="0" smtClean="0"/>
                        <a:t>클릭 시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해당내용 나옴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-</a:t>
                      </a:r>
                      <a:r>
                        <a:rPr lang="ko-KR" altLang="en-US" sz="1000" dirty="0" smtClean="0"/>
                        <a:t>필수로 읽고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조회</a:t>
                      </a:r>
                      <a:r>
                        <a:rPr lang="en-US" altLang="ko-KR" sz="1000" dirty="0" smtClean="0"/>
                        <a:t>) </a:t>
                      </a:r>
                      <a:r>
                        <a:rPr lang="ko-KR" altLang="en-US" sz="1000" dirty="0" smtClean="0"/>
                        <a:t>동의체크</a:t>
                      </a:r>
                      <a:r>
                        <a:rPr lang="ko-KR" altLang="en-US" sz="1000" baseline="0" dirty="0" smtClean="0"/>
                        <a:t> 해야 예약하기 버튼 클릭가능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-</a:t>
                      </a:r>
                      <a:r>
                        <a:rPr lang="ko-KR" altLang="en-US" sz="1000" baseline="0" dirty="0" smtClean="0"/>
                        <a:t>미 </a:t>
                      </a:r>
                      <a:r>
                        <a:rPr lang="ko-KR" altLang="en-US" sz="1000" baseline="0" dirty="0" err="1" smtClean="0"/>
                        <a:t>체크시</a:t>
                      </a:r>
                      <a:r>
                        <a:rPr lang="en-US" altLang="ko-KR" sz="1000" baseline="0" dirty="0" smtClean="0"/>
                        <a:t>,</a:t>
                      </a:r>
                      <a:r>
                        <a:rPr lang="ko-KR" altLang="en-US" sz="1000" baseline="0" dirty="0" smtClean="0"/>
                        <a:t> 동의체크 해야 된다는 </a:t>
                      </a:r>
                      <a:r>
                        <a:rPr lang="en-US" altLang="ko-KR" sz="1000" baseline="0" dirty="0" smtClean="0"/>
                        <a:t>alert </a:t>
                      </a:r>
                      <a:r>
                        <a:rPr lang="ko-KR" altLang="en-US" sz="1000" baseline="0" dirty="0" smtClean="0"/>
                        <a:t>창 띄움</a:t>
                      </a:r>
                      <a:endParaRPr lang="en-US" altLang="ko-KR" sz="1000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다음 클릭 시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재차 확인 페이지로 이동</a:t>
                      </a:r>
                      <a:r>
                        <a:rPr lang="en-US" altLang="ko-KR" sz="1000" dirty="0" smtClean="0"/>
                        <a:t> 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이전 클릭 시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날짜</a:t>
                      </a:r>
                      <a:r>
                        <a:rPr lang="en-US" altLang="ko-KR" sz="1000" baseline="0" dirty="0" smtClean="0"/>
                        <a:t>/</a:t>
                      </a:r>
                      <a:r>
                        <a:rPr lang="ko-KR" altLang="en-US" sz="1000" baseline="0" dirty="0" smtClean="0"/>
                        <a:t>자리선택 페이지로 이동</a:t>
                      </a:r>
                      <a:endParaRPr lang="en-US" altLang="ko-KR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7" name="직사각형 56"/>
          <p:cNvSpPr/>
          <p:nvPr/>
        </p:nvSpPr>
        <p:spPr>
          <a:xfrm>
            <a:off x="3932892" y="5733256"/>
            <a:ext cx="111494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다</a:t>
            </a:r>
            <a:r>
              <a:rPr lang="ko-KR" altLang="en-US" sz="1100" dirty="0"/>
              <a:t>음</a:t>
            </a:r>
          </a:p>
        </p:txBody>
      </p:sp>
      <p:sp>
        <p:nvSpPr>
          <p:cNvPr id="67" name="AutoShape 2" descr="agenda, calendar, date, schedule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2534835" y="5733256"/>
            <a:ext cx="111494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이</a:t>
            </a:r>
            <a:r>
              <a:rPr lang="ko-KR" altLang="en-US" sz="1100" dirty="0"/>
              <a:t>전</a:t>
            </a:r>
          </a:p>
        </p:txBody>
      </p:sp>
      <p:sp>
        <p:nvSpPr>
          <p:cNvPr id="73" name="TextBox 11"/>
          <p:cNvSpPr txBox="1"/>
          <p:nvPr/>
        </p:nvSpPr>
        <p:spPr>
          <a:xfrm>
            <a:off x="946324" y="908720"/>
            <a:ext cx="15400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73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470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20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93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67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40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14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87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en-US" altLang="ko-KR" sz="1100" b="1" dirty="0">
                <a:solidFill>
                  <a:srgbClr val="000000"/>
                </a:solidFill>
                <a:latin typeface="맑은 고딕"/>
              </a:rPr>
              <a:t>6</a:t>
            </a:r>
            <a:r>
              <a:rPr lang="en-US" altLang="ko-KR" sz="1100" b="1" dirty="0" smtClean="0">
                <a:solidFill>
                  <a:srgbClr val="000000"/>
                </a:solidFill>
                <a:latin typeface="맑은 고딕"/>
              </a:rPr>
              <a:t>. </a:t>
            </a:r>
            <a:r>
              <a:rPr lang="ko-KR" altLang="en-US" sz="1100" b="1" dirty="0" smtClean="0">
                <a:solidFill>
                  <a:srgbClr val="000000"/>
                </a:solidFill>
                <a:latin typeface="맑은 고딕"/>
              </a:rPr>
              <a:t>이용약관 동의</a:t>
            </a:r>
            <a:endParaRPr lang="en-US" altLang="ko-KR" sz="1100" b="1" dirty="0" smtClean="0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74" name="직선 연결선 73"/>
          <p:cNvCxnSpPr/>
          <p:nvPr/>
        </p:nvCxnSpPr>
        <p:spPr>
          <a:xfrm>
            <a:off x="857956" y="1140639"/>
            <a:ext cx="1299411" cy="3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148109" y="1211514"/>
            <a:ext cx="5389067" cy="19294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Oval 115"/>
          <p:cNvSpPr>
            <a:spLocks noChangeArrowheads="1"/>
          </p:cNvSpPr>
          <p:nvPr/>
        </p:nvSpPr>
        <p:spPr bwMode="auto">
          <a:xfrm>
            <a:off x="743656" y="870526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148109" y="1556792"/>
            <a:ext cx="53890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 bwMode="auto">
          <a:xfrm>
            <a:off x="1148108" y="1261042"/>
            <a:ext cx="2694533" cy="246221"/>
          </a:xfrm>
          <a:prstGeom prst="rect">
            <a:avLst/>
          </a:prstGeom>
          <a:solidFill>
            <a:srgbClr val="E4EDF8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dirty="0" smtClean="0">
                <a:latin typeface="+mn-lt"/>
                <a:ea typeface="+mj-ea"/>
                <a:cs typeface="맑은 고딕" charset="0"/>
              </a:rPr>
              <a:t>가산금과 견인동의</a:t>
            </a:r>
            <a:endParaRPr kumimoji="0" lang="en-US" altLang="ko-KR" sz="1000" dirty="0">
              <a:latin typeface="+mn-lt"/>
              <a:ea typeface="+mj-ea"/>
              <a:cs typeface="맑은 고딕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1716361" y="1629390"/>
            <a:ext cx="405675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hangingPunct="0"/>
            <a:r>
              <a:rPr kumimoji="0" lang="en-US" altLang="ko-KR" sz="900" dirty="0" smtClean="0">
                <a:latin typeface="+mn-lt"/>
                <a:ea typeface="+mj-ea"/>
                <a:cs typeface="맑은 고딕" charset="0"/>
              </a:rPr>
              <a:t>1. </a:t>
            </a:r>
            <a:r>
              <a:rPr kumimoji="0" lang="ko-KR" altLang="en-US" sz="900" dirty="0" smtClean="0">
                <a:latin typeface="+mn-lt"/>
                <a:ea typeface="+mj-ea"/>
                <a:cs typeface="맑은 고딕" charset="0"/>
              </a:rPr>
              <a:t>혜택감면 </a:t>
            </a:r>
            <a:r>
              <a:rPr kumimoji="0" lang="ko-KR" altLang="en-US" sz="900" dirty="0">
                <a:latin typeface="+mn-lt"/>
                <a:ea typeface="+mj-ea"/>
                <a:cs typeface="맑은 고딕" charset="0"/>
              </a:rPr>
              <a:t>서류 불참 또는 </a:t>
            </a:r>
            <a:r>
              <a:rPr kumimoji="0" lang="ko-KR" altLang="en-US" sz="900" dirty="0" smtClean="0">
                <a:latin typeface="+mn-lt"/>
                <a:ea typeface="+mj-ea"/>
                <a:cs typeface="맑은 고딕" charset="0"/>
              </a:rPr>
              <a:t>혜택감면대상이 아닌 차량 혜택감면 시</a:t>
            </a:r>
            <a:r>
              <a:rPr kumimoji="0" lang="en-US" altLang="ko-KR" sz="900" dirty="0">
                <a:latin typeface="+mn-lt"/>
                <a:ea typeface="+mj-ea"/>
                <a:cs typeface="맑은 고딕" charset="0"/>
              </a:rPr>
              <a:t>, </a:t>
            </a:r>
            <a:endParaRPr kumimoji="0" lang="en-US" altLang="ko-KR" sz="900" dirty="0" smtClean="0">
              <a:latin typeface="+mn-lt"/>
              <a:ea typeface="+mj-ea"/>
              <a:cs typeface="맑은 고딕" charset="0"/>
            </a:endParaRPr>
          </a:p>
          <a:p>
            <a:pPr defTabSz="914400" eaLnBrk="0" hangingPunct="0"/>
            <a:r>
              <a:rPr kumimoji="0" lang="ko-KR" altLang="en-US" sz="900" dirty="0" smtClean="0">
                <a:latin typeface="+mn-lt"/>
                <a:ea typeface="+mj-ea"/>
                <a:cs typeface="맑은 고딕" charset="0"/>
              </a:rPr>
              <a:t>차액부과 </a:t>
            </a:r>
            <a:r>
              <a:rPr kumimoji="0" lang="ko-KR" altLang="en-US" sz="900" dirty="0">
                <a:latin typeface="+mn-lt"/>
                <a:ea typeface="+mj-ea"/>
                <a:cs typeface="맑은 고딕" charset="0"/>
              </a:rPr>
              <a:t>또는 입장불가에 동의합니다</a:t>
            </a:r>
            <a:r>
              <a:rPr kumimoji="0" lang="en-US" altLang="ko-KR" sz="900" dirty="0" smtClean="0">
                <a:latin typeface="+mn-lt"/>
                <a:ea typeface="+mj-ea"/>
                <a:cs typeface="맑은 고딕" charset="0"/>
              </a:rPr>
              <a:t>.</a:t>
            </a:r>
          </a:p>
          <a:p>
            <a:pPr defTabSz="914400" eaLnBrk="0" hangingPunct="0"/>
            <a:endParaRPr kumimoji="0" lang="en-US" altLang="ko-KR" sz="900" dirty="0">
              <a:latin typeface="+mn-lt"/>
              <a:ea typeface="+mj-ea"/>
              <a:cs typeface="맑은 고딕" charset="0"/>
            </a:endParaRPr>
          </a:p>
          <a:p>
            <a:pPr defTabSz="914400" eaLnBrk="0" hangingPunct="0"/>
            <a:r>
              <a:rPr kumimoji="0" lang="en-US" altLang="ko-KR" sz="900" dirty="0">
                <a:latin typeface="+mn-lt"/>
                <a:ea typeface="+mj-ea"/>
                <a:cs typeface="맑은 고딕" charset="0"/>
              </a:rPr>
              <a:t>2. </a:t>
            </a:r>
            <a:r>
              <a:rPr kumimoji="0" lang="ko-KR" altLang="en-US" sz="900" dirty="0" smtClean="0">
                <a:latin typeface="+mn-lt"/>
                <a:ea typeface="+mj-ea"/>
                <a:cs typeface="맑은 고딕" charset="0"/>
              </a:rPr>
              <a:t>주차 예약 지정석이 아닌 다른 지정석을 </a:t>
            </a:r>
            <a:r>
              <a:rPr kumimoji="0" lang="ko-KR" altLang="en-US" sz="900" dirty="0">
                <a:latin typeface="+mn-lt"/>
                <a:ea typeface="+mj-ea"/>
                <a:cs typeface="맑은 고딕" charset="0"/>
              </a:rPr>
              <a:t>이용했을 경우 </a:t>
            </a:r>
            <a:endParaRPr kumimoji="0" lang="en-US" altLang="ko-KR" sz="900" dirty="0" smtClean="0">
              <a:latin typeface="+mn-lt"/>
              <a:ea typeface="+mj-ea"/>
              <a:cs typeface="맑은 고딕" charset="0"/>
            </a:endParaRPr>
          </a:p>
          <a:p>
            <a:pPr defTabSz="914400" eaLnBrk="0" hangingPunct="0"/>
            <a:r>
              <a:rPr kumimoji="0" lang="ko-KR" altLang="en-US" sz="900" dirty="0" smtClean="0">
                <a:latin typeface="+mn-lt"/>
                <a:ea typeface="+mj-ea"/>
                <a:cs typeface="맑은 고딕" charset="0"/>
              </a:rPr>
              <a:t>견인에 </a:t>
            </a:r>
            <a:r>
              <a:rPr kumimoji="0" lang="ko-KR" altLang="en-US" sz="900" dirty="0">
                <a:latin typeface="+mn-lt"/>
                <a:ea typeface="+mj-ea"/>
                <a:cs typeface="맑은 고딕" charset="0"/>
              </a:rPr>
              <a:t>대해 동의합니다</a:t>
            </a:r>
            <a:r>
              <a:rPr kumimoji="0" lang="en-US" altLang="ko-KR" sz="900" dirty="0" smtClean="0">
                <a:latin typeface="+mn-lt"/>
                <a:ea typeface="+mj-ea"/>
                <a:cs typeface="맑은 고딕" charset="0"/>
              </a:rPr>
              <a:t>.</a:t>
            </a:r>
          </a:p>
          <a:p>
            <a:pPr defTabSz="914400" eaLnBrk="0" hangingPunct="0"/>
            <a:endParaRPr kumimoji="0" lang="en-US" altLang="ko-KR" sz="900" dirty="0">
              <a:latin typeface="+mn-lt"/>
              <a:ea typeface="+mj-ea"/>
              <a:cs typeface="맑은 고딕" charset="0"/>
            </a:endParaRPr>
          </a:p>
          <a:p>
            <a:pPr defTabSz="914400" eaLnBrk="0" hangingPunct="0"/>
            <a:r>
              <a:rPr kumimoji="0" lang="en-US" altLang="ko-KR" sz="900" dirty="0">
                <a:latin typeface="+mn-lt"/>
                <a:ea typeface="+mj-ea"/>
                <a:cs typeface="맑은 고딕" charset="0"/>
              </a:rPr>
              <a:t>3. </a:t>
            </a:r>
            <a:r>
              <a:rPr kumimoji="0" lang="ko-KR" altLang="en-US" sz="900" dirty="0">
                <a:latin typeface="+mn-lt"/>
                <a:ea typeface="+mj-ea"/>
                <a:cs typeface="맑은 고딕" charset="0"/>
              </a:rPr>
              <a:t>예약구매금액은 </a:t>
            </a:r>
            <a:r>
              <a:rPr kumimoji="0" lang="ko-KR" altLang="en-US" sz="900" dirty="0" err="1" smtClean="0">
                <a:latin typeface="+mn-lt"/>
                <a:ea typeface="+mj-ea"/>
                <a:cs typeface="맑은 고딕" charset="0"/>
              </a:rPr>
              <a:t>종일권</a:t>
            </a:r>
            <a:r>
              <a:rPr kumimoji="0" lang="ko-KR" altLang="en-US" sz="900" dirty="0" smtClean="0">
                <a:latin typeface="+mn-lt"/>
                <a:ea typeface="+mj-ea"/>
                <a:cs typeface="맑은 고딕" charset="0"/>
              </a:rPr>
              <a:t> 기준으로 입 </a:t>
            </a:r>
            <a:r>
              <a:rPr kumimoji="0" lang="ko-KR" altLang="en-US" sz="900" dirty="0" err="1" smtClean="0">
                <a:latin typeface="+mn-lt"/>
                <a:ea typeface="+mj-ea"/>
                <a:cs typeface="맑은 고딕" charset="0"/>
              </a:rPr>
              <a:t>출차가</a:t>
            </a:r>
            <a:r>
              <a:rPr kumimoji="0" lang="ko-KR" altLang="en-US" sz="900" dirty="0" smtClean="0">
                <a:latin typeface="+mn-lt"/>
                <a:ea typeface="+mj-ea"/>
                <a:cs typeface="맑은 고딕" charset="0"/>
              </a:rPr>
              <a:t> </a:t>
            </a:r>
            <a:r>
              <a:rPr kumimoji="0" lang="ko-KR" altLang="en-US" sz="900" dirty="0">
                <a:latin typeface="+mn-lt"/>
                <a:ea typeface="+mj-ea"/>
                <a:cs typeface="맑은 고딕" charset="0"/>
              </a:rPr>
              <a:t>자유로우나</a:t>
            </a:r>
            <a:r>
              <a:rPr kumimoji="0" lang="en-US" altLang="ko-KR" sz="900" dirty="0">
                <a:latin typeface="+mn-lt"/>
                <a:ea typeface="+mj-ea"/>
                <a:cs typeface="맑은 고딕" charset="0"/>
              </a:rPr>
              <a:t>, </a:t>
            </a:r>
            <a:endParaRPr kumimoji="0" lang="en-US" altLang="ko-KR" sz="900" dirty="0" smtClean="0">
              <a:latin typeface="+mn-lt"/>
              <a:ea typeface="+mj-ea"/>
              <a:cs typeface="맑은 고딕" charset="0"/>
            </a:endParaRPr>
          </a:p>
          <a:p>
            <a:pPr defTabSz="914400" eaLnBrk="0" hangingPunct="0"/>
            <a:r>
              <a:rPr kumimoji="0" lang="ko-KR" altLang="en-US" sz="900" dirty="0" smtClean="0">
                <a:latin typeface="+mn-lt"/>
                <a:ea typeface="+mj-ea"/>
                <a:cs typeface="맑은 고딕" charset="0"/>
              </a:rPr>
              <a:t>예약일자가 </a:t>
            </a:r>
            <a:r>
              <a:rPr kumimoji="0" lang="ko-KR" altLang="en-US" sz="900" dirty="0">
                <a:latin typeface="+mn-lt"/>
                <a:ea typeface="+mj-ea"/>
                <a:cs typeface="맑은 고딕" charset="0"/>
              </a:rPr>
              <a:t>지난 후에도 </a:t>
            </a:r>
            <a:r>
              <a:rPr kumimoji="0" lang="ko-KR" altLang="en-US" sz="900" dirty="0" err="1" smtClean="0">
                <a:latin typeface="+mn-lt"/>
                <a:ea typeface="+mj-ea"/>
                <a:cs typeface="맑은 고딕" charset="0"/>
              </a:rPr>
              <a:t>출차를</a:t>
            </a:r>
            <a:r>
              <a:rPr kumimoji="0" lang="ko-KR" altLang="en-US" sz="900" dirty="0" smtClean="0">
                <a:latin typeface="+mn-lt"/>
                <a:ea typeface="+mj-ea"/>
                <a:cs typeface="맑은 고딕" charset="0"/>
              </a:rPr>
              <a:t> 안 했을 </a:t>
            </a:r>
            <a:r>
              <a:rPr kumimoji="0" lang="ko-KR" altLang="en-US" sz="900" dirty="0">
                <a:latin typeface="+mn-lt"/>
                <a:ea typeface="+mj-ea"/>
                <a:cs typeface="맑은 고딕" charset="0"/>
              </a:rPr>
              <a:t>경우 </a:t>
            </a:r>
            <a:r>
              <a:rPr kumimoji="0" lang="ko-KR" altLang="en-US" sz="900" dirty="0" smtClean="0">
                <a:latin typeface="+mn-lt"/>
                <a:ea typeface="+mj-ea"/>
                <a:cs typeface="맑은 고딕" charset="0"/>
              </a:rPr>
              <a:t>견인에 대해 </a:t>
            </a:r>
            <a:r>
              <a:rPr kumimoji="0" lang="ko-KR" altLang="en-US" sz="900" dirty="0">
                <a:latin typeface="+mn-lt"/>
                <a:ea typeface="+mj-ea"/>
                <a:cs typeface="맑은 고딕" charset="0"/>
              </a:rPr>
              <a:t>동의합니다</a:t>
            </a:r>
            <a:r>
              <a:rPr kumimoji="0" lang="en-US" altLang="ko-KR" sz="900" dirty="0">
                <a:latin typeface="+mn-lt"/>
                <a:ea typeface="+mj-ea"/>
                <a:cs typeface="맑은 고딕" charset="0"/>
              </a:rPr>
              <a:t>.</a:t>
            </a:r>
            <a:endParaRPr kumimoji="0" lang="ko-KR" altLang="en-US" sz="9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j-ea"/>
              <a:cs typeface="맑은 고딕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4755919" y="2910136"/>
            <a:ext cx="178125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900" dirty="0" smtClean="0">
                <a:latin typeface="+mj-lt"/>
                <a:ea typeface="+mj-ea"/>
                <a:cs typeface="맑은 고딕" charset="0"/>
              </a:rPr>
              <a:t>위 사항을 읽고</a:t>
            </a:r>
            <a:r>
              <a:rPr kumimoji="0" lang="en-US" altLang="ko-KR" sz="900" dirty="0" smtClean="0">
                <a:latin typeface="+mj-lt"/>
                <a:ea typeface="+mj-ea"/>
                <a:cs typeface="맑은 고딕" charset="0"/>
              </a:rPr>
              <a:t>, </a:t>
            </a:r>
            <a:r>
              <a:rPr kumimoji="0" lang="ko-KR" altLang="en-US" sz="900" dirty="0" smtClean="0">
                <a:latin typeface="+mj-lt"/>
                <a:ea typeface="+mj-ea"/>
                <a:cs typeface="맑은 고딕" charset="0"/>
              </a:rPr>
              <a:t>동의합니다</a:t>
            </a:r>
            <a:r>
              <a:rPr kumimoji="0" lang="en-US" altLang="ko-KR" sz="900" dirty="0" smtClean="0">
                <a:latin typeface="+mj-lt"/>
                <a:ea typeface="+mj-ea"/>
                <a:cs typeface="맑은 고딕" charset="0"/>
              </a:rPr>
              <a:t>. </a:t>
            </a:r>
            <a:r>
              <a:rPr kumimoji="0" lang="ko-KR" altLang="en-US" sz="900" dirty="0" smtClean="0">
                <a:latin typeface="+mj-lt"/>
                <a:ea typeface="+mj-ea"/>
                <a:cs typeface="맑은 고딕" charset="0"/>
              </a:rPr>
              <a:t>□</a:t>
            </a:r>
            <a:endParaRPr kumimoji="0" lang="ko-KR" altLang="en-US" sz="9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67449" y="3261701"/>
            <a:ext cx="5389067" cy="169862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/>
          <p:cNvCxnSpPr/>
          <p:nvPr/>
        </p:nvCxnSpPr>
        <p:spPr>
          <a:xfrm>
            <a:off x="1167449" y="3606979"/>
            <a:ext cx="53890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1174308" y="3261701"/>
            <a:ext cx="1" cy="345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 bwMode="auto">
          <a:xfrm>
            <a:off x="1169427" y="3305445"/>
            <a:ext cx="2694533" cy="246221"/>
          </a:xfrm>
          <a:prstGeom prst="rect">
            <a:avLst/>
          </a:prstGeom>
          <a:solidFill>
            <a:srgbClr val="E4EDF8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eaLnBrk="0" hangingPunct="0"/>
            <a:r>
              <a:rPr kumimoji="0" lang="ko-KR" altLang="en-US" sz="1000" dirty="0">
                <a:latin typeface="+mj-ea"/>
                <a:ea typeface="+mj-ea"/>
                <a:cs typeface="맑은 고딕" charset="0"/>
              </a:rPr>
              <a:t>취소규정 및 이용약관</a:t>
            </a:r>
            <a:endParaRPr kumimoji="0" lang="en-US" altLang="ko-KR" sz="1000" dirty="0">
              <a:latin typeface="+mj-ea"/>
              <a:ea typeface="+mj-ea"/>
              <a:cs typeface="맑은 고딕" charset="0"/>
            </a:endParaRPr>
          </a:p>
        </p:txBody>
      </p:sp>
      <p:sp>
        <p:nvSpPr>
          <p:cNvPr id="36" name="TextBox 35"/>
          <p:cNvSpPr txBox="1"/>
          <p:nvPr/>
        </p:nvSpPr>
        <p:spPr bwMode="auto">
          <a:xfrm>
            <a:off x="1652151" y="3748498"/>
            <a:ext cx="405675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ko-KR" sz="900" dirty="0" smtClean="0">
                <a:latin typeface="+mj-ea"/>
                <a:ea typeface="+mj-ea"/>
              </a:rPr>
              <a:t>예약주차 </a:t>
            </a:r>
            <a:r>
              <a:rPr lang="ko-KR" altLang="ko-KR" sz="900" dirty="0">
                <a:latin typeface="+mj-ea"/>
                <a:ea typeface="+mj-ea"/>
              </a:rPr>
              <a:t>당일 취소 </a:t>
            </a:r>
            <a:r>
              <a:rPr lang="ko-KR" altLang="ko-KR" sz="900" dirty="0" smtClean="0">
                <a:latin typeface="+mj-ea"/>
                <a:ea typeface="+mj-ea"/>
              </a:rPr>
              <a:t>불가</a:t>
            </a:r>
            <a:endParaRPr lang="en-US" altLang="ko-KR" sz="900" dirty="0" smtClean="0">
              <a:latin typeface="+mj-ea"/>
              <a:ea typeface="+mj-ea"/>
            </a:endParaRPr>
          </a:p>
          <a:p>
            <a:pPr lvl="0"/>
            <a:endParaRPr lang="ko-KR" altLang="ko-KR" sz="900" dirty="0">
              <a:latin typeface="+mj-ea"/>
              <a:ea typeface="+mj-ea"/>
            </a:endParaRPr>
          </a:p>
          <a:p>
            <a:pPr lvl="0"/>
            <a:r>
              <a:rPr lang="ko-KR" altLang="ko-KR" sz="900" dirty="0" smtClean="0">
                <a:latin typeface="+mj-ea"/>
                <a:ea typeface="+mj-ea"/>
              </a:rPr>
              <a:t>예약주차 </a:t>
            </a:r>
            <a:r>
              <a:rPr lang="en-US" altLang="ko-KR" sz="900" dirty="0">
                <a:latin typeface="+mj-ea"/>
                <a:ea typeface="+mj-ea"/>
              </a:rPr>
              <a:t>1</a:t>
            </a:r>
            <a:r>
              <a:rPr lang="ko-KR" altLang="ko-KR" sz="900" dirty="0">
                <a:latin typeface="+mj-ea"/>
                <a:ea typeface="+mj-ea"/>
              </a:rPr>
              <a:t>일전 취소 시</a:t>
            </a:r>
            <a:r>
              <a:rPr lang="en-US" altLang="ko-KR" sz="900" dirty="0">
                <a:latin typeface="+mj-ea"/>
                <a:ea typeface="+mj-ea"/>
              </a:rPr>
              <a:t> 50% </a:t>
            </a:r>
            <a:r>
              <a:rPr lang="ko-KR" altLang="en-US" sz="900" dirty="0" smtClean="0">
                <a:latin typeface="+mj-ea"/>
                <a:ea typeface="+mj-ea"/>
              </a:rPr>
              <a:t>수수료 부과</a:t>
            </a:r>
            <a:endParaRPr lang="ko-KR" altLang="ko-KR" sz="900" dirty="0">
              <a:latin typeface="+mj-ea"/>
              <a:ea typeface="+mj-ea"/>
            </a:endParaRPr>
          </a:p>
          <a:p>
            <a:pPr lvl="0"/>
            <a:r>
              <a:rPr lang="ko-KR" altLang="ko-KR" sz="900" dirty="0" smtClean="0">
                <a:latin typeface="+mj-ea"/>
                <a:ea typeface="+mj-ea"/>
              </a:rPr>
              <a:t>예약주차 </a:t>
            </a:r>
            <a:r>
              <a:rPr lang="en-US" altLang="ko-KR" sz="900" dirty="0">
                <a:latin typeface="+mj-ea"/>
                <a:ea typeface="+mj-ea"/>
              </a:rPr>
              <a:t>2</a:t>
            </a:r>
            <a:r>
              <a:rPr lang="ko-KR" altLang="ko-KR" sz="900" dirty="0">
                <a:latin typeface="+mj-ea"/>
                <a:ea typeface="+mj-ea"/>
              </a:rPr>
              <a:t>일전 취소 시 </a:t>
            </a:r>
            <a:r>
              <a:rPr lang="en-US" altLang="ko-KR" sz="900" dirty="0">
                <a:latin typeface="+mj-ea"/>
                <a:ea typeface="+mj-ea"/>
              </a:rPr>
              <a:t>3</a:t>
            </a:r>
            <a:r>
              <a:rPr lang="en-US" altLang="ko-KR" sz="900" dirty="0" smtClean="0">
                <a:latin typeface="+mj-ea"/>
                <a:ea typeface="+mj-ea"/>
              </a:rPr>
              <a:t>0</a:t>
            </a:r>
            <a:r>
              <a:rPr lang="en-US" altLang="ko-KR" sz="900" dirty="0">
                <a:latin typeface="+mj-ea"/>
                <a:ea typeface="+mj-ea"/>
              </a:rPr>
              <a:t>% </a:t>
            </a:r>
            <a:r>
              <a:rPr lang="ko-KR" altLang="en-US" sz="900" dirty="0" smtClean="0">
                <a:latin typeface="+mj-ea"/>
                <a:ea typeface="+mj-ea"/>
              </a:rPr>
              <a:t>수수료 부과</a:t>
            </a:r>
            <a:endParaRPr lang="ko-KR" altLang="ko-KR" sz="900" dirty="0">
              <a:latin typeface="+mj-ea"/>
              <a:ea typeface="+mj-ea"/>
            </a:endParaRPr>
          </a:p>
          <a:p>
            <a:pPr lvl="0"/>
            <a:r>
              <a:rPr lang="ko-KR" altLang="ko-KR" sz="900" dirty="0" smtClean="0">
                <a:latin typeface="+mj-ea"/>
                <a:ea typeface="+mj-ea"/>
              </a:rPr>
              <a:t>예약주차 </a:t>
            </a:r>
            <a:r>
              <a:rPr lang="en-US" altLang="ko-KR" sz="900" dirty="0">
                <a:latin typeface="+mj-ea"/>
                <a:ea typeface="+mj-ea"/>
              </a:rPr>
              <a:t>3</a:t>
            </a:r>
            <a:r>
              <a:rPr lang="ko-KR" altLang="ko-KR" sz="900" dirty="0">
                <a:latin typeface="+mj-ea"/>
                <a:ea typeface="+mj-ea"/>
              </a:rPr>
              <a:t>일전 이후 취소 시</a:t>
            </a:r>
            <a:r>
              <a:rPr lang="en-US" altLang="ko-KR" sz="900" dirty="0">
                <a:latin typeface="+mj-ea"/>
                <a:ea typeface="+mj-ea"/>
              </a:rPr>
              <a:t> </a:t>
            </a:r>
            <a:r>
              <a:rPr lang="ko-KR" altLang="en-US" sz="900" dirty="0" smtClean="0">
                <a:latin typeface="+mj-ea"/>
                <a:ea typeface="+mj-ea"/>
              </a:rPr>
              <a:t>수수료 없음 </a:t>
            </a:r>
            <a:r>
              <a:rPr lang="en-US" altLang="ko-KR" sz="900" dirty="0" smtClean="0">
                <a:latin typeface="+mj-ea"/>
                <a:ea typeface="+mj-ea"/>
              </a:rPr>
              <a:t>(100%</a:t>
            </a:r>
            <a:r>
              <a:rPr lang="ko-KR" altLang="en-US" sz="900" dirty="0" smtClean="0">
                <a:latin typeface="+mj-ea"/>
                <a:ea typeface="+mj-ea"/>
              </a:rPr>
              <a:t>환불</a:t>
            </a:r>
            <a:r>
              <a:rPr lang="en-US" altLang="ko-KR" sz="900" dirty="0" smtClean="0">
                <a:latin typeface="+mj-ea"/>
                <a:ea typeface="+mj-ea"/>
              </a:rPr>
              <a:t>)</a:t>
            </a:r>
            <a:endParaRPr lang="ko-KR" altLang="ko-KR" sz="900" dirty="0">
              <a:latin typeface="+mj-ea"/>
              <a:ea typeface="+mj-ea"/>
            </a:endParaRPr>
          </a:p>
          <a:p>
            <a:pPr lvl="0"/>
            <a:r>
              <a:rPr lang="ko-KR" altLang="en-US" sz="900" dirty="0" smtClean="0">
                <a:latin typeface="+mj-ea"/>
                <a:ea typeface="+mj-ea"/>
              </a:rPr>
              <a:t>신청일자기준</a:t>
            </a:r>
            <a:r>
              <a:rPr lang="ko-KR" altLang="ko-KR" sz="900" dirty="0" smtClean="0">
                <a:latin typeface="+mj-ea"/>
                <a:ea typeface="+mj-ea"/>
              </a:rPr>
              <a:t> </a:t>
            </a:r>
            <a:r>
              <a:rPr lang="ko-KR" altLang="ko-KR" sz="900" dirty="0">
                <a:latin typeface="+mj-ea"/>
                <a:ea typeface="+mj-ea"/>
              </a:rPr>
              <a:t>당일 취소 시 </a:t>
            </a:r>
            <a:r>
              <a:rPr lang="ko-KR" altLang="en-US" sz="900" dirty="0">
                <a:latin typeface="+mj-ea"/>
              </a:rPr>
              <a:t>수수료 없음 </a:t>
            </a:r>
            <a:r>
              <a:rPr lang="en-US" altLang="ko-KR" sz="900" dirty="0">
                <a:latin typeface="+mj-ea"/>
              </a:rPr>
              <a:t>(100%</a:t>
            </a:r>
            <a:r>
              <a:rPr lang="ko-KR" altLang="en-US" sz="900" dirty="0">
                <a:latin typeface="+mj-ea"/>
              </a:rPr>
              <a:t>환불</a:t>
            </a:r>
            <a:r>
              <a:rPr lang="en-US" altLang="ko-KR" sz="900" dirty="0">
                <a:latin typeface="+mj-ea"/>
              </a:rPr>
              <a:t>)</a:t>
            </a:r>
            <a:endParaRPr lang="ko-KR" altLang="ko-KR" sz="900" dirty="0">
              <a:latin typeface="+mj-ea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4775259" y="4729491"/>
            <a:ext cx="178125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900" dirty="0" smtClean="0">
                <a:latin typeface="+mj-lt"/>
                <a:ea typeface="+mj-ea"/>
                <a:cs typeface="맑은 고딕" charset="0"/>
              </a:rPr>
              <a:t>위 사항을 읽고</a:t>
            </a:r>
            <a:r>
              <a:rPr kumimoji="0" lang="en-US" altLang="ko-KR" sz="900" dirty="0" smtClean="0">
                <a:latin typeface="+mj-lt"/>
                <a:ea typeface="+mj-ea"/>
                <a:cs typeface="맑은 고딕" charset="0"/>
              </a:rPr>
              <a:t>, </a:t>
            </a:r>
            <a:r>
              <a:rPr kumimoji="0" lang="ko-KR" altLang="en-US" sz="900" dirty="0" smtClean="0">
                <a:latin typeface="+mj-lt"/>
                <a:ea typeface="+mj-ea"/>
                <a:cs typeface="맑은 고딕" charset="0"/>
              </a:rPr>
              <a:t>동의합니다</a:t>
            </a:r>
            <a:r>
              <a:rPr kumimoji="0" lang="en-US" altLang="ko-KR" sz="900" dirty="0" smtClean="0">
                <a:latin typeface="+mj-lt"/>
                <a:ea typeface="+mj-ea"/>
                <a:cs typeface="맑은 고딕" charset="0"/>
              </a:rPr>
              <a:t>. </a:t>
            </a:r>
            <a:r>
              <a:rPr kumimoji="0" lang="ko-KR" altLang="en-US" sz="900" dirty="0" smtClean="0">
                <a:latin typeface="+mj-lt"/>
                <a:ea typeface="+mj-ea"/>
                <a:cs typeface="맑은 고딕" charset="0"/>
              </a:rPr>
              <a:t>□</a:t>
            </a:r>
            <a:endParaRPr kumimoji="0" lang="ko-KR" altLang="en-US" sz="9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882114" y="988577"/>
            <a:ext cx="770037" cy="537849"/>
          </a:xfrm>
          <a:prstGeom prst="straightConnector1">
            <a:avLst/>
          </a:prstGeom>
          <a:ln w="76200">
            <a:solidFill>
              <a:schemeClr val="accent1">
                <a:shade val="95000"/>
                <a:satMod val="105000"/>
                <a:alpha val="29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944203" y="2992776"/>
            <a:ext cx="770037" cy="537849"/>
          </a:xfrm>
          <a:prstGeom prst="straightConnector1">
            <a:avLst/>
          </a:prstGeom>
          <a:ln w="76200">
            <a:solidFill>
              <a:schemeClr val="accent1">
                <a:shade val="95000"/>
                <a:satMod val="105000"/>
                <a:alpha val="29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115"/>
          <p:cNvSpPr>
            <a:spLocks noChangeArrowheads="1"/>
          </p:cNvSpPr>
          <p:nvPr/>
        </p:nvSpPr>
        <p:spPr bwMode="auto">
          <a:xfrm>
            <a:off x="847803" y="2898588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45" name="Oval 115"/>
          <p:cNvSpPr>
            <a:spLocks noChangeArrowheads="1"/>
          </p:cNvSpPr>
          <p:nvPr/>
        </p:nvSpPr>
        <p:spPr bwMode="auto">
          <a:xfrm>
            <a:off x="3832473" y="5618956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Oval 115"/>
          <p:cNvSpPr>
            <a:spLocks noChangeArrowheads="1"/>
          </p:cNvSpPr>
          <p:nvPr/>
        </p:nvSpPr>
        <p:spPr bwMode="auto">
          <a:xfrm>
            <a:off x="2402394" y="5618956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8761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재차확인</a:t>
            </a:r>
            <a:r>
              <a:rPr lang="ko-KR" altLang="en-US" dirty="0" smtClean="0"/>
              <a:t> 페이지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B_003</a:t>
            </a:r>
            <a:endParaRPr lang="ko-KR" altLang="en-US" dirty="0"/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66290" y="605040"/>
            <a:ext cx="7334982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643846035"/>
              </p:ext>
            </p:extLst>
          </p:nvPr>
        </p:nvGraphicFramePr>
        <p:xfrm>
          <a:off x="7545288" y="620688"/>
          <a:ext cx="2304256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1944216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W=80%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H=auto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smtClean="0"/>
                        <a:t>결제</a:t>
                      </a:r>
                      <a:r>
                        <a:rPr lang="ko-KR" altLang="en-US" sz="1000" baseline="0" dirty="0" smtClean="0"/>
                        <a:t>하기 전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입력했던 항목이 맞는 지 재차 확인</a:t>
                      </a:r>
                      <a:endParaRPr lang="en-US" altLang="ko-KR" sz="10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aseline="0" dirty="0" smtClean="0"/>
                        <a:t>단순 </a:t>
                      </a:r>
                      <a:r>
                        <a:rPr lang="en-US" altLang="ko-KR" sz="1000" baseline="0" dirty="0" smtClean="0"/>
                        <a:t>view </a:t>
                      </a:r>
                      <a:r>
                        <a:rPr lang="ko-KR" altLang="en-US" sz="1000" baseline="0" dirty="0" smtClean="0"/>
                        <a:t>수정불가</a:t>
                      </a:r>
                      <a:endParaRPr lang="en-US" altLang="ko-KR" sz="10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aseline="0" dirty="0" smtClean="0"/>
                        <a:t>예약코드번호</a:t>
                      </a:r>
                      <a:endParaRPr lang="en-US" altLang="ko-KR" sz="10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baseline="0" dirty="0" smtClean="0"/>
                        <a:t>날짜 신청날짜</a:t>
                      </a:r>
                      <a:r>
                        <a:rPr lang="en-US" altLang="ko-KR" sz="1000" baseline="0" dirty="0" smtClean="0"/>
                        <a:t>=6</a:t>
                      </a:r>
                      <a:r>
                        <a:rPr lang="ko-KR" altLang="en-US" sz="1000" baseline="0" dirty="0" smtClean="0"/>
                        <a:t>문자열</a:t>
                      </a:r>
                      <a:r>
                        <a:rPr lang="en-US" altLang="ko-KR" sz="1000" baseline="0" dirty="0" smtClean="0"/>
                        <a:t> + </a:t>
                      </a:r>
                      <a:r>
                        <a:rPr lang="ko-KR" altLang="en-US" sz="1000" baseline="0" dirty="0" smtClean="0"/>
                        <a:t>일련번호 </a:t>
                      </a:r>
                      <a:r>
                        <a:rPr lang="en-US" altLang="ko-KR" sz="1000" baseline="0" dirty="0" smtClean="0"/>
                        <a:t>3</a:t>
                      </a:r>
                      <a:r>
                        <a:rPr lang="ko-KR" altLang="en-US" sz="1000" baseline="0" dirty="0" smtClean="0"/>
                        <a:t>자리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ko-KR" altLang="en-US" sz="1000" baseline="0" dirty="0" smtClean="0"/>
                        <a:t>시퀀스에서 따옴</a:t>
                      </a:r>
                      <a:r>
                        <a:rPr lang="en-US" altLang="ko-KR" sz="1000" baseline="0" dirty="0" smtClean="0"/>
                        <a:t>)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000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aseline="0" dirty="0" smtClean="0"/>
                        <a:t>+</a:t>
                      </a:r>
                      <a:r>
                        <a:rPr lang="ko-KR" altLang="en-US" sz="1000" baseline="0" dirty="0" smtClean="0"/>
                        <a:t>코드번호 시스템시간 </a:t>
                      </a:r>
                      <a:r>
                        <a:rPr lang="en-US" altLang="ko-KR" sz="1000" baseline="0" dirty="0" smtClean="0"/>
                        <a:t>(m</a:t>
                      </a:r>
                      <a:r>
                        <a:rPr lang="ko-KR" altLang="en-US" sz="1000" baseline="0" dirty="0" smtClean="0"/>
                        <a:t>초</a:t>
                      </a:r>
                      <a:r>
                        <a:rPr lang="en-US" altLang="ko-KR" sz="1000" baseline="0" dirty="0" smtClean="0"/>
                        <a:t>)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체크박스 체크 시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다음페이지로 이동가능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미 체크 시</a:t>
                      </a:r>
                      <a:r>
                        <a:rPr lang="en-US" altLang="ko-KR" sz="1000" baseline="0" dirty="0" smtClean="0"/>
                        <a:t>, alert</a:t>
                      </a:r>
                      <a:r>
                        <a:rPr lang="ko-KR" altLang="en-US" sz="1000" baseline="0" dirty="0" smtClean="0"/>
                        <a:t>창 </a:t>
                      </a:r>
                      <a:endParaRPr lang="en-US" altLang="ko-KR" sz="1000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다음 클릭 시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결제 페이지로 이동</a:t>
                      </a:r>
                      <a:r>
                        <a:rPr lang="en-US" altLang="ko-KR" sz="1000" dirty="0" smtClean="0"/>
                        <a:t> 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이전 클릭 시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예약 페이지로 이동</a:t>
                      </a:r>
                      <a:endParaRPr lang="en-US" altLang="ko-KR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7" name="직사각형 56"/>
          <p:cNvSpPr/>
          <p:nvPr/>
        </p:nvSpPr>
        <p:spPr>
          <a:xfrm>
            <a:off x="3956134" y="5877272"/>
            <a:ext cx="111494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결</a:t>
            </a:r>
            <a:r>
              <a:rPr lang="ko-KR" altLang="en-US" sz="1100" dirty="0"/>
              <a:t>제</a:t>
            </a:r>
          </a:p>
        </p:txBody>
      </p:sp>
      <p:sp>
        <p:nvSpPr>
          <p:cNvPr id="67" name="AutoShape 2" descr="agenda, calendar, date, schedule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2558077" y="5877272"/>
            <a:ext cx="111494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이</a:t>
            </a:r>
            <a:r>
              <a:rPr lang="ko-KR" altLang="en-US" sz="1100" dirty="0"/>
              <a:t>전</a:t>
            </a:r>
          </a:p>
        </p:txBody>
      </p:sp>
      <p:sp>
        <p:nvSpPr>
          <p:cNvPr id="73" name="TextBox 11"/>
          <p:cNvSpPr txBox="1"/>
          <p:nvPr/>
        </p:nvSpPr>
        <p:spPr>
          <a:xfrm>
            <a:off x="946324" y="908720"/>
            <a:ext cx="15400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73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470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20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93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67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40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14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87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en-US" altLang="ko-KR" sz="1100" b="1" dirty="0" smtClean="0">
                <a:solidFill>
                  <a:srgbClr val="000000"/>
                </a:solidFill>
                <a:latin typeface="맑은 고딕"/>
              </a:rPr>
              <a:t>7. </a:t>
            </a:r>
            <a:r>
              <a:rPr lang="ko-KR" altLang="en-US" sz="1100" b="1" dirty="0" smtClean="0">
                <a:solidFill>
                  <a:srgbClr val="000000"/>
                </a:solidFill>
                <a:latin typeface="맑은 고딕"/>
              </a:rPr>
              <a:t>재차 확인</a:t>
            </a:r>
            <a:endParaRPr lang="en-US" altLang="ko-KR" sz="1100" b="1" dirty="0" smtClean="0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74" name="직선 연결선 73"/>
          <p:cNvCxnSpPr/>
          <p:nvPr/>
        </p:nvCxnSpPr>
        <p:spPr>
          <a:xfrm>
            <a:off x="857956" y="1140639"/>
            <a:ext cx="1299411" cy="3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115"/>
          <p:cNvSpPr>
            <a:spLocks noChangeArrowheads="1"/>
          </p:cNvSpPr>
          <p:nvPr/>
        </p:nvSpPr>
        <p:spPr bwMode="auto">
          <a:xfrm>
            <a:off x="3855715" y="5762972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Oval 115"/>
          <p:cNvSpPr>
            <a:spLocks noChangeArrowheads="1"/>
          </p:cNvSpPr>
          <p:nvPr/>
        </p:nvSpPr>
        <p:spPr bwMode="auto">
          <a:xfrm>
            <a:off x="2425636" y="5762972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61145"/>
              </p:ext>
            </p:extLst>
          </p:nvPr>
        </p:nvGraphicFramePr>
        <p:xfrm>
          <a:off x="1128661" y="1373023"/>
          <a:ext cx="5082141" cy="3761369"/>
        </p:xfrm>
        <a:graphic>
          <a:graphicData uri="http://schemas.openxmlformats.org/drawingml/2006/table">
            <a:tbl>
              <a:tblPr/>
              <a:tblGrid>
                <a:gridCol w="2681121"/>
                <a:gridCol w="2401020"/>
              </a:tblGrid>
              <a:tr h="28575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예약코드번호</a:t>
                      </a:r>
                      <a:endParaRPr lang="en-US" altLang="ko-KR" sz="9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170531001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예약자 이름</a:t>
                      </a:r>
                      <a:endParaRPr lang="en-US" altLang="ko-KR" sz="9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홍길동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23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예약자 전화번호</a:t>
                      </a:r>
                      <a:endParaRPr lang="en-US" altLang="ko-KR" sz="9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010-1234-5678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회원 아이디</a:t>
                      </a:r>
                      <a:endParaRPr lang="en-US" altLang="ko-KR" sz="9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asdf1234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회원 이름</a:t>
                      </a:r>
                      <a:endParaRPr lang="en-US" altLang="ko-KR" sz="9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홍길동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신청일자</a:t>
                      </a:r>
                      <a:endParaRPr lang="en-US" altLang="ko-KR" sz="9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2017/05/31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예약일자</a:t>
                      </a:r>
                      <a:endParaRPr lang="en-US" altLang="ko-KR" sz="9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2017/06/21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예약자리번호</a:t>
                      </a:r>
                      <a:endParaRPr lang="en-US" altLang="ko-KR" sz="9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F4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주차금액</a:t>
                      </a:r>
                      <a:endParaRPr lang="en-US" altLang="ko-KR" sz="9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30,000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주차감면혜택 금액</a:t>
                      </a:r>
                      <a:endParaRPr lang="en-US" altLang="ko-KR" sz="9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15,000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주차감면혜택 종류</a:t>
                      </a:r>
                      <a:endParaRPr lang="en-US" altLang="ko-KR" sz="9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경형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저공해자동차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총 결제금액</a:t>
                      </a:r>
                      <a:endParaRPr lang="en-US" altLang="ko-KR" sz="9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15,000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이용약관동의 여부</a:t>
                      </a:r>
                      <a:endParaRPr lang="en-US" altLang="ko-KR" sz="9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동의함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Oval 115"/>
          <p:cNvSpPr>
            <a:spLocks noChangeArrowheads="1"/>
          </p:cNvSpPr>
          <p:nvPr/>
        </p:nvSpPr>
        <p:spPr bwMode="auto">
          <a:xfrm>
            <a:off x="946324" y="1258723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449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1856656" y="42467"/>
            <a:ext cx="3816424" cy="252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" name="표 개체 틀 4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2972506912"/>
              </p:ext>
            </p:extLst>
          </p:nvPr>
        </p:nvGraphicFramePr>
        <p:xfrm>
          <a:off x="450317" y="841398"/>
          <a:ext cx="6316885" cy="5138642"/>
        </p:xfrm>
        <a:graphic>
          <a:graphicData uri="http://schemas.openxmlformats.org/drawingml/2006/table">
            <a:tbl>
              <a:tblPr/>
              <a:tblGrid>
                <a:gridCol w="2016224"/>
                <a:gridCol w="4300661"/>
              </a:tblGrid>
              <a:tr h="4910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카드사</a:t>
                      </a:r>
                      <a:endParaRPr lang="en-US" altLang="ko-KR" sz="9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170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  <a:endParaRPr lang="en-US" altLang="ko-KR" sz="9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910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카드번호</a:t>
                      </a:r>
                      <a:endParaRPr lang="en-US" altLang="ko-KR" sz="9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910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유효기간</a:t>
                      </a:r>
                      <a:r>
                        <a:rPr lang="en-US" altLang="ko-KR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lang="en-US" altLang="ko-KR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년</a:t>
                      </a:r>
                      <a:r>
                        <a:rPr lang="en-US" altLang="ko-KR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910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CVC</a:t>
                      </a: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en-US" altLang="ko-KR" sz="9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910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결제 금액</a:t>
                      </a:r>
                      <a:endParaRPr lang="en-US" altLang="ko-KR" sz="9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6000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9101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카드결제 이용 약관</a:t>
                      </a:r>
                      <a:endParaRPr lang="en-US" altLang="ko-KR" sz="9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15395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9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004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약관에 동의</a:t>
                      </a:r>
                      <a:endParaRPr lang="en-US" altLang="ko-KR" sz="9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051573"/>
              </p:ext>
            </p:extLst>
          </p:nvPr>
        </p:nvGraphicFramePr>
        <p:xfrm>
          <a:off x="7664604" y="9575"/>
          <a:ext cx="2241396" cy="6832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"/>
                <a:gridCol w="1944216"/>
              </a:tblGrid>
              <a:tr h="279176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결제 </a:t>
                      </a: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W=80% ,</a:t>
                      </a:r>
                      <a:r>
                        <a:rPr lang="en-US" altLang="ko-KR" sz="1000" baseline="0" dirty="0" smtClean="0"/>
                        <a:t> H=75%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카드사 텍스트 창을 누르면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카드사 리스트가 나오고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사용할 카드의 카드사를 선택한다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카드사 리스트</a:t>
                      </a:r>
                      <a:r>
                        <a:rPr lang="en-US" altLang="ko-KR" sz="1000" dirty="0" smtClean="0"/>
                        <a:t>: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국민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신한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우리</a:t>
                      </a:r>
                      <a:r>
                        <a:rPr lang="en-US" altLang="ko-KR" sz="1000" baseline="0" dirty="0" smtClean="0"/>
                        <a:t>, </a:t>
                      </a:r>
                    </a:p>
                    <a:p>
                      <a:pPr latinLnBrk="1"/>
                      <a:r>
                        <a:rPr lang="ko-KR" altLang="en-US" sz="1000" baseline="0" dirty="0" smtClean="0"/>
                        <a:t>기업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농협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수협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새마을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하나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buFont typeface="Arial" charset="0"/>
                        <a:buChar char="•"/>
                      </a:pPr>
                      <a:r>
                        <a:rPr lang="en-US" altLang="ko-KR" sz="1000" baseline="0" dirty="0" smtClean="0"/>
                        <a:t>8</a:t>
                      </a:r>
                      <a:r>
                        <a:rPr lang="ko-KR" altLang="en-US" sz="1000" baseline="0" dirty="0" err="1" smtClean="0"/>
                        <a:t>개자료</a:t>
                      </a:r>
                      <a:endParaRPr lang="en-US" altLang="ko-KR" sz="1000" baseline="0" dirty="0" smtClean="0"/>
                    </a:p>
                    <a:p>
                      <a:pPr marL="171450" indent="-171450" latinLnBrk="1">
                        <a:buFont typeface="Arial" charset="0"/>
                        <a:buChar char="•"/>
                      </a:pPr>
                      <a:r>
                        <a:rPr lang="ko-KR" altLang="en-US" sz="1000" dirty="0" smtClean="0"/>
                        <a:t>선택만 가능</a:t>
                      </a:r>
                      <a:r>
                        <a:rPr lang="en-US" altLang="ko-KR" sz="1000" dirty="0" smtClean="0"/>
                        <a:t>&lt;select&gt;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카드주의 이름 적는다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</a:p>
                    <a:p>
                      <a:pPr latinLnBrk="1"/>
                      <a:endParaRPr lang="en-US" altLang="ko-KR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카드 고유의 </a:t>
                      </a:r>
                      <a:r>
                        <a:rPr lang="en-US" altLang="ko-KR" sz="1000" dirty="0" smtClean="0"/>
                        <a:t>16</a:t>
                      </a:r>
                      <a:r>
                        <a:rPr lang="ko-KR" altLang="en-US" sz="1000" dirty="0" smtClean="0"/>
                        <a:t>자리 번호를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적는다</a:t>
                      </a:r>
                      <a:r>
                        <a:rPr lang="en-US" altLang="ko-KR" sz="1000" dirty="0" smtClean="0"/>
                        <a:t>.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dirty="0" smtClean="0"/>
                        <a:t>3</a:t>
                      </a:r>
                      <a:r>
                        <a:rPr lang="ko-KR" altLang="en-US" sz="1000" dirty="0" smtClean="0"/>
                        <a:t>번째</a:t>
                      </a:r>
                      <a:r>
                        <a:rPr lang="ko-KR" altLang="en-US" sz="1000" baseline="0" dirty="0" smtClean="0"/>
                        <a:t> 칸과 </a:t>
                      </a:r>
                      <a:r>
                        <a:rPr lang="en-US" altLang="ko-KR" sz="1000" baseline="0" dirty="0" smtClean="0"/>
                        <a:t>4</a:t>
                      </a:r>
                      <a:r>
                        <a:rPr lang="ko-KR" altLang="en-US" sz="1000" baseline="0" dirty="0" smtClean="0"/>
                        <a:t>번째 칸은 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Type</a:t>
                      </a:r>
                      <a:r>
                        <a:rPr lang="ko-KR" altLang="en-US" sz="1000" baseline="0" dirty="0" smtClean="0"/>
                        <a:t>을 </a:t>
                      </a:r>
                      <a:r>
                        <a:rPr lang="en-US" altLang="ko-KR" sz="1000" baseline="0" dirty="0" smtClean="0"/>
                        <a:t>password</a:t>
                      </a:r>
                      <a:r>
                        <a:rPr lang="ko-KR" altLang="en-US" sz="1000" baseline="0" dirty="0" smtClean="0"/>
                        <a:t>로 받아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ko-KR" altLang="en-US" sz="1000" baseline="0" dirty="0" smtClean="0"/>
                        <a:t>숫자를 </a:t>
                      </a:r>
                      <a:r>
                        <a:rPr lang="en-US" altLang="ko-KR" sz="1000" baseline="0" dirty="0" smtClean="0"/>
                        <a:t>‘*’</a:t>
                      </a:r>
                      <a:r>
                        <a:rPr lang="ko-KR" altLang="en-US" sz="1000" baseline="0" dirty="0" smtClean="0"/>
                        <a:t>로 </a:t>
                      </a:r>
                      <a:r>
                        <a:rPr lang="ko-KR" altLang="en-US" sz="1000" baseline="0" dirty="0" err="1" smtClean="0"/>
                        <a:t>뜨게한다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카드의 유효기간을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월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년을  순서로 적는다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5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카드 뒷면의 </a:t>
                      </a:r>
                      <a:r>
                        <a:rPr lang="en-US" altLang="ko-KR" sz="1000" dirty="0" err="1" smtClean="0"/>
                        <a:t>cvc</a:t>
                      </a:r>
                      <a:r>
                        <a:rPr lang="ko-KR" altLang="en-US" sz="1000" dirty="0" smtClean="0"/>
                        <a:t>번호를 적는다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결제 금액 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직접 입력하지 않고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dirty="0" smtClean="0"/>
                        <a:t>예약 금액을 불러온다 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약관에 동의란</a:t>
                      </a:r>
                      <a:r>
                        <a:rPr lang="ko-KR" altLang="en-US" sz="1000" baseline="0" dirty="0" smtClean="0"/>
                        <a:t>  체크박스에 체크를 하지 않고 결제 클릭 시 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ko-KR" altLang="en-US" sz="1000" baseline="0" dirty="0" smtClean="0"/>
                        <a:t>약관에 동의를 하지 않았다는 경고 메시지가 뜬다</a:t>
                      </a:r>
                      <a:endParaRPr lang="en-US" altLang="ko-KR" sz="1000" baseline="0" dirty="0" smtClean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취소버튼 클릭 시 예약 확인 페이지로 이동한다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</a:tr>
              <a:tr h="12114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결제가 클릭</a:t>
                      </a:r>
                      <a:r>
                        <a:rPr lang="ko-KR" altLang="en-US" sz="1000" baseline="0" dirty="0" smtClean="0"/>
                        <a:t> 시 결제 완료 페이지로 넘어간다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결제 페이지의</a:t>
                      </a:r>
                      <a:r>
                        <a:rPr lang="ko-KR" altLang="en-US" sz="1000" baseline="0" dirty="0" smtClean="0"/>
                        <a:t> 정보를 하나라도 비어있으면 결제 완료 페이지로 넘어가지 않는다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+9 input</a:t>
                      </a:r>
                      <a:r>
                        <a:rPr lang="ko-KR" altLang="en-US" sz="1000" baseline="0" dirty="0" smtClean="0"/>
                        <a:t>창 </a:t>
                      </a:r>
                      <a:r>
                        <a:rPr lang="en-US" altLang="ko-KR" sz="1000" baseline="0" dirty="0" err="1" smtClean="0"/>
                        <a:t>requ</a:t>
                      </a:r>
                      <a:r>
                        <a:rPr lang="en-US" altLang="ko-KR" sz="1000" baseline="0" dirty="0" smtClean="0"/>
                        <a:t>~</a:t>
                      </a:r>
                    </a:p>
                    <a:p>
                      <a:pPr latinLnBrk="1"/>
                      <a:r>
                        <a:rPr lang="ko-KR" altLang="en-US" sz="1000" baseline="0" dirty="0" smtClean="0"/>
                        <a:t>조건 </a:t>
                      </a:r>
                      <a:r>
                        <a:rPr lang="en-US" altLang="ko-KR" sz="1000" baseline="0" dirty="0" smtClean="0"/>
                        <a:t>max=4 ~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+ </a:t>
                      </a:r>
                      <a:r>
                        <a:rPr lang="ko-KR" altLang="en-US" sz="1000" baseline="0" dirty="0" smtClean="0"/>
                        <a:t>유효기간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월</a:t>
                      </a:r>
                      <a:r>
                        <a:rPr lang="en-US" altLang="ko-KR" sz="1000" baseline="0" dirty="0" smtClean="0"/>
                        <a:t>/</a:t>
                      </a:r>
                      <a:r>
                        <a:rPr lang="ko-KR" altLang="en-US" sz="1000" baseline="0" dirty="0" smtClean="0"/>
                        <a:t>년 </a:t>
                      </a:r>
                      <a:r>
                        <a:rPr lang="ko-KR" altLang="en-US" sz="1000" baseline="0" dirty="0" err="1" smtClean="0"/>
                        <a:t>잘못들어갔을</a:t>
                      </a:r>
                      <a:r>
                        <a:rPr lang="ko-KR" altLang="en-US" sz="1000" baseline="0" dirty="0" smtClean="0"/>
                        <a:t> 경우 </a:t>
                      </a:r>
                      <a:r>
                        <a:rPr lang="en-US" altLang="ko-KR" sz="1000" baseline="0" dirty="0" smtClean="0"/>
                        <a:t>alert </a:t>
                      </a:r>
                      <a:r>
                        <a:rPr lang="ko-KR" altLang="en-US" sz="1000" baseline="0" dirty="0" smtClean="0"/>
                        <a:t>창</a:t>
                      </a:r>
                      <a:endParaRPr lang="en-US" altLang="ko-KR" sz="10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450316" y="4297782"/>
            <a:ext cx="6316885" cy="1296144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059649" y="5649066"/>
            <a:ext cx="288032" cy="255240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128354" y="6097982"/>
            <a:ext cx="612812" cy="28803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                                        결제</a:t>
            </a:r>
            <a:endParaRPr lang="en-US" altLang="ko-KR" sz="1400" dirty="0" smtClean="0"/>
          </a:p>
          <a:p>
            <a:pPr algn="ctr"/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3868331" y="6097982"/>
            <a:ext cx="572613" cy="28803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                                        취소</a:t>
            </a:r>
            <a:endParaRPr lang="en-US" altLang="ko-KR" sz="1400" dirty="0" smtClean="0"/>
          </a:p>
          <a:p>
            <a:pPr algn="ctr"/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2532732" y="941090"/>
            <a:ext cx="3816424" cy="28803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                                        ▼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532732" y="1397305"/>
            <a:ext cx="3816424" cy="28803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                                        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532732" y="1959385"/>
            <a:ext cx="764629" cy="28803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                                        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2726904" y="2407806"/>
            <a:ext cx="1140913" cy="28803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                                        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608479" y="2886943"/>
            <a:ext cx="3816424" cy="28803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                                        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3602055" y="1950024"/>
            <a:ext cx="745626" cy="28803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                                        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662183" y="1942360"/>
            <a:ext cx="710524" cy="28803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                                        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5784565" y="1943898"/>
            <a:ext cx="766614" cy="28803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                                        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3363751" y="1938285"/>
            <a:ext cx="144016" cy="2880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390416" y="2022376"/>
            <a:ext cx="252550" cy="15256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5401852" y="2000884"/>
            <a:ext cx="288032" cy="17405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169342" y="2407806"/>
            <a:ext cx="694698" cy="2880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5208243" y="2403008"/>
            <a:ext cx="1140913" cy="28803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                                        </a:t>
            </a:r>
            <a:endParaRPr lang="ko-KR" altLang="en-US" dirty="0"/>
          </a:p>
        </p:txBody>
      </p:sp>
      <p:sp>
        <p:nvSpPr>
          <p:cNvPr id="31" name="Oval 115"/>
          <p:cNvSpPr>
            <a:spLocks noChangeArrowheads="1"/>
          </p:cNvSpPr>
          <p:nvPr/>
        </p:nvSpPr>
        <p:spPr bwMode="auto">
          <a:xfrm>
            <a:off x="964391" y="856506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Oval 115"/>
          <p:cNvSpPr>
            <a:spLocks noChangeArrowheads="1"/>
          </p:cNvSpPr>
          <p:nvPr/>
        </p:nvSpPr>
        <p:spPr bwMode="auto">
          <a:xfrm>
            <a:off x="968533" y="1313222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33" name="Oval 115"/>
          <p:cNvSpPr>
            <a:spLocks noChangeArrowheads="1"/>
          </p:cNvSpPr>
          <p:nvPr/>
        </p:nvSpPr>
        <p:spPr bwMode="auto">
          <a:xfrm>
            <a:off x="973987" y="1841401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Oval 115"/>
          <p:cNvSpPr>
            <a:spLocks noChangeArrowheads="1"/>
          </p:cNvSpPr>
          <p:nvPr/>
        </p:nvSpPr>
        <p:spPr bwMode="auto">
          <a:xfrm>
            <a:off x="817516" y="2392880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Oval 115"/>
          <p:cNvSpPr>
            <a:spLocks noChangeArrowheads="1"/>
          </p:cNvSpPr>
          <p:nvPr/>
        </p:nvSpPr>
        <p:spPr bwMode="auto">
          <a:xfrm>
            <a:off x="964391" y="2886943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36" name="Oval 115"/>
          <p:cNvSpPr>
            <a:spLocks noChangeArrowheads="1"/>
          </p:cNvSpPr>
          <p:nvPr/>
        </p:nvSpPr>
        <p:spPr bwMode="auto">
          <a:xfrm>
            <a:off x="975299" y="3361678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37" name="Oval 115"/>
          <p:cNvSpPr>
            <a:spLocks noChangeArrowheads="1"/>
          </p:cNvSpPr>
          <p:nvPr/>
        </p:nvSpPr>
        <p:spPr bwMode="auto">
          <a:xfrm>
            <a:off x="2899349" y="3847453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Oval 115"/>
          <p:cNvSpPr>
            <a:spLocks noChangeArrowheads="1"/>
          </p:cNvSpPr>
          <p:nvPr/>
        </p:nvSpPr>
        <p:spPr bwMode="auto">
          <a:xfrm>
            <a:off x="3754031" y="5980040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  <p:sp>
        <p:nvSpPr>
          <p:cNvPr id="39" name="Oval 115"/>
          <p:cNvSpPr>
            <a:spLocks noChangeArrowheads="1"/>
          </p:cNvSpPr>
          <p:nvPr/>
        </p:nvSpPr>
        <p:spPr bwMode="auto">
          <a:xfrm>
            <a:off x="3013649" y="5980040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084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결제완료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4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782863669"/>
              </p:ext>
            </p:extLst>
          </p:nvPr>
        </p:nvGraphicFramePr>
        <p:xfrm>
          <a:off x="7545288" y="620688"/>
          <a:ext cx="2304256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1944216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결제 완료 </a:t>
                      </a: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W=80% ,</a:t>
                      </a:r>
                      <a:r>
                        <a:rPr lang="en-US" altLang="ko-KR" sz="1000" baseline="0" dirty="0" smtClean="0"/>
                        <a:t> H=75%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결제 완료 시</a:t>
                      </a:r>
                      <a:r>
                        <a:rPr lang="ko-KR" altLang="en-US" sz="1000" baseline="0" dirty="0" smtClean="0"/>
                        <a:t> 예약 코드번호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예약자 이름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예약자 전화번호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예약 자리번호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예약 일자</a:t>
                      </a:r>
                      <a:r>
                        <a:rPr lang="en-US" altLang="ko-KR" sz="1000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신청일자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금액 감면 혜택</a:t>
                      </a:r>
                      <a:r>
                        <a:rPr lang="en-US" altLang="ko-KR" sz="1000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예약 금액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약관동의 여부를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사용자가 확인 할 수 있다</a:t>
                      </a:r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내용은 수정 불가하고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정보를 보기만 가능하다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마이 페이지는 </a:t>
                      </a:r>
                      <a:r>
                        <a:rPr lang="en-US" altLang="ko-KR" sz="1000" smtClean="0"/>
                        <a:t>&lt;a&gt;</a:t>
                      </a:r>
                      <a:r>
                        <a:rPr lang="ko-KR" altLang="en-US" sz="1000" smtClean="0"/>
                        <a:t>를 주어 </a:t>
                      </a:r>
                      <a:endParaRPr lang="en-US" altLang="ko-KR" sz="1000" smtClean="0"/>
                    </a:p>
                    <a:p>
                      <a:pPr latinLnBrk="1"/>
                      <a:r>
                        <a:rPr lang="en-US" altLang="ko-KR" sz="1000" smtClean="0"/>
                        <a:t>‘</a:t>
                      </a:r>
                      <a:r>
                        <a:rPr lang="ko-KR" altLang="en-US" sz="1000" smtClean="0"/>
                        <a:t>마이 페이지</a:t>
                      </a:r>
                      <a:r>
                        <a:rPr lang="en-US" altLang="ko-KR" sz="1000" smtClean="0"/>
                        <a:t>’</a:t>
                      </a:r>
                      <a:r>
                        <a:rPr lang="ko-KR" altLang="en-US" sz="1000" smtClean="0"/>
                        <a:t>를 클릭 시</a:t>
                      </a:r>
                      <a:endParaRPr lang="en-US" altLang="ko-KR" sz="1000" smtClean="0"/>
                    </a:p>
                    <a:p>
                      <a:pPr latinLnBrk="1"/>
                      <a:r>
                        <a:rPr lang="ko-KR" altLang="en-US" sz="1000" smtClean="0"/>
                        <a:t>마이 페이지로 넘어간다</a:t>
                      </a:r>
                      <a:r>
                        <a:rPr lang="en-US" altLang="ko-KR" sz="1000" smtClean="0"/>
                        <a:t>.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확인 버튼 클릭  시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메인 페이지로 이동</a:t>
                      </a:r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413" y="605040"/>
            <a:ext cx="1570554" cy="309826"/>
          </a:xfrm>
          <a:prstGeom prst="rect">
            <a:avLst/>
          </a:prstGeom>
          <a:noFill/>
        </p:spPr>
        <p:txBody>
          <a:bodyPr wrap="none" lIns="93470" tIns="46735" rIns="93470" bIns="46735" rtlCol="0">
            <a:spAutoFit/>
          </a:bodyPr>
          <a:lstStyle/>
          <a:p>
            <a:r>
              <a:rPr lang="ko-KR" altLang="en-US" sz="14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결제 완료 페이지</a:t>
            </a:r>
            <a:endParaRPr lang="ko-KR" altLang="en-US" sz="11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66290" y="605040"/>
            <a:ext cx="7334982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Oval 115"/>
          <p:cNvSpPr>
            <a:spLocks noChangeArrowheads="1"/>
          </p:cNvSpPr>
          <p:nvPr/>
        </p:nvSpPr>
        <p:spPr bwMode="auto">
          <a:xfrm>
            <a:off x="26089" y="802639"/>
            <a:ext cx="231085" cy="235586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31926" y="1268760"/>
            <a:ext cx="6209306" cy="1698888"/>
          </a:xfrm>
          <a:prstGeom prst="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결제가 완료되었습니다</a:t>
            </a:r>
            <a:r>
              <a:rPr lang="en-US" altLang="ko-KR" dirty="0" smtClean="0"/>
              <a:t>. </a:t>
            </a:r>
          </a:p>
          <a:p>
            <a:pPr algn="ctr"/>
            <a:r>
              <a:rPr lang="ko-KR" altLang="en-US" dirty="0" smtClean="0"/>
              <a:t>상세 내용은 </a:t>
            </a:r>
            <a:r>
              <a:rPr lang="ko-KR" altLang="en-US" dirty="0" smtClean="0">
                <a:solidFill>
                  <a:srgbClr val="FF0000"/>
                </a:solidFill>
              </a:rPr>
              <a:t>나의 예약관리 </a:t>
            </a:r>
            <a:r>
              <a:rPr lang="ko-KR" altLang="en-US" dirty="0" smtClean="0"/>
              <a:t>에서 확인 하실 수 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224808" y="6101258"/>
            <a:ext cx="572613" cy="28803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                                        확</a:t>
            </a:r>
            <a:r>
              <a:rPr lang="ko-KR" altLang="en-US" sz="1400" dirty="0"/>
              <a:t>인</a:t>
            </a:r>
            <a:endParaRPr lang="en-US" altLang="ko-KR" sz="1400" dirty="0" smtClean="0"/>
          </a:p>
          <a:p>
            <a:pPr algn="ctr"/>
            <a:endParaRPr lang="ko-KR" altLang="en-US" sz="1400" dirty="0"/>
          </a:p>
        </p:txBody>
      </p:sp>
      <p:sp>
        <p:nvSpPr>
          <p:cNvPr id="12" name="Oval 115"/>
          <p:cNvSpPr>
            <a:spLocks noChangeArrowheads="1"/>
          </p:cNvSpPr>
          <p:nvPr/>
        </p:nvSpPr>
        <p:spPr bwMode="auto">
          <a:xfrm>
            <a:off x="2245169" y="1985015"/>
            <a:ext cx="231085" cy="235586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13" name="Oval 115"/>
          <p:cNvSpPr>
            <a:spLocks noChangeArrowheads="1"/>
          </p:cNvSpPr>
          <p:nvPr/>
        </p:nvSpPr>
        <p:spPr bwMode="auto">
          <a:xfrm>
            <a:off x="3109265" y="5983465"/>
            <a:ext cx="231085" cy="235586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8352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4" name="표 개체 틀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1934813"/>
              </p:ext>
            </p:extLst>
          </p:nvPr>
        </p:nvGraphicFramePr>
        <p:xfrm>
          <a:off x="7592491" y="285561"/>
          <a:ext cx="2304256" cy="3979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1800200"/>
              </a:tblGrid>
              <a:tr h="2661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26616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W=90% ,</a:t>
                      </a:r>
                      <a:r>
                        <a:rPr lang="en-US" altLang="ko-KR" sz="1000" baseline="0" dirty="0" smtClean="0"/>
                        <a:t> H=10%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306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로고 이미지 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회사 소개</a:t>
                      </a:r>
                      <a:r>
                        <a:rPr lang="en-US" altLang="ko-KR" sz="1000" baseline="0" dirty="0" smtClean="0"/>
                        <a:t> : &lt;a&gt; tag </a:t>
                      </a:r>
                      <a:r>
                        <a:rPr lang="ko-KR" altLang="en-US" sz="1000" baseline="0" dirty="0" smtClean="0"/>
                        <a:t>이용</a:t>
                      </a:r>
                      <a:r>
                        <a:rPr lang="en-US" altLang="ko-KR" sz="1000" baseline="0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sz="1000" baseline="0" dirty="0" smtClean="0"/>
                        <a:t>클릭 시 회사소개 페이지로 이동</a:t>
                      </a:r>
                      <a:endParaRPr lang="en-US" altLang="ko-KR" sz="1000" baseline="0" dirty="0" smtClean="0"/>
                    </a:p>
                  </a:txBody>
                  <a:tcPr/>
                </a:tc>
              </a:tr>
              <a:tr h="8640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/>
                        <a:t>이용 약관</a:t>
                      </a:r>
                      <a:r>
                        <a:rPr lang="en-US" altLang="ko-KR" sz="1000" baseline="0" dirty="0" smtClean="0"/>
                        <a:t> : &lt;a&gt; tag </a:t>
                      </a:r>
                      <a:r>
                        <a:rPr lang="ko-KR" altLang="en-US" sz="1000" baseline="0" dirty="0" smtClean="0"/>
                        <a:t>이용</a:t>
                      </a:r>
                      <a:r>
                        <a:rPr lang="en-US" altLang="ko-KR" sz="1000" baseline="0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sz="1000" baseline="0" dirty="0" smtClean="0"/>
                        <a:t>클릭 시 회사소개 페이지로 이동</a:t>
                      </a:r>
                      <a:endParaRPr lang="en-US" altLang="ko-KR" sz="1000" baseline="0" dirty="0" smtClean="0"/>
                    </a:p>
                  </a:txBody>
                  <a:tcPr/>
                </a:tc>
              </a:tr>
              <a:tr h="16283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/>
                        <a:t>오시는 길</a:t>
                      </a:r>
                      <a:r>
                        <a:rPr lang="en-US" altLang="ko-KR" sz="1000" baseline="0" dirty="0" smtClean="0"/>
                        <a:t> : &lt;a&gt; tag </a:t>
                      </a:r>
                      <a:r>
                        <a:rPr lang="ko-KR" altLang="en-US" sz="1000" baseline="0" dirty="0" smtClean="0"/>
                        <a:t>이용</a:t>
                      </a:r>
                      <a:r>
                        <a:rPr lang="en-US" altLang="ko-KR" sz="1000" baseline="0" dirty="0" smtClean="0"/>
                        <a:t>,</a:t>
                      </a:r>
                    </a:p>
                    <a:p>
                      <a:pPr algn="l" latinLnBrk="1"/>
                      <a:r>
                        <a:rPr lang="ko-KR" altLang="en-US" sz="1000" baseline="0" dirty="0" smtClean="0"/>
                        <a:t>클릭 시 오시는 길 페이지로 이동</a:t>
                      </a:r>
                      <a:endParaRPr lang="en-US" altLang="ko-KR" sz="10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47"/>
          <p:cNvSpPr>
            <a:spLocks noChangeArrowheads="1"/>
          </p:cNvSpPr>
          <p:nvPr/>
        </p:nvSpPr>
        <p:spPr bwMode="auto">
          <a:xfrm>
            <a:off x="128464" y="2483843"/>
            <a:ext cx="7334982" cy="1887856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151334" y="3448256"/>
            <a:ext cx="7334982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hangingPunct="0"/>
            <a:r>
              <a:rPr lang="en-US" altLang="ko-KR" sz="1400" b="1" dirty="0"/>
              <a:t>04704 </a:t>
            </a:r>
            <a:r>
              <a:rPr lang="ko-KR" altLang="en-US" sz="1400" b="1" dirty="0"/>
              <a:t>서울시 성동구 </a:t>
            </a:r>
            <a:r>
              <a:rPr lang="ko-KR" altLang="en-US" sz="1400" b="1" dirty="0" err="1"/>
              <a:t>무학로</a:t>
            </a:r>
            <a:r>
              <a:rPr lang="en-US" altLang="ko-KR" sz="1400" b="1" dirty="0"/>
              <a:t>2</a:t>
            </a:r>
            <a:r>
              <a:rPr lang="ko-KR" altLang="en-US" sz="1400" b="1" dirty="0"/>
              <a:t>길 </a:t>
            </a:r>
            <a:r>
              <a:rPr lang="en-US" altLang="ko-KR" sz="1400" b="1" dirty="0"/>
              <a:t>54 / </a:t>
            </a:r>
            <a:r>
              <a:rPr lang="ko-KR" altLang="en-US" sz="1400" b="1" dirty="0"/>
              <a:t>대표자명 </a:t>
            </a:r>
            <a:r>
              <a:rPr lang="ko-KR" altLang="en-US" sz="1400" b="1" dirty="0" err="1"/>
              <a:t>안드보라</a:t>
            </a:r>
            <a:r>
              <a:rPr lang="ko-KR" altLang="en-US" sz="1400" b="1" dirty="0"/>
              <a:t> 장태준 백승환 최일현 </a:t>
            </a:r>
            <a:r>
              <a:rPr lang="en-US" altLang="ko-KR" sz="1400" b="1" dirty="0"/>
              <a:t>/ Tel : 02) 441-6006 / Fax : 02) 428-9694 / dksemqh97@naver.com / Copyright(c) 2017 All Rights Reserved</a:t>
            </a:r>
            <a:endParaRPr kumimoji="0" lang="ko-KR" altLang="en-US" sz="13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55972" y="2636911"/>
            <a:ext cx="1212651" cy="79085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atin typeface="+mj-ea"/>
                <a:ea typeface="+mj-ea"/>
              </a:rPr>
              <a:t>로고</a:t>
            </a:r>
            <a:endParaRPr lang="en-US" altLang="ko-KR" sz="1100" dirty="0" smtClean="0">
              <a:latin typeface="+mj-ea"/>
              <a:ea typeface="+mj-ea"/>
            </a:endParaRPr>
          </a:p>
          <a:p>
            <a:pPr algn="ctr"/>
            <a:r>
              <a:rPr lang="ko-KR" altLang="en-US" sz="1100" dirty="0" smtClean="0">
                <a:latin typeface="+mj-ea"/>
                <a:ea typeface="+mj-ea"/>
              </a:rPr>
              <a:t>이미지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24261" y="2792946"/>
            <a:ext cx="4248472" cy="50405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accent1"/>
                </a:solidFill>
              </a:rPr>
              <a:t>회사소개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| </a:t>
            </a:r>
            <a:r>
              <a:rPr lang="ko-KR" altLang="en-US" sz="1000" dirty="0" smtClean="0">
                <a:solidFill>
                  <a:schemeClr val="accent1"/>
                </a:solidFill>
              </a:rPr>
              <a:t>이용약관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| </a:t>
            </a:r>
            <a:r>
              <a:rPr lang="ko-KR" altLang="en-US" sz="1000" dirty="0" smtClean="0">
                <a:solidFill>
                  <a:schemeClr val="accent1"/>
                </a:solidFill>
              </a:rPr>
              <a:t>오시는 길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sp>
        <p:nvSpPr>
          <p:cNvPr id="9" name="Oval 115"/>
          <p:cNvSpPr>
            <a:spLocks noChangeArrowheads="1"/>
          </p:cNvSpPr>
          <p:nvPr/>
        </p:nvSpPr>
        <p:spPr bwMode="auto">
          <a:xfrm>
            <a:off x="241673" y="2522611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Oval 115"/>
          <p:cNvSpPr>
            <a:spLocks noChangeArrowheads="1"/>
          </p:cNvSpPr>
          <p:nvPr/>
        </p:nvSpPr>
        <p:spPr bwMode="auto">
          <a:xfrm>
            <a:off x="1640632" y="2745928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11" name="Oval 115"/>
          <p:cNvSpPr>
            <a:spLocks noChangeArrowheads="1"/>
          </p:cNvSpPr>
          <p:nvPr/>
        </p:nvSpPr>
        <p:spPr bwMode="auto">
          <a:xfrm>
            <a:off x="2126060" y="2745928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12" name="Oval 115"/>
          <p:cNvSpPr>
            <a:spLocks noChangeArrowheads="1"/>
          </p:cNvSpPr>
          <p:nvPr/>
        </p:nvSpPr>
        <p:spPr bwMode="auto">
          <a:xfrm>
            <a:off x="2848422" y="2756967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0469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결제취소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4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369539553"/>
              </p:ext>
            </p:extLst>
          </p:nvPr>
        </p:nvGraphicFramePr>
        <p:xfrm>
          <a:off x="7545288" y="620688"/>
          <a:ext cx="230425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1944216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결제 완료 </a:t>
                      </a: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W=80% ,</a:t>
                      </a:r>
                      <a:r>
                        <a:rPr lang="en-US" altLang="ko-KR" sz="1000" baseline="0" dirty="0" smtClean="0"/>
                        <a:t> H=75%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결제 취소페이지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동시에 같은 좌석 예약</a:t>
                      </a:r>
                      <a:r>
                        <a:rPr lang="ko-KR" altLang="en-US" sz="1000" baseline="0" dirty="0" smtClean="0"/>
                        <a:t> 시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ko-KR" altLang="en-US" sz="1000" dirty="0" smtClean="0"/>
                        <a:t>나오는 페이지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메인 버튼 클릭  시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메인 페이지로 이동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예약하기 버튼 클릭</a:t>
                      </a:r>
                      <a:r>
                        <a:rPr lang="ko-KR" altLang="en-US" sz="1000" baseline="0" dirty="0" smtClean="0"/>
                        <a:t> 시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예약처음페이지로 이동</a:t>
                      </a:r>
                      <a:endParaRPr lang="en-US" altLang="ko-KR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413" y="605040"/>
            <a:ext cx="1570554" cy="309826"/>
          </a:xfrm>
          <a:prstGeom prst="rect">
            <a:avLst/>
          </a:prstGeom>
          <a:noFill/>
        </p:spPr>
        <p:txBody>
          <a:bodyPr wrap="none" lIns="93470" tIns="46735" rIns="93470" bIns="46735" rtlCol="0">
            <a:spAutoFit/>
          </a:bodyPr>
          <a:lstStyle/>
          <a:p>
            <a:r>
              <a:rPr lang="ko-KR" altLang="en-US" sz="14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결제 취소 페이지</a:t>
            </a:r>
            <a:endParaRPr lang="ko-KR" altLang="en-US" sz="11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66290" y="605040"/>
            <a:ext cx="7334982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Oval 115"/>
          <p:cNvSpPr>
            <a:spLocks noChangeArrowheads="1"/>
          </p:cNvSpPr>
          <p:nvPr/>
        </p:nvSpPr>
        <p:spPr bwMode="auto">
          <a:xfrm>
            <a:off x="2443606" y="1700808"/>
            <a:ext cx="231085" cy="235586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31926" y="1268760"/>
            <a:ext cx="6209306" cy="1698888"/>
          </a:xfrm>
          <a:prstGeom prst="rect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결제가 </a:t>
            </a:r>
            <a:r>
              <a:rPr lang="ko-KR" altLang="en-US" dirty="0" smtClean="0">
                <a:solidFill>
                  <a:srgbClr val="FF0000"/>
                </a:solidFill>
              </a:rPr>
              <a:t>취소 </a:t>
            </a:r>
            <a:r>
              <a:rPr lang="ko-KR" altLang="en-US" dirty="0" smtClean="0"/>
              <a:t>되었습니다</a:t>
            </a:r>
            <a:r>
              <a:rPr lang="en-US" altLang="ko-KR" dirty="0" smtClean="0"/>
              <a:t>. </a:t>
            </a:r>
          </a:p>
          <a:p>
            <a:pPr algn="ctr"/>
            <a:r>
              <a:rPr lang="ko-KR" altLang="en-US" sz="1100" dirty="0"/>
              <a:t>결제 진행 중</a:t>
            </a:r>
            <a:r>
              <a:rPr lang="en-US" altLang="ko-KR" sz="1100" dirty="0"/>
              <a:t>, </a:t>
            </a:r>
            <a:r>
              <a:rPr lang="ko-KR" altLang="en-US" sz="1100" dirty="0"/>
              <a:t>다른 사용자의 자리예약이 완료되었습니다</a:t>
            </a:r>
            <a:r>
              <a:rPr lang="en-US" altLang="ko-KR" sz="1100" dirty="0"/>
              <a:t>. </a:t>
            </a:r>
            <a:r>
              <a:rPr lang="ko-KR" altLang="en-US" sz="1100" dirty="0" smtClean="0"/>
              <a:t>다시 진행해주세요</a:t>
            </a:r>
            <a:r>
              <a:rPr lang="en-US" altLang="ko-KR" dirty="0" smtClean="0"/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636592" y="4221088"/>
            <a:ext cx="717171" cy="28803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                                        메</a:t>
            </a:r>
            <a:r>
              <a:rPr lang="ko-KR" altLang="en-US" sz="1400" dirty="0"/>
              <a:t>인</a:t>
            </a:r>
            <a:endParaRPr lang="en-US" altLang="ko-KR" sz="1400" dirty="0" smtClean="0"/>
          </a:p>
          <a:p>
            <a:pPr algn="ctr"/>
            <a:endParaRPr lang="ko-KR" altLang="en-US" sz="1400" dirty="0"/>
          </a:p>
        </p:txBody>
      </p:sp>
      <p:sp>
        <p:nvSpPr>
          <p:cNvPr id="13" name="Oval 115"/>
          <p:cNvSpPr>
            <a:spLocks noChangeArrowheads="1"/>
          </p:cNvSpPr>
          <p:nvPr/>
        </p:nvSpPr>
        <p:spPr bwMode="auto">
          <a:xfrm>
            <a:off x="2521049" y="4103295"/>
            <a:ext cx="231085" cy="235586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553619" y="4221088"/>
            <a:ext cx="967333" cy="28803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                                        예약하</a:t>
            </a:r>
            <a:r>
              <a:rPr lang="ko-KR" altLang="en-US" sz="1400"/>
              <a:t>기</a:t>
            </a:r>
            <a:endParaRPr lang="en-US" altLang="ko-KR" sz="1400" dirty="0" smtClean="0"/>
          </a:p>
          <a:p>
            <a:pPr algn="ctr"/>
            <a:endParaRPr lang="ko-KR" altLang="en-US" sz="1400" dirty="0"/>
          </a:p>
        </p:txBody>
      </p:sp>
      <p:sp>
        <p:nvSpPr>
          <p:cNvPr id="16" name="Oval 115"/>
          <p:cNvSpPr>
            <a:spLocks noChangeArrowheads="1"/>
          </p:cNvSpPr>
          <p:nvPr/>
        </p:nvSpPr>
        <p:spPr bwMode="auto">
          <a:xfrm>
            <a:off x="3353763" y="4103295"/>
            <a:ext cx="231085" cy="235586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9653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나의 예약관리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B_002</a:t>
            </a:r>
            <a:endParaRPr lang="ko-KR" altLang="en-US" dirty="0"/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66290" y="605040"/>
            <a:ext cx="7334982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093214067"/>
              </p:ext>
            </p:extLst>
          </p:nvPr>
        </p:nvGraphicFramePr>
        <p:xfrm>
          <a:off x="7545288" y="252000"/>
          <a:ext cx="2304256" cy="6755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1944216"/>
              </a:tblGrid>
              <a:tr h="32373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92018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W = 80%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H</a:t>
                      </a:r>
                      <a:r>
                        <a:rPr lang="en-US" altLang="ko-KR" sz="1000" baseline="0" dirty="0" smtClean="0"/>
                        <a:t> = auto</a:t>
                      </a:r>
                      <a:endParaRPr lang="ko-KR" altLang="en-US" sz="1000" dirty="0"/>
                    </a:p>
                  </a:txBody>
                  <a:tcPr/>
                </a:tc>
              </a:tr>
              <a:tr h="2201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기간별 조회</a:t>
                      </a:r>
                      <a:r>
                        <a:rPr lang="en-US" altLang="ko-KR" sz="1000" baseline="0" dirty="0" smtClean="0"/>
                        <a:t> : 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Start date ~ end date</a:t>
                      </a:r>
                    </a:p>
                    <a:p>
                      <a:pPr latinLnBrk="1"/>
                      <a:r>
                        <a:rPr lang="ko-KR" altLang="en-US" sz="1000" baseline="0" dirty="0" smtClean="0"/>
                        <a:t>기준으로 </a:t>
                      </a:r>
                      <a:r>
                        <a:rPr lang="en-US" altLang="ko-KR" sz="1000" baseline="0" dirty="0" smtClean="0"/>
                        <a:t>select </a:t>
                      </a:r>
                      <a:r>
                        <a:rPr lang="ko-KR" altLang="en-US" sz="1000" baseline="0" dirty="0" smtClean="0"/>
                        <a:t>함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-</a:t>
                      </a:r>
                      <a:r>
                        <a:rPr lang="ko-KR" altLang="en-US" sz="1000" baseline="0" dirty="0" err="1" smtClean="0"/>
                        <a:t>최신순으로</a:t>
                      </a:r>
                      <a:r>
                        <a:rPr lang="ko-KR" altLang="en-US" sz="1000" baseline="0" dirty="0" smtClean="0"/>
                        <a:t> 보여줌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텍스트 클릭 시 날짜 선택하는 </a:t>
                      </a:r>
                      <a:r>
                        <a:rPr lang="en-US" altLang="ko-KR" sz="1000" dirty="0" err="1" smtClean="0"/>
                        <a:t>datepicker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나옴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err="1" smtClean="0"/>
                        <a:t>몇개씩</a:t>
                      </a:r>
                      <a:r>
                        <a:rPr lang="ko-KR" altLang="en-US" sz="1000" dirty="0" smtClean="0"/>
                        <a:t> 보기는 </a:t>
                      </a:r>
                      <a:r>
                        <a:rPr lang="ko-KR" altLang="en-US" sz="1000" dirty="0" err="1" smtClean="0"/>
                        <a:t>페이징처리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(default : 3</a:t>
                      </a:r>
                      <a:r>
                        <a:rPr lang="ko-KR" altLang="en-US" sz="1000" dirty="0" err="1" smtClean="0"/>
                        <a:t>개씩보기</a:t>
                      </a:r>
                      <a:r>
                        <a:rPr lang="en-US" altLang="ko-KR" sz="1000" dirty="0" smtClean="0"/>
                        <a:t>)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선택항목</a:t>
                      </a:r>
                      <a:r>
                        <a:rPr lang="en-US" altLang="ko-KR" sz="1000" dirty="0" smtClean="0"/>
                        <a:t>: 3</a:t>
                      </a:r>
                      <a:r>
                        <a:rPr lang="ko-KR" altLang="en-US" sz="1000" dirty="0" smtClean="0"/>
                        <a:t>개씩</a:t>
                      </a:r>
                      <a:r>
                        <a:rPr lang="en-US" altLang="ko-KR" sz="1000" dirty="0" smtClean="0"/>
                        <a:t>,5</a:t>
                      </a:r>
                      <a:r>
                        <a:rPr lang="ko-KR" altLang="en-US" sz="1000" dirty="0" smtClean="0"/>
                        <a:t>개씩</a:t>
                      </a:r>
                      <a:r>
                        <a:rPr lang="en-US" altLang="ko-KR" sz="1000" baseline="0" dirty="0" smtClean="0"/>
                        <a:t>,10</a:t>
                      </a:r>
                      <a:r>
                        <a:rPr lang="ko-KR" altLang="en-US" sz="1000" baseline="0" dirty="0" smtClean="0"/>
                        <a:t>개씩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-</a:t>
                      </a:r>
                      <a:r>
                        <a:rPr lang="ko-KR" altLang="en-US" sz="1000" baseline="0" dirty="0" smtClean="0"/>
                        <a:t>조건 </a:t>
                      </a:r>
                      <a:r>
                        <a:rPr lang="en-US" altLang="ko-KR" sz="1000" baseline="0" dirty="0" smtClean="0"/>
                        <a:t>: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start date&gt;end date </a:t>
                      </a:r>
                      <a:r>
                        <a:rPr lang="ko-KR" altLang="en-US" sz="1000" baseline="0" dirty="0" smtClean="0"/>
                        <a:t>클 경우 </a:t>
                      </a:r>
                      <a:r>
                        <a:rPr lang="en-US" altLang="ko-KR" sz="1000" baseline="0" dirty="0" smtClean="0"/>
                        <a:t>alert</a:t>
                      </a:r>
                      <a:r>
                        <a:rPr lang="ko-KR" altLang="en-US" sz="1000" baseline="0" dirty="0" smtClean="0"/>
                        <a:t>창</a:t>
                      </a:r>
                      <a:r>
                        <a:rPr lang="en-US" altLang="ko-KR" sz="1000" baseline="0" dirty="0" smtClean="0"/>
                        <a:t>,</a:t>
                      </a:r>
                      <a:r>
                        <a:rPr lang="ko-KR" altLang="en-US" sz="1000" baseline="0" dirty="0" err="1" smtClean="0"/>
                        <a:t>포커싱</a:t>
                      </a:r>
                      <a:r>
                        <a:rPr lang="en-US" altLang="ko-KR" sz="1000" baseline="0" dirty="0" smtClean="0"/>
                        <a:t>,</a:t>
                      </a:r>
                      <a:r>
                        <a:rPr lang="ko-KR" altLang="en-US" sz="1000" baseline="0" dirty="0" smtClean="0"/>
                        <a:t>초기화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-</a:t>
                      </a:r>
                      <a:r>
                        <a:rPr lang="ko-KR" altLang="en-US" sz="1000" baseline="0" dirty="0" smtClean="0"/>
                        <a:t>예약목록이 없을 경우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“</a:t>
                      </a:r>
                      <a:r>
                        <a:rPr lang="ko-KR" altLang="en-US" sz="1000" baseline="0" dirty="0" smtClean="0"/>
                        <a:t>나의 예약목록이 없습니다</a:t>
                      </a:r>
                      <a:r>
                        <a:rPr lang="en-US" altLang="ko-KR" sz="1000" baseline="0" dirty="0" smtClean="0"/>
                        <a:t>.” </a:t>
                      </a:r>
                      <a:r>
                        <a:rPr lang="ko-KR" altLang="en-US" sz="1000" baseline="0" dirty="0" smtClean="0"/>
                        <a:t>글씨보임</a:t>
                      </a:r>
                      <a:endParaRPr lang="en-US" altLang="ko-KR" sz="1000" baseline="0" dirty="0" smtClean="0"/>
                    </a:p>
                  </a:txBody>
                  <a:tcPr/>
                </a:tc>
              </a:tr>
              <a:tr h="9951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미사용 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빨간색 글씨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예약취소 옆에 버튼추가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-</a:t>
                      </a:r>
                      <a:r>
                        <a:rPr lang="ko-KR" altLang="en-US" sz="1000" dirty="0" smtClean="0"/>
                        <a:t>사용여부</a:t>
                      </a:r>
                      <a:r>
                        <a:rPr lang="en-US" altLang="ko-KR" sz="1000" dirty="0" smtClean="0"/>
                        <a:t>: 0</a:t>
                      </a:r>
                      <a:r>
                        <a:rPr lang="ko-KR" altLang="en-US" sz="1000" dirty="0" smtClean="0"/>
                        <a:t>미사용 </a:t>
                      </a:r>
                      <a:r>
                        <a:rPr lang="en-US" altLang="ko-KR" sz="1000" dirty="0" smtClean="0"/>
                        <a:t>1</a:t>
                      </a:r>
                      <a:r>
                        <a:rPr lang="ko-KR" altLang="en-US" sz="1000" dirty="0" smtClean="0"/>
                        <a:t>사용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취소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-</a:t>
                      </a:r>
                      <a:r>
                        <a:rPr lang="ko-KR" altLang="en-US" sz="1000" dirty="0" smtClean="0"/>
                        <a:t>사용 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입차 시 관리자 체크</a:t>
                      </a:r>
                      <a:r>
                        <a:rPr lang="en-US" altLang="ko-KR" sz="1000" baseline="0" dirty="0" smtClean="0"/>
                        <a:t> or </a:t>
                      </a:r>
                      <a:r>
                        <a:rPr lang="ko-KR" altLang="en-US" sz="1000" baseline="0" dirty="0" smtClean="0"/>
                        <a:t>일자가 지난 경우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3920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/>
                        <a:t>사용 </a:t>
                      </a:r>
                      <a:r>
                        <a:rPr lang="en-US" altLang="ko-KR" sz="1000" baseline="0" dirty="0" smtClean="0"/>
                        <a:t>: </a:t>
                      </a:r>
                      <a:r>
                        <a:rPr lang="ko-KR" altLang="en-US" sz="1000" baseline="0" dirty="0" smtClean="0"/>
                        <a:t>검정 글씨로 변환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ko-KR" altLang="en-US" sz="1000" baseline="0" dirty="0" smtClean="0"/>
                        <a:t>예약취소 버튼 사라짐</a:t>
                      </a:r>
                      <a:endParaRPr lang="en-US" altLang="ko-KR" sz="1000" baseline="0" dirty="0" smtClean="0"/>
                    </a:p>
                  </a:txBody>
                  <a:tcPr/>
                </a:tc>
              </a:tr>
              <a:tr h="9951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예약 취소</a:t>
                      </a:r>
                      <a:r>
                        <a:rPr lang="ko-KR" altLang="en-US" sz="1000" baseline="0" dirty="0" smtClean="0"/>
                        <a:t> 버튼 클릭 시</a:t>
                      </a:r>
                      <a:r>
                        <a:rPr lang="en-US" altLang="ko-KR" sz="1000" baseline="0" dirty="0" smtClean="0"/>
                        <a:t>,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“</a:t>
                      </a:r>
                      <a:r>
                        <a:rPr lang="ko-KR" altLang="en-US" sz="1000" dirty="0" smtClean="0"/>
                        <a:t>예약취소 시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기간에 따라 수수료가 부과됩니다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err="1" smtClean="0"/>
                        <a:t>예약취소하시겠습니까</a:t>
                      </a:r>
                      <a:r>
                        <a:rPr lang="en-US" altLang="ko-KR" sz="1000" dirty="0" smtClean="0"/>
                        <a:t>?“confirm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창띄움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Ok </a:t>
                      </a:r>
                      <a:r>
                        <a:rPr lang="ko-KR" altLang="en-US" sz="1000" baseline="0" dirty="0" smtClean="0"/>
                        <a:t>클릭 시 예약취소 페이지로 넘어감</a:t>
                      </a:r>
                      <a:r>
                        <a:rPr lang="en-US" altLang="ko-KR" sz="1000" baseline="0" dirty="0" smtClean="0"/>
                        <a:t>(p3</a:t>
                      </a:r>
                      <a:r>
                        <a:rPr lang="ko-KR" altLang="en-US" sz="1000" baseline="0" dirty="0" smtClean="0"/>
                        <a:t>참고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6935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err="1" smtClean="0"/>
                        <a:t>페이징</a:t>
                      </a:r>
                      <a:r>
                        <a:rPr lang="ko-KR" altLang="en-US" sz="1000" dirty="0" smtClean="0"/>
                        <a:t> 처리 기준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개 묶음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- &gt;: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개 단위씩 다음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- &lt;: 5</a:t>
                      </a:r>
                      <a:r>
                        <a:rPr lang="ko-KR" altLang="en-US" sz="1000" dirty="0" smtClean="0"/>
                        <a:t>개 단위씩 이전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해당 페이지는 굵게 표시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6935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예약에 관한 정보 보여줌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단순 </a:t>
                      </a:r>
                      <a:r>
                        <a:rPr lang="en-US" altLang="ko-KR" sz="1000" dirty="0" smtClean="0"/>
                        <a:t>view (</a:t>
                      </a:r>
                      <a:r>
                        <a:rPr lang="ko-KR" altLang="en-US" sz="1000" dirty="0" smtClean="0"/>
                        <a:t>값 입력 수정불가</a:t>
                      </a:r>
                      <a:r>
                        <a:rPr lang="en-US" altLang="ko-KR" sz="1000" dirty="0" smtClean="0"/>
                        <a:t>)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예약번호 </a:t>
                      </a:r>
                      <a:r>
                        <a:rPr lang="en-US" altLang="ko-KR" sz="1000" dirty="0" smtClean="0"/>
                        <a:t>-&gt; </a:t>
                      </a:r>
                      <a:r>
                        <a:rPr lang="ko-KR" altLang="en-US" sz="1000" dirty="0" err="1" smtClean="0"/>
                        <a:t>밀리세컨드초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13</a:t>
                      </a:r>
                      <a:r>
                        <a:rPr lang="ko-KR" altLang="en-US" sz="1000" dirty="0" smtClean="0"/>
                        <a:t>자리</a:t>
                      </a:r>
                      <a:endParaRPr lang="en-US" altLang="ko-KR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11"/>
          <p:cNvSpPr txBox="1"/>
          <p:nvPr/>
        </p:nvSpPr>
        <p:spPr>
          <a:xfrm>
            <a:off x="798858" y="686044"/>
            <a:ext cx="14178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73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470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20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93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67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40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14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87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ko-KR" altLang="en-US" sz="1100" b="1" dirty="0" smtClean="0">
                <a:solidFill>
                  <a:srgbClr val="000000"/>
                </a:solidFill>
                <a:latin typeface="맑은 고딕"/>
              </a:rPr>
              <a:t>나의 예약관리</a:t>
            </a:r>
            <a:endParaRPr lang="en-US" altLang="ko-KR" sz="1100" b="1" dirty="0" smtClean="0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798730" y="975209"/>
            <a:ext cx="552242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AutoShape 2" descr="agenda, calendar, date, schedule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4" name="Oval 115"/>
          <p:cNvSpPr>
            <a:spLocks noChangeArrowheads="1"/>
          </p:cNvSpPr>
          <p:nvPr/>
        </p:nvSpPr>
        <p:spPr bwMode="auto">
          <a:xfrm>
            <a:off x="4012382" y="1087628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695794"/>
              </p:ext>
            </p:extLst>
          </p:nvPr>
        </p:nvGraphicFramePr>
        <p:xfrm>
          <a:off x="745339" y="1892788"/>
          <a:ext cx="5944836" cy="1708408"/>
        </p:xfrm>
        <a:graphic>
          <a:graphicData uri="http://schemas.openxmlformats.org/drawingml/2006/table">
            <a:tbl>
              <a:tblPr/>
              <a:tblGrid>
                <a:gridCol w="1264316"/>
                <a:gridCol w="1368152"/>
                <a:gridCol w="1144891"/>
                <a:gridCol w="2167477"/>
              </a:tblGrid>
              <a:tr h="3869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사용여부</a:t>
                      </a:r>
                      <a:endParaRPr lang="en-US" altLang="ko-KR" sz="9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미사용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예약자리번호</a:t>
                      </a:r>
                      <a:endParaRPr lang="en-US" altLang="ko-KR" sz="9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F3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869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예약자 이름</a:t>
                      </a:r>
                      <a:endParaRPr lang="en-US" altLang="ko-KR" sz="9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홍길동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예약자 연락처</a:t>
                      </a:r>
                      <a:endParaRPr lang="en-US" altLang="ko-KR" sz="9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010-1234-5678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869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사용자 이름</a:t>
                      </a:r>
                      <a:endParaRPr lang="en-US" altLang="ko-KR" sz="9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홍길동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사용자 아이디</a:t>
                      </a:r>
                      <a:endParaRPr lang="en-US" altLang="ko-KR" sz="9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asdf1234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738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신청 일자</a:t>
                      </a:r>
                      <a:endParaRPr lang="en-US" altLang="ko-KR" sz="9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2017/05/31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예약 일자</a:t>
                      </a:r>
                      <a:endParaRPr lang="en-US" altLang="ko-KR" sz="9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2017/06/21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738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예약금액</a:t>
                      </a:r>
                      <a:endParaRPr lang="en-US" altLang="ko-KR" sz="9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15,000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예약 감면종류</a:t>
                      </a:r>
                      <a:endParaRPr lang="en-US" altLang="ko-KR" sz="9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경형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저공해자동차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 bwMode="auto">
          <a:xfrm>
            <a:off x="5691143" y="1172782"/>
            <a:ext cx="2776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noProof="0" dirty="0" smtClean="0">
                <a:latin typeface="+mn-lt"/>
                <a:ea typeface="+mj-ea"/>
                <a:cs typeface="맑은 고딕" charset="0"/>
              </a:rPr>
              <a:t>~</a:t>
            </a:r>
            <a:endParaRPr kumimoji="0" lang="en-US" altLang="ko-KR" sz="1000" b="1" dirty="0">
              <a:latin typeface="+mn-lt"/>
              <a:ea typeface="+mj-ea"/>
              <a:cs typeface="맑은 고딕" charset="0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4126682" y="1164051"/>
            <a:ext cx="91563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1" dirty="0" smtClean="0">
                <a:latin typeface="+mn-lt"/>
                <a:ea typeface="+mj-ea"/>
                <a:cs typeface="맑은 고딕" charset="0"/>
              </a:rPr>
              <a:t>기간 별 조회</a:t>
            </a:r>
            <a:endParaRPr kumimoji="0" lang="en-US" altLang="ko-KR" sz="1000" b="1" dirty="0">
              <a:latin typeface="+mn-lt"/>
              <a:ea typeface="+mj-ea"/>
              <a:cs typeface="맑은 고딕" charset="0"/>
            </a:endParaRPr>
          </a:p>
        </p:txBody>
      </p:sp>
      <p:sp>
        <p:nvSpPr>
          <p:cNvPr id="41" name="TextBox 40"/>
          <p:cNvSpPr txBox="1"/>
          <p:nvPr/>
        </p:nvSpPr>
        <p:spPr bwMode="auto">
          <a:xfrm>
            <a:off x="5187145" y="1474164"/>
            <a:ext cx="153947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dirty="0">
                <a:latin typeface="+mn-lt"/>
                <a:ea typeface="+mj-ea"/>
                <a:cs typeface="맑은 고딕" charset="0"/>
              </a:rPr>
              <a:t>3</a:t>
            </a:r>
            <a:r>
              <a:rPr kumimoji="0" lang="ko-KR" altLang="en-US" sz="1000" b="1" dirty="0" smtClean="0">
                <a:latin typeface="+mn-lt"/>
                <a:ea typeface="+mj-ea"/>
                <a:cs typeface="맑은 고딕" charset="0"/>
              </a:rPr>
              <a:t>개씩 보기 ▼</a:t>
            </a:r>
            <a:endParaRPr kumimoji="0" lang="en-US" altLang="ko-KR" sz="1000" b="1" dirty="0">
              <a:latin typeface="+mn-lt"/>
              <a:ea typeface="+mj-ea"/>
              <a:cs typeface="맑은 고딕" charset="0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745338" y="1549993"/>
            <a:ext cx="18325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dirty="0" smtClean="0">
                <a:latin typeface="+mn-lt"/>
                <a:ea typeface="+mj-ea"/>
                <a:cs typeface="맑은 고딕" charset="0"/>
              </a:rPr>
              <a:t>No. 20170531010311111</a:t>
            </a:r>
            <a:endParaRPr kumimoji="0" lang="en-US" altLang="ko-KR" sz="1000" b="1" dirty="0">
              <a:latin typeface="+mn-lt"/>
              <a:ea typeface="+mj-ea"/>
              <a:cs typeface="맑은 고딕" charset="0"/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161245"/>
              </p:ext>
            </p:extLst>
          </p:nvPr>
        </p:nvGraphicFramePr>
        <p:xfrm>
          <a:off x="761363" y="4194510"/>
          <a:ext cx="5944836" cy="1708408"/>
        </p:xfrm>
        <a:graphic>
          <a:graphicData uri="http://schemas.openxmlformats.org/drawingml/2006/table">
            <a:tbl>
              <a:tblPr/>
              <a:tblGrid>
                <a:gridCol w="1264316"/>
                <a:gridCol w="1368152"/>
                <a:gridCol w="1144891"/>
                <a:gridCol w="2167477"/>
              </a:tblGrid>
              <a:tr h="3869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사용여부</a:t>
                      </a:r>
                      <a:endParaRPr lang="en-US" altLang="ko-KR" sz="9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예약자리번호</a:t>
                      </a:r>
                      <a:endParaRPr lang="en-US" altLang="ko-KR" sz="9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F3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869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예약자 이름</a:t>
                      </a:r>
                      <a:endParaRPr lang="en-US" altLang="ko-KR" sz="9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아무개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예약자 연락처</a:t>
                      </a:r>
                      <a:endParaRPr lang="en-US" altLang="ko-KR" sz="9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010-1234-0000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869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사용자 이름</a:t>
                      </a:r>
                      <a:endParaRPr lang="en-US" altLang="ko-KR" sz="9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홍길동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사용자 아이디</a:t>
                      </a:r>
                      <a:endParaRPr lang="en-US" altLang="ko-KR" sz="9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asdf1234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738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신청 일자</a:t>
                      </a:r>
                      <a:endParaRPr lang="en-US" altLang="ko-KR" sz="9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2017/05/15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예약 일자</a:t>
                      </a:r>
                      <a:endParaRPr lang="en-US" altLang="ko-KR" sz="9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2017/05/29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738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예약금액</a:t>
                      </a:r>
                      <a:endParaRPr lang="en-US" altLang="ko-KR" sz="9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30,000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예약 감면종류</a:t>
                      </a:r>
                      <a:endParaRPr lang="en-US" altLang="ko-KR" sz="9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없음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 bwMode="auto">
          <a:xfrm>
            <a:off x="761362" y="3890187"/>
            <a:ext cx="193081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hangingPunct="0"/>
            <a:r>
              <a:rPr kumimoji="0" lang="en-US" altLang="ko-KR" sz="1000" b="1" dirty="0">
                <a:latin typeface="+mn-lt"/>
                <a:ea typeface="+mj-ea"/>
                <a:cs typeface="맑은 고딕" charset="0"/>
              </a:rPr>
              <a:t>No. </a:t>
            </a:r>
            <a:r>
              <a:rPr kumimoji="0" lang="en-US" altLang="ko-KR" sz="1000" b="1" dirty="0" smtClean="0">
                <a:latin typeface="+mn-lt"/>
                <a:ea typeface="+mj-ea"/>
                <a:cs typeface="맑은 고딕" charset="0"/>
              </a:rPr>
              <a:t>20170531010311122</a:t>
            </a:r>
            <a:endParaRPr kumimoji="0" lang="en-US" altLang="ko-KR" sz="1000" b="1" dirty="0">
              <a:latin typeface="+mn-lt"/>
              <a:ea typeface="+mj-ea"/>
              <a:cs typeface="맑은 고딕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2692176" y="1988840"/>
            <a:ext cx="543739" cy="20005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700" dirty="0" smtClean="0">
                <a:latin typeface="+mj-lt"/>
                <a:ea typeface="+mj-ea"/>
                <a:cs typeface="맑은 고딕" charset="0"/>
              </a:rPr>
              <a:t>예약취</a:t>
            </a:r>
            <a:r>
              <a:rPr kumimoji="0" lang="ko-KR" altLang="en-US" sz="700" dirty="0">
                <a:latin typeface="+mj-lt"/>
                <a:ea typeface="+mj-ea"/>
                <a:cs typeface="맑은 고딕" charset="0"/>
              </a:rPr>
              <a:t>소</a:t>
            </a:r>
            <a:endParaRPr kumimoji="0" lang="ko-KR" altLang="en-US" sz="7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47" name="Oval 115"/>
          <p:cNvSpPr>
            <a:spLocks noChangeArrowheads="1"/>
          </p:cNvSpPr>
          <p:nvPr/>
        </p:nvSpPr>
        <p:spPr bwMode="auto">
          <a:xfrm>
            <a:off x="1828200" y="1834686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48" name="Oval 115"/>
          <p:cNvSpPr>
            <a:spLocks noChangeArrowheads="1"/>
          </p:cNvSpPr>
          <p:nvPr/>
        </p:nvSpPr>
        <p:spPr bwMode="auto">
          <a:xfrm>
            <a:off x="1866300" y="4132769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Oval 115"/>
          <p:cNvSpPr>
            <a:spLocks noChangeArrowheads="1"/>
          </p:cNvSpPr>
          <p:nvPr/>
        </p:nvSpPr>
        <p:spPr bwMode="auto">
          <a:xfrm>
            <a:off x="2577876" y="1834686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50" name="Oval 115"/>
          <p:cNvSpPr>
            <a:spLocks noChangeArrowheads="1"/>
          </p:cNvSpPr>
          <p:nvPr/>
        </p:nvSpPr>
        <p:spPr bwMode="auto">
          <a:xfrm>
            <a:off x="3121615" y="6081213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Oval 115"/>
          <p:cNvSpPr>
            <a:spLocks noChangeArrowheads="1"/>
          </p:cNvSpPr>
          <p:nvPr/>
        </p:nvSpPr>
        <p:spPr bwMode="auto">
          <a:xfrm>
            <a:off x="516739" y="1482975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042317" y="1212449"/>
            <a:ext cx="657144" cy="18393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969382" y="1212449"/>
            <a:ext cx="657144" cy="18393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1"/>
          <p:cNvSpPr txBox="1">
            <a:spLocks noChangeArrowheads="1"/>
          </p:cNvSpPr>
          <p:nvPr/>
        </p:nvSpPr>
        <p:spPr bwMode="auto">
          <a:xfrm>
            <a:off x="3272757" y="6186702"/>
            <a:ext cx="92204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73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470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20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93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67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40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14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87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ea typeface="나눔고딕" pitchFamily="50" charset="-127"/>
              </a:rPr>
              <a:t>&lt;  </a:t>
            </a:r>
            <a:r>
              <a:rPr lang="en-US" altLang="ko-KR" sz="1000" b="1" dirty="0">
                <a:ea typeface="나눔고딕" pitchFamily="50" charset="-127"/>
              </a:rPr>
              <a:t>1</a:t>
            </a:r>
            <a:r>
              <a:rPr lang="en-US" altLang="ko-KR" sz="800" dirty="0">
                <a:ea typeface="나눔고딕" pitchFamily="50" charset="-127"/>
              </a:rPr>
              <a:t> 2 3 4 </a:t>
            </a:r>
            <a:r>
              <a:rPr lang="en-US" altLang="ko-KR" sz="800" dirty="0" smtClean="0">
                <a:ea typeface="나눔고딕" pitchFamily="50" charset="-127"/>
              </a:rPr>
              <a:t>5  &gt;</a:t>
            </a:r>
            <a:endParaRPr lang="ko-KR" altLang="en-US" sz="800" dirty="0"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54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나의 예약취소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B_002</a:t>
            </a:r>
            <a:endParaRPr lang="ko-KR" altLang="en-US" dirty="0"/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66290" y="605040"/>
            <a:ext cx="7334982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2216927466"/>
              </p:ext>
            </p:extLst>
          </p:nvPr>
        </p:nvGraphicFramePr>
        <p:xfrm>
          <a:off x="7545288" y="620688"/>
          <a:ext cx="2304256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1944216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W = 80%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H</a:t>
                      </a:r>
                      <a:r>
                        <a:rPr lang="en-US" altLang="ko-KR" sz="1000" baseline="0" dirty="0" smtClean="0"/>
                        <a:t> = auto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예약정보 읽어옴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smtClean="0"/>
                        <a:t>취소수수료 계산은 날짜로 예약일자 </a:t>
                      </a:r>
                      <a:r>
                        <a:rPr lang="en-US" altLang="ko-KR" sz="1000" dirty="0" smtClean="0"/>
                        <a:t>-1 -2 -3~ </a:t>
                      </a:r>
                      <a:r>
                        <a:rPr lang="ko-KR" altLang="en-US" sz="1000" dirty="0" smtClean="0"/>
                        <a:t>기준으로 금액측정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smtClean="0"/>
                        <a:t>취소수수료 </a:t>
                      </a:r>
                      <a:r>
                        <a:rPr lang="en-US" altLang="ko-KR" sz="1000" dirty="0" smtClean="0"/>
                        <a:t>= </a:t>
                      </a:r>
                      <a:r>
                        <a:rPr lang="ko-KR" altLang="en-US" sz="1000" dirty="0" smtClean="0"/>
                        <a:t>결제금액 </a:t>
                      </a:r>
                      <a:r>
                        <a:rPr lang="en-US" altLang="ko-KR" sz="1000" dirty="0" smtClean="0"/>
                        <a:t>*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수수료비율</a:t>
                      </a:r>
                      <a:r>
                        <a:rPr lang="en-US" altLang="ko-KR" sz="1000" baseline="0" dirty="0" smtClean="0"/>
                        <a:t>(30%=0.3)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smtClean="0"/>
                        <a:t>총 환불금액 </a:t>
                      </a:r>
                      <a:r>
                        <a:rPr lang="en-US" altLang="ko-KR" sz="1000" dirty="0" smtClean="0"/>
                        <a:t>= </a:t>
                      </a:r>
                      <a:r>
                        <a:rPr lang="ko-KR" altLang="en-US" sz="1000" dirty="0" smtClean="0"/>
                        <a:t>결제금액 </a:t>
                      </a:r>
                      <a:r>
                        <a:rPr lang="en-US" altLang="ko-KR" sz="1000" dirty="0" smtClean="0"/>
                        <a:t>– </a:t>
                      </a:r>
                      <a:r>
                        <a:rPr lang="ko-KR" altLang="en-US" sz="1000" dirty="0" smtClean="0"/>
                        <a:t>취소수수료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환불계좌 은행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환불계좌 예금주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환불계좌번호 필수입력</a:t>
                      </a:r>
                      <a:endParaRPr lang="en-US" altLang="ko-KR" sz="1000" baseline="0" dirty="0" smtClean="0"/>
                    </a:p>
                    <a:p>
                      <a:pPr latinLnBrk="1"/>
                      <a:endParaRPr lang="en-US" altLang="ko-KR" sz="1000" baseline="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은행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국민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신한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우리</a:t>
                      </a:r>
                      <a:r>
                        <a:rPr lang="en-US" altLang="ko-KR" sz="1000" baseline="0" dirty="0" smtClean="0"/>
                        <a:t>, </a:t>
                      </a:r>
                    </a:p>
                    <a:p>
                      <a:pPr latinLnBrk="1"/>
                      <a:r>
                        <a:rPr lang="ko-KR" altLang="en-US" sz="1000" baseline="0" dirty="0" smtClean="0"/>
                        <a:t>기업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농협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수협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새마을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하나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Required </a:t>
                      </a:r>
                      <a:r>
                        <a:rPr lang="ko-KR" altLang="en-US" sz="1000" baseline="0" dirty="0" smtClean="0"/>
                        <a:t>속성추가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ko-KR" altLang="en-US" sz="1000" baseline="0" dirty="0" smtClean="0"/>
                        <a:t>미 </a:t>
                      </a:r>
                      <a:r>
                        <a:rPr lang="ko-KR" altLang="en-US" sz="1000" baseline="0" dirty="0" err="1" smtClean="0"/>
                        <a:t>입력시</a:t>
                      </a:r>
                      <a:r>
                        <a:rPr lang="en-US" altLang="ko-KR" sz="1000" baseline="0" dirty="0" smtClean="0"/>
                        <a:t>, input </a:t>
                      </a:r>
                      <a:r>
                        <a:rPr lang="ko-KR" altLang="en-US" sz="1000" baseline="0" dirty="0" smtClean="0"/>
                        <a:t>창안에서 경고문 뜸 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/>
                        <a:t>완료버튼 클릭 시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예약상태칼럼 </a:t>
                      </a:r>
                      <a:r>
                        <a:rPr lang="en-US" altLang="ko-KR" sz="1000" baseline="0" dirty="0" smtClean="0"/>
                        <a:t>2(</a:t>
                      </a:r>
                      <a:r>
                        <a:rPr lang="ko-KR" altLang="en-US" sz="1000" baseline="0" dirty="0" smtClean="0"/>
                        <a:t>취소</a:t>
                      </a:r>
                      <a:r>
                        <a:rPr lang="en-US" altLang="ko-KR" sz="1000" baseline="0" dirty="0" smtClean="0"/>
                        <a:t>)</a:t>
                      </a:r>
                      <a:r>
                        <a:rPr lang="ko-KR" altLang="en-US" sz="1000" baseline="0" dirty="0" smtClean="0"/>
                        <a:t>로 변경완료 후 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ko-KR" altLang="en-US" sz="1000" baseline="0" dirty="0" smtClean="0"/>
                        <a:t>나의 예약관리 페이지로 이동</a:t>
                      </a:r>
                      <a:endParaRPr lang="en-US" altLang="ko-KR" sz="1000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취소 클릭 시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baseline="0" dirty="0" smtClean="0"/>
                        <a:t>나의 예약관리 페이지로 이동</a:t>
                      </a:r>
                      <a:endParaRPr lang="en-US" altLang="ko-KR" sz="10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11"/>
          <p:cNvSpPr txBox="1"/>
          <p:nvPr/>
        </p:nvSpPr>
        <p:spPr>
          <a:xfrm>
            <a:off x="798858" y="686044"/>
            <a:ext cx="14178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73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470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20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93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67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40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14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87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ko-KR" altLang="en-US" sz="1100" b="1" dirty="0" smtClean="0">
                <a:solidFill>
                  <a:srgbClr val="000000"/>
                </a:solidFill>
                <a:latin typeface="맑은 고딕"/>
              </a:rPr>
              <a:t>예약취소 정보</a:t>
            </a:r>
            <a:endParaRPr lang="en-US" altLang="ko-KR" sz="1100" b="1" dirty="0" smtClean="0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798730" y="975209"/>
            <a:ext cx="552242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AutoShape 2" descr="agenda, calendar, date, schedule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819493"/>
              </p:ext>
            </p:extLst>
          </p:nvPr>
        </p:nvGraphicFramePr>
        <p:xfrm>
          <a:off x="1108520" y="1124744"/>
          <a:ext cx="5082141" cy="2571768"/>
        </p:xfrm>
        <a:graphic>
          <a:graphicData uri="http://schemas.openxmlformats.org/drawingml/2006/table">
            <a:tbl>
              <a:tblPr/>
              <a:tblGrid>
                <a:gridCol w="2681121"/>
                <a:gridCol w="2401020"/>
              </a:tblGrid>
              <a:tr h="28575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예약코드번호</a:t>
                      </a:r>
                      <a:endParaRPr lang="en-US" altLang="ko-KR" sz="9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170531001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회원 아이디</a:t>
                      </a:r>
                      <a:endParaRPr lang="en-US" altLang="ko-KR" sz="9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Asdf1234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회원 이름</a:t>
                      </a:r>
                      <a:endParaRPr lang="en-US" altLang="ko-KR" sz="9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홍길동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예약일자</a:t>
                      </a:r>
                      <a:endParaRPr lang="en-US" altLang="ko-KR" sz="9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2017/06/21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예약자리번호</a:t>
                      </a:r>
                      <a:endParaRPr lang="en-US" altLang="ko-KR" sz="9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F4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주차감면혜택 종류</a:t>
                      </a:r>
                      <a:endParaRPr lang="en-US" altLang="ko-KR" sz="9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경형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저공해자동차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결제금액</a:t>
                      </a:r>
                      <a:endParaRPr lang="en-US" altLang="ko-KR" sz="9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15,000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취소 수수료</a:t>
                      </a:r>
                      <a:endParaRPr lang="en-US" altLang="ko-KR" sz="9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총 환불금액</a:t>
                      </a:r>
                      <a:endParaRPr lang="en-US" altLang="ko-KR" sz="9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9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15,000</a:t>
                      </a:r>
                      <a:r>
                        <a:rPr lang="ko-KR" altLang="en-US" sz="9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lang="ko-KR" altLang="en-US" sz="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0" name="TextBox 11"/>
          <p:cNvSpPr txBox="1"/>
          <p:nvPr/>
        </p:nvSpPr>
        <p:spPr>
          <a:xfrm>
            <a:off x="801562" y="3933056"/>
            <a:ext cx="14178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73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470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20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93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67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40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14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87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ko-KR" altLang="en-US" sz="1100" b="1" dirty="0" smtClean="0">
                <a:solidFill>
                  <a:srgbClr val="000000"/>
                </a:solidFill>
                <a:latin typeface="맑은 고딕"/>
              </a:rPr>
              <a:t>환불계좌정보</a:t>
            </a:r>
            <a:endParaRPr lang="en-US" altLang="ko-KR" sz="1100" b="1" dirty="0" smtClean="0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801434" y="4222221"/>
            <a:ext cx="552242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3733781" y="4474690"/>
            <a:ext cx="1311608" cy="2238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100" dirty="0" smtClean="0"/>
              <a:t>▼</a:t>
            </a:r>
            <a:endParaRPr lang="ko-KR" altLang="en-US" sz="1100" dirty="0"/>
          </a:p>
        </p:txBody>
      </p:sp>
      <p:sp>
        <p:nvSpPr>
          <p:cNvPr id="35" name="직사각형 34"/>
          <p:cNvSpPr/>
          <p:nvPr/>
        </p:nvSpPr>
        <p:spPr>
          <a:xfrm>
            <a:off x="2060848" y="4422820"/>
            <a:ext cx="1584176" cy="2880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환불계좌 은행</a:t>
            </a:r>
            <a:endParaRPr lang="ko-KR" altLang="en-US" sz="1000" dirty="0"/>
          </a:p>
        </p:txBody>
      </p:sp>
      <p:sp>
        <p:nvSpPr>
          <p:cNvPr id="37" name="Oval 115"/>
          <p:cNvSpPr>
            <a:spLocks noChangeArrowheads="1"/>
          </p:cNvSpPr>
          <p:nvPr/>
        </p:nvSpPr>
        <p:spPr bwMode="auto">
          <a:xfrm>
            <a:off x="944818" y="1010444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Oval 115"/>
          <p:cNvSpPr>
            <a:spLocks noChangeArrowheads="1"/>
          </p:cNvSpPr>
          <p:nvPr/>
        </p:nvSpPr>
        <p:spPr bwMode="auto">
          <a:xfrm>
            <a:off x="2105100" y="4194666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733781" y="4965498"/>
            <a:ext cx="1311608" cy="2238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ko-KR" altLang="en-US" sz="1100" dirty="0"/>
          </a:p>
        </p:txBody>
      </p:sp>
      <p:sp>
        <p:nvSpPr>
          <p:cNvPr id="46" name="직사각형 45"/>
          <p:cNvSpPr/>
          <p:nvPr/>
        </p:nvSpPr>
        <p:spPr>
          <a:xfrm>
            <a:off x="2046337" y="4927176"/>
            <a:ext cx="1584176" cy="2880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환불계좌 예금주</a:t>
            </a:r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>
            <a:off x="3733781" y="5414459"/>
            <a:ext cx="1311608" cy="2238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ko-KR" altLang="en-US" sz="1100" dirty="0"/>
          </a:p>
        </p:txBody>
      </p:sp>
      <p:sp>
        <p:nvSpPr>
          <p:cNvPr id="54" name="직사각형 53"/>
          <p:cNvSpPr/>
          <p:nvPr/>
        </p:nvSpPr>
        <p:spPr>
          <a:xfrm>
            <a:off x="2095469" y="5382386"/>
            <a:ext cx="1584176" cy="2880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환불 계좌번호</a:t>
            </a:r>
            <a:endParaRPr lang="ko-KR" altLang="en-US" sz="1000" dirty="0"/>
          </a:p>
        </p:txBody>
      </p:sp>
      <p:sp>
        <p:nvSpPr>
          <p:cNvPr id="55" name="TextBox 54"/>
          <p:cNvSpPr txBox="1"/>
          <p:nvPr/>
        </p:nvSpPr>
        <p:spPr bwMode="auto">
          <a:xfrm>
            <a:off x="3970163" y="5976613"/>
            <a:ext cx="441146" cy="246221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noProof="0" smtClean="0">
                <a:latin typeface="+mj-lt"/>
                <a:ea typeface="+mj-ea"/>
                <a:cs typeface="맑은 고딕" charset="0"/>
              </a:rPr>
              <a:t>완</a:t>
            </a:r>
            <a:r>
              <a:rPr kumimoji="0" lang="ko-KR" altLang="en-US" sz="1000" noProof="0">
                <a:latin typeface="+mj-lt"/>
                <a:ea typeface="+mj-ea"/>
                <a:cs typeface="맑은 고딕" charset="0"/>
              </a:rPr>
              <a:t>료</a:t>
            </a:r>
            <a:endParaRPr kumimoji="0" lang="ko-KR" altLang="en-US" sz="10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56" name="TextBox 55"/>
          <p:cNvSpPr txBox="1"/>
          <p:nvPr/>
        </p:nvSpPr>
        <p:spPr bwMode="auto">
          <a:xfrm>
            <a:off x="3292635" y="5976612"/>
            <a:ext cx="441146" cy="246221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취소</a:t>
            </a:r>
          </a:p>
        </p:txBody>
      </p:sp>
      <p:sp>
        <p:nvSpPr>
          <p:cNvPr id="57" name="Oval 115"/>
          <p:cNvSpPr>
            <a:spLocks noChangeArrowheads="1"/>
          </p:cNvSpPr>
          <p:nvPr/>
        </p:nvSpPr>
        <p:spPr bwMode="auto">
          <a:xfrm>
            <a:off x="3844576" y="5827934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58" name="Oval 115"/>
          <p:cNvSpPr>
            <a:spLocks noChangeArrowheads="1"/>
          </p:cNvSpPr>
          <p:nvPr/>
        </p:nvSpPr>
        <p:spPr bwMode="auto">
          <a:xfrm>
            <a:off x="3118170" y="5862312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3756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현장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주차장 현재현황페이지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B_001</a:t>
            </a:r>
            <a:endParaRPr lang="ko-KR" altLang="en-US" dirty="0"/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66290" y="605040"/>
            <a:ext cx="7334982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2658686819"/>
              </p:ext>
            </p:extLst>
          </p:nvPr>
        </p:nvGraphicFramePr>
        <p:xfrm>
          <a:off x="7545288" y="620688"/>
          <a:ext cx="2304256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1944216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W </a:t>
                      </a:r>
                      <a:r>
                        <a:rPr lang="en-US" altLang="ko-KR" sz="1000" baseline="0" dirty="0" smtClean="0"/>
                        <a:t>= 80%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H = auto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/>
                        <a:t>미래 주차장 현재 현황</a:t>
                      </a:r>
                      <a:endParaRPr lang="en-US" altLang="ko-KR" sz="10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smtClean="0"/>
                        <a:t>날짜시간은 </a:t>
                      </a:r>
                      <a:r>
                        <a:rPr lang="en-US" altLang="ko-KR" sz="1000" dirty="0" err="1" smtClean="0"/>
                        <a:t>sysdate</a:t>
                      </a:r>
                      <a:r>
                        <a:rPr lang="ko-KR" altLang="en-US" sz="1000" dirty="0" smtClean="0"/>
                        <a:t>로 가져옴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smtClean="0"/>
                        <a:t>년도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월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일</a:t>
                      </a:r>
                      <a:r>
                        <a:rPr lang="en-US" altLang="ko-KR" sz="1000" baseline="0" dirty="0" smtClean="0"/>
                        <a:t>/</a:t>
                      </a:r>
                      <a:r>
                        <a:rPr lang="ko-KR" altLang="en-US" sz="1000" baseline="0" dirty="0" smtClean="0"/>
                        <a:t>시간 다 가져옴</a:t>
                      </a:r>
                      <a:endParaRPr lang="en-US" altLang="ko-KR" sz="10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err="1" smtClean="0"/>
                        <a:t>새로고침</a:t>
                      </a:r>
                      <a:r>
                        <a:rPr lang="ko-KR" altLang="en-US" sz="1000" dirty="0" smtClean="0"/>
                        <a:t> 때마</a:t>
                      </a:r>
                      <a:r>
                        <a:rPr lang="ko-KR" altLang="en-US" sz="1000" baseline="0" dirty="0" smtClean="0"/>
                        <a:t>다 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ko-KR" altLang="en-US" sz="1000" baseline="0" dirty="0" smtClean="0"/>
                        <a:t>페이지요청</a:t>
                      </a:r>
                      <a:r>
                        <a:rPr lang="en-US" altLang="ko-KR" sz="1000" baseline="0" dirty="0" smtClean="0"/>
                        <a:t>) </a:t>
                      </a:r>
                      <a:r>
                        <a:rPr lang="ko-KR" altLang="en-US" sz="1000" baseline="0" dirty="0" smtClean="0"/>
                        <a:t>현재시간 가져옴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예약주차</a:t>
                      </a:r>
                      <a:r>
                        <a:rPr lang="en-US" altLang="ko-KR" sz="1000" dirty="0" smtClean="0"/>
                        <a:t>/ </a:t>
                      </a:r>
                      <a:r>
                        <a:rPr lang="ko-KR" altLang="en-US" sz="1000" dirty="0" smtClean="0"/>
                        <a:t>현장주차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= </a:t>
                      </a:r>
                      <a:r>
                        <a:rPr lang="ko-KR" altLang="en-US" sz="1000" baseline="0" dirty="0" smtClean="0"/>
                        <a:t>검정색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ko-KR" altLang="en-US" sz="1000" dirty="0" smtClean="0"/>
                        <a:t>빈자리 </a:t>
                      </a:r>
                      <a:r>
                        <a:rPr lang="en-US" altLang="ko-KR" sz="1000" dirty="0" smtClean="0"/>
                        <a:t>= </a:t>
                      </a:r>
                      <a:r>
                        <a:rPr lang="ko-KR" altLang="en-US" sz="1000" dirty="0" smtClean="0"/>
                        <a:t>흰색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좌석 클릭 시</a:t>
                      </a:r>
                      <a:r>
                        <a:rPr lang="en-US" altLang="ko-KR" sz="1000" dirty="0" smtClean="0"/>
                        <a:t>, alert</a:t>
                      </a:r>
                      <a:r>
                        <a:rPr lang="ko-KR" altLang="en-US" sz="1000" dirty="0" smtClean="0"/>
                        <a:t>창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(“</a:t>
                      </a:r>
                      <a:r>
                        <a:rPr lang="ko-KR" altLang="en-US" sz="1000" dirty="0" smtClean="0"/>
                        <a:t>당일예약은 불가</a:t>
                      </a:r>
                      <a:r>
                        <a:rPr lang="en-US" altLang="ko-KR" sz="1000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현장주차만 가능합니다</a:t>
                      </a:r>
                      <a:r>
                        <a:rPr lang="en-US" altLang="ko-KR" sz="1000" dirty="0" smtClean="0"/>
                        <a:t>. 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자세한 문의는 </a:t>
                      </a:r>
                      <a:r>
                        <a:rPr lang="en-US" altLang="ko-KR" sz="1000" dirty="0" smtClean="0"/>
                        <a:t>**-***-****</a:t>
                      </a:r>
                      <a:r>
                        <a:rPr lang="ko-KR" altLang="en-US" sz="1000" dirty="0" smtClean="0"/>
                        <a:t>로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문의바랍니다</a:t>
                      </a:r>
                      <a:r>
                        <a:rPr lang="en-US" altLang="ko-KR" sz="1000" dirty="0" smtClean="0"/>
                        <a:t>.”)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주차 중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주차가능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남은자리</a:t>
                      </a:r>
                      <a:r>
                        <a:rPr lang="ko-KR" altLang="en-US" sz="1000" dirty="0" smtClean="0"/>
                        <a:t> 수치화 표시 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주소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현장주차 금액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간단한 정보표시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주차장 상세정보 클릭 시</a:t>
                      </a:r>
                      <a:r>
                        <a:rPr lang="en-US" altLang="ko-KR" sz="1000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주차장 정보 페이지로 이동</a:t>
                      </a:r>
                      <a:endParaRPr lang="en-US" altLang="ko-KR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11"/>
          <p:cNvSpPr txBox="1"/>
          <p:nvPr/>
        </p:nvSpPr>
        <p:spPr>
          <a:xfrm>
            <a:off x="2098104" y="788755"/>
            <a:ext cx="2921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73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470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20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93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67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40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14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87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ko-KR" altLang="en-US" sz="1100" b="1" dirty="0" smtClean="0">
                <a:solidFill>
                  <a:srgbClr val="000000"/>
                </a:solidFill>
                <a:latin typeface="맑은 고딕"/>
              </a:rPr>
              <a:t>미래주차장 실시간 자리정보</a:t>
            </a:r>
            <a:endParaRPr lang="en-US" altLang="ko-KR" sz="1100" b="1" dirty="0" smtClean="0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973554" y="1068505"/>
            <a:ext cx="317086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073735"/>
              </p:ext>
            </p:extLst>
          </p:nvPr>
        </p:nvGraphicFramePr>
        <p:xfrm>
          <a:off x="853515" y="1578271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6" name="직선 연결선 25"/>
          <p:cNvCxnSpPr/>
          <p:nvPr/>
        </p:nvCxnSpPr>
        <p:spPr>
          <a:xfrm>
            <a:off x="701675" y="3399593"/>
            <a:ext cx="0" cy="5478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 bwMode="auto">
          <a:xfrm>
            <a:off x="4774180" y="1580548"/>
            <a:ext cx="31130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A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4779791" y="2056197"/>
            <a:ext cx="29847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B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4779791" y="2305614"/>
            <a:ext cx="30008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dirty="0">
                <a:latin typeface="+mj-lt"/>
                <a:ea typeface="+mj-ea"/>
                <a:cs typeface="맑은 고딕" charset="0"/>
              </a:rPr>
              <a:t>C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36" name="TextBox 35"/>
          <p:cNvSpPr txBox="1"/>
          <p:nvPr/>
        </p:nvSpPr>
        <p:spPr bwMode="auto">
          <a:xfrm>
            <a:off x="4812298" y="2993280"/>
            <a:ext cx="3193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dirty="0" smtClean="0">
                <a:latin typeface="+mj-lt"/>
                <a:ea typeface="+mj-ea"/>
                <a:cs typeface="맑은 고딕" charset="0"/>
              </a:rPr>
              <a:t>D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4821114" y="3300882"/>
            <a:ext cx="28084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dirty="0" smtClean="0">
                <a:latin typeface="+mj-lt"/>
                <a:ea typeface="+mj-ea"/>
                <a:cs typeface="맑은 고딕" charset="0"/>
              </a:rPr>
              <a:t>E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4846510" y="3877621"/>
            <a:ext cx="28084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dirty="0" smtClean="0">
                <a:latin typeface="+mj-lt"/>
                <a:ea typeface="+mj-ea"/>
                <a:cs typeface="맑은 고딕" charset="0"/>
              </a:rPr>
              <a:t>F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4812847" y="4192907"/>
            <a:ext cx="31450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dirty="0" smtClean="0">
                <a:latin typeface="+mj-lt"/>
                <a:ea typeface="+mj-ea"/>
                <a:cs typeface="맑은 고딕" charset="0"/>
              </a:rPr>
              <a:t>G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4810835" y="4804580"/>
            <a:ext cx="3225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dirty="0">
                <a:latin typeface="+mj-lt"/>
                <a:ea typeface="+mj-ea"/>
                <a:cs typeface="맑은 고딕" charset="0"/>
              </a:rPr>
              <a:t>H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41" name="TextBox 40"/>
          <p:cNvSpPr txBox="1"/>
          <p:nvPr/>
        </p:nvSpPr>
        <p:spPr bwMode="auto">
          <a:xfrm>
            <a:off x="4836984" y="5156600"/>
            <a:ext cx="24077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dirty="0" smtClean="0">
                <a:latin typeface="+mj-lt"/>
                <a:ea typeface="+mj-ea"/>
                <a:cs typeface="맑은 고딕" charset="0"/>
              </a:rPr>
              <a:t>I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4825517" y="5644976"/>
            <a:ext cx="2616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dirty="0" smtClean="0">
                <a:latin typeface="+mj-lt"/>
                <a:ea typeface="+mj-ea"/>
                <a:cs typeface="맑은 고딕" charset="0"/>
              </a:rPr>
              <a:t>J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303233"/>
              </p:ext>
            </p:extLst>
          </p:nvPr>
        </p:nvGraphicFramePr>
        <p:xfrm>
          <a:off x="853515" y="2049693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446145"/>
              </p:ext>
            </p:extLst>
          </p:nvPr>
        </p:nvGraphicFramePr>
        <p:xfrm>
          <a:off x="856913" y="2976456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808905"/>
              </p:ext>
            </p:extLst>
          </p:nvPr>
        </p:nvGraphicFramePr>
        <p:xfrm>
          <a:off x="857682" y="3258305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688289"/>
              </p:ext>
            </p:extLst>
          </p:nvPr>
        </p:nvGraphicFramePr>
        <p:xfrm>
          <a:off x="873706" y="3903549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89199"/>
              </p:ext>
            </p:extLst>
          </p:nvPr>
        </p:nvGraphicFramePr>
        <p:xfrm>
          <a:off x="873706" y="4185398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977852"/>
              </p:ext>
            </p:extLst>
          </p:nvPr>
        </p:nvGraphicFramePr>
        <p:xfrm>
          <a:off x="853515" y="4853904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259860"/>
              </p:ext>
            </p:extLst>
          </p:nvPr>
        </p:nvGraphicFramePr>
        <p:xfrm>
          <a:off x="853515" y="5166596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829108"/>
              </p:ext>
            </p:extLst>
          </p:nvPr>
        </p:nvGraphicFramePr>
        <p:xfrm>
          <a:off x="873706" y="5703576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229840"/>
              </p:ext>
            </p:extLst>
          </p:nvPr>
        </p:nvGraphicFramePr>
        <p:xfrm>
          <a:off x="856913" y="2331542"/>
          <a:ext cx="3806060" cy="281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  <a:gridCol w="380606"/>
              </a:tblGrid>
              <a:tr h="281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" name="직사각형 32"/>
          <p:cNvSpPr/>
          <p:nvPr/>
        </p:nvSpPr>
        <p:spPr>
          <a:xfrm>
            <a:off x="626537" y="1490596"/>
            <a:ext cx="6116669" cy="4586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Oval 115"/>
          <p:cNvSpPr>
            <a:spLocks noChangeArrowheads="1"/>
          </p:cNvSpPr>
          <p:nvPr/>
        </p:nvSpPr>
        <p:spPr bwMode="auto">
          <a:xfrm>
            <a:off x="4686894" y="1173541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Oval 115"/>
          <p:cNvSpPr>
            <a:spLocks noChangeArrowheads="1"/>
          </p:cNvSpPr>
          <p:nvPr/>
        </p:nvSpPr>
        <p:spPr bwMode="auto">
          <a:xfrm>
            <a:off x="5258941" y="1849016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67" name="AutoShape 2" descr="agenda, calendar, date, schedule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9" name="TextBox 78"/>
          <p:cNvSpPr txBox="1"/>
          <p:nvPr/>
        </p:nvSpPr>
        <p:spPr bwMode="auto">
          <a:xfrm>
            <a:off x="5486772" y="1886919"/>
            <a:ext cx="108555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900" b="1" dirty="0" smtClean="0">
                <a:latin typeface="+mn-lt"/>
                <a:ea typeface="+mj-ea"/>
                <a:cs typeface="맑은 고딕" charset="0"/>
              </a:rPr>
              <a:t>■ 주차 중</a:t>
            </a:r>
            <a:endParaRPr kumimoji="0" lang="en-US" altLang="ko-KR" sz="900" b="1" dirty="0" smtClean="0">
              <a:latin typeface="+mn-lt"/>
              <a:ea typeface="+mj-ea"/>
              <a:cs typeface="맑은 고딕" charset="0"/>
            </a:endParaRPr>
          </a:p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맑은 고딕" charset="0"/>
              </a:rPr>
              <a:t>□ </a:t>
            </a:r>
            <a:r>
              <a:rPr kumimoji="0" lang="ko-KR" altLang="en-US" sz="900" b="1" dirty="0" smtClean="0">
                <a:latin typeface="+mn-lt"/>
                <a:ea typeface="+mj-ea"/>
                <a:cs typeface="맑은 고딕" charset="0"/>
              </a:rPr>
              <a:t>주차 가능</a:t>
            </a:r>
            <a:endParaRPr kumimoji="0" lang="en-US" altLang="ko-KR" sz="9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j-ea"/>
              <a:cs typeface="맑은 고딕" charset="0"/>
            </a:endParaRPr>
          </a:p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9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j-ea"/>
              <a:cs typeface="맑은 고딕" charset="0"/>
            </a:endParaRPr>
          </a:p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900" b="1" dirty="0" smtClean="0">
                <a:latin typeface="+mn-lt"/>
                <a:ea typeface="+mj-ea"/>
                <a:cs typeface="맑은 고딕" charset="0"/>
              </a:rPr>
              <a:t>남</a:t>
            </a:r>
            <a:r>
              <a:rPr kumimoji="0" lang="ko-KR" altLang="en-US" sz="900" b="1" dirty="0">
                <a:latin typeface="+mn-lt"/>
                <a:ea typeface="+mj-ea"/>
                <a:cs typeface="맑은 고딕" charset="0"/>
              </a:rPr>
              <a:t>은</a:t>
            </a:r>
            <a:r>
              <a:rPr kumimoji="0" lang="ko-KR" altLang="en-US" sz="9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맑은 고딕" charset="0"/>
              </a:rPr>
              <a:t>자리 </a:t>
            </a: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j-ea"/>
                <a:cs typeface="맑은 고딕" charset="0"/>
              </a:rPr>
              <a:t>**</a:t>
            </a: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맑은 고딕" charset="0"/>
              </a:rPr>
              <a:t>/ 100</a:t>
            </a:r>
          </a:p>
        </p:txBody>
      </p:sp>
      <p:sp>
        <p:nvSpPr>
          <p:cNvPr id="53" name="Oval 115"/>
          <p:cNvSpPr>
            <a:spLocks noChangeArrowheads="1"/>
          </p:cNvSpPr>
          <p:nvPr/>
        </p:nvSpPr>
        <p:spPr bwMode="auto">
          <a:xfrm>
            <a:off x="473075" y="1376296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 bwMode="auto">
          <a:xfrm>
            <a:off x="4876989" y="1217142"/>
            <a:ext cx="186621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맑은 고딕" charset="0"/>
              </a:rPr>
              <a:t>2017-05-31</a:t>
            </a:r>
            <a:r>
              <a:rPr kumimoji="0" lang="en-US" altLang="ko-KR" sz="9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맑은 고딕" charset="0"/>
              </a:rPr>
              <a:t> </a:t>
            </a:r>
            <a:r>
              <a:rPr kumimoji="0" lang="ko-KR" altLang="en-US" sz="9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맑은 고딕" charset="0"/>
              </a:rPr>
              <a:t>오전 </a:t>
            </a:r>
            <a:r>
              <a:rPr kumimoji="0" lang="en-US" altLang="ko-KR" sz="9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맑은 고딕" charset="0"/>
              </a:rPr>
              <a:t>11:03:26 </a:t>
            </a:r>
            <a:r>
              <a:rPr kumimoji="0" lang="ko-KR" altLang="en-US" sz="9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j-ea"/>
                <a:cs typeface="맑은 고딕" charset="0"/>
              </a:rPr>
              <a:t>현재</a:t>
            </a:r>
            <a:endParaRPr kumimoji="0" lang="en-US" altLang="ko-KR" sz="9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j-ea"/>
              <a:cs typeface="맑은 고딕" charset="0"/>
            </a:endParaRPr>
          </a:p>
        </p:txBody>
      </p:sp>
      <p:sp>
        <p:nvSpPr>
          <p:cNvPr id="60" name="TextBox 59"/>
          <p:cNvSpPr txBox="1"/>
          <p:nvPr/>
        </p:nvSpPr>
        <p:spPr bwMode="auto">
          <a:xfrm>
            <a:off x="5254324" y="5606406"/>
            <a:ext cx="14526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900" b="1" dirty="0" smtClean="0">
                <a:latin typeface="+mn-lt"/>
                <a:ea typeface="+mj-ea"/>
                <a:cs typeface="맑은 고딕" charset="0"/>
              </a:rPr>
              <a:t>주소 </a:t>
            </a:r>
            <a:r>
              <a:rPr kumimoji="0" lang="en-US" altLang="ko-KR" sz="900" b="1" dirty="0" smtClean="0">
                <a:latin typeface="+mn-lt"/>
                <a:ea typeface="+mj-ea"/>
                <a:cs typeface="맑은 고딕" charset="0"/>
              </a:rPr>
              <a:t>: </a:t>
            </a:r>
            <a:r>
              <a:rPr kumimoji="0" lang="ko-KR" altLang="en-US" sz="900" b="1" dirty="0" smtClean="0">
                <a:latin typeface="+mn-lt"/>
                <a:ea typeface="+mj-ea"/>
                <a:cs typeface="맑은 고딕" charset="0"/>
              </a:rPr>
              <a:t>서울시 송파구</a:t>
            </a:r>
            <a:endParaRPr kumimoji="0" lang="en-US" altLang="ko-KR" sz="900" b="1" dirty="0" smtClean="0">
              <a:latin typeface="+mn-lt"/>
              <a:ea typeface="+mj-ea"/>
              <a:cs typeface="맑은 고딕" charset="0"/>
            </a:endParaRPr>
          </a:p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900" b="1" dirty="0" smtClean="0">
                <a:latin typeface="+mn-lt"/>
                <a:ea typeface="+mj-ea"/>
                <a:cs typeface="맑은 고딕" charset="0"/>
              </a:rPr>
              <a:t>현장 주차 </a:t>
            </a:r>
            <a:r>
              <a:rPr kumimoji="0" lang="en-US" altLang="ko-KR" sz="900" b="1" dirty="0" smtClean="0">
                <a:latin typeface="+mn-lt"/>
                <a:ea typeface="+mj-ea"/>
                <a:cs typeface="맑은 고딕" charset="0"/>
              </a:rPr>
              <a:t>: 5</a:t>
            </a:r>
            <a:r>
              <a:rPr kumimoji="0" lang="ko-KR" altLang="en-US" sz="900" b="1" dirty="0" smtClean="0">
                <a:latin typeface="+mn-lt"/>
                <a:ea typeface="+mj-ea"/>
                <a:cs typeface="맑은 고딕" charset="0"/>
              </a:rPr>
              <a:t>분당 </a:t>
            </a:r>
            <a:r>
              <a:rPr kumimoji="0" lang="en-US" altLang="ko-KR" sz="900" b="1" dirty="0" smtClean="0">
                <a:latin typeface="+mn-lt"/>
                <a:ea typeface="+mj-ea"/>
                <a:cs typeface="맑은 고딕" charset="0"/>
              </a:rPr>
              <a:t>400</a:t>
            </a:r>
            <a:r>
              <a:rPr kumimoji="0" lang="ko-KR" altLang="en-US" sz="900" b="1" dirty="0" smtClean="0">
                <a:latin typeface="+mn-lt"/>
                <a:ea typeface="+mj-ea"/>
                <a:cs typeface="맑은 고딕" charset="0"/>
              </a:rPr>
              <a:t>원</a:t>
            </a:r>
            <a:endParaRPr kumimoji="0" lang="en-US" altLang="ko-KR" sz="9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j-ea"/>
              <a:cs typeface="맑은 고딕" charset="0"/>
            </a:endParaRPr>
          </a:p>
        </p:txBody>
      </p:sp>
      <p:sp>
        <p:nvSpPr>
          <p:cNvPr id="62" name="Oval 115"/>
          <p:cNvSpPr>
            <a:spLocks noChangeArrowheads="1"/>
          </p:cNvSpPr>
          <p:nvPr/>
        </p:nvSpPr>
        <p:spPr bwMode="auto">
          <a:xfrm>
            <a:off x="5182741" y="5413668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2968226" y="6195068"/>
            <a:ext cx="1433289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주차장 상세정보</a:t>
            </a:r>
            <a:endParaRPr lang="ko-KR" altLang="en-US" sz="1100" dirty="0"/>
          </a:p>
        </p:txBody>
      </p:sp>
      <p:sp>
        <p:nvSpPr>
          <p:cNvPr id="64" name="Oval 115"/>
          <p:cNvSpPr>
            <a:spLocks noChangeArrowheads="1"/>
          </p:cNvSpPr>
          <p:nvPr/>
        </p:nvSpPr>
        <p:spPr bwMode="auto">
          <a:xfrm>
            <a:off x="2801644" y="6126185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888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주차장 정보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4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115123793"/>
              </p:ext>
            </p:extLst>
          </p:nvPr>
        </p:nvGraphicFramePr>
        <p:xfrm>
          <a:off x="7545288" y="620688"/>
          <a:ext cx="2304256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1944216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주차장 정보</a:t>
                      </a: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19812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회원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비회원 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열람만 가능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19812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이미지 클릭 시 이미지 크게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보이게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dirty="0" smtClean="0"/>
                        <a:t>변경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19812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W</a:t>
                      </a:r>
                      <a:r>
                        <a:rPr lang="en-US" altLang="ko-KR" sz="1000" baseline="0" dirty="0" smtClean="0"/>
                        <a:t> : 90%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H : auto</a:t>
                      </a:r>
                      <a:endParaRPr lang="ko-KR" alt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66290" y="605040"/>
            <a:ext cx="7334982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556903"/>
              </p:ext>
            </p:extLst>
          </p:nvPr>
        </p:nvGraphicFramePr>
        <p:xfrm>
          <a:off x="128463" y="1941310"/>
          <a:ext cx="7200801" cy="46195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2249"/>
                <a:gridCol w="4968552"/>
              </a:tblGrid>
              <a:tr h="3977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주차 가능 대수</a:t>
                      </a:r>
                      <a:endParaRPr lang="ko-KR" altLang="en-US" sz="1100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/>
                        <a:t>100</a:t>
                      </a:r>
                      <a:r>
                        <a:rPr lang="ko-KR" altLang="en-US" sz="1100" dirty="0" smtClean="0"/>
                        <a:t>대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3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주소</a:t>
                      </a:r>
                      <a:endParaRPr lang="ko-KR" altLang="en-US" sz="1100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kern="1200" dirty="0" smtClean="0">
                          <a:effectLst/>
                        </a:rPr>
                        <a:t>서울시 성동구 </a:t>
                      </a:r>
                      <a:r>
                        <a:rPr lang="ko-KR" altLang="en-US" sz="1100" kern="1200" dirty="0" err="1" smtClean="0">
                          <a:effectLst/>
                        </a:rPr>
                        <a:t>청계천로</a:t>
                      </a:r>
                      <a:r>
                        <a:rPr lang="en-US" altLang="ko-KR" sz="1100" kern="1200" dirty="0" smtClean="0">
                          <a:effectLst/>
                        </a:rPr>
                        <a:t>540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3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연락처</a:t>
                      </a:r>
                      <a:endParaRPr lang="ko-KR" altLang="en-US" sz="1100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kern="1200" dirty="0" smtClean="0">
                          <a:effectLst/>
                        </a:rPr>
                        <a:t>02) 2290-6316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3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운영 시간</a:t>
                      </a:r>
                      <a:endParaRPr lang="ko-KR" altLang="en-US" sz="1100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/>
                        <a:t>09:00</a:t>
                      </a:r>
                      <a:r>
                        <a:rPr lang="en-US" altLang="ko-KR" sz="1100" baseline="0" dirty="0" smtClean="0"/>
                        <a:t> ~ 21:00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10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이용</a:t>
                      </a:r>
                      <a:endParaRPr lang="en-US" altLang="ko-KR" sz="1100" dirty="0" smtClean="0"/>
                    </a:p>
                    <a:p>
                      <a:pPr algn="ctr" latinLnBrk="1"/>
                      <a:r>
                        <a:rPr lang="ko-KR" altLang="en-US" sz="1100" dirty="0" smtClean="0"/>
                        <a:t>요금</a:t>
                      </a:r>
                      <a:endParaRPr lang="ko-KR" altLang="en-US" sz="1100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오프라인 </a:t>
                      </a:r>
                      <a:r>
                        <a:rPr lang="en-US" altLang="ko-KR" sz="1100" dirty="0" smtClean="0"/>
                        <a:t>: 5</a:t>
                      </a:r>
                      <a:r>
                        <a:rPr lang="ko-KR" altLang="en-US" sz="1100" dirty="0" smtClean="0"/>
                        <a:t>분당 </a:t>
                      </a:r>
                      <a:r>
                        <a:rPr lang="en-US" altLang="ko-KR" sz="1100" dirty="0" smtClean="0"/>
                        <a:t>400</a:t>
                      </a:r>
                      <a:r>
                        <a:rPr lang="ko-KR" altLang="en-US" sz="1100" dirty="0" smtClean="0"/>
                        <a:t>원</a:t>
                      </a:r>
                      <a:endParaRPr lang="en-US" altLang="ko-KR" sz="1100" dirty="0" smtClean="0"/>
                    </a:p>
                    <a:p>
                      <a:pPr algn="l" latinLnBrk="1"/>
                      <a:r>
                        <a:rPr lang="ko-KR" altLang="en-US" sz="1100" dirty="0" smtClean="0"/>
                        <a:t>온라인 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ko-KR" altLang="en-US" sz="1100" dirty="0" err="1" smtClean="0"/>
                        <a:t>종일권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100" dirty="0" smtClean="0"/>
                        <a:t>3</a:t>
                      </a:r>
                      <a:r>
                        <a:rPr lang="ko-KR" altLang="en-US" sz="1100" dirty="0" smtClean="0"/>
                        <a:t>만원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825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/>
                        <a:t>요금</a:t>
                      </a:r>
                      <a:endParaRPr lang="en-US" altLang="ko-KR" sz="1100" dirty="0" smtClean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/>
                        <a:t>감면</a:t>
                      </a:r>
                      <a:endParaRPr lang="en-US" altLang="ko-KR" sz="1100" dirty="0" smtClean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/>
                        <a:t>30% : 2</a:t>
                      </a:r>
                      <a:r>
                        <a:rPr lang="ko-KR" altLang="en-US" sz="1100" dirty="0" smtClean="0"/>
                        <a:t>자녀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err="1" smtClean="0"/>
                        <a:t>다둥이</a:t>
                      </a:r>
                      <a:r>
                        <a:rPr lang="en-US" altLang="ko-KR" sz="1100" dirty="0" smtClean="0"/>
                        <a:t>)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dirty="0" smtClean="0"/>
                        <a:t>50%</a:t>
                      </a:r>
                      <a:r>
                        <a:rPr lang="en-US" altLang="ko-KR" sz="1100" baseline="0" dirty="0" smtClean="0"/>
                        <a:t> : </a:t>
                      </a:r>
                      <a:r>
                        <a:rPr lang="ko-KR" altLang="en-US" sz="1100" baseline="0" dirty="0" smtClean="0"/>
                        <a:t>경차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저공해 차량</a:t>
                      </a:r>
                      <a:r>
                        <a:rPr lang="en-US" altLang="ko-KR" sz="1100" baseline="0" dirty="0" smtClean="0"/>
                        <a:t>, 3</a:t>
                      </a:r>
                      <a:r>
                        <a:rPr lang="ko-KR" altLang="en-US" sz="1100" baseline="0" dirty="0" smtClean="0"/>
                        <a:t>자녀</a:t>
                      </a:r>
                      <a:r>
                        <a:rPr lang="en-US" altLang="ko-KR" sz="1100" baseline="0" dirty="0" smtClean="0"/>
                        <a:t>(</a:t>
                      </a:r>
                      <a:r>
                        <a:rPr lang="ko-KR" altLang="en-US" sz="1100" baseline="0" dirty="0" err="1" smtClean="0"/>
                        <a:t>다둥이</a:t>
                      </a:r>
                      <a:r>
                        <a:rPr lang="en-US" altLang="ko-KR" sz="1100" baseline="0" dirty="0" smtClean="0"/>
                        <a:t>), 5.18 </a:t>
                      </a:r>
                      <a:r>
                        <a:rPr lang="ko-KR" altLang="en-US" sz="1100" baseline="0" dirty="0" smtClean="0"/>
                        <a:t>민주유공자</a:t>
                      </a:r>
                      <a:endParaRPr lang="en-US" altLang="ko-KR" sz="1100" baseline="0" dirty="0" smtClean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baseline="0" dirty="0" smtClean="0"/>
                        <a:t>80% : </a:t>
                      </a:r>
                      <a:r>
                        <a:rPr lang="ko-KR" altLang="en-US" sz="1100" baseline="0" dirty="0" smtClean="0"/>
                        <a:t>장애인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국가유공자</a:t>
                      </a:r>
                      <a:r>
                        <a:rPr lang="en-US" altLang="ko-KR" sz="1100" baseline="0" dirty="0" smtClean="0"/>
                        <a:t>(</a:t>
                      </a:r>
                      <a:r>
                        <a:rPr lang="ko-KR" altLang="en-US" sz="1100" baseline="0" dirty="0" smtClean="0"/>
                        <a:t>상이자만 해당</a:t>
                      </a:r>
                      <a:r>
                        <a:rPr lang="en-US" altLang="ko-KR" sz="1100" baseline="0" dirty="0" smtClean="0"/>
                        <a:t>)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100" baseline="0" dirty="0" smtClean="0"/>
                        <a:t>면제 </a:t>
                      </a:r>
                      <a:r>
                        <a:rPr lang="en-US" altLang="ko-KR" sz="1100" baseline="0" dirty="0" smtClean="0"/>
                        <a:t>: </a:t>
                      </a:r>
                      <a:r>
                        <a:rPr lang="ko-KR" altLang="en-US" sz="1100" baseline="0" dirty="0" smtClean="0"/>
                        <a:t>성실납세표지 부착차량</a:t>
                      </a:r>
                      <a:r>
                        <a:rPr lang="en-US" altLang="ko-KR" sz="1100" baseline="0" dirty="0" smtClean="0"/>
                        <a:t>(1</a:t>
                      </a:r>
                      <a:r>
                        <a:rPr lang="ko-KR" altLang="en-US" sz="1100" baseline="0" dirty="0" smtClean="0"/>
                        <a:t>년간</a:t>
                      </a:r>
                      <a:r>
                        <a:rPr lang="en-US" altLang="ko-KR" sz="1100" baseline="0" dirty="0" smtClean="0"/>
                        <a:t>), </a:t>
                      </a:r>
                      <a:r>
                        <a:rPr lang="ko-KR" altLang="en-US" sz="1100" baseline="0" dirty="0" smtClean="0"/>
                        <a:t>긴급자동차</a:t>
                      </a:r>
                      <a:endParaRPr lang="en-US" altLang="ko-KR" sz="1100" baseline="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057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/>
                        <a:t>환불</a:t>
                      </a:r>
                      <a:endParaRPr lang="en-US" altLang="ko-KR" sz="1100" dirty="0" smtClean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100" dirty="0" smtClean="0"/>
                        <a:t>규정</a:t>
                      </a:r>
                      <a:endParaRPr lang="en-US" altLang="ko-KR" sz="1100" dirty="0" smtClean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예약주차 당일 취소 불가</a:t>
                      </a:r>
                      <a:endParaRPr lang="en-US" altLang="ko-KR" sz="1100" dirty="0" smtClean="0"/>
                    </a:p>
                    <a:p>
                      <a:pPr algn="l" latinLnBrk="1"/>
                      <a:r>
                        <a:rPr lang="ko-KR" altLang="en-US" sz="1100" dirty="0" smtClean="0"/>
                        <a:t>예약주차 </a:t>
                      </a:r>
                      <a:r>
                        <a:rPr lang="en-US" altLang="ko-KR" sz="1100" dirty="0" smtClean="0"/>
                        <a:t>1</a:t>
                      </a:r>
                      <a:r>
                        <a:rPr lang="ko-KR" altLang="en-US" sz="1100" dirty="0" smtClean="0"/>
                        <a:t>일 전 취소 시 </a:t>
                      </a:r>
                      <a:r>
                        <a:rPr lang="en-US" altLang="ko-KR" sz="1100" dirty="0" smtClean="0"/>
                        <a:t>50% </a:t>
                      </a:r>
                      <a:r>
                        <a:rPr lang="ko-KR" altLang="en-US" sz="1100" dirty="0" smtClean="0"/>
                        <a:t>수수료 부과</a:t>
                      </a:r>
                      <a:endParaRPr lang="en-US" altLang="ko-KR" sz="1100" dirty="0" smtClean="0"/>
                    </a:p>
                    <a:p>
                      <a:pPr algn="l" latinLnBrk="1"/>
                      <a:r>
                        <a:rPr lang="ko-KR" altLang="en-US" sz="1100" dirty="0" smtClean="0"/>
                        <a:t>예약주차 </a:t>
                      </a:r>
                      <a:r>
                        <a:rPr lang="en-US" altLang="ko-KR" sz="1100" dirty="0" smtClean="0"/>
                        <a:t>2</a:t>
                      </a:r>
                      <a:r>
                        <a:rPr lang="ko-KR" altLang="en-US" sz="1100" dirty="0" smtClean="0"/>
                        <a:t>일 전 취소 시 </a:t>
                      </a:r>
                      <a:r>
                        <a:rPr lang="en-US" altLang="ko-KR" sz="1100" dirty="0" smtClean="0"/>
                        <a:t>30% </a:t>
                      </a:r>
                      <a:r>
                        <a:rPr lang="ko-KR" altLang="en-US" sz="1100" dirty="0" smtClean="0"/>
                        <a:t>수수료 부과</a:t>
                      </a:r>
                      <a:endParaRPr lang="en-US" altLang="ko-KR" sz="1100" dirty="0" smtClean="0"/>
                    </a:p>
                    <a:p>
                      <a:pPr algn="l" latinLnBrk="1"/>
                      <a:r>
                        <a:rPr lang="ko-KR" altLang="en-US" sz="1100" dirty="0" smtClean="0"/>
                        <a:t>예약주차 </a:t>
                      </a:r>
                      <a:r>
                        <a:rPr lang="en-US" altLang="ko-KR" sz="1100" dirty="0" smtClean="0"/>
                        <a:t>3</a:t>
                      </a:r>
                      <a:r>
                        <a:rPr lang="ko-KR" altLang="en-US" sz="1100" dirty="0" smtClean="0"/>
                        <a:t>일 전 이후 취소 시 수수료 없음 </a:t>
                      </a:r>
                      <a:r>
                        <a:rPr lang="en-US" altLang="ko-KR" sz="1100" dirty="0" smtClean="0"/>
                        <a:t>(100% </a:t>
                      </a:r>
                      <a:r>
                        <a:rPr lang="ko-KR" altLang="en-US" sz="1100" dirty="0" smtClean="0"/>
                        <a:t>환불</a:t>
                      </a:r>
                      <a:r>
                        <a:rPr lang="en-US" altLang="ko-KR" sz="1100" dirty="0" smtClean="0"/>
                        <a:t>)</a:t>
                      </a:r>
                    </a:p>
                    <a:p>
                      <a:pPr algn="l" latinLnBrk="1"/>
                      <a:r>
                        <a:rPr lang="ko-KR" altLang="en-US" sz="1100" dirty="0" smtClean="0"/>
                        <a:t>신청일자</a:t>
                      </a:r>
                      <a:r>
                        <a:rPr lang="ko-KR" altLang="en-US" sz="1100" baseline="0" dirty="0" smtClean="0"/>
                        <a:t> 기준 당일 취소 시 수수료 없음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100" dirty="0" smtClean="0"/>
                        <a:t>(100% </a:t>
                      </a:r>
                      <a:r>
                        <a:rPr lang="ko-KR" altLang="en-US" sz="1100" dirty="0" smtClean="0"/>
                        <a:t>환불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825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제외</a:t>
                      </a:r>
                      <a:endParaRPr lang="en-US" altLang="ko-KR" sz="1100" dirty="0" smtClean="0"/>
                    </a:p>
                    <a:p>
                      <a:pPr algn="ctr" latinLnBrk="1"/>
                      <a:r>
                        <a:rPr lang="ko-KR" altLang="en-US" sz="1100" dirty="0" smtClean="0"/>
                        <a:t>차량</a:t>
                      </a:r>
                      <a:endParaRPr lang="ko-KR" altLang="en-US" sz="1100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charset="0"/>
                        <a:buNone/>
                      </a:pPr>
                      <a:r>
                        <a:rPr lang="ko-KR" altLang="en-US" sz="1100" dirty="0" smtClean="0"/>
                        <a:t>공사 차량 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트럭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중장비</a:t>
                      </a:r>
                      <a:r>
                        <a:rPr lang="en-US" altLang="ko-KR" sz="1100" dirty="0" smtClean="0"/>
                        <a:t>)</a:t>
                      </a:r>
                    </a:p>
                    <a:p>
                      <a:pPr marL="0" indent="0" algn="l" latinLnBrk="1">
                        <a:buFont typeface="Arial" charset="0"/>
                        <a:buNone/>
                      </a:pPr>
                      <a:r>
                        <a:rPr lang="ko-KR" altLang="en-US" sz="1100" dirty="0" smtClean="0"/>
                        <a:t>이륜차</a:t>
                      </a:r>
                      <a:endParaRPr lang="en-US" altLang="ko-KR" sz="1100" dirty="0" smtClean="0"/>
                    </a:p>
                    <a:p>
                      <a:pPr marL="0" indent="0" algn="l" latinLnBrk="1">
                        <a:buFont typeface="Arial" charset="0"/>
                        <a:buNone/>
                      </a:pPr>
                      <a:r>
                        <a:rPr lang="ko-KR" altLang="en-US" sz="1100" dirty="0" smtClean="0"/>
                        <a:t>버스</a:t>
                      </a:r>
                      <a:endParaRPr lang="en-US" altLang="ko-KR" sz="1100" dirty="0" smtClean="0"/>
                    </a:p>
                    <a:p>
                      <a:pPr marL="0" indent="0" algn="l" latinLnBrk="1">
                        <a:buFont typeface="Arial" charset="0"/>
                        <a:buNone/>
                      </a:pPr>
                      <a:r>
                        <a:rPr lang="ko-KR" altLang="en-US" sz="1100" dirty="0" smtClean="0"/>
                        <a:t>높이 </a:t>
                      </a:r>
                      <a:r>
                        <a:rPr lang="en-US" altLang="ko-KR" sz="1100" dirty="0" smtClean="0"/>
                        <a:t>2.1m </a:t>
                      </a:r>
                      <a:r>
                        <a:rPr lang="ko-KR" altLang="en-US" sz="1100" dirty="0" smtClean="0"/>
                        <a:t>이상 차량</a:t>
                      </a:r>
                      <a:endParaRPr lang="en-US" altLang="ko-KR" sz="1100" dirty="0" smtClean="0"/>
                    </a:p>
                    <a:p>
                      <a:pPr marL="0" indent="0" algn="l" latinLnBrk="1">
                        <a:buFont typeface="Arial" charset="0"/>
                        <a:buNone/>
                      </a:pPr>
                      <a:r>
                        <a:rPr lang="ko-KR" altLang="en-US" sz="1100" dirty="0" smtClean="0"/>
                        <a:t>적재 차량</a:t>
                      </a:r>
                      <a:endParaRPr lang="en-US" altLang="ko-KR" sz="11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 bwMode="auto">
          <a:xfrm>
            <a:off x="37406" y="620688"/>
            <a:ext cx="114486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dirty="0" smtClean="0">
                <a:latin typeface="+mj-lt"/>
                <a:ea typeface="+mj-ea"/>
                <a:cs typeface="맑은 고딕" charset="0"/>
              </a:rPr>
              <a:t>주차장 정보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7989" y="928465"/>
            <a:ext cx="2294731" cy="9163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86414" y="928464"/>
            <a:ext cx="2294731" cy="9163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17046" y="928465"/>
            <a:ext cx="2294731" cy="9163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83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공지사항 게시판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4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2524347412"/>
              </p:ext>
            </p:extLst>
          </p:nvPr>
        </p:nvGraphicFramePr>
        <p:xfrm>
          <a:off x="7545288" y="620688"/>
          <a:ext cx="2304256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1944216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19812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회원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 비회원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: </a:t>
                      </a:r>
                      <a:r>
                        <a:rPr lang="ko-KR" altLang="en-US" sz="1000" dirty="0" smtClean="0"/>
                        <a:t>공지사항 글에 대해 열람만 가능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19812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W : 90%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H : auto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한 페이지당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개의 글 출력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/>
                </a:tc>
              </a:tr>
              <a:tr h="198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제목 클릭 시 공지사항 글 상세보기</a:t>
                      </a:r>
                      <a:r>
                        <a:rPr lang="en-US" altLang="ko-KR" sz="1000" dirty="0" smtClean="0"/>
                        <a:t>. ( </a:t>
                      </a:r>
                      <a:r>
                        <a:rPr lang="ko-KR" altLang="en-US" sz="1000" dirty="0" smtClean="0"/>
                        <a:t>다음 페이지 </a:t>
                      </a:r>
                      <a:r>
                        <a:rPr lang="en-US" altLang="ko-KR" sz="1000" dirty="0" smtClean="0"/>
                        <a:t>)</a:t>
                      </a:r>
                    </a:p>
                  </a:txBody>
                  <a:tcPr/>
                </a:tc>
              </a:tr>
              <a:tr h="198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err="1" smtClean="0"/>
                        <a:t>페이징</a:t>
                      </a:r>
                      <a:r>
                        <a:rPr lang="ko-KR" altLang="en-US" sz="1000" dirty="0" smtClean="0"/>
                        <a:t> 처리 기준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개 묶음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- &gt;: 5</a:t>
                      </a:r>
                      <a:r>
                        <a:rPr lang="ko-KR" altLang="en-US" sz="1000" dirty="0" smtClean="0"/>
                        <a:t>개 단위씩 다음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- &lt;: 5</a:t>
                      </a:r>
                      <a:r>
                        <a:rPr lang="ko-KR" altLang="en-US" sz="1000" dirty="0" smtClean="0"/>
                        <a:t>개 단위씩 이전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해당 페이지는 굵게 표시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- &gt;&gt;: </a:t>
                      </a:r>
                      <a:r>
                        <a:rPr lang="ko-KR" altLang="en-US" sz="1000" dirty="0" smtClean="0"/>
                        <a:t>마지막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- &lt;&lt;: </a:t>
                      </a:r>
                      <a:r>
                        <a:rPr lang="ko-KR" altLang="en-US" sz="1000" dirty="0" smtClean="0"/>
                        <a:t>처음</a:t>
                      </a:r>
                      <a:endParaRPr lang="en-US" altLang="ko-KR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66290" y="605040"/>
            <a:ext cx="7334982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99348"/>
              </p:ext>
            </p:extLst>
          </p:nvPr>
        </p:nvGraphicFramePr>
        <p:xfrm>
          <a:off x="169385" y="1196750"/>
          <a:ext cx="7128792" cy="4824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151"/>
                <a:gridCol w="4248472"/>
                <a:gridCol w="1224136"/>
                <a:gridCol w="1049033"/>
              </a:tblGrid>
              <a:tr h="3779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등록일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/>
                </a:tc>
              </a:tr>
              <a:tr h="444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~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2017/06/10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admin123</a:t>
                      </a:r>
                      <a:endParaRPr lang="ko-KR" altLang="en-US" sz="1400" dirty="0" smtClean="0"/>
                    </a:p>
                  </a:txBody>
                  <a:tcPr anchor="ctr"/>
                </a:tc>
              </a:tr>
              <a:tr h="444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~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2017/06/09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admin123</a:t>
                      </a:r>
                      <a:endParaRPr lang="ko-KR" altLang="en-US" sz="1400" dirty="0" smtClean="0"/>
                    </a:p>
                  </a:txBody>
                  <a:tcPr anchor="ctr"/>
                </a:tc>
              </a:tr>
              <a:tr h="444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~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2017/06/08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admin123</a:t>
                      </a:r>
                      <a:endParaRPr lang="ko-KR" altLang="en-US" sz="1400" dirty="0" smtClean="0"/>
                    </a:p>
                  </a:txBody>
                  <a:tcPr anchor="ctr"/>
                </a:tc>
              </a:tr>
              <a:tr h="444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최일현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2017/06/07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admin123</a:t>
                      </a:r>
                      <a:endParaRPr lang="ko-KR" altLang="en-US" sz="1400" dirty="0" smtClean="0"/>
                    </a:p>
                  </a:txBody>
                  <a:tcPr anchor="ctr"/>
                </a:tc>
              </a:tr>
              <a:tr h="444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 smtClean="0"/>
                        <a:t>안드보라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2017/06/06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admin123</a:t>
                      </a:r>
                      <a:endParaRPr lang="ko-KR" altLang="en-US" sz="1400" dirty="0" smtClean="0"/>
                    </a:p>
                  </a:txBody>
                  <a:tcPr anchor="ctr"/>
                </a:tc>
              </a:tr>
              <a:tr h="444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장태준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2017/06/05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admin123</a:t>
                      </a:r>
                      <a:endParaRPr lang="ko-KR" altLang="en-US" sz="1400" dirty="0" smtClean="0"/>
                    </a:p>
                  </a:txBody>
                  <a:tcPr anchor="ctr"/>
                </a:tc>
              </a:tr>
              <a:tr h="444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백승환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2017/06/04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admin123</a:t>
                      </a:r>
                      <a:endParaRPr lang="ko-KR" altLang="en-US" sz="1400" dirty="0" smtClean="0"/>
                    </a:p>
                  </a:txBody>
                  <a:tcPr anchor="ctr"/>
                </a:tc>
              </a:tr>
              <a:tr h="444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공지사항 제목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2017/06/03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admin123</a:t>
                      </a:r>
                      <a:endParaRPr lang="ko-KR" altLang="en-US" sz="1400" dirty="0" smtClean="0"/>
                    </a:p>
                  </a:txBody>
                  <a:tcPr anchor="ctr"/>
                </a:tc>
              </a:tr>
              <a:tr h="444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공지사항 테스트 완료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2017/06/02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admin123</a:t>
                      </a:r>
                      <a:endParaRPr lang="ko-KR" altLang="en-US" sz="1400" dirty="0" smtClean="0"/>
                    </a:p>
                  </a:txBody>
                  <a:tcPr anchor="ctr"/>
                </a:tc>
              </a:tr>
              <a:tr h="444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공지사항 테스트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2017/06/01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admin123</a:t>
                      </a:r>
                      <a:endParaRPr lang="ko-KR" altLang="en-US" sz="140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0" name="Oval 115"/>
          <p:cNvSpPr>
            <a:spLocks noChangeArrowheads="1"/>
          </p:cNvSpPr>
          <p:nvPr/>
        </p:nvSpPr>
        <p:spPr bwMode="auto">
          <a:xfrm>
            <a:off x="36550" y="1082450"/>
            <a:ext cx="228600" cy="22860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Oval 115"/>
          <p:cNvSpPr>
            <a:spLocks noChangeArrowheads="1"/>
          </p:cNvSpPr>
          <p:nvPr/>
        </p:nvSpPr>
        <p:spPr bwMode="auto">
          <a:xfrm>
            <a:off x="680145" y="2828553"/>
            <a:ext cx="228600" cy="22860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 bwMode="auto">
          <a:xfrm>
            <a:off x="73822" y="791974"/>
            <a:ext cx="90281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dirty="0" smtClean="0">
                <a:latin typeface="+mj-lt"/>
                <a:ea typeface="+mj-ea"/>
                <a:cs typeface="맑은 고딕" charset="0"/>
              </a:rPr>
              <a:t>공지사항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29" name="TextBox 21"/>
          <p:cNvSpPr txBox="1">
            <a:spLocks noChangeArrowheads="1"/>
          </p:cNvSpPr>
          <p:nvPr/>
        </p:nvSpPr>
        <p:spPr bwMode="auto">
          <a:xfrm>
            <a:off x="3216084" y="6267375"/>
            <a:ext cx="128432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73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470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20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93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67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40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14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87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ea typeface="나눔고딕" pitchFamily="50" charset="-127"/>
              </a:rPr>
              <a:t>&lt;&lt; &lt;  </a:t>
            </a:r>
            <a:r>
              <a:rPr lang="en-US" altLang="ko-KR" sz="1000" b="1" dirty="0">
                <a:ea typeface="나눔고딕" pitchFamily="50" charset="-127"/>
              </a:rPr>
              <a:t>1</a:t>
            </a:r>
            <a:r>
              <a:rPr lang="en-US" altLang="ko-KR" sz="800" dirty="0">
                <a:ea typeface="나눔고딕" pitchFamily="50" charset="-127"/>
              </a:rPr>
              <a:t> 2 3 4 </a:t>
            </a:r>
            <a:r>
              <a:rPr lang="en-US" altLang="ko-KR" sz="800" dirty="0" smtClean="0">
                <a:ea typeface="나눔고딕" pitchFamily="50" charset="-127"/>
              </a:rPr>
              <a:t>5  &gt; &gt;&gt;</a:t>
            </a:r>
            <a:endParaRPr lang="ko-KR" altLang="en-US" sz="800" dirty="0">
              <a:ea typeface="나눔고딕" pitchFamily="50" charset="-127"/>
            </a:endParaRPr>
          </a:p>
        </p:txBody>
      </p:sp>
      <p:sp>
        <p:nvSpPr>
          <p:cNvPr id="30" name="Oval 115"/>
          <p:cNvSpPr>
            <a:spLocks noChangeArrowheads="1"/>
          </p:cNvSpPr>
          <p:nvPr/>
        </p:nvSpPr>
        <p:spPr bwMode="auto">
          <a:xfrm>
            <a:off x="3014117" y="6267375"/>
            <a:ext cx="228600" cy="22860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21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공지사항 글 상세보기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4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737444104"/>
              </p:ext>
            </p:extLst>
          </p:nvPr>
        </p:nvGraphicFramePr>
        <p:xfrm>
          <a:off x="7545288" y="620688"/>
          <a:ext cx="2304256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1944216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회원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비회원 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읽기만 가능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W : 90%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H : auto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198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목록보기 버튼 클릭 시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공지사항 게시판 목록으로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이동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66290" y="605040"/>
            <a:ext cx="7334982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13323" y="6233120"/>
            <a:ext cx="703604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목록</a:t>
            </a:r>
            <a:r>
              <a:rPr lang="ko-KR" altLang="en-US" sz="1000" b="1" dirty="0">
                <a:solidFill>
                  <a:schemeClr val="tx1"/>
                </a:solidFill>
              </a:rPr>
              <a:t>보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8" name="Oval 115"/>
          <p:cNvSpPr>
            <a:spLocks noChangeArrowheads="1"/>
          </p:cNvSpPr>
          <p:nvPr/>
        </p:nvSpPr>
        <p:spPr bwMode="auto">
          <a:xfrm>
            <a:off x="590228" y="6112532"/>
            <a:ext cx="228600" cy="22860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704528" y="816967"/>
            <a:ext cx="90281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dirty="0" smtClean="0">
                <a:latin typeface="+mj-lt"/>
                <a:ea typeface="+mj-ea"/>
                <a:cs typeface="맑은 고딕" charset="0"/>
              </a:rPr>
              <a:t>공지사항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713323" y="1308630"/>
            <a:ext cx="6327909" cy="4810190"/>
            <a:chOff x="713323" y="1308630"/>
            <a:chExt cx="6327909" cy="4810190"/>
          </a:xfrm>
        </p:grpSpPr>
        <p:sp>
          <p:nvSpPr>
            <p:cNvPr id="4" name="직사각형 3"/>
            <p:cNvSpPr/>
            <p:nvPr/>
          </p:nvSpPr>
          <p:spPr>
            <a:xfrm>
              <a:off x="713323" y="1308630"/>
              <a:ext cx="1198680" cy="30271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>
                  <a:solidFill>
                    <a:schemeClr val="tx1"/>
                  </a:solidFill>
                </a:rPr>
                <a:t>제목</a:t>
              </a:r>
              <a:endParaRPr lang="ko-KR" altLang="en-US" sz="13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920798" y="2216786"/>
              <a:ext cx="5120434" cy="390203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13323" y="1611349"/>
              <a:ext cx="1198680" cy="30271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>
                  <a:solidFill>
                    <a:schemeClr val="tx1"/>
                  </a:solidFill>
                </a:rPr>
                <a:t>작성</a:t>
              </a:r>
              <a:r>
                <a:rPr lang="ko-KR" altLang="en-US" sz="1300" b="1" dirty="0">
                  <a:solidFill>
                    <a:schemeClr val="tx1"/>
                  </a:solidFill>
                </a:rPr>
                <a:t>자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912003" y="1615730"/>
              <a:ext cx="5129229" cy="30271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3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920798" y="1914068"/>
              <a:ext cx="5120434" cy="30271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3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13323" y="1914068"/>
              <a:ext cx="1198680" cy="30271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>
                  <a:solidFill>
                    <a:schemeClr val="tx1"/>
                  </a:solidFill>
                </a:rPr>
                <a:t>등록</a:t>
              </a:r>
              <a:r>
                <a:rPr lang="ko-KR" altLang="en-US" sz="1300" b="1" dirty="0">
                  <a:solidFill>
                    <a:schemeClr val="tx1"/>
                  </a:solidFill>
                </a:rPr>
                <a:t>일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13323" y="2216785"/>
              <a:ext cx="1207475" cy="390203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>
                  <a:solidFill>
                    <a:schemeClr val="tx1"/>
                  </a:solidFill>
                </a:rPr>
                <a:t>내용</a:t>
              </a:r>
              <a:endParaRPr lang="en-US" altLang="ko-KR" sz="13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912003" y="1308630"/>
              <a:ext cx="5129229" cy="30271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3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직선 연결선 7"/>
          <p:cNvCxnSpPr/>
          <p:nvPr/>
        </p:nvCxnSpPr>
        <p:spPr>
          <a:xfrm>
            <a:off x="695003" y="1196752"/>
            <a:ext cx="63367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59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비회원 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</a:t>
            </a:r>
            <a:r>
              <a:rPr lang="ko-KR" altLang="en-US" dirty="0" smtClean="0"/>
              <a:t>게시판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4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4165485400"/>
              </p:ext>
            </p:extLst>
          </p:nvPr>
        </p:nvGraphicFramePr>
        <p:xfrm>
          <a:off x="7545288" y="620688"/>
          <a:ext cx="230425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1944216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비회원</a:t>
                      </a:r>
                      <a:r>
                        <a:rPr lang="en-US" altLang="ko-KR" sz="1000" baseline="0" dirty="0" smtClean="0"/>
                        <a:t>: </a:t>
                      </a:r>
                      <a:r>
                        <a:rPr lang="en-US" altLang="ko-KR" sz="1000" baseline="0" dirty="0" err="1" smtClean="0"/>
                        <a:t>QnA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게시판 목록 보기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W : 90%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H : auto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한 페이지당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개의 글 출력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모든 </a:t>
                      </a:r>
                      <a:r>
                        <a:rPr lang="en-US" altLang="ko-KR" sz="1000" dirty="0" err="1" smtClean="0"/>
                        <a:t>QnA</a:t>
                      </a:r>
                      <a:r>
                        <a:rPr lang="ko-KR" altLang="en-US" sz="1000" dirty="0" smtClean="0"/>
                        <a:t>글은 회</a:t>
                      </a:r>
                      <a:r>
                        <a:rPr lang="ko-KR" altLang="en-US" sz="1000" baseline="0" dirty="0" smtClean="0"/>
                        <a:t>원 본인과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ko-KR" altLang="en-US" sz="1000" baseline="0" dirty="0" smtClean="0"/>
                        <a:t>관리자만 볼 수 있도록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ko-KR" altLang="en-US" sz="1000" baseline="0" dirty="0" err="1" smtClean="0"/>
                        <a:t>비밀글로</a:t>
                      </a:r>
                      <a:r>
                        <a:rPr lang="ko-KR" altLang="en-US" sz="1000" baseline="0" dirty="0" smtClean="0"/>
                        <a:t> 등록된다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/>
                        <a:t>비회원은 </a:t>
                      </a:r>
                      <a:r>
                        <a:rPr lang="en-US" altLang="ko-KR" sz="1000" baseline="0" dirty="0" err="1" smtClean="0"/>
                        <a:t>QnA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게시판의 글을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ko-KR" altLang="en-US" sz="1000" baseline="0" dirty="0" smtClean="0"/>
                        <a:t>클릭 시 권한이 없다는 </a:t>
                      </a:r>
                      <a:r>
                        <a:rPr lang="ko-KR" altLang="en-US" sz="1000" baseline="0" dirty="0" err="1" smtClean="0"/>
                        <a:t>경고창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ko-KR" altLang="en-US" sz="1000" baseline="0" dirty="0" smtClean="0"/>
                        <a:t>출력</a:t>
                      </a:r>
                      <a:r>
                        <a:rPr lang="en-US" altLang="ko-KR" sz="1000" baseline="0" dirty="0" smtClean="0"/>
                        <a:t>!!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/>
                        <a:t>글 등록 클릭 시 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ko-KR" altLang="en-US" sz="1000" baseline="0" dirty="0" smtClean="0"/>
                        <a:t>비회원은 권한이 없기에 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Alert</a:t>
                      </a:r>
                      <a:r>
                        <a:rPr lang="ko-KR" altLang="en-US" sz="1000" baseline="0" dirty="0" smtClean="0"/>
                        <a:t>창이 뜨고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ko-KR" altLang="en-US" sz="1000" baseline="0" dirty="0" smtClean="0"/>
                        <a:t>로그인 창으로 이동</a:t>
                      </a:r>
                      <a:endParaRPr lang="en-US" altLang="ko-KR" sz="10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66290" y="605040"/>
            <a:ext cx="7334982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69968"/>
              </p:ext>
            </p:extLst>
          </p:nvPr>
        </p:nvGraphicFramePr>
        <p:xfrm>
          <a:off x="533367" y="1183834"/>
          <a:ext cx="6440048" cy="4693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193"/>
                <a:gridCol w="4176464"/>
                <a:gridCol w="1224136"/>
                <a:gridCol w="580255"/>
              </a:tblGrid>
              <a:tr h="3676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82605" marR="82605" marT="41303" marB="4130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82605" marR="82605" marT="41303" marB="413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등록일</a:t>
                      </a:r>
                    </a:p>
                  </a:txBody>
                  <a:tcPr marL="82605" marR="82605" marT="41303" marB="413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조회수</a:t>
                      </a:r>
                    </a:p>
                  </a:txBody>
                  <a:tcPr marL="82605" marR="82605" marT="41303" marB="41303" anchor="ctr"/>
                </a:tc>
              </a:tr>
              <a:tr h="432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</a:t>
                      </a:r>
                      <a:endParaRPr lang="ko-KR" altLang="en-US" sz="1300" dirty="0"/>
                    </a:p>
                  </a:txBody>
                  <a:tcPr marL="82605" marR="82605" marT="41303" marB="41303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 smtClean="0"/>
                        <a:t>    ~</a:t>
                      </a:r>
                      <a:endParaRPr lang="ko-KR" altLang="en-US" sz="1300" dirty="0"/>
                    </a:p>
                  </a:txBody>
                  <a:tcPr marL="82605" marR="82605" marT="41303" marB="413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2017/06/10</a:t>
                      </a:r>
                      <a:endParaRPr lang="ko-KR" altLang="en-US" sz="1300" dirty="0" smtClean="0"/>
                    </a:p>
                  </a:txBody>
                  <a:tcPr marL="82605" marR="82605" marT="41303" marB="413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0</a:t>
                      </a:r>
                      <a:endParaRPr lang="ko-KR" altLang="en-US" sz="1300" dirty="0" smtClean="0"/>
                    </a:p>
                  </a:txBody>
                  <a:tcPr marL="82605" marR="82605" marT="41303" marB="41303" anchor="ctr"/>
                </a:tc>
              </a:tr>
              <a:tr h="432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</a:t>
                      </a:r>
                      <a:endParaRPr lang="ko-KR" altLang="en-US" sz="1300" dirty="0"/>
                    </a:p>
                  </a:txBody>
                  <a:tcPr marL="82605" marR="82605" marT="41303" marB="41303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 smtClean="0"/>
                        <a:t>    ~</a:t>
                      </a:r>
                      <a:endParaRPr lang="ko-KR" altLang="en-US" sz="1300" dirty="0"/>
                    </a:p>
                  </a:txBody>
                  <a:tcPr marL="82605" marR="82605" marT="41303" marB="413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2017/06/09</a:t>
                      </a:r>
                      <a:endParaRPr lang="ko-KR" altLang="en-US" sz="1300" dirty="0" smtClean="0"/>
                    </a:p>
                  </a:txBody>
                  <a:tcPr marL="82605" marR="82605" marT="41303" marB="413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0</a:t>
                      </a:r>
                      <a:endParaRPr lang="ko-KR" altLang="en-US" sz="1300" dirty="0" smtClean="0"/>
                    </a:p>
                  </a:txBody>
                  <a:tcPr marL="82605" marR="82605" marT="41303" marB="41303" anchor="ctr"/>
                </a:tc>
              </a:tr>
              <a:tr h="432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3</a:t>
                      </a:r>
                      <a:endParaRPr lang="ko-KR" altLang="en-US" sz="1300" dirty="0"/>
                    </a:p>
                  </a:txBody>
                  <a:tcPr marL="82605" marR="82605" marT="41303" marB="41303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 smtClean="0"/>
                        <a:t>    ~</a:t>
                      </a:r>
                      <a:endParaRPr lang="ko-KR" altLang="en-US" sz="1300" dirty="0"/>
                    </a:p>
                  </a:txBody>
                  <a:tcPr marL="82605" marR="82605" marT="41303" marB="413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2017/06/08</a:t>
                      </a:r>
                      <a:endParaRPr lang="ko-KR" altLang="en-US" sz="1300" dirty="0" smtClean="0"/>
                    </a:p>
                  </a:txBody>
                  <a:tcPr marL="82605" marR="82605" marT="41303" marB="413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0</a:t>
                      </a:r>
                      <a:endParaRPr lang="ko-KR" altLang="en-US" sz="1300" dirty="0" smtClean="0"/>
                    </a:p>
                  </a:txBody>
                  <a:tcPr marL="82605" marR="82605" marT="41303" marB="41303" anchor="ctr"/>
                </a:tc>
              </a:tr>
              <a:tr h="432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4</a:t>
                      </a:r>
                      <a:endParaRPr lang="ko-KR" altLang="en-US" sz="1300" dirty="0"/>
                    </a:p>
                  </a:txBody>
                  <a:tcPr marL="82605" marR="82605" marT="41303" marB="41303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/>
                        <a:t>    최일현</a:t>
                      </a:r>
                      <a:endParaRPr lang="ko-KR" altLang="en-US" sz="1300" dirty="0"/>
                    </a:p>
                  </a:txBody>
                  <a:tcPr marL="82605" marR="82605" marT="41303" marB="413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2017/06/07</a:t>
                      </a:r>
                      <a:endParaRPr lang="ko-KR" altLang="en-US" sz="1300" dirty="0" smtClean="0"/>
                    </a:p>
                  </a:txBody>
                  <a:tcPr marL="82605" marR="82605" marT="41303" marB="413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0</a:t>
                      </a:r>
                      <a:endParaRPr lang="ko-KR" altLang="en-US" sz="1300" dirty="0" smtClean="0"/>
                    </a:p>
                  </a:txBody>
                  <a:tcPr marL="82605" marR="82605" marT="41303" marB="41303" anchor="ctr"/>
                </a:tc>
              </a:tr>
              <a:tr h="432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5</a:t>
                      </a:r>
                      <a:endParaRPr lang="ko-KR" altLang="en-US" sz="1300" dirty="0"/>
                    </a:p>
                  </a:txBody>
                  <a:tcPr marL="82605" marR="82605" marT="41303" marB="41303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/>
                        <a:t>    </a:t>
                      </a:r>
                      <a:r>
                        <a:rPr lang="ko-KR" altLang="en-US" sz="1300" dirty="0" err="1" smtClean="0"/>
                        <a:t>안드보라</a:t>
                      </a:r>
                      <a:endParaRPr lang="ko-KR" altLang="en-US" sz="1300" dirty="0"/>
                    </a:p>
                  </a:txBody>
                  <a:tcPr marL="82605" marR="82605" marT="41303" marB="413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2017/06/06</a:t>
                      </a:r>
                      <a:endParaRPr lang="ko-KR" altLang="en-US" sz="1300" dirty="0" smtClean="0"/>
                    </a:p>
                  </a:txBody>
                  <a:tcPr marL="82605" marR="82605" marT="41303" marB="413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0</a:t>
                      </a:r>
                      <a:endParaRPr lang="ko-KR" altLang="en-US" sz="1300" dirty="0" smtClean="0"/>
                    </a:p>
                  </a:txBody>
                  <a:tcPr marL="82605" marR="82605" marT="41303" marB="41303" anchor="ctr"/>
                </a:tc>
              </a:tr>
              <a:tr h="432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6</a:t>
                      </a:r>
                      <a:endParaRPr lang="ko-KR" altLang="en-US" sz="1300" dirty="0"/>
                    </a:p>
                  </a:txBody>
                  <a:tcPr marL="82605" marR="82605" marT="41303" marB="41303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/>
                        <a:t>    장태준</a:t>
                      </a:r>
                      <a:endParaRPr lang="ko-KR" altLang="en-US" sz="1300" dirty="0"/>
                    </a:p>
                  </a:txBody>
                  <a:tcPr marL="82605" marR="82605" marT="41303" marB="413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2017/06/05</a:t>
                      </a:r>
                      <a:endParaRPr lang="ko-KR" altLang="en-US" sz="1300" dirty="0" smtClean="0"/>
                    </a:p>
                  </a:txBody>
                  <a:tcPr marL="82605" marR="82605" marT="41303" marB="413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0</a:t>
                      </a:r>
                      <a:endParaRPr lang="ko-KR" altLang="en-US" sz="1300" dirty="0" smtClean="0"/>
                    </a:p>
                  </a:txBody>
                  <a:tcPr marL="82605" marR="82605" marT="41303" marB="41303" anchor="ctr"/>
                </a:tc>
              </a:tr>
              <a:tr h="432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7</a:t>
                      </a:r>
                      <a:endParaRPr lang="ko-KR" altLang="en-US" sz="1300" dirty="0"/>
                    </a:p>
                  </a:txBody>
                  <a:tcPr marL="82605" marR="82605" marT="41303" marB="41303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/>
                        <a:t>    백승환</a:t>
                      </a:r>
                      <a:endParaRPr lang="ko-KR" altLang="en-US" sz="1300" dirty="0"/>
                    </a:p>
                  </a:txBody>
                  <a:tcPr marL="82605" marR="82605" marT="41303" marB="413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2017/06/04</a:t>
                      </a:r>
                      <a:endParaRPr lang="ko-KR" altLang="en-US" sz="1300" dirty="0" smtClean="0"/>
                    </a:p>
                  </a:txBody>
                  <a:tcPr marL="82605" marR="82605" marT="41303" marB="413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0</a:t>
                      </a:r>
                      <a:endParaRPr lang="ko-KR" altLang="en-US" sz="1300" dirty="0" smtClean="0"/>
                    </a:p>
                  </a:txBody>
                  <a:tcPr marL="82605" marR="82605" marT="41303" marB="41303" anchor="ctr"/>
                </a:tc>
              </a:tr>
              <a:tr h="432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8</a:t>
                      </a:r>
                      <a:endParaRPr lang="ko-KR" altLang="en-US" sz="1300" dirty="0"/>
                    </a:p>
                  </a:txBody>
                  <a:tcPr marL="82605" marR="82605" marT="41303" marB="41303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 smtClean="0"/>
                        <a:t>    </a:t>
                      </a:r>
                      <a:r>
                        <a:rPr lang="en-US" altLang="ko-KR" sz="1300" dirty="0" err="1" smtClean="0"/>
                        <a:t>QnA</a:t>
                      </a:r>
                      <a:r>
                        <a:rPr lang="ko-KR" altLang="en-US" sz="1300" dirty="0" smtClean="0"/>
                        <a:t> 제목</a:t>
                      </a:r>
                      <a:endParaRPr lang="ko-KR" altLang="en-US" sz="1300" dirty="0"/>
                    </a:p>
                  </a:txBody>
                  <a:tcPr marL="82605" marR="82605" marT="41303" marB="413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2017/06/03</a:t>
                      </a:r>
                      <a:endParaRPr lang="ko-KR" altLang="en-US" sz="1300" dirty="0" smtClean="0"/>
                    </a:p>
                  </a:txBody>
                  <a:tcPr marL="82605" marR="82605" marT="41303" marB="413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0</a:t>
                      </a:r>
                      <a:endParaRPr lang="ko-KR" altLang="en-US" sz="1300" dirty="0" smtClean="0"/>
                    </a:p>
                  </a:txBody>
                  <a:tcPr marL="82605" marR="82605" marT="41303" marB="41303" anchor="ctr"/>
                </a:tc>
              </a:tr>
              <a:tr h="432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9</a:t>
                      </a:r>
                      <a:endParaRPr lang="ko-KR" altLang="en-US" sz="1300" dirty="0"/>
                    </a:p>
                  </a:txBody>
                  <a:tcPr marL="82605" marR="82605" marT="41303" marB="41303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 smtClean="0"/>
                        <a:t>    </a:t>
                      </a:r>
                      <a:r>
                        <a:rPr lang="en-US" altLang="ko-KR" sz="1300" dirty="0" err="1" smtClean="0"/>
                        <a:t>QnA</a:t>
                      </a:r>
                      <a:r>
                        <a:rPr lang="ko-KR" altLang="en-US" sz="1300" dirty="0" smtClean="0"/>
                        <a:t> 테스트 완료</a:t>
                      </a:r>
                      <a:endParaRPr lang="ko-KR" altLang="en-US" sz="1300" dirty="0"/>
                    </a:p>
                  </a:txBody>
                  <a:tcPr marL="82605" marR="82605" marT="41303" marB="413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2017/06/02</a:t>
                      </a:r>
                      <a:endParaRPr lang="ko-KR" altLang="en-US" sz="1300" dirty="0" smtClean="0"/>
                    </a:p>
                  </a:txBody>
                  <a:tcPr marL="82605" marR="82605" marT="41303" marB="413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0</a:t>
                      </a:r>
                      <a:endParaRPr lang="ko-KR" altLang="en-US" sz="1300" dirty="0" smtClean="0"/>
                    </a:p>
                  </a:txBody>
                  <a:tcPr marL="82605" marR="82605" marT="41303" marB="41303" anchor="ctr"/>
                </a:tc>
              </a:tr>
              <a:tr h="432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10</a:t>
                      </a:r>
                      <a:endParaRPr lang="ko-KR" altLang="en-US" sz="1300" dirty="0"/>
                    </a:p>
                  </a:txBody>
                  <a:tcPr marL="82605" marR="82605" marT="41303" marB="41303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 smtClean="0"/>
                        <a:t>    </a:t>
                      </a:r>
                      <a:r>
                        <a:rPr lang="en-US" altLang="ko-KR" sz="1300" dirty="0" err="1" smtClean="0"/>
                        <a:t>QnA</a:t>
                      </a:r>
                      <a:r>
                        <a:rPr lang="ko-KR" altLang="en-US" sz="1300" dirty="0" smtClean="0"/>
                        <a:t> 테스트</a:t>
                      </a:r>
                      <a:endParaRPr lang="ko-KR" altLang="en-US" sz="1300" dirty="0"/>
                    </a:p>
                  </a:txBody>
                  <a:tcPr marL="82605" marR="82605" marT="41303" marB="413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2017/06/01</a:t>
                      </a:r>
                      <a:endParaRPr lang="ko-KR" altLang="en-US" sz="1300" dirty="0" smtClean="0"/>
                    </a:p>
                  </a:txBody>
                  <a:tcPr marL="82605" marR="82605" marT="41303" marB="413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0</a:t>
                      </a:r>
                      <a:endParaRPr lang="ko-KR" altLang="en-US" sz="1300" dirty="0" smtClean="0"/>
                    </a:p>
                  </a:txBody>
                  <a:tcPr marL="82605" marR="82605" marT="41303" marB="41303" anchor="ctr"/>
                </a:tc>
              </a:tr>
            </a:tbl>
          </a:graphicData>
        </a:graphic>
      </p:graphicFrame>
      <p:sp>
        <p:nvSpPr>
          <p:cNvPr id="20" name="Oval 115"/>
          <p:cNvSpPr>
            <a:spLocks noChangeArrowheads="1"/>
          </p:cNvSpPr>
          <p:nvPr/>
        </p:nvSpPr>
        <p:spPr bwMode="auto">
          <a:xfrm>
            <a:off x="419067" y="1052736"/>
            <a:ext cx="228600" cy="22860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Oval 115"/>
          <p:cNvSpPr>
            <a:spLocks noChangeArrowheads="1"/>
          </p:cNvSpPr>
          <p:nvPr/>
        </p:nvSpPr>
        <p:spPr bwMode="auto">
          <a:xfrm>
            <a:off x="763960" y="1412776"/>
            <a:ext cx="228600" cy="22860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450404" y="744959"/>
            <a:ext cx="55976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QnA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pic>
        <p:nvPicPr>
          <p:cNvPr id="35" name="Picture 2" descr="C:\Users\baekseunghwan\Desktop\자물쇠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396" y="1678227"/>
            <a:ext cx="176064" cy="1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C:\Users\baekseunghwan\Desktop\자물쇠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396" y="2105276"/>
            <a:ext cx="176064" cy="1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C:\Users\baekseunghwan\Desktop\자물쇠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396" y="2528620"/>
            <a:ext cx="176064" cy="1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C:\Users\baekseunghwan\Desktop\자물쇠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396" y="2963827"/>
            <a:ext cx="176064" cy="1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C:\Users\baekseunghwan\Desktop\자물쇠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396" y="3393386"/>
            <a:ext cx="176064" cy="1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C:\Users\baekseunghwan\Desktop\자물쇠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396" y="3825084"/>
            <a:ext cx="176064" cy="1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C:\Users\baekseunghwan\Desktop\자물쇠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396" y="4253953"/>
            <a:ext cx="176064" cy="1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C:\Users\baekseunghwan\Desktop\자물쇠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396" y="4702564"/>
            <a:ext cx="176064" cy="1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C:\Users\baekseunghwan\Desktop\자물쇠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396" y="5134612"/>
            <a:ext cx="176064" cy="1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:\Users\baekseunghwan\Desktop\자물쇠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396" y="5565928"/>
            <a:ext cx="176064" cy="1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꺾인 연결선 4"/>
          <p:cNvCxnSpPr>
            <a:stCxn id="21" idx="4"/>
            <a:endCxn id="35" idx="1"/>
          </p:cNvCxnSpPr>
          <p:nvPr/>
        </p:nvCxnSpPr>
        <p:spPr>
          <a:xfrm rot="16200000" flipH="1">
            <a:off x="898387" y="1621249"/>
            <a:ext cx="124883" cy="165136"/>
          </a:xfrm>
          <a:prstGeom prst="bentConnector2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2863836" y="1641375"/>
            <a:ext cx="2208860" cy="1152128"/>
            <a:chOff x="7545288" y="4592163"/>
            <a:chExt cx="2208860" cy="1152128"/>
          </a:xfrm>
        </p:grpSpPr>
        <p:sp>
          <p:nvSpPr>
            <p:cNvPr id="47" name="직사각형 46"/>
            <p:cNvSpPr/>
            <p:nvPr/>
          </p:nvSpPr>
          <p:spPr>
            <a:xfrm>
              <a:off x="7545288" y="4592163"/>
              <a:ext cx="2208860" cy="11521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5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500" dirty="0" smtClean="0">
                  <a:solidFill>
                    <a:schemeClr val="tx1"/>
                  </a:solidFill>
                </a:rPr>
                <a:t>접근 불가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8397690" y="5229200"/>
              <a:ext cx="504056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확</a:t>
              </a:r>
              <a:r>
                <a:rPr lang="ko-KR" altLang="en-US" sz="1000" b="1" dirty="0">
                  <a:solidFill>
                    <a:schemeClr val="tx1"/>
                  </a:solidFill>
                </a:rPr>
                <a:t>인</a:t>
              </a:r>
            </a:p>
          </p:txBody>
        </p:sp>
      </p:grpSp>
      <p:sp>
        <p:nvSpPr>
          <p:cNvPr id="51" name="Oval 115"/>
          <p:cNvSpPr>
            <a:spLocks noChangeArrowheads="1"/>
          </p:cNvSpPr>
          <p:nvPr/>
        </p:nvSpPr>
        <p:spPr bwMode="auto">
          <a:xfrm>
            <a:off x="2440294" y="1860200"/>
            <a:ext cx="228600" cy="22860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1496616" y="1651386"/>
            <a:ext cx="50405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1" dirty="0" smtClean="0">
                <a:latin typeface="+mj-lt"/>
                <a:ea typeface="+mj-ea"/>
                <a:cs typeface="맑은 고딕" charset="0"/>
              </a:rPr>
              <a:t>클릭</a:t>
            </a:r>
            <a:r>
              <a:rPr kumimoji="0" lang="en-US" altLang="ko-KR" sz="1000" b="1" dirty="0" smtClean="0">
                <a:latin typeface="+mj-lt"/>
                <a:ea typeface="+mj-ea"/>
                <a:cs typeface="맑은 고딕" charset="0"/>
              </a:rPr>
              <a:t>!</a:t>
            </a:r>
            <a:endParaRPr kumimoji="0" lang="ko-KR" altLang="en-US" sz="1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cxnSp>
        <p:nvCxnSpPr>
          <p:cNvPr id="52" name="꺾인 연결선 51"/>
          <p:cNvCxnSpPr>
            <a:stCxn id="10" idx="3"/>
            <a:endCxn id="47" idx="1"/>
          </p:cNvCxnSpPr>
          <p:nvPr/>
        </p:nvCxnSpPr>
        <p:spPr>
          <a:xfrm>
            <a:off x="2000672" y="1774497"/>
            <a:ext cx="863164" cy="442942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21"/>
          <p:cNvSpPr txBox="1">
            <a:spLocks noChangeArrowheads="1"/>
          </p:cNvSpPr>
          <p:nvPr/>
        </p:nvSpPr>
        <p:spPr bwMode="auto">
          <a:xfrm>
            <a:off x="3216084" y="6238800"/>
            <a:ext cx="128432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73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470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20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93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67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40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14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87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ea typeface="나눔고딕" pitchFamily="50" charset="-127"/>
              </a:rPr>
              <a:t>&lt;&lt; &lt;  </a:t>
            </a:r>
            <a:r>
              <a:rPr lang="en-US" altLang="ko-KR" sz="1000" b="1" dirty="0">
                <a:ea typeface="나눔고딕" pitchFamily="50" charset="-127"/>
              </a:rPr>
              <a:t>1</a:t>
            </a:r>
            <a:r>
              <a:rPr lang="en-US" altLang="ko-KR" sz="800" dirty="0">
                <a:ea typeface="나눔고딕" pitchFamily="50" charset="-127"/>
              </a:rPr>
              <a:t> 2 3 4 </a:t>
            </a:r>
            <a:r>
              <a:rPr lang="en-US" altLang="ko-KR" sz="800" dirty="0" smtClean="0">
                <a:ea typeface="나눔고딕" pitchFamily="50" charset="-127"/>
              </a:rPr>
              <a:t>5  &gt; &gt;&gt;</a:t>
            </a:r>
            <a:endParaRPr lang="ko-KR" altLang="en-US" sz="800" dirty="0">
              <a:ea typeface="나눔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249144" y="5915372"/>
            <a:ext cx="703604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글 등록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3080791" y="4302564"/>
            <a:ext cx="2524049" cy="1152128"/>
            <a:chOff x="7545288" y="4592163"/>
            <a:chExt cx="2208860" cy="1152128"/>
          </a:xfrm>
        </p:grpSpPr>
        <p:sp>
          <p:nvSpPr>
            <p:cNvPr id="31" name="직사각형 30"/>
            <p:cNvSpPr/>
            <p:nvPr/>
          </p:nvSpPr>
          <p:spPr>
            <a:xfrm>
              <a:off x="7545288" y="4592163"/>
              <a:ext cx="2208860" cy="11521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5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500" dirty="0" smtClean="0">
                  <a:solidFill>
                    <a:schemeClr val="tx1"/>
                  </a:solidFill>
                </a:rPr>
                <a:t>회원만 </a:t>
              </a:r>
              <a:r>
                <a:rPr lang="ko-KR" altLang="en-US" sz="1500" dirty="0" err="1" smtClean="0">
                  <a:solidFill>
                    <a:schemeClr val="tx1"/>
                  </a:solidFill>
                </a:rPr>
                <a:t>이용가능합니다</a:t>
              </a:r>
              <a:r>
                <a:rPr lang="en-US" altLang="ko-KR" sz="1500" dirty="0" smtClean="0">
                  <a:solidFill>
                    <a:schemeClr val="tx1"/>
                  </a:solidFill>
                </a:rPr>
                <a:t>.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8397690" y="5229200"/>
              <a:ext cx="504056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확</a:t>
              </a:r>
              <a:r>
                <a:rPr lang="ko-KR" altLang="en-US" sz="1000" b="1" dirty="0">
                  <a:solidFill>
                    <a:schemeClr val="tx1"/>
                  </a:solidFill>
                </a:rPr>
                <a:t>인</a:t>
              </a:r>
            </a:p>
          </p:txBody>
        </p:sp>
      </p:grpSp>
      <p:cxnSp>
        <p:nvCxnSpPr>
          <p:cNvPr id="33" name="꺾인 연결선 32"/>
          <p:cNvCxnSpPr>
            <a:stCxn id="28" idx="0"/>
            <a:endCxn id="31" idx="3"/>
          </p:cNvCxnSpPr>
          <p:nvPr/>
        </p:nvCxnSpPr>
        <p:spPr>
          <a:xfrm rot="16200000" flipV="1">
            <a:off x="5584521" y="4898947"/>
            <a:ext cx="1036744" cy="996106"/>
          </a:xfrm>
          <a:prstGeom prst="bentConnector2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115"/>
          <p:cNvSpPr>
            <a:spLocks noChangeArrowheads="1"/>
          </p:cNvSpPr>
          <p:nvPr/>
        </p:nvSpPr>
        <p:spPr bwMode="auto">
          <a:xfrm>
            <a:off x="6249144" y="4711001"/>
            <a:ext cx="228600" cy="22860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5597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회원 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</a:t>
            </a:r>
            <a:r>
              <a:rPr lang="ko-KR" altLang="en-US" dirty="0" smtClean="0"/>
              <a:t>게시판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4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830807795"/>
              </p:ext>
            </p:extLst>
          </p:nvPr>
        </p:nvGraphicFramePr>
        <p:xfrm>
          <a:off x="7545288" y="488880"/>
          <a:ext cx="2304256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1800200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W : 90%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H : auto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한 페이지당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개의 글 출력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모든 </a:t>
                      </a:r>
                      <a:r>
                        <a:rPr lang="en-US" altLang="ko-KR" sz="1000" dirty="0" err="1" smtClean="0"/>
                        <a:t>QnA</a:t>
                      </a:r>
                      <a:r>
                        <a:rPr lang="ko-KR" altLang="en-US" sz="1000" dirty="0" smtClean="0"/>
                        <a:t>글은 회</a:t>
                      </a:r>
                      <a:r>
                        <a:rPr lang="ko-KR" altLang="en-US" sz="1000" baseline="0" dirty="0" smtClean="0"/>
                        <a:t>원 본인과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ko-KR" altLang="en-US" sz="1000" baseline="0" dirty="0" smtClean="0"/>
                        <a:t>관리자만 볼 수 있도록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ko-KR" altLang="en-US" sz="1000" baseline="0" dirty="0" err="1" smtClean="0"/>
                        <a:t>비밀글로</a:t>
                      </a:r>
                      <a:r>
                        <a:rPr lang="ko-KR" altLang="en-US" sz="1000" baseline="0" dirty="0" smtClean="0"/>
                        <a:t> 등록된다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제목 클릭 시 </a:t>
                      </a:r>
                      <a:r>
                        <a:rPr lang="en-US" altLang="ko-KR" sz="1000" dirty="0" err="1" smtClean="0"/>
                        <a:t>QnA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글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상세보기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회원은 </a:t>
                      </a:r>
                      <a:r>
                        <a:rPr lang="en-US" altLang="ko-KR" sz="1000" dirty="0" err="1" smtClean="0"/>
                        <a:t>QnA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게시판에서 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ko-KR" altLang="en-US" sz="1000" baseline="0" dirty="0" smtClean="0"/>
                        <a:t>글쓰기 버튼을 클릭해</a:t>
                      </a:r>
                      <a:r>
                        <a:rPr lang="en-US" altLang="ko-KR" sz="1000" baseline="0" dirty="0" smtClean="0"/>
                        <a:t> </a:t>
                      </a:r>
                    </a:p>
                    <a:p>
                      <a:pPr latinLnBrk="1"/>
                      <a:r>
                        <a:rPr lang="en-US" altLang="ko-KR" sz="1000" baseline="0" dirty="0" err="1" smtClean="0"/>
                        <a:t>QnA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글을 </a:t>
                      </a:r>
                      <a:r>
                        <a:rPr lang="ko-KR" altLang="en-US" sz="1000" dirty="0" smtClean="0"/>
                        <a:t>쓸 수 있다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66290" y="605040"/>
            <a:ext cx="7334982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435546" y="764704"/>
            <a:ext cx="55976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QnA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249144" y="5915372"/>
            <a:ext cx="703604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글 등록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6" name="Oval 115"/>
          <p:cNvSpPr>
            <a:spLocks noChangeArrowheads="1"/>
          </p:cNvSpPr>
          <p:nvPr/>
        </p:nvSpPr>
        <p:spPr bwMode="auto">
          <a:xfrm>
            <a:off x="6134844" y="5901655"/>
            <a:ext cx="228600" cy="22860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339014"/>
              </p:ext>
            </p:extLst>
          </p:nvPr>
        </p:nvGraphicFramePr>
        <p:xfrm>
          <a:off x="533367" y="1183834"/>
          <a:ext cx="6440048" cy="4693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193"/>
                <a:gridCol w="4248472"/>
                <a:gridCol w="1152128"/>
                <a:gridCol w="580255"/>
              </a:tblGrid>
              <a:tr h="3676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82605" marR="82605" marT="41303" marB="4130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82605" marR="82605" marT="41303" marB="413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등록일</a:t>
                      </a:r>
                    </a:p>
                  </a:txBody>
                  <a:tcPr marL="82605" marR="82605" marT="41303" marB="413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조회수</a:t>
                      </a:r>
                    </a:p>
                  </a:txBody>
                  <a:tcPr marL="82605" marR="82605" marT="41303" marB="41303" anchor="ctr"/>
                </a:tc>
              </a:tr>
              <a:tr h="432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</a:t>
                      </a:r>
                      <a:endParaRPr lang="ko-KR" altLang="en-US" sz="1300" dirty="0"/>
                    </a:p>
                  </a:txBody>
                  <a:tcPr marL="82605" marR="82605" marT="41303" marB="41303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 smtClean="0"/>
                        <a:t>    ~</a:t>
                      </a:r>
                      <a:endParaRPr lang="ko-KR" altLang="en-US" sz="1300" dirty="0"/>
                    </a:p>
                  </a:txBody>
                  <a:tcPr marL="82605" marR="82605" marT="41303" marB="413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2017/06/10</a:t>
                      </a:r>
                      <a:endParaRPr lang="ko-KR" altLang="en-US" sz="1300" dirty="0" smtClean="0"/>
                    </a:p>
                  </a:txBody>
                  <a:tcPr marL="82605" marR="82605" marT="41303" marB="413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0</a:t>
                      </a:r>
                      <a:endParaRPr lang="ko-KR" altLang="en-US" sz="1300" dirty="0" smtClean="0"/>
                    </a:p>
                  </a:txBody>
                  <a:tcPr marL="82605" marR="82605" marT="41303" marB="41303" anchor="ctr"/>
                </a:tc>
              </a:tr>
              <a:tr h="432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</a:t>
                      </a:r>
                      <a:endParaRPr lang="ko-KR" altLang="en-US" sz="1300" dirty="0"/>
                    </a:p>
                  </a:txBody>
                  <a:tcPr marL="82605" marR="82605" marT="41303" marB="41303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 smtClean="0"/>
                        <a:t>    ~</a:t>
                      </a:r>
                      <a:endParaRPr lang="ko-KR" altLang="en-US" sz="1300" dirty="0"/>
                    </a:p>
                  </a:txBody>
                  <a:tcPr marL="82605" marR="82605" marT="41303" marB="413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2017/06/09</a:t>
                      </a:r>
                      <a:endParaRPr lang="ko-KR" altLang="en-US" sz="1300" dirty="0" smtClean="0"/>
                    </a:p>
                  </a:txBody>
                  <a:tcPr marL="82605" marR="82605" marT="41303" marB="413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0</a:t>
                      </a:r>
                      <a:endParaRPr lang="ko-KR" altLang="en-US" sz="1300" dirty="0" smtClean="0"/>
                    </a:p>
                  </a:txBody>
                  <a:tcPr marL="82605" marR="82605" marT="41303" marB="41303" anchor="ctr"/>
                </a:tc>
              </a:tr>
              <a:tr h="432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3</a:t>
                      </a:r>
                      <a:endParaRPr lang="ko-KR" altLang="en-US" sz="1300" dirty="0"/>
                    </a:p>
                  </a:txBody>
                  <a:tcPr marL="82605" marR="82605" marT="41303" marB="41303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 smtClean="0"/>
                        <a:t>    ~</a:t>
                      </a:r>
                      <a:endParaRPr lang="ko-KR" altLang="en-US" sz="1300" dirty="0"/>
                    </a:p>
                  </a:txBody>
                  <a:tcPr marL="82605" marR="82605" marT="41303" marB="413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2017/06/08</a:t>
                      </a:r>
                      <a:endParaRPr lang="ko-KR" altLang="en-US" sz="1300" dirty="0" smtClean="0"/>
                    </a:p>
                  </a:txBody>
                  <a:tcPr marL="82605" marR="82605" marT="41303" marB="413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0</a:t>
                      </a:r>
                      <a:endParaRPr lang="ko-KR" altLang="en-US" sz="1300" dirty="0" smtClean="0"/>
                    </a:p>
                  </a:txBody>
                  <a:tcPr marL="82605" marR="82605" marT="41303" marB="41303" anchor="ctr"/>
                </a:tc>
              </a:tr>
              <a:tr h="432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4</a:t>
                      </a:r>
                      <a:endParaRPr lang="ko-KR" altLang="en-US" sz="1300" dirty="0"/>
                    </a:p>
                  </a:txBody>
                  <a:tcPr marL="82605" marR="82605" marT="41303" marB="41303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/>
                        <a:t>    최일현</a:t>
                      </a:r>
                      <a:endParaRPr lang="ko-KR" altLang="en-US" sz="1300" dirty="0"/>
                    </a:p>
                  </a:txBody>
                  <a:tcPr marL="82605" marR="82605" marT="41303" marB="413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2017/06/07</a:t>
                      </a:r>
                      <a:endParaRPr lang="ko-KR" altLang="en-US" sz="1300" dirty="0" smtClean="0"/>
                    </a:p>
                  </a:txBody>
                  <a:tcPr marL="82605" marR="82605" marT="41303" marB="413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0</a:t>
                      </a:r>
                      <a:endParaRPr lang="ko-KR" altLang="en-US" sz="1300" dirty="0" smtClean="0"/>
                    </a:p>
                  </a:txBody>
                  <a:tcPr marL="82605" marR="82605" marT="41303" marB="41303" anchor="ctr"/>
                </a:tc>
              </a:tr>
              <a:tr h="432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5</a:t>
                      </a:r>
                      <a:endParaRPr lang="ko-KR" altLang="en-US" sz="1300" dirty="0"/>
                    </a:p>
                  </a:txBody>
                  <a:tcPr marL="82605" marR="82605" marT="41303" marB="41303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/>
                        <a:t>    </a:t>
                      </a:r>
                      <a:r>
                        <a:rPr lang="ko-KR" altLang="en-US" sz="1300" dirty="0" err="1" smtClean="0"/>
                        <a:t>안드보라</a:t>
                      </a:r>
                      <a:endParaRPr lang="ko-KR" altLang="en-US" sz="1300" dirty="0"/>
                    </a:p>
                  </a:txBody>
                  <a:tcPr marL="82605" marR="82605" marT="41303" marB="413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2017/06/06</a:t>
                      </a:r>
                      <a:endParaRPr lang="ko-KR" altLang="en-US" sz="1300" dirty="0" smtClean="0"/>
                    </a:p>
                  </a:txBody>
                  <a:tcPr marL="82605" marR="82605" marT="41303" marB="413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0</a:t>
                      </a:r>
                      <a:endParaRPr lang="ko-KR" altLang="en-US" sz="1300" dirty="0" smtClean="0"/>
                    </a:p>
                  </a:txBody>
                  <a:tcPr marL="82605" marR="82605" marT="41303" marB="41303" anchor="ctr"/>
                </a:tc>
              </a:tr>
              <a:tr h="432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6</a:t>
                      </a:r>
                      <a:endParaRPr lang="ko-KR" altLang="en-US" sz="1300" dirty="0"/>
                    </a:p>
                  </a:txBody>
                  <a:tcPr marL="82605" marR="82605" marT="41303" marB="41303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/>
                        <a:t>    장태준</a:t>
                      </a:r>
                      <a:endParaRPr lang="ko-KR" altLang="en-US" sz="1300" dirty="0"/>
                    </a:p>
                  </a:txBody>
                  <a:tcPr marL="82605" marR="82605" marT="41303" marB="413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2017/06/05</a:t>
                      </a:r>
                      <a:endParaRPr lang="ko-KR" altLang="en-US" sz="1300" dirty="0" smtClean="0"/>
                    </a:p>
                  </a:txBody>
                  <a:tcPr marL="82605" marR="82605" marT="41303" marB="413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0</a:t>
                      </a:r>
                      <a:endParaRPr lang="ko-KR" altLang="en-US" sz="1300" dirty="0" smtClean="0"/>
                    </a:p>
                  </a:txBody>
                  <a:tcPr marL="82605" marR="82605" marT="41303" marB="41303" anchor="ctr"/>
                </a:tc>
              </a:tr>
              <a:tr h="432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7</a:t>
                      </a:r>
                      <a:endParaRPr lang="ko-KR" altLang="en-US" sz="1300" dirty="0"/>
                    </a:p>
                  </a:txBody>
                  <a:tcPr marL="82605" marR="82605" marT="41303" marB="41303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/>
                        <a:t>    백승환</a:t>
                      </a:r>
                      <a:endParaRPr lang="ko-KR" altLang="en-US" sz="1300" dirty="0"/>
                    </a:p>
                  </a:txBody>
                  <a:tcPr marL="82605" marR="82605" marT="41303" marB="413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2017/06/04</a:t>
                      </a:r>
                      <a:endParaRPr lang="ko-KR" altLang="en-US" sz="1300" dirty="0" smtClean="0"/>
                    </a:p>
                  </a:txBody>
                  <a:tcPr marL="82605" marR="82605" marT="41303" marB="413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0</a:t>
                      </a:r>
                      <a:endParaRPr lang="ko-KR" altLang="en-US" sz="1300" dirty="0" smtClean="0"/>
                    </a:p>
                  </a:txBody>
                  <a:tcPr marL="82605" marR="82605" marT="41303" marB="41303" anchor="ctr"/>
                </a:tc>
              </a:tr>
              <a:tr h="432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8</a:t>
                      </a:r>
                      <a:endParaRPr lang="ko-KR" altLang="en-US" sz="1300" dirty="0"/>
                    </a:p>
                  </a:txBody>
                  <a:tcPr marL="82605" marR="82605" marT="41303" marB="41303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 smtClean="0"/>
                        <a:t>    </a:t>
                      </a:r>
                      <a:r>
                        <a:rPr lang="en-US" altLang="ko-KR" sz="1300" dirty="0" err="1" smtClean="0"/>
                        <a:t>QnA</a:t>
                      </a:r>
                      <a:r>
                        <a:rPr lang="ko-KR" altLang="en-US" sz="1300" dirty="0" smtClean="0"/>
                        <a:t> 제목</a:t>
                      </a:r>
                      <a:endParaRPr lang="ko-KR" altLang="en-US" sz="1300" dirty="0"/>
                    </a:p>
                  </a:txBody>
                  <a:tcPr marL="82605" marR="82605" marT="41303" marB="413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2017/06/03</a:t>
                      </a:r>
                      <a:endParaRPr lang="ko-KR" altLang="en-US" sz="1300" dirty="0" smtClean="0"/>
                    </a:p>
                  </a:txBody>
                  <a:tcPr marL="82605" marR="82605" marT="41303" marB="413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0</a:t>
                      </a:r>
                      <a:endParaRPr lang="ko-KR" altLang="en-US" sz="1300" dirty="0" smtClean="0"/>
                    </a:p>
                  </a:txBody>
                  <a:tcPr marL="82605" marR="82605" marT="41303" marB="41303" anchor="ctr"/>
                </a:tc>
              </a:tr>
              <a:tr h="432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9</a:t>
                      </a:r>
                      <a:endParaRPr lang="ko-KR" altLang="en-US" sz="1300" dirty="0"/>
                    </a:p>
                  </a:txBody>
                  <a:tcPr marL="82605" marR="82605" marT="41303" marB="41303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 smtClean="0"/>
                        <a:t>    </a:t>
                      </a:r>
                      <a:r>
                        <a:rPr lang="en-US" altLang="ko-KR" sz="1300" dirty="0" err="1" smtClean="0"/>
                        <a:t>QnA</a:t>
                      </a:r>
                      <a:r>
                        <a:rPr lang="ko-KR" altLang="en-US" sz="1300" dirty="0" smtClean="0"/>
                        <a:t> 테스트 완료</a:t>
                      </a:r>
                      <a:endParaRPr lang="ko-KR" altLang="en-US" sz="1300" dirty="0"/>
                    </a:p>
                  </a:txBody>
                  <a:tcPr marL="82605" marR="82605" marT="41303" marB="413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2017/06/02</a:t>
                      </a:r>
                      <a:endParaRPr lang="ko-KR" altLang="en-US" sz="1300" dirty="0" smtClean="0"/>
                    </a:p>
                  </a:txBody>
                  <a:tcPr marL="82605" marR="82605" marT="41303" marB="413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0</a:t>
                      </a:r>
                      <a:endParaRPr lang="ko-KR" altLang="en-US" sz="1300" dirty="0" smtClean="0"/>
                    </a:p>
                  </a:txBody>
                  <a:tcPr marL="82605" marR="82605" marT="41303" marB="41303" anchor="ctr"/>
                </a:tc>
              </a:tr>
              <a:tr h="432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10</a:t>
                      </a:r>
                      <a:endParaRPr lang="ko-KR" altLang="en-US" sz="1300" dirty="0"/>
                    </a:p>
                  </a:txBody>
                  <a:tcPr marL="82605" marR="82605" marT="41303" marB="41303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 smtClean="0"/>
                        <a:t>    </a:t>
                      </a:r>
                      <a:r>
                        <a:rPr lang="en-US" altLang="ko-KR" sz="1300" dirty="0" err="1" smtClean="0"/>
                        <a:t>QnA</a:t>
                      </a:r>
                      <a:r>
                        <a:rPr lang="ko-KR" altLang="en-US" sz="1300" dirty="0" smtClean="0"/>
                        <a:t> 테스트</a:t>
                      </a:r>
                      <a:endParaRPr lang="ko-KR" altLang="en-US" sz="1300" dirty="0"/>
                    </a:p>
                  </a:txBody>
                  <a:tcPr marL="82605" marR="82605" marT="41303" marB="413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2017/06/01</a:t>
                      </a:r>
                      <a:endParaRPr lang="ko-KR" altLang="en-US" sz="1300" dirty="0" smtClean="0"/>
                    </a:p>
                  </a:txBody>
                  <a:tcPr marL="82605" marR="82605" marT="41303" marB="413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0</a:t>
                      </a:r>
                      <a:endParaRPr lang="ko-KR" altLang="en-US" sz="1300" dirty="0" smtClean="0"/>
                    </a:p>
                  </a:txBody>
                  <a:tcPr marL="82605" marR="82605" marT="41303" marB="41303" anchor="ctr"/>
                </a:tc>
              </a:tr>
            </a:tbl>
          </a:graphicData>
        </a:graphic>
      </p:graphicFrame>
      <p:sp>
        <p:nvSpPr>
          <p:cNvPr id="29" name="Oval 115"/>
          <p:cNvSpPr>
            <a:spLocks noChangeArrowheads="1"/>
          </p:cNvSpPr>
          <p:nvPr/>
        </p:nvSpPr>
        <p:spPr bwMode="auto">
          <a:xfrm>
            <a:off x="869876" y="2782069"/>
            <a:ext cx="228600" cy="22860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Oval 115"/>
          <p:cNvSpPr>
            <a:spLocks noChangeArrowheads="1"/>
          </p:cNvSpPr>
          <p:nvPr/>
        </p:nvSpPr>
        <p:spPr bwMode="auto">
          <a:xfrm>
            <a:off x="419067" y="1052736"/>
            <a:ext cx="228600" cy="22860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" name="Picture 2" descr="C:\Users\baekseunghwan\Desktop\자물쇠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396" y="1678227"/>
            <a:ext cx="176064" cy="1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:\Users\baekseunghwan\Desktop\자물쇠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396" y="2105276"/>
            <a:ext cx="176064" cy="1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Users\baekseunghwan\Desktop\자물쇠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396" y="2528620"/>
            <a:ext cx="176064" cy="1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C:\Users\baekseunghwan\Desktop\자물쇠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396" y="2963827"/>
            <a:ext cx="176064" cy="1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:\Users\baekseunghwan\Desktop\자물쇠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396" y="3393386"/>
            <a:ext cx="176064" cy="1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C:\Users\baekseunghwan\Desktop\자물쇠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396" y="3825084"/>
            <a:ext cx="176064" cy="1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C:\Users\baekseunghwan\Desktop\자물쇠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396" y="4253953"/>
            <a:ext cx="176064" cy="1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C:\Users\baekseunghwan\Desktop\자물쇠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396" y="4702564"/>
            <a:ext cx="176064" cy="1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C:\Users\baekseunghwan\Desktop\자물쇠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396" y="5134612"/>
            <a:ext cx="176064" cy="1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C:\Users\baekseunghwan\Desktop\자물쇠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396" y="5565928"/>
            <a:ext cx="176064" cy="1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Oval 115"/>
          <p:cNvSpPr>
            <a:spLocks noChangeArrowheads="1"/>
          </p:cNvSpPr>
          <p:nvPr/>
        </p:nvSpPr>
        <p:spPr bwMode="auto">
          <a:xfrm>
            <a:off x="763960" y="1412776"/>
            <a:ext cx="228600" cy="22860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cxnSp>
        <p:nvCxnSpPr>
          <p:cNvPr id="41" name="꺾인 연결선 40"/>
          <p:cNvCxnSpPr>
            <a:stCxn id="40" idx="4"/>
          </p:cNvCxnSpPr>
          <p:nvPr/>
        </p:nvCxnSpPr>
        <p:spPr>
          <a:xfrm rot="16200000" flipH="1">
            <a:off x="898387" y="1621249"/>
            <a:ext cx="124883" cy="165136"/>
          </a:xfrm>
          <a:prstGeom prst="bentConnector2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21"/>
          <p:cNvSpPr txBox="1">
            <a:spLocks noChangeArrowheads="1"/>
          </p:cNvSpPr>
          <p:nvPr/>
        </p:nvSpPr>
        <p:spPr bwMode="auto">
          <a:xfrm>
            <a:off x="3197034" y="6238800"/>
            <a:ext cx="128432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73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470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20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93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67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40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14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87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ea typeface="나눔고딕" pitchFamily="50" charset="-127"/>
              </a:rPr>
              <a:t>&lt;&lt; &lt;  </a:t>
            </a:r>
            <a:r>
              <a:rPr lang="en-US" altLang="ko-KR" sz="1000" b="1" dirty="0">
                <a:ea typeface="나눔고딕" pitchFamily="50" charset="-127"/>
              </a:rPr>
              <a:t>1</a:t>
            </a:r>
            <a:r>
              <a:rPr lang="en-US" altLang="ko-KR" sz="800" dirty="0">
                <a:ea typeface="나눔고딕" pitchFamily="50" charset="-127"/>
              </a:rPr>
              <a:t> 2 3 4 </a:t>
            </a:r>
            <a:r>
              <a:rPr lang="en-US" altLang="ko-KR" sz="800" dirty="0" smtClean="0">
                <a:ea typeface="나눔고딕" pitchFamily="50" charset="-127"/>
              </a:rPr>
              <a:t>5  &gt; &gt;&gt;</a:t>
            </a:r>
            <a:endParaRPr lang="ko-KR" altLang="en-US" sz="800" dirty="0"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054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QnA</a:t>
            </a:r>
            <a:r>
              <a:rPr lang="ko-KR" altLang="en-US" dirty="0" smtClean="0"/>
              <a:t> 글 등록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4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986721155"/>
              </p:ext>
            </p:extLst>
          </p:nvPr>
        </p:nvGraphicFramePr>
        <p:xfrm>
          <a:off x="7545288" y="620688"/>
          <a:ext cx="2241396" cy="4626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/>
                <a:gridCol w="2025372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8escription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W : 90%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H : auto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회원 본인의 아이디 출력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QnA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입력할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제목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필수 입력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268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QnA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입력할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내용 필수 입력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제목은 필수적으로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입력해야 하므로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입력을 하지 않았을 시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제목 입력 오류</a:t>
                      </a:r>
                      <a:r>
                        <a:rPr lang="en-US" altLang="ko-KR" sz="1000" baseline="0" dirty="0" smtClean="0"/>
                        <a:t> </a:t>
                      </a:r>
                    </a:p>
                    <a:p>
                      <a:pPr latinLnBrk="1"/>
                      <a:r>
                        <a:rPr lang="ko-KR" altLang="en-US" sz="1000" dirty="0" err="1" smtClean="0"/>
                        <a:t>경고창</a:t>
                      </a:r>
                      <a:r>
                        <a:rPr lang="en-US" altLang="ko-KR" sz="1000" dirty="0" smtClean="0"/>
                        <a:t>(alert)</a:t>
                      </a:r>
                      <a:r>
                        <a:rPr lang="ko-KR" altLang="en-US" sz="1000" dirty="0" smtClean="0"/>
                        <a:t> 출력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내용은 필수적으로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입력해야 하므로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입력을 하지 않았을 시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내용 입력 오류</a:t>
                      </a:r>
                      <a:r>
                        <a:rPr lang="en-US" altLang="ko-KR" sz="1000" baseline="0" dirty="0" smtClean="0"/>
                        <a:t> </a:t>
                      </a:r>
                    </a:p>
                    <a:p>
                      <a:pPr latinLnBrk="1"/>
                      <a:r>
                        <a:rPr lang="ko-KR" altLang="en-US" sz="1000" dirty="0" err="1" smtClean="0"/>
                        <a:t>경고창</a:t>
                      </a:r>
                      <a:r>
                        <a:rPr lang="en-US" altLang="ko-KR" sz="1000" dirty="0" smtClean="0"/>
                        <a:t>(alert)</a:t>
                      </a:r>
                      <a:r>
                        <a:rPr lang="ko-KR" altLang="en-US" sz="1000" dirty="0" smtClean="0"/>
                        <a:t> 출력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목록보기 버튼 클릭 시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err="1" smtClean="0"/>
                        <a:t>QnA</a:t>
                      </a:r>
                      <a:r>
                        <a:rPr lang="ko-KR" altLang="en-US" sz="1000" dirty="0" smtClean="0"/>
                        <a:t> 게시판 목록으로 이동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제목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내용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dirty="0" smtClean="0"/>
                        <a:t>입력이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완료되고 등록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dirty="0" smtClean="0"/>
                        <a:t>버튼 클릭 시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err="1" smtClean="0"/>
                        <a:t>QnA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게시판에 저장되고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err="1" smtClean="0"/>
                        <a:t>QnA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게시판 목록으로 이동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취소 버튼 클릭 시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err="1" smtClean="0"/>
                        <a:t>QnA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게시판 목록 페이지로 이동</a:t>
                      </a:r>
                      <a:endParaRPr lang="en-US" altLang="ko-KR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66290" y="605040"/>
            <a:ext cx="7334982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269926" y="4499595"/>
            <a:ext cx="703604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목록</a:t>
            </a:r>
            <a:r>
              <a:rPr lang="ko-KR" altLang="en-US" sz="1000" b="1" dirty="0">
                <a:solidFill>
                  <a:schemeClr val="tx1"/>
                </a:solidFill>
              </a:rPr>
              <a:t>보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1" name="Oval 115"/>
          <p:cNvSpPr>
            <a:spLocks noChangeArrowheads="1"/>
          </p:cNvSpPr>
          <p:nvPr/>
        </p:nvSpPr>
        <p:spPr bwMode="auto">
          <a:xfrm>
            <a:off x="1117526" y="4346054"/>
            <a:ext cx="228600" cy="22860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5070565" y="4499595"/>
            <a:ext cx="56653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취</a:t>
            </a:r>
            <a:r>
              <a:rPr lang="ko-KR" altLang="en-US" sz="1000" b="1" dirty="0">
                <a:solidFill>
                  <a:schemeClr val="tx1"/>
                </a:solidFill>
              </a:rPr>
              <a:t>소</a:t>
            </a:r>
          </a:p>
        </p:txBody>
      </p:sp>
      <p:sp>
        <p:nvSpPr>
          <p:cNvPr id="34" name="Oval 115"/>
          <p:cNvSpPr>
            <a:spLocks noChangeArrowheads="1"/>
          </p:cNvSpPr>
          <p:nvPr/>
        </p:nvSpPr>
        <p:spPr bwMode="auto">
          <a:xfrm>
            <a:off x="1117526" y="1874540"/>
            <a:ext cx="228600" cy="22860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35" name="Oval 115"/>
          <p:cNvSpPr>
            <a:spLocks noChangeArrowheads="1"/>
          </p:cNvSpPr>
          <p:nvPr/>
        </p:nvSpPr>
        <p:spPr bwMode="auto">
          <a:xfrm>
            <a:off x="1127051" y="2954660"/>
            <a:ext cx="228600" cy="22860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cxnSp>
        <p:nvCxnSpPr>
          <p:cNvPr id="19" name="꺾인 연결선 18"/>
          <p:cNvCxnSpPr>
            <a:stCxn id="20" idx="6"/>
            <a:endCxn id="18" idx="1"/>
          </p:cNvCxnSpPr>
          <p:nvPr/>
        </p:nvCxnSpPr>
        <p:spPr>
          <a:xfrm>
            <a:off x="3733781" y="1998910"/>
            <a:ext cx="1458631" cy="1270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15"/>
          <p:cNvSpPr>
            <a:spLocks noChangeArrowheads="1"/>
          </p:cNvSpPr>
          <p:nvPr/>
        </p:nvSpPr>
        <p:spPr bwMode="auto">
          <a:xfrm>
            <a:off x="3505181" y="1884610"/>
            <a:ext cx="228600" cy="22860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5671939" y="4499595"/>
            <a:ext cx="56653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등</a:t>
            </a:r>
            <a:r>
              <a:rPr lang="ko-KR" altLang="en-US" sz="1000" b="1" dirty="0">
                <a:solidFill>
                  <a:schemeClr val="tx1"/>
                </a:solidFill>
              </a:rPr>
              <a:t>록</a:t>
            </a:r>
          </a:p>
        </p:txBody>
      </p:sp>
      <p:sp>
        <p:nvSpPr>
          <p:cNvPr id="40" name="Oval 115"/>
          <p:cNvSpPr>
            <a:spLocks noChangeArrowheads="1"/>
          </p:cNvSpPr>
          <p:nvPr/>
        </p:nvSpPr>
        <p:spPr bwMode="auto">
          <a:xfrm>
            <a:off x="4956265" y="4377057"/>
            <a:ext cx="228600" cy="22860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  <p:grpSp>
        <p:nvGrpSpPr>
          <p:cNvPr id="55" name="그룹 54"/>
          <p:cNvGrpSpPr/>
          <p:nvPr/>
        </p:nvGrpSpPr>
        <p:grpSpPr>
          <a:xfrm>
            <a:off x="1269926" y="1042863"/>
            <a:ext cx="4968949" cy="3334194"/>
            <a:chOff x="1269926" y="1042863"/>
            <a:chExt cx="4968949" cy="3334194"/>
          </a:xfrm>
        </p:grpSpPr>
        <p:sp>
          <p:nvSpPr>
            <p:cNvPr id="21" name="TextBox 20"/>
            <p:cNvSpPr txBox="1"/>
            <p:nvPr/>
          </p:nvSpPr>
          <p:spPr bwMode="auto">
            <a:xfrm>
              <a:off x="1269926" y="1042863"/>
              <a:ext cx="55976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1" i="0" u="none" strike="noStrike" kern="120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  <a:latin typeface="+mj-lt"/>
                  <a:ea typeface="+mj-ea"/>
                  <a:cs typeface="맑은 고딕" charset="0"/>
                </a:rPr>
                <a:t>QnA</a:t>
              </a:r>
              <a:endPara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269926" y="1854945"/>
              <a:ext cx="958464" cy="26779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>
                  <a:solidFill>
                    <a:schemeClr val="tx1"/>
                  </a:solidFill>
                </a:rPr>
                <a:t>제목</a:t>
              </a:r>
              <a:endParaRPr lang="ko-KR" altLang="en-US" sz="13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269926" y="2122735"/>
              <a:ext cx="958464" cy="225432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>
                  <a:solidFill>
                    <a:schemeClr val="tx1"/>
                  </a:solidFill>
                </a:rPr>
                <a:t>내용</a:t>
              </a:r>
              <a:endParaRPr lang="ko-KR" altLang="en-US" sz="13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269926" y="1577034"/>
              <a:ext cx="958464" cy="26779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>
                  <a:solidFill>
                    <a:schemeClr val="tx1"/>
                  </a:solidFill>
                </a:rPr>
                <a:t>작성</a:t>
              </a:r>
              <a:r>
                <a:rPr lang="ko-KR" altLang="en-US" sz="1300" b="1" dirty="0">
                  <a:solidFill>
                    <a:schemeClr val="tx1"/>
                  </a:solidFill>
                </a:rPr>
                <a:t>자</a:t>
              </a:r>
            </a:p>
          </p:txBody>
        </p:sp>
        <p:cxnSp>
          <p:nvCxnSpPr>
            <p:cNvPr id="5" name="직선 연결선 4"/>
            <p:cNvCxnSpPr/>
            <p:nvPr/>
          </p:nvCxnSpPr>
          <p:spPr>
            <a:xfrm flipV="1">
              <a:off x="1269926" y="1410866"/>
              <a:ext cx="4968552" cy="19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/>
            <p:cNvSpPr/>
            <p:nvPr/>
          </p:nvSpPr>
          <p:spPr>
            <a:xfrm>
              <a:off x="2228389" y="1577034"/>
              <a:ext cx="4010485" cy="26779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226480" y="1854945"/>
              <a:ext cx="4010485" cy="26779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228390" y="2122735"/>
              <a:ext cx="4010485" cy="225432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5192412" y="1422846"/>
            <a:ext cx="2208860" cy="1152128"/>
            <a:chOff x="5084992" y="2319164"/>
            <a:chExt cx="2208860" cy="1152128"/>
          </a:xfrm>
        </p:grpSpPr>
        <p:sp>
          <p:nvSpPr>
            <p:cNvPr id="18" name="직사각형 17"/>
            <p:cNvSpPr/>
            <p:nvPr/>
          </p:nvSpPr>
          <p:spPr>
            <a:xfrm>
              <a:off x="5084992" y="2319164"/>
              <a:ext cx="2208860" cy="11521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r>
                <a:rPr lang="ko-KR" altLang="en-US" sz="1500" dirty="0" smtClean="0">
                  <a:solidFill>
                    <a:schemeClr val="tx1"/>
                  </a:solidFill>
                </a:rPr>
                <a:t>제목 입력 오류</a:t>
              </a:r>
              <a:endParaRPr lang="en-US" altLang="ko-KR" sz="15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900" dirty="0" smtClean="0">
                  <a:solidFill>
                    <a:schemeClr val="tx1"/>
                  </a:solidFill>
                </a:rPr>
                <a:t>제목을 확인해 주세요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937394" y="3080395"/>
              <a:ext cx="504056" cy="2160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확</a:t>
              </a:r>
              <a:r>
                <a:rPr lang="ko-KR" altLang="en-US" sz="1000" b="1" dirty="0">
                  <a:solidFill>
                    <a:schemeClr val="tx1"/>
                  </a:solidFill>
                </a:rPr>
                <a:t>인</a:t>
              </a:r>
            </a:p>
          </p:txBody>
        </p:sp>
      </p:grpSp>
      <p:sp>
        <p:nvSpPr>
          <p:cNvPr id="33" name="Oval 115"/>
          <p:cNvSpPr>
            <a:spLocks noChangeArrowheads="1"/>
          </p:cNvSpPr>
          <p:nvPr/>
        </p:nvSpPr>
        <p:spPr bwMode="auto">
          <a:xfrm>
            <a:off x="5557639" y="4385295"/>
            <a:ext cx="228600" cy="22860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  <p:sp>
        <p:nvSpPr>
          <p:cNvPr id="47" name="Oval 115"/>
          <p:cNvSpPr>
            <a:spLocks noChangeArrowheads="1"/>
          </p:cNvSpPr>
          <p:nvPr/>
        </p:nvSpPr>
        <p:spPr bwMode="auto">
          <a:xfrm>
            <a:off x="1127051" y="1482329"/>
            <a:ext cx="228600" cy="22860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2629351" y="4491357"/>
            <a:ext cx="2208860" cy="11521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/>
                </a:solidFill>
              </a:rPr>
              <a:t>내</a:t>
            </a:r>
            <a:r>
              <a:rPr lang="ko-KR" altLang="en-US" sz="1500" dirty="0">
                <a:solidFill>
                  <a:schemeClr val="tx1"/>
                </a:solidFill>
              </a:rPr>
              <a:t>용</a:t>
            </a:r>
            <a:r>
              <a:rPr lang="ko-KR" altLang="en-US" sz="1500" dirty="0" smtClean="0">
                <a:solidFill>
                  <a:schemeClr val="tx1"/>
                </a:solidFill>
              </a:rPr>
              <a:t> 입력 오류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내</a:t>
            </a:r>
            <a:r>
              <a:rPr lang="ko-KR" altLang="en-US" sz="900" dirty="0">
                <a:solidFill>
                  <a:schemeClr val="tx1"/>
                </a:solidFill>
              </a:rPr>
              <a:t>용</a:t>
            </a:r>
            <a:r>
              <a:rPr lang="ko-KR" altLang="en-US" sz="900" dirty="0" smtClean="0">
                <a:solidFill>
                  <a:schemeClr val="tx1"/>
                </a:solidFill>
              </a:rPr>
              <a:t>을 확인해 주세요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1" name="Oval 115"/>
          <p:cNvSpPr>
            <a:spLocks noChangeArrowheads="1"/>
          </p:cNvSpPr>
          <p:nvPr/>
        </p:nvSpPr>
        <p:spPr bwMode="auto">
          <a:xfrm>
            <a:off x="3525602" y="2825105"/>
            <a:ext cx="228600" cy="22860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cxnSp>
        <p:nvCxnSpPr>
          <p:cNvPr id="52" name="꺾인 연결선 51"/>
          <p:cNvCxnSpPr>
            <a:stCxn id="51" idx="4"/>
            <a:endCxn id="49" idx="0"/>
          </p:cNvCxnSpPr>
          <p:nvPr/>
        </p:nvCxnSpPr>
        <p:spPr>
          <a:xfrm rot="16200000" flipH="1">
            <a:off x="2968015" y="3725591"/>
            <a:ext cx="1437652" cy="93879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55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메인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4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796532728"/>
              </p:ext>
            </p:extLst>
          </p:nvPr>
        </p:nvGraphicFramePr>
        <p:xfrm>
          <a:off x="7545288" y="620688"/>
          <a:ext cx="2304256" cy="2857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1944216"/>
              </a:tblGrid>
              <a:tr h="51279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메인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51279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W=80% ,</a:t>
                      </a:r>
                      <a:r>
                        <a:rPr lang="en-US" altLang="ko-KR" sz="1000" baseline="0" dirty="0" smtClean="0"/>
                        <a:t> H=75%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7746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부트스트랩 </a:t>
                      </a:r>
                      <a:r>
                        <a:rPr lang="en-US" altLang="ko-KR" sz="1000" dirty="0" smtClean="0"/>
                        <a:t>carousel</a:t>
                      </a:r>
                      <a:r>
                        <a:rPr lang="ko-KR" altLang="en-US" sz="1000" dirty="0" smtClean="0"/>
                        <a:t>을 이용하여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5</a:t>
                      </a:r>
                      <a:r>
                        <a:rPr lang="ko-KR" altLang="en-US" sz="1000" baseline="0" dirty="0" smtClean="0"/>
                        <a:t>초에 한번씩 자동변환 시켜준다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주차장 이미지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장</a:t>
                      </a:r>
                      <a:r>
                        <a:rPr lang="en-US" altLang="ko-KR" sz="1000" dirty="0" smtClean="0"/>
                        <a:t>)</a:t>
                      </a:r>
                      <a:r>
                        <a:rPr lang="ko-KR" altLang="en-US" sz="1000" dirty="0" smtClean="0"/>
                        <a:t> 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5288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화살표 </a:t>
                      </a:r>
                      <a:r>
                        <a:rPr lang="en-US" altLang="ko-KR" sz="10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양 옆 화살표 클릭 시  다음</a:t>
                      </a:r>
                      <a:r>
                        <a:rPr lang="en-US" altLang="ko-KR" sz="10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이전 이미지로 변환</a:t>
                      </a:r>
                      <a:endParaRPr lang="en-US" altLang="ko-KR" sz="105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88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 클릭 시</a:t>
                      </a:r>
                      <a:r>
                        <a:rPr lang="en-US" altLang="ko-KR" sz="10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원에 해당하는 이미지로 변환</a:t>
                      </a:r>
                      <a:endParaRPr lang="en-US" altLang="ko-KR" sz="105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413" y="605040"/>
            <a:ext cx="1148965" cy="309826"/>
          </a:xfrm>
          <a:prstGeom prst="rect">
            <a:avLst/>
          </a:prstGeom>
          <a:noFill/>
        </p:spPr>
        <p:txBody>
          <a:bodyPr wrap="none" lIns="93470" tIns="46735" rIns="93470" bIns="46735" rtlCol="0">
            <a:spAutoFit/>
          </a:bodyPr>
          <a:lstStyle/>
          <a:p>
            <a:r>
              <a:rPr lang="ko-KR" altLang="en-US" sz="14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메인 페이지</a:t>
            </a:r>
            <a:endParaRPr lang="ko-KR" altLang="en-US" sz="11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66290" y="605040"/>
            <a:ext cx="7334982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Oval 115"/>
          <p:cNvSpPr>
            <a:spLocks noChangeArrowheads="1"/>
          </p:cNvSpPr>
          <p:nvPr/>
        </p:nvSpPr>
        <p:spPr bwMode="auto">
          <a:xfrm>
            <a:off x="388425" y="1318339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8753" y="935782"/>
            <a:ext cx="7121733" cy="529356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</a:t>
            </a:r>
          </a:p>
        </p:txBody>
      </p:sp>
      <p:sp>
        <p:nvSpPr>
          <p:cNvPr id="50" name="Oval 115"/>
          <p:cNvSpPr>
            <a:spLocks noChangeArrowheads="1"/>
          </p:cNvSpPr>
          <p:nvPr/>
        </p:nvSpPr>
        <p:spPr bwMode="auto">
          <a:xfrm>
            <a:off x="26090" y="802639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Oval 115"/>
          <p:cNvSpPr>
            <a:spLocks noChangeArrowheads="1"/>
          </p:cNvSpPr>
          <p:nvPr/>
        </p:nvSpPr>
        <p:spPr bwMode="auto">
          <a:xfrm>
            <a:off x="212390" y="3314700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6152891" y="2348881"/>
            <a:ext cx="1104365" cy="64807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+mj-ea"/>
                <a:ea typeface="+mj-ea"/>
              </a:rPr>
              <a:t>W : 100%</a:t>
            </a:r>
          </a:p>
          <a:p>
            <a:pPr algn="ctr"/>
            <a:r>
              <a:rPr lang="en-US" altLang="ko-KR" sz="1400" dirty="0" smtClean="0">
                <a:latin typeface="+mj-ea"/>
                <a:ea typeface="+mj-ea"/>
              </a:rPr>
              <a:t>H : 40%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6537176" y="3429000"/>
            <a:ext cx="648072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왼쪽 화살표 7"/>
          <p:cNvSpPr/>
          <p:nvPr/>
        </p:nvSpPr>
        <p:spPr>
          <a:xfrm>
            <a:off x="357365" y="3429000"/>
            <a:ext cx="635195" cy="6480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Oval 115"/>
          <p:cNvSpPr>
            <a:spLocks noChangeArrowheads="1"/>
          </p:cNvSpPr>
          <p:nvPr/>
        </p:nvSpPr>
        <p:spPr bwMode="auto">
          <a:xfrm>
            <a:off x="6956648" y="3314700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127" name="타원 126"/>
          <p:cNvSpPr/>
          <p:nvPr/>
        </p:nvSpPr>
        <p:spPr>
          <a:xfrm>
            <a:off x="3426346" y="5733256"/>
            <a:ext cx="130274" cy="130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/>
          <p:cNvSpPr/>
          <p:nvPr/>
        </p:nvSpPr>
        <p:spPr>
          <a:xfrm>
            <a:off x="3714378" y="5733256"/>
            <a:ext cx="130274" cy="130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/>
          <p:cNvSpPr/>
          <p:nvPr/>
        </p:nvSpPr>
        <p:spPr>
          <a:xfrm>
            <a:off x="4007327" y="5730924"/>
            <a:ext cx="130274" cy="1302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타원 129"/>
          <p:cNvSpPr/>
          <p:nvPr/>
        </p:nvSpPr>
        <p:spPr>
          <a:xfrm>
            <a:off x="4290442" y="5730924"/>
            <a:ext cx="130274" cy="130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타원 184"/>
          <p:cNvSpPr/>
          <p:nvPr/>
        </p:nvSpPr>
        <p:spPr>
          <a:xfrm>
            <a:off x="3156595" y="5730924"/>
            <a:ext cx="130274" cy="130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Oval 115"/>
          <p:cNvSpPr>
            <a:spLocks noChangeArrowheads="1"/>
          </p:cNvSpPr>
          <p:nvPr/>
        </p:nvSpPr>
        <p:spPr bwMode="auto">
          <a:xfrm>
            <a:off x="2927995" y="5502324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6331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QnA</a:t>
            </a:r>
            <a:r>
              <a:rPr lang="en-US" altLang="ko-KR" dirty="0" smtClean="0"/>
              <a:t> </a:t>
            </a:r>
            <a:r>
              <a:rPr lang="ko-KR" altLang="en-US" dirty="0" smtClean="0"/>
              <a:t>글 상세보기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4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631364317"/>
              </p:ext>
            </p:extLst>
          </p:nvPr>
        </p:nvGraphicFramePr>
        <p:xfrm>
          <a:off x="7554813" y="291168"/>
          <a:ext cx="2304256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1944216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상세보기 </a:t>
                      </a: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13208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W : 90%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H : auto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132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목록보기 버튼 클릭 시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err="1" smtClean="0"/>
                        <a:t>QnA</a:t>
                      </a:r>
                      <a:r>
                        <a:rPr lang="ko-KR" altLang="en-US" sz="1000" dirty="0" smtClean="0"/>
                        <a:t> 게시판 목록으로 이동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1274143" y="3779118"/>
            <a:ext cx="703604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목록</a:t>
            </a:r>
            <a:r>
              <a:rPr lang="ko-KR" altLang="en-US" sz="1000" b="1" dirty="0">
                <a:solidFill>
                  <a:schemeClr val="tx1"/>
                </a:solidFill>
              </a:rPr>
              <a:t>보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1269926" y="1042863"/>
            <a:ext cx="55976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QnA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269926" y="1854945"/>
            <a:ext cx="958464" cy="2677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/>
                </a:solidFill>
              </a:rPr>
              <a:t>작성</a:t>
            </a:r>
            <a:r>
              <a:rPr lang="ko-KR" altLang="en-US" sz="1300" b="1" dirty="0">
                <a:solidFill>
                  <a:schemeClr val="tx1"/>
                </a:solidFill>
              </a:rPr>
              <a:t>자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274143" y="2390525"/>
            <a:ext cx="958464" cy="12544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/>
                </a:solidFill>
              </a:rPr>
              <a:t>내용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269926" y="1577034"/>
            <a:ext cx="958464" cy="2677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/>
                </a:solidFill>
              </a:rPr>
              <a:t>제</a:t>
            </a:r>
            <a:r>
              <a:rPr lang="ko-KR" altLang="en-US" sz="1300" b="1" dirty="0">
                <a:solidFill>
                  <a:schemeClr val="tx1"/>
                </a:solidFill>
              </a:rPr>
              <a:t>목</a:t>
            </a:r>
          </a:p>
        </p:txBody>
      </p:sp>
      <p:cxnSp>
        <p:nvCxnSpPr>
          <p:cNvPr id="47" name="직선 연결선 46"/>
          <p:cNvCxnSpPr/>
          <p:nvPr/>
        </p:nvCxnSpPr>
        <p:spPr>
          <a:xfrm flipV="1">
            <a:off x="1269926" y="1410866"/>
            <a:ext cx="4968552" cy="1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2228389" y="1577034"/>
            <a:ext cx="4010485" cy="2677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226480" y="1854945"/>
            <a:ext cx="4010485" cy="2677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232607" y="2390525"/>
            <a:ext cx="4010485" cy="12544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269926" y="2122735"/>
            <a:ext cx="958464" cy="2677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/>
                </a:solidFill>
              </a:rPr>
              <a:t>등록일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232607" y="2122735"/>
            <a:ext cx="4010485" cy="2677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31" name="Oval 115"/>
          <p:cNvSpPr>
            <a:spLocks noChangeArrowheads="1"/>
          </p:cNvSpPr>
          <p:nvPr/>
        </p:nvSpPr>
        <p:spPr bwMode="auto">
          <a:xfrm>
            <a:off x="1121743" y="3649005"/>
            <a:ext cx="228600" cy="22860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cxnSp>
        <p:nvCxnSpPr>
          <p:cNvPr id="54" name="직선 연결선 53"/>
          <p:cNvCxnSpPr/>
          <p:nvPr/>
        </p:nvCxnSpPr>
        <p:spPr>
          <a:xfrm flipV="1">
            <a:off x="1269926" y="4149080"/>
            <a:ext cx="4968552" cy="1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 bwMode="auto">
          <a:xfrm>
            <a:off x="1208584" y="4293096"/>
            <a:ext cx="54373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답변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1064568" y="4648498"/>
            <a:ext cx="958464" cy="26779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/>
                </a:solidFill>
              </a:rPr>
              <a:t>작성</a:t>
            </a:r>
            <a:r>
              <a:rPr lang="ko-KR" altLang="en-US" sz="1300" b="1" dirty="0">
                <a:solidFill>
                  <a:schemeClr val="tx1"/>
                </a:solidFill>
              </a:rPr>
              <a:t>자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1064568" y="4916288"/>
            <a:ext cx="958464" cy="26779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/>
                </a:solidFill>
              </a:rPr>
              <a:t>등록</a:t>
            </a:r>
            <a:r>
              <a:rPr lang="ko-KR" altLang="en-US" sz="1300" b="1" dirty="0">
                <a:solidFill>
                  <a:schemeClr val="tx1"/>
                </a:solidFill>
              </a:rPr>
              <a:t>일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155626" y="5186011"/>
            <a:ext cx="958464" cy="26779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/>
                </a:solidFill>
              </a:rPr>
              <a:t>답변내</a:t>
            </a:r>
            <a:r>
              <a:rPr lang="ko-KR" altLang="en-US" sz="1300" b="1" dirty="0">
                <a:solidFill>
                  <a:schemeClr val="tx1"/>
                </a:solidFill>
              </a:rPr>
              <a:t>용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1321768" y="5553462"/>
            <a:ext cx="4892748" cy="82786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tx1"/>
                </a:solidFill>
              </a:rPr>
              <a:t>안녕하세요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114090" y="4648498"/>
            <a:ext cx="2160239" cy="26779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tx1"/>
                </a:solidFill>
              </a:rPr>
              <a:t>Admin123(</a:t>
            </a:r>
            <a:r>
              <a:rPr lang="ko-KR" altLang="en-US" sz="1300" b="1" dirty="0" smtClean="0">
                <a:solidFill>
                  <a:schemeClr val="tx1"/>
                </a:solidFill>
              </a:rPr>
              <a:t>관리자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)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125639" y="4918221"/>
            <a:ext cx="2160239" cy="26779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tx1"/>
                </a:solidFill>
              </a:rPr>
              <a:t>2017-06-30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45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예약 가이드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4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787671434"/>
              </p:ext>
            </p:extLst>
          </p:nvPr>
        </p:nvGraphicFramePr>
        <p:xfrm>
          <a:off x="7545288" y="620688"/>
          <a:ext cx="230425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1944216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회원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비회원 </a:t>
                      </a:r>
                      <a:r>
                        <a:rPr lang="en-US" altLang="ko-KR" sz="1000" baseline="0" dirty="0" smtClean="0"/>
                        <a:t>: </a:t>
                      </a:r>
                      <a:r>
                        <a:rPr lang="ko-KR" altLang="en-US" sz="1000" baseline="0" dirty="0" smtClean="0"/>
                        <a:t>읽기만 가능</a:t>
                      </a:r>
                      <a:endParaRPr lang="ko-KR" altLang="en-US" sz="1000" dirty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W : 90%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H : auto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/>
                        <a:t>날짜</a:t>
                      </a:r>
                      <a:r>
                        <a:rPr lang="en-US" altLang="ko-KR" sz="1000" baseline="0" dirty="0" smtClean="0"/>
                        <a:t> / </a:t>
                      </a:r>
                      <a:r>
                        <a:rPr lang="ko-KR" altLang="en-US" sz="1000" baseline="0" dirty="0" smtClean="0"/>
                        <a:t>자리 선택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버튼을 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ko-KR" altLang="en-US" sz="1000" baseline="0" dirty="0" smtClean="0"/>
                        <a:t>클릭 시 날짜</a:t>
                      </a:r>
                      <a:r>
                        <a:rPr lang="en-US" altLang="ko-KR" sz="1000" baseline="0" dirty="0" smtClean="0"/>
                        <a:t>/ </a:t>
                      </a:r>
                      <a:r>
                        <a:rPr lang="ko-KR" altLang="en-US" sz="1000" baseline="0" dirty="0" smtClean="0"/>
                        <a:t>자리 선택에 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ko-KR" altLang="en-US" sz="1000" baseline="0" dirty="0" smtClean="0"/>
                        <a:t>대한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가이드가 나온다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/>
                        <a:t>날짜 </a:t>
                      </a:r>
                      <a:r>
                        <a:rPr lang="en-US" altLang="ko-KR" sz="1000" baseline="0" dirty="0" smtClean="0"/>
                        <a:t>/ </a:t>
                      </a:r>
                      <a:r>
                        <a:rPr lang="ko-KR" altLang="en-US" sz="1000" baseline="0" dirty="0" smtClean="0"/>
                        <a:t>자리 선택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가이드 출력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66290" y="605040"/>
            <a:ext cx="7334982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02805" y="1893660"/>
            <a:ext cx="6276138" cy="4487668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115"/>
          <p:cNvSpPr>
            <a:spLocks noChangeArrowheads="1"/>
          </p:cNvSpPr>
          <p:nvPr/>
        </p:nvSpPr>
        <p:spPr bwMode="auto">
          <a:xfrm>
            <a:off x="488503" y="1811097"/>
            <a:ext cx="211045" cy="21104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517079" y="764704"/>
            <a:ext cx="627614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예약 가이드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603551" y="1379164"/>
            <a:ext cx="1216409" cy="43193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날짜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/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자리 선택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856656" y="1379161"/>
            <a:ext cx="1216409" cy="43193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예</a:t>
            </a:r>
            <a:r>
              <a:rPr lang="ko-KR" altLang="en-US" sz="1000" b="1" dirty="0">
                <a:solidFill>
                  <a:schemeClr val="tx1"/>
                </a:solidFill>
              </a:rPr>
              <a:t>약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125576" y="1379164"/>
            <a:ext cx="1216409" cy="43193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예약 확인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5662534" y="1379160"/>
            <a:ext cx="1216409" cy="43193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결제 완료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4391794" y="1379163"/>
            <a:ext cx="1216409" cy="43193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결</a:t>
            </a:r>
            <a:r>
              <a:rPr lang="ko-KR" altLang="en-US" sz="1000" b="1" dirty="0">
                <a:solidFill>
                  <a:schemeClr val="tx1"/>
                </a:solidFill>
              </a:rPr>
              <a:t>제</a:t>
            </a:r>
          </a:p>
        </p:txBody>
      </p:sp>
      <p:sp>
        <p:nvSpPr>
          <p:cNvPr id="44" name="Oval 115"/>
          <p:cNvSpPr>
            <a:spLocks noChangeArrowheads="1"/>
          </p:cNvSpPr>
          <p:nvPr/>
        </p:nvSpPr>
        <p:spPr bwMode="auto">
          <a:xfrm>
            <a:off x="498028" y="1273641"/>
            <a:ext cx="211045" cy="21104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603551" y="1196752"/>
            <a:ext cx="6275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22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예약 가이드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4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76976063"/>
              </p:ext>
            </p:extLst>
          </p:nvPr>
        </p:nvGraphicFramePr>
        <p:xfrm>
          <a:off x="7545288" y="620688"/>
          <a:ext cx="2304256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1944216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회원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비회원 </a:t>
                      </a:r>
                      <a:r>
                        <a:rPr lang="en-US" altLang="ko-KR" sz="1000" baseline="0" dirty="0" smtClean="0"/>
                        <a:t>: </a:t>
                      </a:r>
                      <a:r>
                        <a:rPr lang="ko-KR" altLang="en-US" sz="1000" baseline="0" dirty="0" smtClean="0"/>
                        <a:t>읽기만 가능</a:t>
                      </a:r>
                      <a:endParaRPr lang="ko-KR" altLang="en-US" sz="1000" dirty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W : 90%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H : auto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/>
                        <a:t>예약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버튼을 클릭 시 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ko-KR" altLang="en-US" sz="1000" baseline="0" dirty="0" smtClean="0"/>
                        <a:t>예약에 대한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가이드가 나온다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/>
                        <a:t>예약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가이드 출력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66290" y="605040"/>
            <a:ext cx="7334982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02805" y="1893660"/>
            <a:ext cx="6276138" cy="4487668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115"/>
          <p:cNvSpPr>
            <a:spLocks noChangeArrowheads="1"/>
          </p:cNvSpPr>
          <p:nvPr/>
        </p:nvSpPr>
        <p:spPr bwMode="auto">
          <a:xfrm>
            <a:off x="488503" y="1811097"/>
            <a:ext cx="211045" cy="21104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517079" y="764704"/>
            <a:ext cx="627614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예약 가이드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603551" y="1379164"/>
            <a:ext cx="1216409" cy="43193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날짜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/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자리 선택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856656" y="1379161"/>
            <a:ext cx="1216409" cy="43193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예</a:t>
            </a:r>
            <a:r>
              <a:rPr lang="ko-KR" altLang="en-US" sz="1000" b="1" dirty="0">
                <a:solidFill>
                  <a:schemeClr val="tx1"/>
                </a:solidFill>
              </a:rPr>
              <a:t>약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125576" y="1379164"/>
            <a:ext cx="1216409" cy="43193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예약 확인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5662534" y="1379160"/>
            <a:ext cx="1216409" cy="43193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결제 완료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4391794" y="1379163"/>
            <a:ext cx="1216409" cy="43193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결</a:t>
            </a:r>
            <a:r>
              <a:rPr lang="ko-KR" altLang="en-US" sz="1000" b="1" dirty="0">
                <a:solidFill>
                  <a:schemeClr val="tx1"/>
                </a:solidFill>
              </a:rPr>
              <a:t>제</a:t>
            </a:r>
          </a:p>
        </p:txBody>
      </p:sp>
      <p:sp>
        <p:nvSpPr>
          <p:cNvPr id="44" name="Oval 115"/>
          <p:cNvSpPr>
            <a:spLocks noChangeArrowheads="1"/>
          </p:cNvSpPr>
          <p:nvPr/>
        </p:nvSpPr>
        <p:spPr bwMode="auto">
          <a:xfrm>
            <a:off x="1819960" y="1273637"/>
            <a:ext cx="211045" cy="21104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603551" y="1196752"/>
            <a:ext cx="6275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31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예약 가이드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4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902987222"/>
              </p:ext>
            </p:extLst>
          </p:nvPr>
        </p:nvGraphicFramePr>
        <p:xfrm>
          <a:off x="7545288" y="620688"/>
          <a:ext cx="230425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1944216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회원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비회원 </a:t>
                      </a:r>
                      <a:r>
                        <a:rPr lang="en-US" altLang="ko-KR" sz="1000" baseline="0" dirty="0" smtClean="0"/>
                        <a:t>: </a:t>
                      </a:r>
                      <a:r>
                        <a:rPr lang="ko-KR" altLang="en-US" sz="1000" baseline="0" dirty="0" smtClean="0"/>
                        <a:t>읽기만 가능</a:t>
                      </a:r>
                      <a:endParaRPr lang="ko-KR" altLang="en-US" sz="1000" dirty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W : 90%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H : auto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/>
                        <a:t>예약 확인 버튼을 클릭 시 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ko-KR" altLang="en-US" sz="1000" baseline="0" dirty="0" smtClean="0"/>
                        <a:t>예약 확인에 대한</a:t>
                      </a:r>
                      <a:r>
                        <a:rPr lang="en-US" altLang="ko-KR" sz="1000" baseline="0" dirty="0" smtClean="0"/>
                        <a:t> </a:t>
                      </a:r>
                    </a:p>
                    <a:p>
                      <a:pPr latinLnBrk="1"/>
                      <a:r>
                        <a:rPr lang="ko-KR" altLang="en-US" sz="1000" baseline="0" dirty="0" smtClean="0"/>
                        <a:t>가이드가 나온다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/>
                        <a:t>예약 확인 가이드 출력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66290" y="605040"/>
            <a:ext cx="7334982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02805" y="1893660"/>
            <a:ext cx="6276138" cy="4487668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115"/>
          <p:cNvSpPr>
            <a:spLocks noChangeArrowheads="1"/>
          </p:cNvSpPr>
          <p:nvPr/>
        </p:nvSpPr>
        <p:spPr bwMode="auto">
          <a:xfrm>
            <a:off x="488503" y="1811097"/>
            <a:ext cx="211045" cy="21104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517079" y="764704"/>
            <a:ext cx="627614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예약 가이드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603551" y="1379164"/>
            <a:ext cx="1216409" cy="43193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날짜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/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자리 선택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856656" y="1379161"/>
            <a:ext cx="1216409" cy="43193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예</a:t>
            </a:r>
            <a:r>
              <a:rPr lang="ko-KR" altLang="en-US" sz="1000" b="1" dirty="0">
                <a:solidFill>
                  <a:schemeClr val="tx1"/>
                </a:solidFill>
              </a:rPr>
              <a:t>약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125576" y="1379164"/>
            <a:ext cx="1216409" cy="43193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예약 확인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5662534" y="1379160"/>
            <a:ext cx="1216409" cy="43193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결제 완료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4391794" y="1379163"/>
            <a:ext cx="1216409" cy="43193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결</a:t>
            </a:r>
            <a:r>
              <a:rPr lang="ko-KR" altLang="en-US" sz="1000" b="1" dirty="0">
                <a:solidFill>
                  <a:schemeClr val="tx1"/>
                </a:solidFill>
              </a:rPr>
              <a:t>제</a:t>
            </a:r>
          </a:p>
        </p:txBody>
      </p:sp>
      <p:sp>
        <p:nvSpPr>
          <p:cNvPr id="44" name="Oval 115"/>
          <p:cNvSpPr>
            <a:spLocks noChangeArrowheads="1"/>
          </p:cNvSpPr>
          <p:nvPr/>
        </p:nvSpPr>
        <p:spPr bwMode="auto">
          <a:xfrm>
            <a:off x="3073065" y="1273641"/>
            <a:ext cx="211045" cy="21104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603551" y="1196752"/>
            <a:ext cx="6275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31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예약 가이드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4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4267430181"/>
              </p:ext>
            </p:extLst>
          </p:nvPr>
        </p:nvGraphicFramePr>
        <p:xfrm>
          <a:off x="7545288" y="620688"/>
          <a:ext cx="2304256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1944216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회원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비회원 </a:t>
                      </a:r>
                      <a:r>
                        <a:rPr lang="en-US" altLang="ko-KR" sz="1000" baseline="0" dirty="0" smtClean="0"/>
                        <a:t>: </a:t>
                      </a:r>
                      <a:r>
                        <a:rPr lang="ko-KR" altLang="en-US" sz="1000" baseline="0" dirty="0" smtClean="0"/>
                        <a:t>읽기만 가능</a:t>
                      </a:r>
                      <a:endParaRPr lang="ko-KR" altLang="en-US" sz="1000" dirty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W : 90%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H : auto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/>
                        <a:t>결제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버튼을 클릭 시 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ko-KR" altLang="en-US" sz="1000" baseline="0" dirty="0" smtClean="0"/>
                        <a:t>결제에 대한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가이드가 나온다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/>
                        <a:t>결제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가이드 출력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66290" y="605040"/>
            <a:ext cx="7334982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02805" y="1893660"/>
            <a:ext cx="6276138" cy="4487668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115"/>
          <p:cNvSpPr>
            <a:spLocks noChangeArrowheads="1"/>
          </p:cNvSpPr>
          <p:nvPr/>
        </p:nvSpPr>
        <p:spPr bwMode="auto">
          <a:xfrm>
            <a:off x="488503" y="1811097"/>
            <a:ext cx="211045" cy="21104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517079" y="764704"/>
            <a:ext cx="627614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예약 가이드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603551" y="1379164"/>
            <a:ext cx="1216409" cy="43193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날짜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/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자리 선택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856656" y="1379161"/>
            <a:ext cx="1216409" cy="43193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예</a:t>
            </a:r>
            <a:r>
              <a:rPr lang="ko-KR" altLang="en-US" sz="1000" b="1" dirty="0">
                <a:solidFill>
                  <a:schemeClr val="tx1"/>
                </a:solidFill>
              </a:rPr>
              <a:t>약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125576" y="1379164"/>
            <a:ext cx="1216409" cy="43193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예약 확인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5662534" y="1379160"/>
            <a:ext cx="1216409" cy="43193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결제 완료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4391794" y="1379163"/>
            <a:ext cx="1216409" cy="43193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결</a:t>
            </a:r>
            <a:r>
              <a:rPr lang="ko-KR" altLang="en-US" sz="1000" b="1" dirty="0">
                <a:solidFill>
                  <a:schemeClr val="tx1"/>
                </a:solidFill>
              </a:rPr>
              <a:t>제</a:t>
            </a:r>
          </a:p>
        </p:txBody>
      </p:sp>
      <p:sp>
        <p:nvSpPr>
          <p:cNvPr id="44" name="Oval 115"/>
          <p:cNvSpPr>
            <a:spLocks noChangeArrowheads="1"/>
          </p:cNvSpPr>
          <p:nvPr/>
        </p:nvSpPr>
        <p:spPr bwMode="auto">
          <a:xfrm>
            <a:off x="4341985" y="1273637"/>
            <a:ext cx="211045" cy="21104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603551" y="1196752"/>
            <a:ext cx="6275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31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예약 가이드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4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927717623"/>
              </p:ext>
            </p:extLst>
          </p:nvPr>
        </p:nvGraphicFramePr>
        <p:xfrm>
          <a:off x="7545288" y="620688"/>
          <a:ext cx="230425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1944216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회원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비회원 </a:t>
                      </a:r>
                      <a:r>
                        <a:rPr lang="en-US" altLang="ko-KR" sz="1000" baseline="0" dirty="0" smtClean="0"/>
                        <a:t>: </a:t>
                      </a:r>
                      <a:r>
                        <a:rPr lang="ko-KR" altLang="en-US" sz="1000" baseline="0" dirty="0" smtClean="0"/>
                        <a:t>읽기만 가능</a:t>
                      </a:r>
                      <a:endParaRPr lang="ko-KR" altLang="en-US" sz="1000" dirty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W : 90%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H : auto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/>
                        <a:t>결제 완료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버튼을 클릭 시 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ko-KR" altLang="en-US" sz="1000" baseline="0" dirty="0" smtClean="0"/>
                        <a:t>결제 완료에 대한</a:t>
                      </a:r>
                      <a:r>
                        <a:rPr lang="en-US" altLang="ko-KR" sz="1000" baseline="0" dirty="0" smtClean="0"/>
                        <a:t> </a:t>
                      </a:r>
                    </a:p>
                    <a:p>
                      <a:pPr latinLnBrk="1"/>
                      <a:r>
                        <a:rPr lang="ko-KR" altLang="en-US" sz="1000" baseline="0" dirty="0" smtClean="0"/>
                        <a:t>가이드가 나온다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/>
                        <a:t>결제 완료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가이드 출력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66290" y="605040"/>
            <a:ext cx="7334982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02805" y="1893660"/>
            <a:ext cx="6276138" cy="4487668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115"/>
          <p:cNvSpPr>
            <a:spLocks noChangeArrowheads="1"/>
          </p:cNvSpPr>
          <p:nvPr/>
        </p:nvSpPr>
        <p:spPr bwMode="auto">
          <a:xfrm>
            <a:off x="488503" y="1811097"/>
            <a:ext cx="211045" cy="21104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517079" y="764704"/>
            <a:ext cx="627614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예약 가이드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603551" y="1379164"/>
            <a:ext cx="1216409" cy="43193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날짜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/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자리 선택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856656" y="1379161"/>
            <a:ext cx="1216409" cy="43193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예</a:t>
            </a:r>
            <a:r>
              <a:rPr lang="ko-KR" altLang="en-US" sz="1000" b="1" dirty="0">
                <a:solidFill>
                  <a:schemeClr val="tx1"/>
                </a:solidFill>
              </a:rPr>
              <a:t>약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125576" y="1379164"/>
            <a:ext cx="1216409" cy="43193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예약 확인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5662534" y="1379160"/>
            <a:ext cx="1216409" cy="43193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결제 완료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4391794" y="1379163"/>
            <a:ext cx="1216409" cy="43193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결</a:t>
            </a:r>
            <a:r>
              <a:rPr lang="ko-KR" altLang="en-US" sz="1000" b="1" dirty="0">
                <a:solidFill>
                  <a:schemeClr val="tx1"/>
                </a:solidFill>
              </a:rPr>
              <a:t>제</a:t>
            </a:r>
          </a:p>
        </p:txBody>
      </p:sp>
      <p:sp>
        <p:nvSpPr>
          <p:cNvPr id="44" name="Oval 115"/>
          <p:cNvSpPr>
            <a:spLocks noChangeArrowheads="1"/>
          </p:cNvSpPr>
          <p:nvPr/>
        </p:nvSpPr>
        <p:spPr bwMode="auto">
          <a:xfrm>
            <a:off x="5650526" y="1273641"/>
            <a:ext cx="211045" cy="21104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603551" y="1196752"/>
            <a:ext cx="6275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31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회사 소개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인사말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936776" y="612726"/>
            <a:ext cx="2016224" cy="33835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r>
              <a:rPr lang="ko-KR" altLang="en-US" dirty="0" smtClean="0"/>
              <a:t>회사 소개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416496" y="1052736"/>
            <a:ext cx="6696744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개체 틀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2329925"/>
              </p:ext>
            </p:extLst>
          </p:nvPr>
        </p:nvGraphicFramePr>
        <p:xfrm>
          <a:off x="7552853" y="548681"/>
          <a:ext cx="2304256" cy="1682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1800200"/>
              </a:tblGrid>
              <a:tr h="250386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22359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W=90% ,</a:t>
                      </a:r>
                      <a:r>
                        <a:rPr lang="en-US" altLang="ko-KR" sz="1000" baseline="0" dirty="0" smtClean="0"/>
                        <a:t> H=15%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363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인사말 </a:t>
                      </a:r>
                      <a:r>
                        <a:rPr lang="en-US" altLang="ko-KR" sz="1000" dirty="0" smtClean="0"/>
                        <a:t>: input</a:t>
                      </a:r>
                      <a:r>
                        <a:rPr lang="en-US" altLang="ko-KR" sz="1000" baseline="0" dirty="0" smtClean="0"/>
                        <a:t> type(button)</a:t>
                      </a:r>
                      <a:r>
                        <a:rPr lang="ko-KR" altLang="en-US" sz="1000" baseline="0" dirty="0" smtClean="0"/>
                        <a:t>으로 클릭하면 회사 소개</a:t>
                      </a:r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인사말을 볼 수 있다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</a:txBody>
                  <a:tcPr/>
                </a:tc>
              </a:tr>
              <a:tr h="2059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이미지</a:t>
                      </a:r>
                      <a:r>
                        <a:rPr lang="en-US" altLang="ko-KR" sz="1000" baseline="0" dirty="0" smtClean="0"/>
                        <a:t> : </a:t>
                      </a:r>
                      <a:r>
                        <a:rPr lang="ko-KR" altLang="en-US" sz="1000" baseline="0" dirty="0" smtClean="0"/>
                        <a:t>회사 외부 이미지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3694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운영방향 설명 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운영 방침 및 설립 목적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748644" y="1333995"/>
            <a:ext cx="2016224" cy="338359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인사말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4016896" y="1328985"/>
            <a:ext cx="2016224" cy="33835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채용 공고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704528" y="1822748"/>
            <a:ext cx="6048672" cy="18722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smtClean="0">
                <a:solidFill>
                  <a:schemeClr val="tx1"/>
                </a:solidFill>
              </a:rPr>
              <a:t>이미지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23615" y="3766542"/>
            <a:ext cx="5749155" cy="93610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인사말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90290" y="4869160"/>
            <a:ext cx="3126606" cy="172819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운영방향 설명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2" name="Oval 115"/>
          <p:cNvSpPr>
            <a:spLocks noChangeArrowheads="1"/>
          </p:cNvSpPr>
          <p:nvPr/>
        </p:nvSpPr>
        <p:spPr bwMode="auto">
          <a:xfrm>
            <a:off x="1634344" y="1214685"/>
            <a:ext cx="228600" cy="22860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Oval 115"/>
          <p:cNvSpPr>
            <a:spLocks noChangeArrowheads="1"/>
          </p:cNvSpPr>
          <p:nvPr/>
        </p:nvSpPr>
        <p:spPr bwMode="auto">
          <a:xfrm>
            <a:off x="590228" y="1708448"/>
            <a:ext cx="228600" cy="22860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	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Oval 115"/>
          <p:cNvSpPr>
            <a:spLocks noChangeArrowheads="1"/>
          </p:cNvSpPr>
          <p:nvPr/>
        </p:nvSpPr>
        <p:spPr bwMode="auto">
          <a:xfrm>
            <a:off x="656581" y="3712865"/>
            <a:ext cx="228600" cy="22860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Oval 115"/>
          <p:cNvSpPr>
            <a:spLocks noChangeArrowheads="1"/>
          </p:cNvSpPr>
          <p:nvPr/>
        </p:nvSpPr>
        <p:spPr bwMode="auto">
          <a:xfrm>
            <a:off x="699468" y="4754860"/>
            <a:ext cx="228600" cy="22860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260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관리자 메인 페이지</a:t>
            </a:r>
            <a:r>
              <a:rPr lang="en-US" altLang="ko-KR" dirty="0" smtClean="0"/>
              <a:t>(header)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4" name="표 개체 틀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4687309"/>
              </p:ext>
            </p:extLst>
          </p:nvPr>
        </p:nvGraphicFramePr>
        <p:xfrm>
          <a:off x="7552853" y="542960"/>
          <a:ext cx="2304256" cy="3077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483"/>
                <a:gridCol w="1879773"/>
              </a:tblGrid>
              <a:tr h="43204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8581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W=90% ,</a:t>
                      </a:r>
                      <a:r>
                        <a:rPr lang="en-US" altLang="ko-KR" sz="1000" baseline="0" dirty="0" smtClean="0"/>
                        <a:t> H=15%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7663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채용공고 </a:t>
                      </a:r>
                      <a:r>
                        <a:rPr lang="en-US" altLang="ko-KR" sz="1000" dirty="0" smtClean="0"/>
                        <a:t>: input</a:t>
                      </a:r>
                      <a:r>
                        <a:rPr lang="en-US" altLang="ko-KR" sz="1000" baseline="0" dirty="0" smtClean="0"/>
                        <a:t> type(button)</a:t>
                      </a:r>
                      <a:r>
                        <a:rPr lang="ko-KR" altLang="en-US" sz="1000" baseline="0" dirty="0" smtClean="0"/>
                        <a:t>으로 클릭하면 회사 소개</a:t>
                      </a:r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채용공고 정보를  볼 수 있다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  <a:p>
                      <a:pPr latinLnBrk="1"/>
                      <a:endParaRPr lang="en-US" altLang="ko-KR" sz="1000" dirty="0" smtClean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이미지 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회사 인재 공고 이미지</a:t>
                      </a: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영입 프로세스 설명</a:t>
                      </a:r>
                      <a:r>
                        <a:rPr lang="en-US" altLang="ko-KR" sz="1000" baseline="0" dirty="0" smtClean="0"/>
                        <a:t> : </a:t>
                      </a:r>
                      <a:r>
                        <a:rPr lang="ko-KR" altLang="en-US" sz="1000" baseline="0" dirty="0" smtClean="0"/>
                        <a:t>입사 지원 부터 최종합격까지 과정 설명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신청</a:t>
                      </a:r>
                      <a:r>
                        <a:rPr lang="ko-KR" altLang="en-US" sz="1000" baseline="0" dirty="0" smtClean="0"/>
                        <a:t> 방법 </a:t>
                      </a:r>
                      <a:r>
                        <a:rPr lang="en-US" altLang="ko-KR" sz="1000" baseline="0" dirty="0" smtClean="0"/>
                        <a:t>: </a:t>
                      </a:r>
                      <a:r>
                        <a:rPr lang="ko-KR" altLang="en-US" sz="1000" baseline="0" dirty="0" smtClean="0"/>
                        <a:t>신청서 작성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요령</a:t>
                      </a:r>
                      <a:r>
                        <a:rPr lang="en-US" altLang="ko-KR" sz="1000" baseline="0" dirty="0" smtClean="0"/>
                        <a:t>,</a:t>
                      </a:r>
                      <a:r>
                        <a:rPr lang="ko-KR" altLang="en-US" sz="1000" baseline="0" dirty="0" smtClean="0"/>
                        <a:t>필요 구비서류 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유의 사항 설명 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2936776" y="612726"/>
            <a:ext cx="2016224" cy="33835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r>
              <a:rPr lang="ko-KR" altLang="en-US" dirty="0" smtClean="0"/>
              <a:t>회사 소개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416496" y="1052736"/>
            <a:ext cx="6696744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496616" y="1328985"/>
            <a:ext cx="2016224" cy="33835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인사말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4016896" y="1328985"/>
            <a:ext cx="2016224" cy="338359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채용 공고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704528" y="1822748"/>
            <a:ext cx="6048672" cy="18722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smtClean="0">
                <a:solidFill>
                  <a:schemeClr val="tx1"/>
                </a:solidFill>
              </a:rPr>
              <a:t>이미지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35806" y="3861048"/>
            <a:ext cx="6017394" cy="115212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영입 프로세스 설명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736869"/>
              </p:ext>
            </p:extLst>
          </p:nvPr>
        </p:nvGraphicFramePr>
        <p:xfrm>
          <a:off x="960479" y="5229200"/>
          <a:ext cx="5792721" cy="803382"/>
        </p:xfrm>
        <a:graphic>
          <a:graphicData uri="http://schemas.openxmlformats.org/drawingml/2006/table">
            <a:tbl>
              <a:tblPr/>
              <a:tblGrid>
                <a:gridCol w="1653114"/>
                <a:gridCol w="4139607"/>
              </a:tblGrid>
              <a:tr h="28575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신청서</a:t>
                      </a:r>
                      <a:endParaRPr lang="en-US" altLang="ko-KR" sz="9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신청서 작성 및 전달 방법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88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구비 서류</a:t>
                      </a:r>
                      <a:endParaRPr lang="en-US" altLang="ko-KR" sz="9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필요 구비 서류 내용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588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유의 사항</a:t>
                      </a:r>
                      <a:endParaRPr lang="en-US" altLang="ko-KR" sz="9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유의사항 내용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9218" marB="10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" name="Oval 115"/>
          <p:cNvSpPr>
            <a:spLocks noChangeArrowheads="1"/>
          </p:cNvSpPr>
          <p:nvPr/>
        </p:nvSpPr>
        <p:spPr bwMode="auto">
          <a:xfrm>
            <a:off x="3902596" y="1214685"/>
            <a:ext cx="228600" cy="22860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Oval 115"/>
          <p:cNvSpPr>
            <a:spLocks noChangeArrowheads="1"/>
          </p:cNvSpPr>
          <p:nvPr/>
        </p:nvSpPr>
        <p:spPr bwMode="auto">
          <a:xfrm>
            <a:off x="621506" y="1708448"/>
            <a:ext cx="228600" cy="22860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19" name="Oval 115"/>
          <p:cNvSpPr>
            <a:spLocks noChangeArrowheads="1"/>
          </p:cNvSpPr>
          <p:nvPr/>
        </p:nvSpPr>
        <p:spPr bwMode="auto">
          <a:xfrm>
            <a:off x="621506" y="3746748"/>
            <a:ext cx="228600" cy="22860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20" name="Oval 115"/>
          <p:cNvSpPr>
            <a:spLocks noChangeArrowheads="1"/>
          </p:cNvSpPr>
          <p:nvPr/>
        </p:nvSpPr>
        <p:spPr bwMode="auto">
          <a:xfrm>
            <a:off x="846179" y="5114900"/>
            <a:ext cx="228600" cy="22860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2482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QnA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답글</a:t>
            </a:r>
            <a:r>
              <a:rPr lang="ko-KR" altLang="en-US" dirty="0" smtClean="0"/>
              <a:t> 상세보기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4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998466477"/>
              </p:ext>
            </p:extLst>
          </p:nvPr>
        </p:nvGraphicFramePr>
        <p:xfrm>
          <a:off x="7545288" y="620688"/>
          <a:ext cx="2304256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/>
                <a:gridCol w="2088232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QnA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답글은</a:t>
                      </a:r>
                      <a:r>
                        <a:rPr lang="ko-KR" altLang="en-US" sz="1000" baseline="0" dirty="0" smtClean="0"/>
                        <a:t> 관리자가 등록하는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ko-KR" altLang="en-US" sz="1000" baseline="0" dirty="0" err="1" smtClean="0"/>
                        <a:t>답글로써</a:t>
                      </a:r>
                      <a:r>
                        <a:rPr lang="ko-KR" altLang="en-US" sz="1000" baseline="0" dirty="0" smtClean="0"/>
                        <a:t> 회원은 열람만 가능</a:t>
                      </a:r>
                      <a:endParaRPr lang="en-US" altLang="ko-KR" sz="1000" baseline="0" dirty="0" smtClean="0"/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W : 90%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H : auto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구글맵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err="1" smtClean="0"/>
                        <a:t>api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사용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각종 교통편 </a:t>
                      </a:r>
                      <a:endParaRPr lang="en-US" altLang="ko-KR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66290" y="605040"/>
            <a:ext cx="7334982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60512" y="1548968"/>
            <a:ext cx="6624736" cy="1952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Google map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409675" y="974248"/>
            <a:ext cx="28803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미래주차장 오시는 길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095078" y="3717032"/>
            <a:ext cx="5555604" cy="1952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교통정보 및 연락처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Oval 115"/>
          <p:cNvSpPr>
            <a:spLocks noChangeArrowheads="1"/>
          </p:cNvSpPr>
          <p:nvPr/>
        </p:nvSpPr>
        <p:spPr bwMode="auto">
          <a:xfrm>
            <a:off x="446212" y="1374358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Oval 115"/>
          <p:cNvSpPr>
            <a:spLocks noChangeArrowheads="1"/>
          </p:cNvSpPr>
          <p:nvPr/>
        </p:nvSpPr>
        <p:spPr bwMode="auto">
          <a:xfrm>
            <a:off x="855137" y="3601196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4922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QnA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답글</a:t>
            </a:r>
            <a:r>
              <a:rPr lang="ko-KR" altLang="en-US" dirty="0" smtClean="0"/>
              <a:t> 상세보기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4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068737445"/>
              </p:ext>
            </p:extLst>
          </p:nvPr>
        </p:nvGraphicFramePr>
        <p:xfrm>
          <a:off x="7545288" y="620688"/>
          <a:ext cx="2304256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/>
                <a:gridCol w="2088232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QnA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답글은</a:t>
                      </a:r>
                      <a:r>
                        <a:rPr lang="ko-KR" altLang="en-US" sz="1000" baseline="0" dirty="0" smtClean="0"/>
                        <a:t> 관리자가 등록하는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ko-KR" altLang="en-US" sz="1000" baseline="0" dirty="0" err="1" smtClean="0"/>
                        <a:t>답글로써</a:t>
                      </a:r>
                      <a:r>
                        <a:rPr lang="ko-KR" altLang="en-US" sz="1000" baseline="0" dirty="0" smtClean="0"/>
                        <a:t> 회원은 열람만 가능</a:t>
                      </a:r>
                      <a:endParaRPr lang="en-US" altLang="ko-KR" sz="1000" baseline="0" dirty="0" smtClean="0"/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W : 90%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H : auto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이용약관 링크버튼 </a:t>
                      </a:r>
                      <a:r>
                        <a:rPr lang="ko-KR" altLang="en-US" sz="1000" dirty="0" err="1" smtClean="0"/>
                        <a:t>클릭시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해당내용</a:t>
                      </a:r>
                      <a:r>
                        <a:rPr lang="en-US" altLang="ko-KR" sz="1000" dirty="0" smtClean="0"/>
                        <a:t>(2) </a:t>
                      </a:r>
                      <a:r>
                        <a:rPr lang="ko-KR" altLang="en-US" sz="1000" dirty="0" smtClean="0"/>
                        <a:t>출력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 내용에 맞게 이용약관 변함 </a:t>
                      </a:r>
                      <a:endParaRPr lang="en-US" altLang="ko-KR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66290" y="605040"/>
            <a:ext cx="7334982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74812" y="977035"/>
            <a:ext cx="6510436" cy="2976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주차이용약관</a:t>
            </a:r>
            <a:r>
              <a:rPr lang="ko-KR" altLang="en-US" sz="11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+mj-ea"/>
                <a:ea typeface="+mj-ea"/>
              </a:rPr>
              <a:t>| </a:t>
            </a:r>
            <a:r>
              <a:rPr lang="ko-KR" altLang="en-US" sz="1100" dirty="0" smtClean="0">
                <a:solidFill>
                  <a:schemeClr val="tx1"/>
                </a:solidFill>
                <a:latin typeface="+mj-ea"/>
                <a:ea typeface="+mj-ea"/>
              </a:rPr>
              <a:t>개인정보 수집 </a:t>
            </a:r>
            <a:r>
              <a:rPr lang="en-US" altLang="ko-KR" sz="1100" dirty="0" smtClean="0">
                <a:solidFill>
                  <a:schemeClr val="tx1"/>
                </a:solidFill>
                <a:latin typeface="+mj-ea"/>
                <a:ea typeface="+mj-ea"/>
              </a:rPr>
              <a:t>| </a:t>
            </a:r>
            <a:r>
              <a:rPr lang="ko-KR" altLang="en-US" sz="1100" dirty="0" smtClean="0">
                <a:solidFill>
                  <a:schemeClr val="tx1"/>
                </a:solidFill>
                <a:latin typeface="+mj-ea"/>
                <a:ea typeface="+mj-ea"/>
              </a:rPr>
              <a:t>전자금융거래약관</a:t>
            </a:r>
            <a:endParaRPr lang="ko-KR" altLang="en-US" sz="11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74812" y="1302131"/>
            <a:ext cx="6078388" cy="49351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</a:rPr>
              <a:t>해당 이용약관 내용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26" name="Oval 115"/>
          <p:cNvSpPr>
            <a:spLocks noChangeArrowheads="1"/>
          </p:cNvSpPr>
          <p:nvPr/>
        </p:nvSpPr>
        <p:spPr bwMode="auto">
          <a:xfrm>
            <a:off x="446212" y="897254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Oval 115"/>
          <p:cNvSpPr>
            <a:spLocks noChangeArrowheads="1"/>
          </p:cNvSpPr>
          <p:nvPr/>
        </p:nvSpPr>
        <p:spPr bwMode="auto">
          <a:xfrm>
            <a:off x="2466281" y="3547853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4768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회원 로그인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001</a:t>
            </a:r>
            <a:endParaRPr lang="ko-KR" altLang="en-US" dirty="0"/>
          </a:p>
        </p:txBody>
      </p:sp>
      <p:graphicFrame>
        <p:nvGraphicFramePr>
          <p:cNvPr id="14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4060991614"/>
              </p:ext>
            </p:extLst>
          </p:nvPr>
        </p:nvGraphicFramePr>
        <p:xfrm>
          <a:off x="7545288" y="620688"/>
          <a:ext cx="230425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1944216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로그인 </a:t>
                      </a: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Width: 50%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Height:</a:t>
                      </a:r>
                      <a:r>
                        <a:rPr lang="en-US" altLang="ko-KR" sz="1000" baseline="0" dirty="0" smtClean="0"/>
                        <a:t> auto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아이디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비밀번호 일치 시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메인 페이지로 이동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부정확한 정보 입력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미 입력 시</a:t>
                      </a:r>
                      <a:r>
                        <a:rPr lang="en-US" altLang="ko-KR" sz="1000" dirty="0" smtClean="0"/>
                        <a:t>alert</a:t>
                      </a:r>
                      <a:r>
                        <a:rPr lang="ko-KR" altLang="en-US" sz="1000" dirty="0" smtClean="0"/>
                        <a:t>창 발생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메인페이지로</a:t>
                      </a:r>
                      <a:r>
                        <a:rPr lang="ko-KR" altLang="en-US" sz="1000" dirty="0" smtClean="0"/>
                        <a:t> 이동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아이디</a:t>
                      </a:r>
                      <a:r>
                        <a:rPr lang="en-US" altLang="ko-KR" sz="1000" dirty="0" smtClean="0"/>
                        <a:t>|</a:t>
                      </a:r>
                      <a:r>
                        <a:rPr lang="ko-KR" altLang="en-US" sz="1000" dirty="0" smtClean="0"/>
                        <a:t>비밀번호 찾기 페이지로 이동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회원가입 페이지로 이동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66290" y="597078"/>
            <a:ext cx="7334982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21"/>
          <p:cNvSpPr txBox="1">
            <a:spLocks noChangeArrowheads="1"/>
          </p:cNvSpPr>
          <p:nvPr/>
        </p:nvSpPr>
        <p:spPr bwMode="auto">
          <a:xfrm>
            <a:off x="7352111" y="6899574"/>
            <a:ext cx="180530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73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470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20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93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67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40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14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87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ea typeface="나눔고딕" pitchFamily="50" charset="-127"/>
              </a:rPr>
              <a:t>&lt;&lt; &lt;  </a:t>
            </a:r>
            <a:r>
              <a:rPr lang="en-US" altLang="ko-KR" sz="1000" b="1" dirty="0">
                <a:ea typeface="나눔고딕" pitchFamily="50" charset="-127"/>
              </a:rPr>
              <a:t>1</a:t>
            </a:r>
            <a:r>
              <a:rPr lang="en-US" altLang="ko-KR" sz="800" dirty="0">
                <a:ea typeface="나눔고딕" pitchFamily="50" charset="-127"/>
              </a:rPr>
              <a:t> 2 3 4 5 6 7 8 9 10  &gt; &gt;&gt;</a:t>
            </a:r>
            <a:endParaRPr lang="ko-KR" altLang="en-US" sz="800" dirty="0"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373" y="597078"/>
            <a:ext cx="7334982" cy="596870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59073" y="1378512"/>
            <a:ext cx="5112568" cy="441649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159073" y="1412776"/>
            <a:ext cx="5112569" cy="637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회원 로그인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 bwMode="auto">
          <a:xfrm>
            <a:off x="1344478" y="2707562"/>
            <a:ext cx="882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noProof="0" dirty="0" smtClean="0">
                <a:latin typeface="+mj-lt"/>
                <a:ea typeface="+mj-ea"/>
                <a:cs typeface="맑은 고딕" charset="0"/>
              </a:rPr>
              <a:t>아이</a:t>
            </a:r>
            <a:r>
              <a:rPr kumimoji="0" lang="ko-KR" altLang="en-US" sz="1800" b="1" noProof="0" dirty="0">
                <a:latin typeface="+mj-lt"/>
                <a:ea typeface="+mj-ea"/>
                <a:cs typeface="맑은 고딕" charset="0"/>
              </a:rPr>
              <a:t>디</a:t>
            </a:r>
            <a:endParaRPr kumimoji="0" lang="ko-KR" altLang="en-US" sz="2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1344479" y="3429925"/>
            <a:ext cx="1160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비밀번호</a:t>
            </a:r>
            <a:endParaRPr kumimoji="0" lang="ko-KR" altLang="en-US" sz="4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529509" y="2602153"/>
            <a:ext cx="3600400" cy="5801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taejun123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529509" y="3334705"/>
            <a:ext cx="3600400" cy="5801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********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1773825" y="5288374"/>
            <a:ext cx="180832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1" dirty="0" smtClean="0">
                <a:latin typeface="+mj-lt"/>
                <a:ea typeface="+mj-ea"/>
                <a:cs typeface="맑은 고딕" charset="0"/>
              </a:rPr>
              <a:t>아이디 </a:t>
            </a:r>
            <a:r>
              <a:rPr kumimoji="0" lang="en-US" altLang="ko-KR" sz="1200" b="1" dirty="0" smtClean="0">
                <a:latin typeface="+mj-lt"/>
                <a:ea typeface="+mj-ea"/>
                <a:cs typeface="맑은 고딕" charset="0"/>
              </a:rPr>
              <a:t>| </a:t>
            </a:r>
            <a:r>
              <a:rPr kumimoji="0" lang="ko-KR" altLang="en-US" sz="1200" b="1" dirty="0" smtClean="0">
                <a:latin typeface="+mj-lt"/>
                <a:ea typeface="+mj-ea"/>
                <a:cs typeface="맑은 고딕" charset="0"/>
              </a:rPr>
              <a:t>비밀번호 찾기</a:t>
            </a:r>
            <a:endParaRPr kumimoji="0" lang="ko-KR" altLang="en-US" sz="12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4201197" y="5279265"/>
            <a:ext cx="17281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1" dirty="0" smtClean="0">
                <a:latin typeface="+mj-lt"/>
                <a:ea typeface="+mj-ea"/>
                <a:cs typeface="맑은 고딕" charset="0"/>
              </a:rPr>
              <a:t>회원가</a:t>
            </a:r>
            <a:r>
              <a:rPr kumimoji="0" lang="ko-KR" altLang="en-US" sz="1200" b="1" dirty="0">
                <a:latin typeface="+mj-lt"/>
                <a:ea typeface="+mj-ea"/>
                <a:cs typeface="맑은 고딕" charset="0"/>
              </a:rPr>
              <a:t>입</a:t>
            </a:r>
            <a:endParaRPr kumimoji="0" lang="ko-KR" altLang="en-US" sz="2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529509" y="4077072"/>
            <a:ext cx="3600399" cy="37834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로그</a:t>
            </a:r>
            <a:r>
              <a:rPr lang="ko-KR" altLang="en-US" sz="1200" dirty="0">
                <a:solidFill>
                  <a:schemeClr val="tx1"/>
                </a:solidFill>
              </a:rPr>
              <a:t>인</a:t>
            </a:r>
          </a:p>
        </p:txBody>
      </p:sp>
      <p:sp>
        <p:nvSpPr>
          <p:cNvPr id="29" name="Oval 115"/>
          <p:cNvSpPr>
            <a:spLocks noChangeArrowheads="1"/>
          </p:cNvSpPr>
          <p:nvPr/>
        </p:nvSpPr>
        <p:spPr bwMode="auto">
          <a:xfrm>
            <a:off x="4543773" y="3914857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Oval 115"/>
          <p:cNvSpPr>
            <a:spLocks noChangeArrowheads="1"/>
          </p:cNvSpPr>
          <p:nvPr/>
        </p:nvSpPr>
        <p:spPr bwMode="auto">
          <a:xfrm>
            <a:off x="2420463" y="5059774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Oval 115"/>
          <p:cNvSpPr>
            <a:spLocks noChangeArrowheads="1"/>
          </p:cNvSpPr>
          <p:nvPr/>
        </p:nvSpPr>
        <p:spPr bwMode="auto">
          <a:xfrm>
            <a:off x="4410027" y="5069715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539011" y="4592538"/>
            <a:ext cx="3600399" cy="37834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취</a:t>
            </a:r>
            <a:r>
              <a:rPr lang="ko-KR" altLang="en-US" sz="1200" dirty="0">
                <a:solidFill>
                  <a:schemeClr val="tx1"/>
                </a:solidFill>
              </a:rPr>
              <a:t>소</a:t>
            </a:r>
          </a:p>
        </p:txBody>
      </p:sp>
      <p:sp>
        <p:nvSpPr>
          <p:cNvPr id="27" name="Oval 115"/>
          <p:cNvSpPr>
            <a:spLocks noChangeArrowheads="1"/>
          </p:cNvSpPr>
          <p:nvPr/>
        </p:nvSpPr>
        <p:spPr bwMode="auto">
          <a:xfrm>
            <a:off x="4638627" y="4553111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8263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001</a:t>
            </a:r>
            <a:endParaRPr lang="ko-KR" altLang="en-US" dirty="0"/>
          </a:p>
        </p:txBody>
      </p:sp>
      <p:graphicFrame>
        <p:nvGraphicFramePr>
          <p:cNvPr id="14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681266979"/>
              </p:ext>
            </p:extLst>
          </p:nvPr>
        </p:nvGraphicFramePr>
        <p:xfrm>
          <a:off x="7545288" y="277578"/>
          <a:ext cx="2304256" cy="630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1944216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Width:70%</a:t>
                      </a:r>
                    </a:p>
                    <a:p>
                      <a:pPr latinLnBrk="1"/>
                      <a:r>
                        <a:rPr lang="en-US" altLang="ko-KR" sz="1000" dirty="0" err="1" smtClean="0"/>
                        <a:t>Height:auto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한글만 </a:t>
                      </a:r>
                      <a:r>
                        <a:rPr lang="en-US" altLang="ko-KR" sz="1000" dirty="0" smtClean="0"/>
                        <a:t>6</a:t>
                      </a:r>
                      <a:r>
                        <a:rPr lang="ko-KR" altLang="en-US" sz="1000" dirty="0" smtClean="0"/>
                        <a:t>자리까지</a:t>
                      </a:r>
                      <a:r>
                        <a:rPr lang="ko-KR" altLang="en-US" sz="1000" baseline="0" dirty="0" smtClean="0"/>
                        <a:t> 입력 가능 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ko-KR" altLang="en-US" sz="1000" baseline="0" dirty="0" err="1" smtClean="0"/>
                        <a:t>미입력</a:t>
                      </a:r>
                      <a:r>
                        <a:rPr lang="en-US" altLang="ko-KR" sz="1000" baseline="0" dirty="0" smtClean="0"/>
                        <a:t>/</a:t>
                      </a:r>
                      <a:r>
                        <a:rPr lang="ko-KR" altLang="en-US" sz="1000" dirty="0" smtClean="0"/>
                        <a:t>정규식에 어긋난 형태로  </a:t>
                      </a:r>
                      <a:r>
                        <a:rPr lang="ko-KR" altLang="en-US" sz="1000" baseline="0" dirty="0" smtClean="0"/>
                        <a:t>입력 시 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Alert</a:t>
                      </a:r>
                      <a:r>
                        <a:rPr lang="ko-KR" altLang="en-US" sz="1000" baseline="0" dirty="0" smtClean="0"/>
                        <a:t>창 발생</a:t>
                      </a:r>
                      <a:endParaRPr lang="en-US" altLang="ko-KR" sz="1000" baseline="0" dirty="0" smtClean="0"/>
                    </a:p>
                  </a:txBody>
                  <a:tcPr/>
                </a:tc>
              </a:tr>
              <a:tr h="539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영문</a:t>
                      </a:r>
                      <a:r>
                        <a:rPr lang="en-US" altLang="ko-KR" sz="1000" dirty="0" smtClean="0"/>
                        <a:t>+</a:t>
                      </a:r>
                      <a:r>
                        <a:rPr lang="ko-KR" altLang="en-US" sz="1000" dirty="0" smtClean="0"/>
                        <a:t>숫자 </a:t>
                      </a:r>
                      <a:r>
                        <a:rPr lang="en-US" altLang="ko-KR" sz="1000" dirty="0" smtClean="0"/>
                        <a:t>6~13</a:t>
                      </a:r>
                      <a:r>
                        <a:rPr lang="ko-KR" altLang="en-US" sz="1000" dirty="0" smtClean="0"/>
                        <a:t>자리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 입력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미입력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정규식에 어긋난 형태로 입력 시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Alert</a:t>
                      </a:r>
                      <a:r>
                        <a:rPr lang="ko-KR" altLang="en-US" sz="1000" dirty="0" smtClean="0"/>
                        <a:t>창 발생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아이디 사용여부 표시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사용가능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사용 불가능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정보표시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아이디 미 입력 시 </a:t>
                      </a:r>
                      <a:r>
                        <a:rPr lang="en-US" altLang="ko-KR" sz="1000" dirty="0" smtClean="0"/>
                        <a:t>alert</a:t>
                      </a:r>
                      <a:r>
                        <a:rPr lang="ko-KR" altLang="en-US" sz="1000" dirty="0" smtClean="0"/>
                        <a:t>창 발생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비밀번호는 숫자</a:t>
                      </a:r>
                      <a:r>
                        <a:rPr lang="en-US" altLang="ko-KR" sz="1000" dirty="0" smtClean="0"/>
                        <a:t>+</a:t>
                      </a:r>
                      <a:r>
                        <a:rPr lang="ko-KR" altLang="en-US" sz="1000" dirty="0" smtClean="0"/>
                        <a:t>영문</a:t>
                      </a:r>
                      <a:r>
                        <a:rPr lang="en-US" altLang="ko-KR" sz="1000" dirty="0" smtClean="0"/>
                        <a:t>+</a:t>
                      </a:r>
                      <a:r>
                        <a:rPr lang="ko-KR" altLang="en-US" sz="1000" dirty="0" smtClean="0"/>
                        <a:t>특수문자 </a:t>
                      </a:r>
                      <a:r>
                        <a:rPr lang="en-US" altLang="ko-KR" sz="1000" dirty="0" smtClean="0"/>
                        <a:t>8~13</a:t>
                      </a:r>
                      <a:r>
                        <a:rPr lang="ko-KR" altLang="en-US" sz="1000" dirty="0" smtClean="0"/>
                        <a:t>자리 입력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일치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불일치 정보 표시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미입력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잘못된 입력정보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Alert</a:t>
                      </a:r>
                      <a:r>
                        <a:rPr lang="ko-KR" altLang="en-US" sz="1000" dirty="0" smtClean="0"/>
                        <a:t>창 발생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비밀번호 암호화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 정확한 메일주소 입력 시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입력 메일 주소로 </a:t>
                      </a:r>
                      <a:r>
                        <a:rPr lang="ko-KR" altLang="en-US" sz="1000" dirty="0" err="1" smtClean="0"/>
                        <a:t>난수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자리 인증번호가 발송된다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부정확한 메일 주소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중복 메일 주소 입력 시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Alert</a:t>
                      </a:r>
                      <a:r>
                        <a:rPr lang="ko-KR" altLang="en-US" sz="1000" dirty="0" smtClean="0"/>
                        <a:t>창 발생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미 </a:t>
                      </a:r>
                      <a:r>
                        <a:rPr lang="ko-KR" altLang="en-US" sz="1000" dirty="0" err="1" smtClean="0"/>
                        <a:t>입력시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Alert</a:t>
                      </a:r>
                      <a:r>
                        <a:rPr lang="ko-KR" altLang="en-US" sz="1000" dirty="0" smtClean="0"/>
                        <a:t>창 발생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인증번호 </a:t>
                      </a:r>
                      <a:r>
                        <a:rPr lang="ko-KR" altLang="en-US" sz="1000" dirty="0" err="1" smtClean="0"/>
                        <a:t>미입력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잘못된 입력정보</a:t>
                      </a:r>
                      <a:r>
                        <a:rPr lang="en-US" altLang="ko-KR" sz="1000" baseline="0" dirty="0" smtClean="0"/>
                        <a:t> 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Alert </a:t>
                      </a:r>
                      <a:r>
                        <a:rPr lang="ko-KR" altLang="en-US" sz="1000" dirty="0" smtClean="0"/>
                        <a:t>창 발생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인증번호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자리 입력제한</a:t>
                      </a:r>
                      <a:endParaRPr lang="en-US" altLang="ko-KR" sz="1000" baseline="0" dirty="0" smtClean="0"/>
                    </a:p>
                  </a:txBody>
                  <a:tcPr/>
                </a:tc>
              </a:tr>
              <a:tr h="4887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미입력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잘못된 정보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입력시</a:t>
                      </a:r>
                      <a:r>
                        <a:rPr lang="ko-KR" altLang="en-US" sz="1000" baseline="0" dirty="0" smtClean="0"/>
                        <a:t> 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연락처 </a:t>
                      </a:r>
                      <a:r>
                        <a:rPr lang="ko-KR" altLang="en-US" sz="1000" dirty="0" err="1" smtClean="0"/>
                        <a:t>정규식으로</a:t>
                      </a:r>
                      <a:r>
                        <a:rPr lang="ko-KR" altLang="en-US" sz="1000" dirty="0" smtClean="0"/>
                        <a:t> 조건검사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Alert</a:t>
                      </a:r>
                      <a:r>
                        <a:rPr lang="ko-KR" altLang="en-US" sz="1000" dirty="0" smtClean="0"/>
                        <a:t>창 발생</a:t>
                      </a:r>
                      <a:endParaRPr lang="en-US" altLang="ko-KR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66290" y="597078"/>
            <a:ext cx="7334982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373" y="597078"/>
            <a:ext cx="7334982" cy="596870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 bwMode="auto">
          <a:xfrm>
            <a:off x="278260" y="924689"/>
            <a:ext cx="15841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1" dirty="0" smtClean="0">
                <a:latin typeface="+mj-lt"/>
                <a:ea typeface="+mj-ea"/>
                <a:cs typeface="맑은 고딕" charset="0"/>
              </a:rPr>
              <a:t>회원가</a:t>
            </a:r>
            <a:r>
              <a:rPr kumimoji="0" lang="ko-KR" altLang="en-US" sz="2000" b="1" dirty="0">
                <a:latin typeface="+mj-lt"/>
                <a:ea typeface="+mj-ea"/>
                <a:cs typeface="맑은 고딕" charset="0"/>
              </a:rPr>
              <a:t>입</a:t>
            </a:r>
            <a:endParaRPr kumimoji="0" lang="ko-KR" altLang="en-US" sz="2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72480" y="1556792"/>
            <a:ext cx="6912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 bwMode="auto">
          <a:xfrm>
            <a:off x="731149" y="1793956"/>
            <a:ext cx="73814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1" dirty="0" smtClean="0">
                <a:latin typeface="+mj-lt"/>
                <a:ea typeface="+mj-ea"/>
                <a:cs typeface="맑은 고딕" charset="0"/>
              </a:rPr>
              <a:t>이</a:t>
            </a:r>
            <a:r>
              <a:rPr kumimoji="0" lang="ko-KR" altLang="en-US" sz="2000" b="1" dirty="0">
                <a:latin typeface="+mj-lt"/>
                <a:ea typeface="+mj-ea"/>
                <a:cs typeface="맑은 고딕" charset="0"/>
              </a:rPr>
              <a:t>름</a:t>
            </a:r>
            <a:endParaRPr kumimoji="0" lang="ko-KR" altLang="en-US" sz="2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53" name="TextBox 52"/>
          <p:cNvSpPr txBox="1"/>
          <p:nvPr/>
        </p:nvSpPr>
        <p:spPr bwMode="auto">
          <a:xfrm>
            <a:off x="493417" y="2377368"/>
            <a:ext cx="97287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1" noProof="0" dirty="0" smtClean="0">
                <a:latin typeface="+mj-lt"/>
                <a:ea typeface="+mj-ea"/>
                <a:cs typeface="맑은 고딕" charset="0"/>
              </a:rPr>
              <a:t>아이</a:t>
            </a:r>
            <a:r>
              <a:rPr kumimoji="0" lang="ko-KR" altLang="en-US" sz="2000" b="1" noProof="0" dirty="0">
                <a:latin typeface="+mj-lt"/>
                <a:ea typeface="+mj-ea"/>
                <a:cs typeface="맑은 고딕" charset="0"/>
              </a:rPr>
              <a:t>디</a:t>
            </a:r>
            <a:endParaRPr kumimoji="0" lang="ko-KR" altLang="en-US" sz="2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62" name="TextBox 61"/>
          <p:cNvSpPr txBox="1"/>
          <p:nvPr/>
        </p:nvSpPr>
        <p:spPr bwMode="auto">
          <a:xfrm>
            <a:off x="504009" y="3678448"/>
            <a:ext cx="9652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1" noProof="0" dirty="0" err="1" smtClean="0">
                <a:latin typeface="+mj-lt"/>
                <a:ea typeface="+mj-ea"/>
                <a:cs typeface="맑은 고딕" charset="0"/>
              </a:rPr>
              <a:t>이메일</a:t>
            </a:r>
            <a:endParaRPr kumimoji="0" lang="ko-KR" altLang="en-US" sz="2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56298" y="1825627"/>
            <a:ext cx="2520280" cy="30633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장태</a:t>
            </a:r>
            <a:r>
              <a:rPr lang="ko-KR" altLang="en-US" dirty="0">
                <a:solidFill>
                  <a:schemeClr val="tx1"/>
                </a:solidFill>
              </a:rPr>
              <a:t>준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1650087" y="2397167"/>
            <a:ext cx="2520280" cy="30633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taejun123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656298" y="3725334"/>
            <a:ext cx="4199617" cy="30633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rigun3000@naver.com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63777" y="2424254"/>
            <a:ext cx="864096" cy="3063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중복체</a:t>
            </a:r>
            <a:r>
              <a:rPr lang="ko-KR" altLang="en-US" sz="1200" dirty="0">
                <a:solidFill>
                  <a:schemeClr val="tx1"/>
                </a:solidFill>
              </a:rPr>
              <a:t>크</a:t>
            </a:r>
          </a:p>
        </p:txBody>
      </p:sp>
      <p:sp>
        <p:nvSpPr>
          <p:cNvPr id="65" name="TextBox 64"/>
          <p:cNvSpPr txBox="1"/>
          <p:nvPr/>
        </p:nvSpPr>
        <p:spPr bwMode="auto">
          <a:xfrm>
            <a:off x="247345" y="3025260"/>
            <a:ext cx="12219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1" dirty="0" smtClean="0">
                <a:latin typeface="+mj-lt"/>
                <a:ea typeface="+mj-ea"/>
                <a:cs typeface="맑은 고딕" charset="0"/>
              </a:rPr>
              <a:t>비밀번호</a:t>
            </a:r>
            <a:endParaRPr kumimoji="0" lang="ko-KR" altLang="en-US" sz="2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650087" y="3043876"/>
            <a:ext cx="1358697" cy="30633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********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167374" y="3057423"/>
            <a:ext cx="1649722" cy="30633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********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071597" y="3725334"/>
            <a:ext cx="729804" cy="3063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인</a:t>
            </a:r>
            <a:r>
              <a:rPr lang="ko-KR" altLang="en-US" sz="900" dirty="0">
                <a:solidFill>
                  <a:schemeClr val="tx1"/>
                </a:solidFill>
              </a:rPr>
              <a:t>증</a:t>
            </a:r>
            <a:r>
              <a:rPr lang="ko-KR" altLang="en-US" sz="900" dirty="0" smtClean="0">
                <a:solidFill>
                  <a:schemeClr val="tx1"/>
                </a:solidFill>
              </a:rPr>
              <a:t>번호 발송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 bwMode="auto">
          <a:xfrm>
            <a:off x="475800" y="4504257"/>
            <a:ext cx="10081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1" dirty="0" smtClean="0">
                <a:latin typeface="+mj-lt"/>
                <a:ea typeface="+mj-ea"/>
                <a:cs typeface="맑은 고딕" charset="0"/>
              </a:rPr>
              <a:t>연락</a:t>
            </a:r>
            <a:r>
              <a:rPr kumimoji="0" lang="ko-KR" altLang="en-US" sz="2000" b="1" dirty="0">
                <a:latin typeface="+mj-lt"/>
                <a:ea typeface="+mj-ea"/>
                <a:cs typeface="맑은 고딕" charset="0"/>
              </a:rPr>
              <a:t>처</a:t>
            </a:r>
            <a:endParaRPr kumimoji="0" lang="ko-KR" altLang="en-US" sz="2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221563" y="3043876"/>
            <a:ext cx="864096" cy="3063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재입</a:t>
            </a:r>
            <a:r>
              <a:rPr lang="ko-KR" altLang="en-US" sz="1200" dirty="0">
                <a:solidFill>
                  <a:schemeClr val="tx1"/>
                </a:solidFill>
              </a:rPr>
              <a:t>력</a:t>
            </a:r>
          </a:p>
        </p:txBody>
      </p:sp>
      <p:sp>
        <p:nvSpPr>
          <p:cNvPr id="34" name="Oval 115"/>
          <p:cNvSpPr>
            <a:spLocks noChangeArrowheads="1"/>
          </p:cNvSpPr>
          <p:nvPr/>
        </p:nvSpPr>
        <p:spPr bwMode="auto">
          <a:xfrm>
            <a:off x="5235017" y="2263068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Oval 115"/>
          <p:cNvSpPr>
            <a:spLocks noChangeArrowheads="1"/>
          </p:cNvSpPr>
          <p:nvPr/>
        </p:nvSpPr>
        <p:spPr bwMode="auto">
          <a:xfrm>
            <a:off x="5957297" y="3504487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5566237" y="2436921"/>
            <a:ext cx="1506763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rPr>
              <a:t>사용가능</a:t>
            </a:r>
            <a:r>
              <a:rPr kumimoji="0" lang="en-US" altLang="ko-KR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rPr>
              <a:t>/</a:t>
            </a:r>
            <a:r>
              <a:rPr kumimoji="0" lang="ko-KR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rPr>
              <a:t>사용 불가능</a:t>
            </a:r>
          </a:p>
        </p:txBody>
      </p:sp>
      <p:sp>
        <p:nvSpPr>
          <p:cNvPr id="45" name="Oval 115"/>
          <p:cNvSpPr>
            <a:spLocks noChangeArrowheads="1"/>
          </p:cNvSpPr>
          <p:nvPr/>
        </p:nvSpPr>
        <p:spPr bwMode="auto">
          <a:xfrm>
            <a:off x="1445872" y="4389957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  <p:sp>
        <p:nvSpPr>
          <p:cNvPr id="46" name="Oval 115"/>
          <p:cNvSpPr>
            <a:spLocks noChangeArrowheads="1"/>
          </p:cNvSpPr>
          <p:nvPr/>
        </p:nvSpPr>
        <p:spPr bwMode="auto">
          <a:xfrm>
            <a:off x="4116219" y="1587502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Oval 115"/>
          <p:cNvSpPr>
            <a:spLocks noChangeArrowheads="1"/>
          </p:cNvSpPr>
          <p:nvPr/>
        </p:nvSpPr>
        <p:spPr bwMode="auto">
          <a:xfrm>
            <a:off x="4085942" y="2195820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48" name="TextBox 47"/>
          <p:cNvSpPr txBox="1"/>
          <p:nvPr/>
        </p:nvSpPr>
        <p:spPr bwMode="auto">
          <a:xfrm>
            <a:off x="5861365" y="3066959"/>
            <a:ext cx="150676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50" b="1" dirty="0" smtClean="0">
                <a:solidFill>
                  <a:srgbClr val="FF0000"/>
                </a:solidFill>
                <a:latin typeface="+mj-lt"/>
                <a:ea typeface="+mj-ea"/>
                <a:cs typeface="맑은 고딕" charset="0"/>
              </a:rPr>
              <a:t>일</a:t>
            </a:r>
            <a:r>
              <a:rPr kumimoji="0" lang="ko-KR" altLang="en-US" sz="1050" b="1" dirty="0">
                <a:solidFill>
                  <a:srgbClr val="FF0000"/>
                </a:solidFill>
                <a:latin typeface="+mj-lt"/>
                <a:ea typeface="+mj-ea"/>
                <a:cs typeface="맑은 고딕" charset="0"/>
              </a:rPr>
              <a:t>치</a:t>
            </a:r>
            <a:r>
              <a:rPr kumimoji="0" lang="en-US" altLang="ko-KR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rPr>
              <a:t>/</a:t>
            </a:r>
            <a:r>
              <a:rPr kumimoji="0" lang="ko-KR" altLang="en-US" sz="1050" b="1" dirty="0" smtClean="0">
                <a:solidFill>
                  <a:srgbClr val="FF0000"/>
                </a:solidFill>
                <a:latin typeface="+mj-lt"/>
                <a:ea typeface="+mj-ea"/>
                <a:cs typeface="맑은 고딕" charset="0"/>
              </a:rPr>
              <a:t>불일</a:t>
            </a:r>
            <a:r>
              <a:rPr kumimoji="0" lang="ko-KR" altLang="en-US" sz="1050" b="1" dirty="0">
                <a:solidFill>
                  <a:srgbClr val="FF0000"/>
                </a:solidFill>
                <a:latin typeface="+mj-lt"/>
                <a:ea typeface="+mj-ea"/>
                <a:cs typeface="맑은 고딕" charset="0"/>
              </a:rPr>
              <a:t>치</a:t>
            </a:r>
            <a:endParaRPr kumimoji="0" lang="ko-KR" altLang="en-US" sz="105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49" name="Oval 115"/>
          <p:cNvSpPr>
            <a:spLocks noChangeArrowheads="1"/>
          </p:cNvSpPr>
          <p:nvPr/>
        </p:nvSpPr>
        <p:spPr bwMode="auto">
          <a:xfrm>
            <a:off x="4230519" y="2828823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52" name="TextBox 51"/>
          <p:cNvSpPr txBox="1"/>
          <p:nvPr/>
        </p:nvSpPr>
        <p:spPr bwMode="auto">
          <a:xfrm>
            <a:off x="587704" y="4128573"/>
            <a:ext cx="9652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dirty="0" smtClean="0">
                <a:latin typeface="+mj-lt"/>
                <a:ea typeface="+mj-ea"/>
                <a:cs typeface="맑은 고딕" charset="0"/>
              </a:rPr>
              <a:t>인증번</a:t>
            </a:r>
            <a:r>
              <a:rPr kumimoji="0" lang="ko-KR" altLang="en-US" sz="1400" b="1" dirty="0">
                <a:latin typeface="+mj-lt"/>
                <a:ea typeface="+mj-ea"/>
                <a:cs typeface="맑은 고딕" charset="0"/>
              </a:rPr>
              <a:t>호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656298" y="4128573"/>
            <a:ext cx="1356095" cy="3063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78788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080792" y="4125490"/>
            <a:ext cx="864096" cy="3063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확</a:t>
            </a:r>
            <a:r>
              <a:rPr lang="ko-KR" altLang="en-US" sz="1200" dirty="0">
                <a:solidFill>
                  <a:schemeClr val="tx1"/>
                </a:solidFill>
              </a:rPr>
              <a:t>인</a:t>
            </a:r>
          </a:p>
        </p:txBody>
      </p:sp>
      <p:sp>
        <p:nvSpPr>
          <p:cNvPr id="56" name="Oval 115"/>
          <p:cNvSpPr>
            <a:spLocks noChangeArrowheads="1"/>
          </p:cNvSpPr>
          <p:nvPr/>
        </p:nvSpPr>
        <p:spPr bwMode="auto">
          <a:xfrm>
            <a:off x="3830588" y="3964258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1656298" y="4598029"/>
            <a:ext cx="4199617" cy="30633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8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001</a:t>
            </a:r>
            <a:endParaRPr lang="ko-KR" altLang="en-US" dirty="0"/>
          </a:p>
        </p:txBody>
      </p:sp>
      <p:graphicFrame>
        <p:nvGraphicFramePr>
          <p:cNvPr id="14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659439839"/>
              </p:ext>
            </p:extLst>
          </p:nvPr>
        </p:nvGraphicFramePr>
        <p:xfrm>
          <a:off x="7545288" y="620688"/>
          <a:ext cx="2304256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1944216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Width: 70%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Height: auto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약관 동의 필수 체크 </a:t>
                      </a:r>
                      <a:r>
                        <a:rPr lang="ko-KR" altLang="en-US" sz="1000" dirty="0" err="1" smtClean="0"/>
                        <a:t>항목이다버튼</a:t>
                      </a:r>
                      <a:r>
                        <a:rPr lang="ko-KR" altLang="en-US" sz="1000" dirty="0" smtClean="0"/>
                        <a:t> 클릭가능 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66290" y="597078"/>
            <a:ext cx="7334982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21"/>
          <p:cNvSpPr txBox="1">
            <a:spLocks noChangeArrowheads="1"/>
          </p:cNvSpPr>
          <p:nvPr/>
        </p:nvSpPr>
        <p:spPr bwMode="auto">
          <a:xfrm>
            <a:off x="7352111" y="6899574"/>
            <a:ext cx="180530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73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470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20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93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67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40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14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87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ea typeface="나눔고딕" pitchFamily="50" charset="-127"/>
              </a:rPr>
              <a:t>&lt;&lt; &lt;  </a:t>
            </a:r>
            <a:r>
              <a:rPr lang="en-US" altLang="ko-KR" sz="1000" b="1" dirty="0">
                <a:ea typeface="나눔고딕" pitchFamily="50" charset="-127"/>
              </a:rPr>
              <a:t>1</a:t>
            </a:r>
            <a:r>
              <a:rPr lang="en-US" altLang="ko-KR" sz="800" dirty="0">
                <a:ea typeface="나눔고딕" pitchFamily="50" charset="-127"/>
              </a:rPr>
              <a:t> 2 3 4 5 6 7 8 9 10  &gt; &gt;&gt;</a:t>
            </a:r>
            <a:endParaRPr lang="ko-KR" altLang="en-US" sz="800" dirty="0"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373" y="597078"/>
            <a:ext cx="7334982" cy="596870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 bwMode="auto">
          <a:xfrm>
            <a:off x="268785" y="724634"/>
            <a:ext cx="48907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1" dirty="0" smtClean="0">
                <a:latin typeface="+mj-lt"/>
                <a:ea typeface="+mj-ea"/>
                <a:cs typeface="맑은 고딕" charset="0"/>
              </a:rPr>
              <a:t>약관 및  개인정보 수집 동의</a:t>
            </a:r>
            <a:endParaRPr kumimoji="0" lang="ko-KR" altLang="en-US" sz="2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36" name="TextBox 35"/>
          <p:cNvSpPr txBox="1"/>
          <p:nvPr/>
        </p:nvSpPr>
        <p:spPr bwMode="auto">
          <a:xfrm>
            <a:off x="392541" y="1459548"/>
            <a:ext cx="48907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1" noProof="0" dirty="0" smtClean="0">
                <a:latin typeface="+mj-lt"/>
                <a:ea typeface="+mj-ea"/>
                <a:cs typeface="맑은 고딕" charset="0"/>
              </a:rPr>
              <a:t>이용 약관</a:t>
            </a:r>
            <a:endParaRPr kumimoji="0" lang="ko-KR" altLang="en-US" sz="1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2541" y="1916832"/>
            <a:ext cx="6494920" cy="11625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05683" y="3228944"/>
            <a:ext cx="158216" cy="152429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 bwMode="auto">
          <a:xfrm>
            <a:off x="690142" y="3166659"/>
            <a:ext cx="48907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위 약관에 동의합니다</a:t>
            </a:r>
          </a:p>
        </p:txBody>
      </p:sp>
      <p:sp>
        <p:nvSpPr>
          <p:cNvPr id="42" name="TextBox 41"/>
          <p:cNvSpPr txBox="1"/>
          <p:nvPr/>
        </p:nvSpPr>
        <p:spPr bwMode="auto">
          <a:xfrm>
            <a:off x="392541" y="3593234"/>
            <a:ext cx="48907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1" dirty="0" smtClean="0">
                <a:latin typeface="+mj-lt"/>
                <a:ea typeface="+mj-ea"/>
                <a:cs typeface="맑은 고딕" charset="0"/>
              </a:rPr>
              <a:t>개인정보 수집 이용 동의</a:t>
            </a:r>
            <a:endParaRPr kumimoji="0" lang="ko-KR" altLang="en-US" sz="1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98490" y="3931788"/>
            <a:ext cx="6494920" cy="11625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411632" y="5243900"/>
            <a:ext cx="158216" cy="152429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 bwMode="auto">
          <a:xfrm>
            <a:off x="696091" y="5181615"/>
            <a:ext cx="48907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위 약관에 동의합니다</a:t>
            </a:r>
          </a:p>
        </p:txBody>
      </p:sp>
      <p:sp>
        <p:nvSpPr>
          <p:cNvPr id="17" name="Oval 115"/>
          <p:cNvSpPr>
            <a:spLocks noChangeArrowheads="1"/>
          </p:cNvSpPr>
          <p:nvPr/>
        </p:nvSpPr>
        <p:spPr bwMode="auto">
          <a:xfrm>
            <a:off x="530764" y="2959910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223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001</a:t>
            </a:r>
            <a:endParaRPr lang="ko-KR" altLang="en-US" dirty="0"/>
          </a:p>
        </p:txBody>
      </p:sp>
      <p:graphicFrame>
        <p:nvGraphicFramePr>
          <p:cNvPr id="14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102925462"/>
              </p:ext>
            </p:extLst>
          </p:nvPr>
        </p:nvGraphicFramePr>
        <p:xfrm>
          <a:off x="7545288" y="620688"/>
          <a:ext cx="2304256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1944216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Width: 70%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Height: auto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정확한 입력 정보를 받으면 로그인 페이지로 이동한다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부정확한 입력정보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미 입력에 대해서는  </a:t>
                      </a:r>
                      <a:r>
                        <a:rPr lang="en-US" altLang="ko-KR" sz="1000" dirty="0" smtClean="0"/>
                        <a:t>alert</a:t>
                      </a:r>
                      <a:r>
                        <a:rPr lang="ko-KR" altLang="en-US" sz="1000" dirty="0" smtClean="0"/>
                        <a:t>창을 발생시킨다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메인 페이지로 이동한다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66290" y="597078"/>
            <a:ext cx="7334982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21"/>
          <p:cNvSpPr txBox="1">
            <a:spLocks noChangeArrowheads="1"/>
          </p:cNvSpPr>
          <p:nvPr/>
        </p:nvSpPr>
        <p:spPr bwMode="auto">
          <a:xfrm>
            <a:off x="7352111" y="6899574"/>
            <a:ext cx="180530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73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470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20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93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67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40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14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87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ea typeface="나눔고딕" pitchFamily="50" charset="-127"/>
              </a:rPr>
              <a:t>&lt;&lt; &lt;  </a:t>
            </a:r>
            <a:r>
              <a:rPr lang="en-US" altLang="ko-KR" sz="1000" b="1" dirty="0">
                <a:ea typeface="나눔고딕" pitchFamily="50" charset="-127"/>
              </a:rPr>
              <a:t>1</a:t>
            </a:r>
            <a:r>
              <a:rPr lang="en-US" altLang="ko-KR" sz="800" dirty="0">
                <a:ea typeface="나눔고딕" pitchFamily="50" charset="-127"/>
              </a:rPr>
              <a:t> 2 3 4 5 6 7 8 9 10  &gt; &gt;&gt;</a:t>
            </a:r>
            <a:endParaRPr lang="ko-KR" altLang="en-US" sz="800" dirty="0"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373" y="597078"/>
            <a:ext cx="7334982" cy="596870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 bwMode="auto">
          <a:xfrm>
            <a:off x="268785" y="724634"/>
            <a:ext cx="48907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1" dirty="0" smtClean="0">
                <a:latin typeface="+mj-lt"/>
                <a:ea typeface="+mj-ea"/>
                <a:cs typeface="맑은 고딕" charset="0"/>
              </a:rPr>
              <a:t>약관 및  개인정보 수집 동의</a:t>
            </a:r>
            <a:endParaRPr kumimoji="0" lang="ko-KR" altLang="en-US" sz="2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36" name="TextBox 35"/>
          <p:cNvSpPr txBox="1"/>
          <p:nvPr/>
        </p:nvSpPr>
        <p:spPr bwMode="auto">
          <a:xfrm>
            <a:off x="392541" y="1459548"/>
            <a:ext cx="48907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1" dirty="0" smtClean="0">
                <a:latin typeface="+mj-lt"/>
                <a:ea typeface="+mj-ea"/>
                <a:cs typeface="맑은 고딕" charset="0"/>
              </a:rPr>
              <a:t>전자 금융거래 약관</a:t>
            </a:r>
            <a:endParaRPr kumimoji="0" lang="ko-KR" altLang="en-US" sz="1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2541" y="1916832"/>
            <a:ext cx="6494920" cy="11625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05683" y="3229623"/>
            <a:ext cx="158216" cy="152429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 bwMode="auto">
          <a:xfrm>
            <a:off x="690142" y="3166659"/>
            <a:ext cx="48907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위 약관에 동의합니다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072680" y="4869160"/>
            <a:ext cx="1062844" cy="4503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가입완</a:t>
            </a:r>
            <a:r>
              <a:rPr lang="ko-KR" altLang="en-US" sz="1200" dirty="0">
                <a:solidFill>
                  <a:schemeClr val="tx1"/>
                </a:solidFill>
              </a:rPr>
              <a:t>료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440832" y="4869160"/>
            <a:ext cx="1062844" cy="4503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취</a:t>
            </a:r>
            <a:r>
              <a:rPr lang="ko-KR" altLang="en-US" sz="1200" dirty="0">
                <a:solidFill>
                  <a:schemeClr val="tx1"/>
                </a:solidFill>
              </a:rPr>
              <a:t>소</a:t>
            </a:r>
          </a:p>
        </p:txBody>
      </p:sp>
      <p:sp>
        <p:nvSpPr>
          <p:cNvPr id="15" name="Oval 115"/>
          <p:cNvSpPr>
            <a:spLocks noChangeArrowheads="1"/>
          </p:cNvSpPr>
          <p:nvPr/>
        </p:nvSpPr>
        <p:spPr bwMode="auto">
          <a:xfrm>
            <a:off x="2723623" y="4581128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Oval 115"/>
          <p:cNvSpPr>
            <a:spLocks noChangeArrowheads="1"/>
          </p:cNvSpPr>
          <p:nvPr/>
        </p:nvSpPr>
        <p:spPr bwMode="auto">
          <a:xfrm>
            <a:off x="4261818" y="4581128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1753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아이디 비밀번호 찾기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001</a:t>
            </a:r>
            <a:endParaRPr lang="ko-KR" altLang="en-US" dirty="0"/>
          </a:p>
        </p:txBody>
      </p:sp>
      <p:graphicFrame>
        <p:nvGraphicFramePr>
          <p:cNvPr id="14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293571391"/>
              </p:ext>
            </p:extLst>
          </p:nvPr>
        </p:nvGraphicFramePr>
        <p:xfrm>
          <a:off x="7545288" y="270914"/>
          <a:ext cx="2304256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1944216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Description`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Width: 60%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Height:</a:t>
                      </a:r>
                      <a:r>
                        <a:rPr lang="en-US" altLang="ko-KR" sz="1000" baseline="0" dirty="0" smtClean="0"/>
                        <a:t> auto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한글만 </a:t>
                      </a:r>
                      <a:r>
                        <a:rPr lang="en-US" altLang="ko-KR" sz="1000" dirty="0" smtClean="0"/>
                        <a:t>6</a:t>
                      </a:r>
                      <a:r>
                        <a:rPr lang="ko-KR" altLang="en-US" sz="1000" dirty="0" smtClean="0"/>
                        <a:t>자리 입력 가능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미 입력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dirty="0" smtClean="0"/>
                        <a:t>Alert</a:t>
                      </a:r>
                      <a:r>
                        <a:rPr lang="ko-KR" altLang="en-US" sz="1000" dirty="0" smtClean="0"/>
                        <a:t>창 발생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첫 번째 </a:t>
                      </a:r>
                      <a:r>
                        <a:rPr lang="ko-KR" altLang="en-US" sz="1000" dirty="0" err="1" smtClean="0"/>
                        <a:t>콤보박스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: 010/011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두 번째 세 번째 </a:t>
                      </a:r>
                      <a:r>
                        <a:rPr lang="ko-KR" altLang="en-US" sz="1000" dirty="0" err="1" smtClean="0"/>
                        <a:t>입력칸은</a:t>
                      </a:r>
                      <a:r>
                        <a:rPr lang="ko-KR" altLang="en-US" sz="1000" baseline="0" dirty="0" smtClean="0"/>
                        <a:t> 숫자 </a:t>
                      </a:r>
                      <a:r>
                        <a:rPr lang="en-US" altLang="ko-KR" sz="1000" baseline="0" dirty="0" smtClean="0"/>
                        <a:t>4</a:t>
                      </a:r>
                      <a:r>
                        <a:rPr lang="ko-KR" altLang="en-US" sz="1000" baseline="0" dirty="0" smtClean="0"/>
                        <a:t>자리만 입력 가능 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ko-KR" altLang="en-US" sz="1000" dirty="0" smtClean="0"/>
                        <a:t>미 입력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dirty="0" smtClean="0"/>
                        <a:t>Alert</a:t>
                      </a:r>
                      <a:r>
                        <a:rPr lang="ko-KR" altLang="en-US" sz="1000" dirty="0" smtClean="0"/>
                        <a:t>창 발생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-  </a:t>
                      </a:r>
                      <a:r>
                        <a:rPr lang="ko-KR" altLang="en-US" sz="1000" dirty="0" smtClean="0"/>
                        <a:t>이름과 연락처가 일치하는 아이디 조회 </a:t>
                      </a:r>
                      <a:r>
                        <a:rPr lang="ko-KR" altLang="en-US" sz="1000" baseline="0" dirty="0" smtClean="0"/>
                        <a:t>후 </a:t>
                      </a:r>
                      <a:r>
                        <a:rPr lang="en-US" altLang="ko-KR" sz="1000" baseline="0" dirty="0" smtClean="0"/>
                        <a:t>,</a:t>
                      </a:r>
                      <a:r>
                        <a:rPr lang="ko-KR" altLang="en-US" sz="1000" baseline="0" dirty="0" smtClean="0"/>
                        <a:t>입력 칸에 출력</a:t>
                      </a:r>
                      <a:endParaRPr lang="en-US" altLang="ko-KR" sz="10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000" baseline="0" dirty="0" smtClean="0"/>
                        <a:t>read only</a:t>
                      </a:r>
                      <a:r>
                        <a:rPr lang="ko-KR" altLang="en-US" sz="1000" baseline="0" dirty="0" smtClean="0"/>
                        <a:t>로 입력</a:t>
                      </a:r>
                      <a:r>
                        <a:rPr lang="en-US" altLang="ko-KR" sz="1000" baseline="0" dirty="0" smtClean="0"/>
                        <a:t>/</a:t>
                      </a:r>
                      <a:r>
                        <a:rPr lang="ko-KR" altLang="en-US" sz="1000" baseline="0" dirty="0" smtClean="0"/>
                        <a:t>수정 불가</a:t>
                      </a:r>
                      <a:endParaRPr lang="en-US" altLang="ko-KR" sz="10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aseline="0" dirty="0" smtClean="0"/>
                        <a:t>조회결과 없을 경우</a:t>
                      </a:r>
                      <a:r>
                        <a:rPr lang="en-US" altLang="ko-KR" sz="1000" baseline="0" dirty="0" smtClean="0"/>
                        <a:t>: alert</a:t>
                      </a:r>
                      <a:r>
                        <a:rPr lang="ko-KR" altLang="en-US" sz="1000" baseline="0" dirty="0" smtClean="0"/>
                        <a:t>창 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미 </a:t>
                      </a:r>
                      <a:r>
                        <a:rPr lang="ko-KR" altLang="en-US" sz="1000" dirty="0" err="1" smtClean="0"/>
                        <a:t>입력시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dirty="0" smtClean="0"/>
                        <a:t>Alert</a:t>
                      </a:r>
                      <a:r>
                        <a:rPr lang="ko-KR" altLang="en-US" sz="1000" dirty="0" smtClean="0"/>
                        <a:t>창 발생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한글만 </a:t>
                      </a:r>
                      <a:r>
                        <a:rPr lang="en-US" altLang="ko-KR" sz="1000" dirty="0" smtClean="0"/>
                        <a:t>6</a:t>
                      </a:r>
                      <a:r>
                        <a:rPr lang="ko-KR" altLang="en-US" sz="1000" dirty="0" smtClean="0"/>
                        <a:t>자리만 입력 가능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미 </a:t>
                      </a:r>
                      <a:r>
                        <a:rPr lang="ko-KR" altLang="en-US" sz="1000" dirty="0" err="1" smtClean="0"/>
                        <a:t>입력시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dirty="0" smtClean="0"/>
                        <a:t>Alert</a:t>
                      </a:r>
                      <a:r>
                        <a:rPr lang="ko-KR" altLang="en-US" sz="1000" dirty="0" smtClean="0"/>
                        <a:t>창 발생</a:t>
                      </a:r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-</a:t>
                      </a:r>
                      <a:r>
                        <a:rPr lang="ko-KR" altLang="en-US" sz="1000" dirty="0" err="1" smtClean="0"/>
                        <a:t>회원가입시</a:t>
                      </a:r>
                      <a:r>
                        <a:rPr lang="ko-KR" altLang="en-US" sz="1000" dirty="0" smtClean="0"/>
                        <a:t> 등록한 </a:t>
                      </a:r>
                      <a:r>
                        <a:rPr lang="ko-KR" altLang="en-US" sz="1000" dirty="0" err="1" smtClean="0"/>
                        <a:t>이메일만</a:t>
                      </a:r>
                      <a:r>
                        <a:rPr lang="ko-KR" altLang="en-US" sz="1000" dirty="0" smtClean="0"/>
                        <a:t> 작성 가능하다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-</a:t>
                      </a:r>
                      <a:r>
                        <a:rPr lang="ko-KR" altLang="en-US" sz="1000" dirty="0" smtClean="0"/>
                        <a:t>그 이외의 </a:t>
                      </a:r>
                      <a:r>
                        <a:rPr lang="ko-KR" altLang="en-US" sz="1000" dirty="0" err="1" smtClean="0"/>
                        <a:t>이메일을</a:t>
                      </a:r>
                      <a:r>
                        <a:rPr lang="ko-KR" altLang="en-US" sz="1000" dirty="0" smtClean="0"/>
                        <a:t> 작성할 경우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 smtClean="0"/>
                        <a:t>alert</a:t>
                      </a:r>
                      <a:r>
                        <a:rPr lang="ko-KR" altLang="en-US" sz="1000" baseline="0" smtClean="0"/>
                        <a:t>창 발생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-</a:t>
                      </a:r>
                      <a:r>
                        <a:rPr lang="ko-KR" altLang="en-US" sz="1000" dirty="0" smtClean="0"/>
                        <a:t>아이디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이름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err="1" smtClean="0"/>
                        <a:t>이메일이</a:t>
                      </a:r>
                      <a:r>
                        <a:rPr lang="ko-KR" altLang="en-US" sz="1000" dirty="0" smtClean="0"/>
                        <a:t> 일치하면 비밀번호 변경 페이지로 이동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-</a:t>
                      </a:r>
                      <a:r>
                        <a:rPr lang="ko-KR" altLang="en-US" sz="1000" dirty="0" err="1" smtClean="0"/>
                        <a:t>불일치시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alert</a:t>
                      </a:r>
                      <a:r>
                        <a:rPr lang="ko-KR" altLang="en-US" sz="1000" dirty="0" smtClean="0"/>
                        <a:t>창 발생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비 로그인</a:t>
                      </a:r>
                      <a:r>
                        <a:rPr lang="ko-KR" altLang="en-US" sz="1000" baseline="0" dirty="0" smtClean="0"/>
                        <a:t> 상태의 메인 페이지로 이동</a:t>
                      </a:r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9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66290" y="597078"/>
            <a:ext cx="7334982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373" y="597078"/>
            <a:ext cx="7334982" cy="596870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 bwMode="auto">
          <a:xfrm>
            <a:off x="278260" y="893912"/>
            <a:ext cx="33785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noProof="0" dirty="0" smtClean="0">
                <a:latin typeface="+mj-lt"/>
                <a:ea typeface="+mj-ea"/>
                <a:cs typeface="맑은 고딕" charset="0"/>
              </a:rPr>
              <a:t>아이디</a:t>
            </a:r>
            <a:r>
              <a:rPr kumimoji="0" lang="en-US" altLang="ko-KR" sz="2400" b="1" noProof="0" dirty="0" smtClean="0">
                <a:latin typeface="+mj-lt"/>
                <a:ea typeface="+mj-ea"/>
                <a:cs typeface="맑은 고딕" charset="0"/>
              </a:rPr>
              <a:t>|</a:t>
            </a:r>
            <a:r>
              <a:rPr kumimoji="0" lang="ko-KR" altLang="en-US" sz="2400" b="1" noProof="0" dirty="0" smtClean="0">
                <a:latin typeface="+mj-lt"/>
                <a:ea typeface="+mj-ea"/>
                <a:cs typeface="맑은 고딕" charset="0"/>
              </a:rPr>
              <a:t>비밀번호 찾기</a:t>
            </a:r>
            <a:endParaRPr kumimoji="0" lang="ko-KR" altLang="en-US" sz="2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72480" y="1556792"/>
            <a:ext cx="6912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 bwMode="auto">
          <a:xfrm>
            <a:off x="269676" y="1614014"/>
            <a:ext cx="297847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noProof="0" dirty="0" smtClean="0">
                <a:latin typeface="+mj-lt"/>
                <a:ea typeface="+mj-ea"/>
                <a:cs typeface="맑은 고딕" charset="0"/>
              </a:rPr>
              <a:t>아이디</a:t>
            </a:r>
            <a:r>
              <a:rPr kumimoji="0" lang="en-US" altLang="ko-KR" sz="1400" b="1" dirty="0">
                <a:latin typeface="+mj-lt"/>
                <a:ea typeface="+mj-ea"/>
                <a:cs typeface="맑은 고딕" charset="0"/>
              </a:rPr>
              <a:t> </a:t>
            </a:r>
            <a:r>
              <a:rPr kumimoji="0" lang="ko-KR" altLang="en-US" sz="1400" b="1" noProof="0" dirty="0" smtClean="0">
                <a:latin typeface="+mj-lt"/>
                <a:ea typeface="+mj-ea"/>
                <a:cs typeface="맑은 고딕" charset="0"/>
              </a:rPr>
              <a:t> 찾기</a:t>
            </a:r>
            <a:endParaRPr kumimoji="0" lang="ko-KR" altLang="en-US" sz="1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241770" y="3593234"/>
            <a:ext cx="296753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noProof="0" dirty="0" smtClean="0">
                <a:latin typeface="+mj-lt"/>
                <a:ea typeface="+mj-ea"/>
                <a:cs typeface="맑은 고딕" charset="0"/>
              </a:rPr>
              <a:t>비밀번호 찾기</a:t>
            </a:r>
            <a:endParaRPr kumimoji="0" lang="ko-KR" altLang="en-US" sz="18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56592" y="2061216"/>
            <a:ext cx="6408673" cy="143979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56592" y="4134909"/>
            <a:ext cx="6385133" cy="191605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 bwMode="auto">
          <a:xfrm>
            <a:off x="450897" y="2175668"/>
            <a:ext cx="81489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1" noProof="0" dirty="0" smtClean="0">
                <a:latin typeface="+mj-lt"/>
                <a:ea typeface="+mj-ea"/>
                <a:cs typeface="맑은 고딕" charset="0"/>
              </a:rPr>
              <a:t>이름</a:t>
            </a:r>
            <a:endParaRPr kumimoji="0" lang="ko-KR" altLang="en-US" sz="2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445886" y="2740641"/>
            <a:ext cx="98477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1" noProof="0" dirty="0" smtClean="0">
                <a:latin typeface="+mj-lt"/>
                <a:ea typeface="+mj-ea"/>
                <a:cs typeface="맑은 고딕" charset="0"/>
              </a:rPr>
              <a:t>연락처</a:t>
            </a:r>
            <a:endParaRPr kumimoji="0" lang="ko-KR" altLang="en-US" sz="2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603315" y="2171217"/>
            <a:ext cx="2486813" cy="25142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장태준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574344" y="2770971"/>
            <a:ext cx="730392" cy="24447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2422717" y="2919307"/>
            <a:ext cx="142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715094" y="2790423"/>
            <a:ext cx="1260691" cy="25142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1234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427917" y="2790423"/>
            <a:ext cx="1169299" cy="25142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1234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4183554" y="2919307"/>
            <a:ext cx="142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5692880" y="2291339"/>
            <a:ext cx="852622" cy="72350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 smtClean="0">
                <a:solidFill>
                  <a:schemeClr val="tx1"/>
                </a:solidFill>
              </a:rPr>
              <a:t>확인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591229" y="4319513"/>
            <a:ext cx="9831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1" dirty="0" smtClean="0">
                <a:latin typeface="+mj-lt"/>
                <a:ea typeface="+mj-ea"/>
                <a:cs typeface="맑은 고딕" charset="0"/>
              </a:rPr>
              <a:t> </a:t>
            </a:r>
            <a:r>
              <a:rPr kumimoji="0" lang="ko-KR" altLang="en-US" sz="1200" b="1" dirty="0" smtClean="0">
                <a:latin typeface="+mj-lt"/>
                <a:ea typeface="+mj-ea"/>
                <a:cs typeface="맑은 고딕" charset="0"/>
              </a:rPr>
              <a:t>아이디</a:t>
            </a:r>
            <a:endParaRPr kumimoji="0" lang="ko-KR" altLang="en-US" sz="2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523861" y="4790510"/>
            <a:ext cx="9831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1" noProof="0" dirty="0" smtClean="0">
                <a:latin typeface="+mj-lt"/>
                <a:ea typeface="+mj-ea"/>
                <a:cs typeface="맑은 고딕" charset="0"/>
              </a:rPr>
              <a:t>    </a:t>
            </a:r>
            <a:r>
              <a:rPr kumimoji="0" lang="ko-KR" altLang="en-US" sz="1200" b="1" noProof="0" dirty="0" smtClean="0">
                <a:latin typeface="+mj-lt"/>
                <a:ea typeface="+mj-ea"/>
                <a:cs typeface="맑은 고딕" charset="0"/>
              </a:rPr>
              <a:t>이름</a:t>
            </a:r>
            <a:endParaRPr kumimoji="0" lang="ko-KR" altLang="en-US" sz="2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656112" y="5235019"/>
            <a:ext cx="90747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1" dirty="0" err="1" smtClean="0">
                <a:latin typeface="+mj-lt"/>
                <a:ea typeface="+mj-ea"/>
                <a:cs typeface="맑은 고딕" charset="0"/>
              </a:rPr>
              <a:t>이메</a:t>
            </a:r>
            <a:r>
              <a:rPr kumimoji="0" lang="ko-KR" altLang="en-US" sz="1200" b="1" dirty="0" err="1">
                <a:latin typeface="+mj-lt"/>
                <a:ea typeface="+mj-ea"/>
                <a:cs typeface="맑은 고딕" charset="0"/>
              </a:rPr>
              <a:t>일</a:t>
            </a:r>
            <a:endParaRPr kumimoji="0" lang="ko-KR" altLang="en-US" sz="2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579184" y="4359459"/>
            <a:ext cx="1978779" cy="27442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taejun123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591250" y="4848160"/>
            <a:ext cx="1978779" cy="27442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장태준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587501" y="5271133"/>
            <a:ext cx="3367539" cy="27442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rigun3000@naver.com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 bwMode="auto">
          <a:xfrm>
            <a:off x="450897" y="3122043"/>
            <a:ext cx="98477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1" noProof="0" dirty="0" smtClean="0">
                <a:latin typeface="+mj-lt"/>
                <a:ea typeface="+mj-ea"/>
                <a:cs typeface="맑은 고딕" charset="0"/>
              </a:rPr>
              <a:t>아이디</a:t>
            </a:r>
            <a:endParaRPr kumimoji="0" lang="ko-KR" altLang="en-US" sz="2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558070" y="3122042"/>
            <a:ext cx="1260691" cy="25142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taejun123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102586" y="6158408"/>
            <a:ext cx="1223072" cy="2805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취</a:t>
            </a:r>
            <a:r>
              <a:rPr lang="ko-KR" altLang="en-US" sz="1600" dirty="0">
                <a:solidFill>
                  <a:schemeClr val="tx1"/>
                </a:solidFill>
              </a:rPr>
              <a:t>소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9" name="Oval 115"/>
          <p:cNvSpPr>
            <a:spLocks noChangeArrowheads="1"/>
          </p:cNvSpPr>
          <p:nvPr/>
        </p:nvSpPr>
        <p:spPr bwMode="auto">
          <a:xfrm>
            <a:off x="5695423" y="2095103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41" name="Oval 115"/>
          <p:cNvSpPr>
            <a:spLocks noChangeArrowheads="1"/>
          </p:cNvSpPr>
          <p:nvPr/>
        </p:nvSpPr>
        <p:spPr bwMode="auto">
          <a:xfrm>
            <a:off x="5597216" y="4356468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  <p:sp>
        <p:nvSpPr>
          <p:cNvPr id="45" name="Oval 115"/>
          <p:cNvSpPr>
            <a:spLocks noChangeArrowheads="1"/>
          </p:cNvSpPr>
          <p:nvPr/>
        </p:nvSpPr>
        <p:spPr bwMode="auto">
          <a:xfrm>
            <a:off x="3044749" y="6010433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  <p:cxnSp>
        <p:nvCxnSpPr>
          <p:cNvPr id="9" name="직선 연결선 8"/>
          <p:cNvCxnSpPr>
            <a:stCxn id="32" idx="2"/>
          </p:cNvCxnSpPr>
          <p:nvPr/>
        </p:nvCxnSpPr>
        <p:spPr>
          <a:xfrm>
            <a:off x="6119191" y="3014848"/>
            <a:ext cx="0" cy="3841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2846721" y="3399042"/>
            <a:ext cx="325364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115"/>
          <p:cNvSpPr>
            <a:spLocks noChangeArrowheads="1"/>
          </p:cNvSpPr>
          <p:nvPr/>
        </p:nvSpPr>
        <p:spPr bwMode="auto">
          <a:xfrm>
            <a:off x="1480330" y="5120719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48" name="Oval 115"/>
          <p:cNvSpPr>
            <a:spLocks noChangeArrowheads="1"/>
          </p:cNvSpPr>
          <p:nvPr/>
        </p:nvSpPr>
        <p:spPr bwMode="auto">
          <a:xfrm>
            <a:off x="3880051" y="1980406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병합 53"/>
          <p:cNvSpPr/>
          <p:nvPr/>
        </p:nvSpPr>
        <p:spPr>
          <a:xfrm>
            <a:off x="2176752" y="2873276"/>
            <a:ext cx="127984" cy="85720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Oval 115"/>
          <p:cNvSpPr>
            <a:spLocks noChangeArrowheads="1"/>
          </p:cNvSpPr>
          <p:nvPr/>
        </p:nvSpPr>
        <p:spPr bwMode="auto">
          <a:xfrm>
            <a:off x="1506977" y="2542371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58" name="Oval 115"/>
          <p:cNvSpPr>
            <a:spLocks noChangeArrowheads="1"/>
          </p:cNvSpPr>
          <p:nvPr/>
        </p:nvSpPr>
        <p:spPr bwMode="auto">
          <a:xfrm>
            <a:off x="1539457" y="4149176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Oval 115"/>
          <p:cNvSpPr>
            <a:spLocks noChangeArrowheads="1"/>
          </p:cNvSpPr>
          <p:nvPr/>
        </p:nvSpPr>
        <p:spPr bwMode="auto">
          <a:xfrm>
            <a:off x="1529032" y="4662754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5711516" y="4544305"/>
            <a:ext cx="852622" cy="98574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 smtClean="0">
                <a:solidFill>
                  <a:schemeClr val="tx1"/>
                </a:solidFill>
              </a:rPr>
              <a:t>확인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1579184" y="5559995"/>
            <a:ext cx="337585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900" b="1" dirty="0" smtClean="0">
                <a:solidFill>
                  <a:srgbClr val="FF0000"/>
                </a:solidFill>
                <a:latin typeface="+mj-lt"/>
                <a:ea typeface="+mj-ea"/>
                <a:cs typeface="맑은 고딕" charset="0"/>
              </a:rPr>
              <a:t>회원 </a:t>
            </a:r>
            <a:r>
              <a:rPr kumimoji="0" lang="ko-KR" altLang="en-US" sz="900" b="1" dirty="0" err="1" smtClean="0">
                <a:solidFill>
                  <a:srgbClr val="FF0000"/>
                </a:solidFill>
                <a:latin typeface="+mj-lt"/>
                <a:ea typeface="+mj-ea"/>
                <a:cs typeface="맑은 고딕" charset="0"/>
              </a:rPr>
              <a:t>가입시</a:t>
            </a:r>
            <a:r>
              <a:rPr kumimoji="0" lang="ko-KR" altLang="en-US" sz="900" b="1" dirty="0" smtClean="0">
                <a:solidFill>
                  <a:srgbClr val="FF0000"/>
                </a:solidFill>
                <a:latin typeface="+mj-lt"/>
                <a:ea typeface="+mj-ea"/>
                <a:cs typeface="맑은 고딕" charset="0"/>
              </a:rPr>
              <a:t> 등록한 </a:t>
            </a:r>
            <a:r>
              <a:rPr kumimoji="0" lang="ko-KR" altLang="en-US" sz="900" b="1" dirty="0" err="1" smtClean="0">
                <a:solidFill>
                  <a:srgbClr val="FF0000"/>
                </a:solidFill>
                <a:latin typeface="+mj-lt"/>
                <a:ea typeface="+mj-ea"/>
                <a:cs typeface="맑은 고딕" charset="0"/>
              </a:rPr>
              <a:t>이메일을</a:t>
            </a:r>
            <a:r>
              <a:rPr kumimoji="0" lang="ko-KR" altLang="en-US" sz="900" b="1" dirty="0" smtClean="0">
                <a:solidFill>
                  <a:srgbClr val="FF0000"/>
                </a:solidFill>
                <a:latin typeface="+mj-lt"/>
                <a:ea typeface="+mj-ea"/>
                <a:cs typeface="맑은 고딕" charset="0"/>
              </a:rPr>
              <a:t> 작성하세요</a:t>
            </a:r>
            <a:endParaRPr kumimoji="0" lang="ko-KR" altLang="en-US" sz="9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33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비밀번호 변경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001</a:t>
            </a:r>
            <a:endParaRPr lang="ko-KR" altLang="en-US" dirty="0"/>
          </a:p>
        </p:txBody>
      </p:sp>
      <p:graphicFrame>
        <p:nvGraphicFramePr>
          <p:cNvPr id="14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2924685393"/>
              </p:ext>
            </p:extLst>
          </p:nvPr>
        </p:nvGraphicFramePr>
        <p:xfrm>
          <a:off x="7545288" y="599296"/>
          <a:ext cx="2304256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1944216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Width: 50%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Height:</a:t>
                      </a:r>
                      <a:r>
                        <a:rPr lang="en-US" altLang="ko-KR" sz="1000" baseline="0" dirty="0" smtClean="0"/>
                        <a:t> auto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변경 비밀번호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재입력은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*</a:t>
                      </a:r>
                      <a:r>
                        <a:rPr lang="ko-KR" altLang="en-US" sz="1000" dirty="0" smtClean="0"/>
                        <a:t>로 입력된다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smtClean="0"/>
                        <a:t>변경 비밀번호 </a:t>
                      </a:r>
                      <a:r>
                        <a:rPr lang="en-US" altLang="ko-KR" sz="1000" dirty="0" smtClean="0"/>
                        <a:t>:</a:t>
                      </a:r>
                      <a:r>
                        <a:rPr lang="ko-KR" altLang="en-US" sz="1000" dirty="0" smtClean="0"/>
                        <a:t> 숫자</a:t>
                      </a:r>
                      <a:r>
                        <a:rPr lang="en-US" altLang="ko-KR" sz="1000" dirty="0" smtClean="0"/>
                        <a:t>+</a:t>
                      </a:r>
                      <a:r>
                        <a:rPr lang="ko-KR" altLang="en-US" sz="1000" dirty="0" smtClean="0"/>
                        <a:t>영문</a:t>
                      </a:r>
                      <a:r>
                        <a:rPr lang="en-US" altLang="ko-KR" sz="1000" dirty="0" smtClean="0"/>
                        <a:t>+</a:t>
                      </a:r>
                      <a:r>
                        <a:rPr lang="ko-KR" altLang="en-US" sz="1000" dirty="0" smtClean="0"/>
                        <a:t>특수문자 </a:t>
                      </a:r>
                      <a:r>
                        <a:rPr lang="en-US" altLang="ko-KR" sz="1000" dirty="0" smtClean="0"/>
                        <a:t>8</a:t>
                      </a:r>
                      <a:r>
                        <a:rPr lang="ko-KR" altLang="en-US" sz="1000" dirty="0" smtClean="0"/>
                        <a:t>자리 이상 입력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smtClean="0"/>
                        <a:t>비밀번호 암호화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변경 비밀번호 입력</a:t>
                      </a:r>
                      <a:r>
                        <a:rPr lang="en-US" altLang="ko-KR" sz="1000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재 입력 </a:t>
                      </a:r>
                      <a:r>
                        <a:rPr lang="ko-KR" altLang="en-US" sz="1000" baseline="0" dirty="0" smtClean="0"/>
                        <a:t>칸 미 입력</a:t>
                      </a:r>
                      <a:r>
                        <a:rPr lang="en-US" altLang="ko-KR" sz="1000" baseline="0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sz="1000" baseline="0" dirty="0" smtClean="0"/>
                        <a:t>일치 여부 검사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모든 검사조건에 부합하면          비 로그인 상태의 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ko-KR" altLang="en-US" sz="1000" baseline="0" dirty="0" smtClean="0"/>
                        <a:t>로그인 페이지로 이동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변경 비밀번호 정규식 조건에 부합하지 않는다면 </a:t>
                      </a:r>
                      <a:r>
                        <a:rPr lang="en-US" altLang="ko-KR" sz="1000" baseline="0" dirty="0" smtClean="0"/>
                        <a:t> Alert</a:t>
                      </a:r>
                      <a:r>
                        <a:rPr lang="ko-KR" altLang="en-US" sz="1000" baseline="0" dirty="0" smtClean="0"/>
                        <a:t>창 발생</a:t>
                      </a:r>
                      <a:endParaRPr lang="en-US" altLang="ko-KR" sz="1000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비로그인</a:t>
                      </a:r>
                      <a:r>
                        <a:rPr lang="ko-KR" altLang="en-US" sz="1000" dirty="0" smtClean="0"/>
                        <a:t> 상태의 메인 페이지로 이동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222448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66290" y="597078"/>
            <a:ext cx="7334982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21"/>
          <p:cNvSpPr txBox="1">
            <a:spLocks noChangeArrowheads="1"/>
          </p:cNvSpPr>
          <p:nvPr/>
        </p:nvSpPr>
        <p:spPr bwMode="auto">
          <a:xfrm>
            <a:off x="7352111" y="6899574"/>
            <a:ext cx="180530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73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470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20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93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67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40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14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87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ea typeface="나눔고딕" pitchFamily="50" charset="-127"/>
              </a:rPr>
              <a:t>&lt;&lt; &lt;  </a:t>
            </a:r>
            <a:r>
              <a:rPr lang="en-US" altLang="ko-KR" sz="1000" b="1" dirty="0">
                <a:ea typeface="나눔고딕" pitchFamily="50" charset="-127"/>
              </a:rPr>
              <a:t>1</a:t>
            </a:r>
            <a:r>
              <a:rPr lang="en-US" altLang="ko-KR" sz="800" dirty="0">
                <a:ea typeface="나눔고딕" pitchFamily="50" charset="-127"/>
              </a:rPr>
              <a:t> 2 3 4 5 6 7 8 9 10  &gt; &gt;&gt;</a:t>
            </a:r>
            <a:endParaRPr lang="ko-KR" altLang="en-US" sz="800" dirty="0"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373" y="597078"/>
            <a:ext cx="7334982" cy="596870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59074" y="1388765"/>
            <a:ext cx="5112568" cy="367240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159073" y="1412776"/>
            <a:ext cx="5112569" cy="637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비밀번호 변경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 bwMode="auto">
          <a:xfrm>
            <a:off x="1344478" y="2761421"/>
            <a:ext cx="116025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100" b="1" dirty="0" smtClean="0">
                <a:latin typeface="+mj-lt"/>
                <a:ea typeface="+mj-ea"/>
                <a:cs typeface="맑은 고딕" charset="0"/>
              </a:rPr>
              <a:t>변경 비밀번호</a:t>
            </a:r>
            <a:endParaRPr kumimoji="0" lang="ko-KR" altLang="en-US" sz="12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1280592" y="3483786"/>
            <a:ext cx="122413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100" b="1" dirty="0" smtClean="0">
                <a:latin typeface="+mj-lt"/>
                <a:ea typeface="+mj-ea"/>
                <a:cs typeface="맑은 고딕" charset="0"/>
              </a:rPr>
              <a:t>비밀번호 재입력</a:t>
            </a:r>
            <a:endParaRPr kumimoji="0" lang="ko-KR" altLang="en-US" sz="28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516865" y="2602152"/>
            <a:ext cx="3600400" cy="5801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************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504728" y="3334705"/>
            <a:ext cx="3600400" cy="5801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************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504729" y="4077072"/>
            <a:ext cx="3600399" cy="37834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변</a:t>
            </a:r>
            <a:r>
              <a:rPr lang="ko-KR" altLang="en-US" sz="1200" dirty="0">
                <a:solidFill>
                  <a:schemeClr val="tx1"/>
                </a:solidFill>
              </a:rPr>
              <a:t>경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479931" y="4560186"/>
            <a:ext cx="3625197" cy="39545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취</a:t>
            </a:r>
            <a:r>
              <a:rPr lang="ko-KR" altLang="en-US" sz="1600" dirty="0">
                <a:solidFill>
                  <a:schemeClr val="tx1"/>
                </a:solidFill>
              </a:rPr>
              <a:t>소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Oval 115"/>
          <p:cNvSpPr>
            <a:spLocks noChangeArrowheads="1"/>
          </p:cNvSpPr>
          <p:nvPr/>
        </p:nvSpPr>
        <p:spPr bwMode="auto">
          <a:xfrm>
            <a:off x="2625637" y="2425947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Oval 115"/>
          <p:cNvSpPr>
            <a:spLocks noChangeArrowheads="1"/>
          </p:cNvSpPr>
          <p:nvPr/>
        </p:nvSpPr>
        <p:spPr bwMode="auto">
          <a:xfrm>
            <a:off x="2511337" y="4445886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30" name="Oval 115"/>
          <p:cNvSpPr>
            <a:spLocks noChangeArrowheads="1"/>
          </p:cNvSpPr>
          <p:nvPr/>
        </p:nvSpPr>
        <p:spPr bwMode="auto">
          <a:xfrm>
            <a:off x="2511337" y="3914857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0732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1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1" i="0" u="none" strike="noStrike" kern="1200" cap="none" spc="0" normalizeH="0" baseline="0" noProof="0" dirty="0" smtClean="0">
            <a:ln>
              <a:noFill/>
            </a:ln>
            <a:solidFill>
              <a:schemeClr val="bg1"/>
            </a:solidFill>
            <a:effectLst/>
            <a:uLnTx/>
            <a:uFillTx/>
            <a:latin typeface="+mj-lt"/>
            <a:ea typeface="+mj-ea"/>
            <a:cs typeface="맑은 고딕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29158</TotalTime>
  <Words>4657</Words>
  <Application>Microsoft Office PowerPoint</Application>
  <PresentationFormat>A4 용지(210x297mm)</PresentationFormat>
  <Paragraphs>1678</Paragraphs>
  <Slides>39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UBIVELOX Mobile Corp.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 템플릿</dc:title>
  <dc:subject>pptx 템플릿</dc:subject>
  <dc:creator>ubivelox mobile 윤순언;윤순언</dc:creator>
  <cp:keywords>ppt; pptx; 템플릿;</cp:keywords>
  <dc:description>유비벨록스 모바일 MSP 개발1팀 문서 템플릿</dc:description>
  <cp:lastModifiedBy>alfo7-7</cp:lastModifiedBy>
  <cp:revision>2619</cp:revision>
  <dcterms:created xsi:type="dcterms:W3CDTF">2009-10-19T06:24:23Z</dcterms:created>
  <dcterms:modified xsi:type="dcterms:W3CDTF">2017-07-07T05:19:45Z</dcterms:modified>
  <cp:category>제안;내부발표</cp:category>
</cp:coreProperties>
</file>