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800" r:id="rId1"/>
  </p:sldMasterIdLst>
  <p:notesMasterIdLst>
    <p:notesMasterId r:id="rId20"/>
  </p:notesMasterIdLst>
  <p:handoutMasterIdLst>
    <p:handoutMasterId r:id="rId21"/>
  </p:handoutMasterIdLst>
  <p:sldIdLst>
    <p:sldId id="271" r:id="rId2"/>
    <p:sldId id="272" r:id="rId3"/>
    <p:sldId id="298" r:id="rId4"/>
    <p:sldId id="273" r:id="rId5"/>
    <p:sldId id="274" r:id="rId6"/>
    <p:sldId id="275" r:id="rId7"/>
    <p:sldId id="296" r:id="rId8"/>
    <p:sldId id="292" r:id="rId9"/>
    <p:sldId id="293" r:id="rId10"/>
    <p:sldId id="281" r:id="rId11"/>
    <p:sldId id="282" r:id="rId12"/>
    <p:sldId id="287" r:id="rId13"/>
    <p:sldId id="290" r:id="rId14"/>
    <p:sldId id="289" r:id="rId15"/>
    <p:sldId id="294" r:id="rId16"/>
    <p:sldId id="295" r:id="rId17"/>
    <p:sldId id="297" r:id="rId18"/>
    <p:sldId id="299" r:id="rId19"/>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8A12"/>
    <a:srgbClr val="2B3A42"/>
    <a:srgbClr val="3F5765"/>
    <a:srgbClr val="FF530D"/>
    <a:srgbClr val="0272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1" autoAdjust="0"/>
    <p:restoredTop sz="86753" autoAdjust="0"/>
  </p:normalViewPr>
  <p:slideViewPr>
    <p:cSldViewPr snapToGrid="0">
      <p:cViewPr varScale="1">
        <p:scale>
          <a:sx n="99" d="100"/>
          <a:sy n="99" d="100"/>
        </p:scale>
        <p:origin x="978"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42"/>
    </p:cViewPr>
  </p:sorterViewPr>
  <p:notesViewPr>
    <p:cSldViewPr snapToGrid="0">
      <p:cViewPr varScale="1">
        <p:scale>
          <a:sx n="85" d="100"/>
          <a:sy n="85" d="100"/>
        </p:scale>
        <p:origin x="384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dirty="0"/>
              <a:t>Patients distribution by country</a:t>
            </a:r>
            <a:endParaRPr lang="zh-CN"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PLACEBO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C</c:v>
                </c:pt>
                <c:pt idx="1">
                  <c:v>I</c:v>
                </c:pt>
                <c:pt idx="2">
                  <c:v>J</c:v>
                </c:pt>
                <c:pt idx="3">
                  <c:v>F</c:v>
                </c:pt>
                <c:pt idx="4">
                  <c:v>G</c:v>
                </c:pt>
                <c:pt idx="5">
                  <c:v>D</c:v>
                </c:pt>
                <c:pt idx="6">
                  <c:v>E</c:v>
                </c:pt>
                <c:pt idx="7">
                  <c:v>A</c:v>
                </c:pt>
                <c:pt idx="8">
                  <c:v>B</c:v>
                </c:pt>
                <c:pt idx="9">
                  <c:v>H</c:v>
                </c:pt>
              </c:strCache>
            </c:strRef>
          </c:cat>
          <c:val>
            <c:numRef>
              <c:f>Sheet1!$B$2:$B$11</c:f>
              <c:numCache>
                <c:formatCode>0%</c:formatCode>
                <c:ptCount val="10"/>
                <c:pt idx="0">
                  <c:v>2.2624434389140271E-2</c:v>
                </c:pt>
                <c:pt idx="1">
                  <c:v>4.5248868778280542E-2</c:v>
                </c:pt>
                <c:pt idx="2">
                  <c:v>6.7873303167420809E-2</c:v>
                </c:pt>
                <c:pt idx="3">
                  <c:v>7.6923076923076927E-2</c:v>
                </c:pt>
                <c:pt idx="4">
                  <c:v>9.0497737556561084E-2</c:v>
                </c:pt>
                <c:pt idx="5">
                  <c:v>9.9547511312217188E-2</c:v>
                </c:pt>
                <c:pt idx="6">
                  <c:v>0.10859728506787331</c:v>
                </c:pt>
                <c:pt idx="7">
                  <c:v>0.13122171945701358</c:v>
                </c:pt>
                <c:pt idx="8">
                  <c:v>0.167420814479638</c:v>
                </c:pt>
                <c:pt idx="9">
                  <c:v>0.19004524886877827</c:v>
                </c:pt>
              </c:numCache>
            </c:numRef>
          </c:val>
          <c:extLst>
            <c:ext xmlns:c16="http://schemas.microsoft.com/office/drawing/2014/chart" uri="{C3380CC4-5D6E-409C-BE32-E72D297353CC}">
              <c16:uniqueId val="{00000000-F57F-43B9-B315-3970BAC7D69E}"/>
            </c:ext>
          </c:extLst>
        </c:ser>
        <c:ser>
          <c:idx val="1"/>
          <c:order val="1"/>
          <c:tx>
            <c:strRef>
              <c:f>Sheet1!$C$1</c:f>
              <c:strCache>
                <c:ptCount val="1"/>
                <c:pt idx="0">
                  <c:v>ACTIVE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C</c:v>
                </c:pt>
                <c:pt idx="1">
                  <c:v>I</c:v>
                </c:pt>
                <c:pt idx="2">
                  <c:v>J</c:v>
                </c:pt>
                <c:pt idx="3">
                  <c:v>F</c:v>
                </c:pt>
                <c:pt idx="4">
                  <c:v>G</c:v>
                </c:pt>
                <c:pt idx="5">
                  <c:v>D</c:v>
                </c:pt>
                <c:pt idx="6">
                  <c:v>E</c:v>
                </c:pt>
                <c:pt idx="7">
                  <c:v>A</c:v>
                </c:pt>
                <c:pt idx="8">
                  <c:v>B</c:v>
                </c:pt>
                <c:pt idx="9">
                  <c:v>H</c:v>
                </c:pt>
              </c:strCache>
            </c:strRef>
          </c:cat>
          <c:val>
            <c:numRef>
              <c:f>Sheet1!$C$2:$C$11</c:f>
              <c:numCache>
                <c:formatCode>0%</c:formatCode>
                <c:ptCount val="10"/>
                <c:pt idx="0">
                  <c:v>8.9686098654708519E-3</c:v>
                </c:pt>
                <c:pt idx="1">
                  <c:v>5.3811659192825115E-2</c:v>
                </c:pt>
                <c:pt idx="2">
                  <c:v>8.0717488789237665E-2</c:v>
                </c:pt>
                <c:pt idx="3">
                  <c:v>0.1210762331838565</c:v>
                </c:pt>
                <c:pt idx="4">
                  <c:v>7.1748878923766815E-2</c:v>
                </c:pt>
                <c:pt idx="5">
                  <c:v>0.11659192825112108</c:v>
                </c:pt>
                <c:pt idx="6">
                  <c:v>0.1031390134529148</c:v>
                </c:pt>
                <c:pt idx="7">
                  <c:v>9.417040358744394E-2</c:v>
                </c:pt>
                <c:pt idx="8">
                  <c:v>0.15695067264573992</c:v>
                </c:pt>
                <c:pt idx="9">
                  <c:v>0.19282511210762332</c:v>
                </c:pt>
              </c:numCache>
            </c:numRef>
          </c:val>
          <c:extLst>
            <c:ext xmlns:c16="http://schemas.microsoft.com/office/drawing/2014/chart" uri="{C3380CC4-5D6E-409C-BE32-E72D297353CC}">
              <c16:uniqueId val="{00000001-F57F-43B9-B315-3970BAC7D69E}"/>
            </c:ext>
          </c:extLst>
        </c:ser>
        <c:dLbls>
          <c:dLblPos val="outEnd"/>
          <c:showLegendKey val="0"/>
          <c:showVal val="1"/>
          <c:showCatName val="0"/>
          <c:showSerName val="0"/>
          <c:showPercent val="0"/>
          <c:showBubbleSize val="0"/>
        </c:dLbls>
        <c:gapWidth val="182"/>
        <c:axId val="1170232192"/>
        <c:axId val="1016677216"/>
      </c:barChart>
      <c:catAx>
        <c:axId val="11702321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016677216"/>
        <c:crosses val="autoZero"/>
        <c:auto val="1"/>
        <c:lblAlgn val="ctr"/>
        <c:lblOffset val="100"/>
        <c:noMultiLvlLbl val="0"/>
      </c:catAx>
      <c:valAx>
        <c:axId val="1016677216"/>
        <c:scaling>
          <c:orientation val="minMax"/>
        </c:scaling>
        <c:delete val="1"/>
        <c:axPos val="b"/>
        <c:numFmt formatCode="0%" sourceLinked="1"/>
        <c:majorTickMark val="none"/>
        <c:minorTickMark val="none"/>
        <c:tickLblPos val="nextTo"/>
        <c:crossAx val="1170232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dirty="0"/>
              <a:t>Patients distribution by eye color</a:t>
            </a:r>
            <a:endParaRPr lang="zh-CN"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PLACEBO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BLACK</c:v>
                </c:pt>
                <c:pt idx="1">
                  <c:v>NA</c:v>
                </c:pt>
                <c:pt idx="2">
                  <c:v>BROWN</c:v>
                </c:pt>
                <c:pt idx="3">
                  <c:v>BLUE</c:v>
                </c:pt>
              </c:strCache>
            </c:strRef>
          </c:cat>
          <c:val>
            <c:numRef>
              <c:f>Sheet1!$B$2:$B$5</c:f>
              <c:numCache>
                <c:formatCode>0%</c:formatCode>
                <c:ptCount val="4"/>
                <c:pt idx="0">
                  <c:v>4.9773755656108594E-2</c:v>
                </c:pt>
                <c:pt idx="1">
                  <c:v>0.15837104072398189</c:v>
                </c:pt>
                <c:pt idx="2">
                  <c:v>7.2398190045248875E-2</c:v>
                </c:pt>
                <c:pt idx="3">
                  <c:v>0.71945701357466063</c:v>
                </c:pt>
              </c:numCache>
            </c:numRef>
          </c:val>
          <c:extLst>
            <c:ext xmlns:c16="http://schemas.microsoft.com/office/drawing/2014/chart" uri="{C3380CC4-5D6E-409C-BE32-E72D297353CC}">
              <c16:uniqueId val="{00000000-6A06-4C2C-A2AA-E85EDC6E4350}"/>
            </c:ext>
          </c:extLst>
        </c:ser>
        <c:ser>
          <c:idx val="1"/>
          <c:order val="1"/>
          <c:tx>
            <c:strRef>
              <c:f>Sheet1!$C$1</c:f>
              <c:strCache>
                <c:ptCount val="1"/>
                <c:pt idx="0">
                  <c:v>ACTIVE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BLACK</c:v>
                </c:pt>
                <c:pt idx="1">
                  <c:v>NA</c:v>
                </c:pt>
                <c:pt idx="2">
                  <c:v>BROWN</c:v>
                </c:pt>
                <c:pt idx="3">
                  <c:v>BLUE</c:v>
                </c:pt>
              </c:strCache>
            </c:strRef>
          </c:cat>
          <c:val>
            <c:numRef>
              <c:f>Sheet1!$C$2:$C$5</c:f>
              <c:numCache>
                <c:formatCode>0%</c:formatCode>
                <c:ptCount val="4"/>
                <c:pt idx="0">
                  <c:v>3.1390134529147982E-2</c:v>
                </c:pt>
                <c:pt idx="1">
                  <c:v>0.11210762331838565</c:v>
                </c:pt>
                <c:pt idx="2">
                  <c:v>0.13452914798206278</c:v>
                </c:pt>
                <c:pt idx="3">
                  <c:v>0.72197309417040356</c:v>
                </c:pt>
              </c:numCache>
            </c:numRef>
          </c:val>
          <c:extLst>
            <c:ext xmlns:c16="http://schemas.microsoft.com/office/drawing/2014/chart" uri="{C3380CC4-5D6E-409C-BE32-E72D297353CC}">
              <c16:uniqueId val="{00000001-6A06-4C2C-A2AA-E85EDC6E4350}"/>
            </c:ext>
          </c:extLst>
        </c:ser>
        <c:dLbls>
          <c:dLblPos val="outEnd"/>
          <c:showLegendKey val="0"/>
          <c:showVal val="1"/>
          <c:showCatName val="0"/>
          <c:showSerName val="0"/>
          <c:showPercent val="0"/>
          <c:showBubbleSize val="0"/>
        </c:dLbls>
        <c:gapWidth val="182"/>
        <c:axId val="1001023744"/>
        <c:axId val="906490336"/>
      </c:barChart>
      <c:catAx>
        <c:axId val="1001023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906490336"/>
        <c:crosses val="autoZero"/>
        <c:auto val="1"/>
        <c:lblAlgn val="ctr"/>
        <c:lblOffset val="100"/>
        <c:noMultiLvlLbl val="0"/>
      </c:catAx>
      <c:valAx>
        <c:axId val="906490336"/>
        <c:scaling>
          <c:orientation val="minMax"/>
        </c:scaling>
        <c:delete val="1"/>
        <c:axPos val="b"/>
        <c:numFmt formatCode="0%" sourceLinked="1"/>
        <c:majorTickMark val="none"/>
        <c:minorTickMark val="none"/>
        <c:tickLblPos val="nextTo"/>
        <c:crossAx val="1001023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a:t>Patients distribution by tissue use</a:t>
            </a:r>
            <a:endParaRPr lang="zh-CN"/>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PLACEBO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HIGH</c:v>
                </c:pt>
                <c:pt idx="1">
                  <c:v>MEDIUM</c:v>
                </c:pt>
              </c:strCache>
            </c:strRef>
          </c:cat>
          <c:val>
            <c:numRef>
              <c:f>Sheet1!$B$2:$B$3</c:f>
              <c:numCache>
                <c:formatCode>0%</c:formatCode>
                <c:ptCount val="2"/>
                <c:pt idx="0">
                  <c:v>0.4434389140271493</c:v>
                </c:pt>
                <c:pt idx="1">
                  <c:v>0.5565610859728507</c:v>
                </c:pt>
              </c:numCache>
            </c:numRef>
          </c:val>
          <c:extLst>
            <c:ext xmlns:c16="http://schemas.microsoft.com/office/drawing/2014/chart" uri="{C3380CC4-5D6E-409C-BE32-E72D297353CC}">
              <c16:uniqueId val="{00000000-6FC4-4689-B944-D9DE6701C48C}"/>
            </c:ext>
          </c:extLst>
        </c:ser>
        <c:ser>
          <c:idx val="1"/>
          <c:order val="1"/>
          <c:tx>
            <c:strRef>
              <c:f>Sheet1!$C$1</c:f>
              <c:strCache>
                <c:ptCount val="1"/>
                <c:pt idx="0">
                  <c:v>ACTIVE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HIGH</c:v>
                </c:pt>
                <c:pt idx="1">
                  <c:v>MEDIUM</c:v>
                </c:pt>
              </c:strCache>
            </c:strRef>
          </c:cat>
          <c:val>
            <c:numRef>
              <c:f>Sheet1!$C$2:$C$3</c:f>
              <c:numCache>
                <c:formatCode>0%</c:formatCode>
                <c:ptCount val="2"/>
                <c:pt idx="0">
                  <c:v>0.44843049327354262</c:v>
                </c:pt>
                <c:pt idx="1">
                  <c:v>0.55156950672645744</c:v>
                </c:pt>
              </c:numCache>
            </c:numRef>
          </c:val>
          <c:extLst>
            <c:ext xmlns:c16="http://schemas.microsoft.com/office/drawing/2014/chart" uri="{C3380CC4-5D6E-409C-BE32-E72D297353CC}">
              <c16:uniqueId val="{00000001-6FC4-4689-B944-D9DE6701C48C}"/>
            </c:ext>
          </c:extLst>
        </c:ser>
        <c:dLbls>
          <c:dLblPos val="outEnd"/>
          <c:showLegendKey val="0"/>
          <c:showVal val="1"/>
          <c:showCatName val="0"/>
          <c:showSerName val="0"/>
          <c:showPercent val="0"/>
          <c:showBubbleSize val="0"/>
        </c:dLbls>
        <c:gapWidth val="182"/>
        <c:axId val="1170277392"/>
        <c:axId val="1016675136"/>
      </c:barChart>
      <c:catAx>
        <c:axId val="11702773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016675136"/>
        <c:crosses val="autoZero"/>
        <c:auto val="1"/>
        <c:lblAlgn val="ctr"/>
        <c:lblOffset val="100"/>
        <c:noMultiLvlLbl val="0"/>
      </c:catAx>
      <c:valAx>
        <c:axId val="1016675136"/>
        <c:scaling>
          <c:orientation val="minMax"/>
        </c:scaling>
        <c:delete val="1"/>
        <c:axPos val="b"/>
        <c:numFmt formatCode="0%" sourceLinked="1"/>
        <c:majorTickMark val="none"/>
        <c:minorTickMark val="none"/>
        <c:tickLblPos val="nextTo"/>
        <c:crossAx val="1170277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a:t>Patients distribution by tissue use</a:t>
            </a:r>
            <a:endParaRPr lang="zh-CN"/>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PLACEBO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5</c:v>
                </c:pt>
                <c:pt idx="1">
                  <c:v>4</c:v>
                </c:pt>
                <c:pt idx="2">
                  <c:v>3</c:v>
                </c:pt>
                <c:pt idx="3">
                  <c:v>2</c:v>
                </c:pt>
              </c:numCache>
            </c:numRef>
          </c:cat>
          <c:val>
            <c:numRef>
              <c:f>Sheet1!$B$2:$B$5</c:f>
              <c:numCache>
                <c:formatCode>0%</c:formatCode>
                <c:ptCount val="4"/>
                <c:pt idx="0">
                  <c:v>4.5248868778280547E-3</c:v>
                </c:pt>
                <c:pt idx="1">
                  <c:v>3.6199095022624438E-2</c:v>
                </c:pt>
                <c:pt idx="2">
                  <c:v>0.14932126696832579</c:v>
                </c:pt>
                <c:pt idx="3">
                  <c:v>0.80995475113122173</c:v>
                </c:pt>
              </c:numCache>
            </c:numRef>
          </c:val>
          <c:extLst>
            <c:ext xmlns:c16="http://schemas.microsoft.com/office/drawing/2014/chart" uri="{C3380CC4-5D6E-409C-BE32-E72D297353CC}">
              <c16:uniqueId val="{00000000-101B-4CF7-BD12-4D1755C23F9C}"/>
            </c:ext>
          </c:extLst>
        </c:ser>
        <c:ser>
          <c:idx val="1"/>
          <c:order val="1"/>
          <c:tx>
            <c:strRef>
              <c:f>Sheet1!$C$1</c:f>
              <c:strCache>
                <c:ptCount val="1"/>
                <c:pt idx="0">
                  <c:v>ACTIVE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5</c:v>
                </c:pt>
                <c:pt idx="1">
                  <c:v>4</c:v>
                </c:pt>
                <c:pt idx="2">
                  <c:v>3</c:v>
                </c:pt>
                <c:pt idx="3">
                  <c:v>2</c:v>
                </c:pt>
              </c:numCache>
            </c:numRef>
          </c:cat>
          <c:val>
            <c:numRef>
              <c:f>Sheet1!$C$2:$C$5</c:f>
              <c:numCache>
                <c:formatCode>0%</c:formatCode>
                <c:ptCount val="4"/>
                <c:pt idx="0">
                  <c:v>1.7937219730941704E-2</c:v>
                </c:pt>
                <c:pt idx="1">
                  <c:v>3.1390134529147982E-2</c:v>
                </c:pt>
                <c:pt idx="2">
                  <c:v>0.19730941704035873</c:v>
                </c:pt>
                <c:pt idx="3">
                  <c:v>0.75336322869955152</c:v>
                </c:pt>
              </c:numCache>
            </c:numRef>
          </c:val>
          <c:extLst>
            <c:ext xmlns:c16="http://schemas.microsoft.com/office/drawing/2014/chart" uri="{C3380CC4-5D6E-409C-BE32-E72D297353CC}">
              <c16:uniqueId val="{00000001-101B-4CF7-BD12-4D1755C23F9C}"/>
            </c:ext>
          </c:extLst>
        </c:ser>
        <c:dLbls>
          <c:dLblPos val="outEnd"/>
          <c:showLegendKey val="0"/>
          <c:showVal val="1"/>
          <c:showCatName val="0"/>
          <c:showSerName val="0"/>
          <c:showPercent val="0"/>
          <c:showBubbleSize val="0"/>
        </c:dLbls>
        <c:gapWidth val="182"/>
        <c:axId val="1170277392"/>
        <c:axId val="1016675136"/>
      </c:barChart>
      <c:catAx>
        <c:axId val="11702773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016675136"/>
        <c:crosses val="autoZero"/>
        <c:auto val="1"/>
        <c:lblAlgn val="ctr"/>
        <c:lblOffset val="100"/>
        <c:noMultiLvlLbl val="0"/>
      </c:catAx>
      <c:valAx>
        <c:axId val="1016675136"/>
        <c:scaling>
          <c:orientation val="minMax"/>
        </c:scaling>
        <c:delete val="1"/>
        <c:axPos val="b"/>
        <c:numFmt formatCode="0%" sourceLinked="1"/>
        <c:majorTickMark val="none"/>
        <c:minorTickMark val="none"/>
        <c:tickLblPos val="nextTo"/>
        <c:crossAx val="1170277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a:t>Explore mean of mucus viscosity and arm</a:t>
            </a:r>
            <a:endParaRPr lang="zh-CN"/>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ACTIVE</c:v>
                </c:pt>
              </c:strCache>
            </c:strRef>
          </c:tx>
          <c:spPr>
            <a:ln w="57150" cap="rnd">
              <a:solidFill>
                <a:schemeClr val="accent1"/>
              </a:solidFill>
              <a:round/>
            </a:ln>
            <a:effectLst/>
          </c:spPr>
          <c:marker>
            <c:symbol val="none"/>
          </c:marker>
          <c:cat>
            <c:strRef>
              <c:f>Sheet1!$A$2:$A$7</c:f>
              <c:strCache>
                <c:ptCount val="6"/>
                <c:pt idx="0">
                  <c:v>0</c:v>
                </c:pt>
                <c:pt idx="1">
                  <c:v>1</c:v>
                </c:pt>
                <c:pt idx="2">
                  <c:v>2</c:v>
                </c:pt>
                <c:pt idx="3">
                  <c:v>3</c:v>
                </c:pt>
                <c:pt idx="4">
                  <c:v>4</c:v>
                </c:pt>
                <c:pt idx="5">
                  <c:v>5</c:v>
                </c:pt>
              </c:strCache>
            </c:strRef>
          </c:cat>
          <c:val>
            <c:numRef>
              <c:f>Sheet1!$B$2:$B$7</c:f>
              <c:numCache>
                <c:formatCode>_ * #,##0.0_ ;_ * \-#,##0.0_ ;_ * "-"??_ ;_ @_ </c:formatCode>
                <c:ptCount val="6"/>
                <c:pt idx="0">
                  <c:v>1.5194031386673537</c:v>
                </c:pt>
                <c:pt idx="1">
                  <c:v>1.1437340153452686</c:v>
                </c:pt>
                <c:pt idx="2">
                  <c:v>1.0391699604743088</c:v>
                </c:pt>
                <c:pt idx="3">
                  <c:v>1.4900543478260877</c:v>
                </c:pt>
                <c:pt idx="4">
                  <c:v>0.8724637681159404</c:v>
                </c:pt>
                <c:pt idx="5">
                  <c:v>0.30434782608695699</c:v>
                </c:pt>
              </c:numCache>
            </c:numRef>
          </c:val>
          <c:smooth val="0"/>
          <c:extLst>
            <c:ext xmlns:c16="http://schemas.microsoft.com/office/drawing/2014/chart" uri="{C3380CC4-5D6E-409C-BE32-E72D297353CC}">
              <c16:uniqueId val="{00000000-5EA2-41C3-ACBA-C71B409F4DEB}"/>
            </c:ext>
          </c:extLst>
        </c:ser>
        <c:ser>
          <c:idx val="1"/>
          <c:order val="1"/>
          <c:tx>
            <c:strRef>
              <c:f>Sheet1!$C$1</c:f>
              <c:strCache>
                <c:ptCount val="1"/>
                <c:pt idx="0">
                  <c:v>PLACEBO</c:v>
                </c:pt>
              </c:strCache>
            </c:strRef>
          </c:tx>
          <c:spPr>
            <a:ln w="57150" cap="rnd">
              <a:solidFill>
                <a:schemeClr val="accent2"/>
              </a:solidFill>
              <a:round/>
            </a:ln>
            <a:effectLst/>
          </c:spPr>
          <c:marker>
            <c:symbol val="none"/>
          </c:marker>
          <c:cat>
            <c:strRef>
              <c:f>Sheet1!$A$2:$A$7</c:f>
              <c:strCache>
                <c:ptCount val="6"/>
                <c:pt idx="0">
                  <c:v>0</c:v>
                </c:pt>
                <c:pt idx="1">
                  <c:v>1</c:v>
                </c:pt>
                <c:pt idx="2">
                  <c:v>2</c:v>
                </c:pt>
                <c:pt idx="3">
                  <c:v>3</c:v>
                </c:pt>
                <c:pt idx="4">
                  <c:v>4</c:v>
                </c:pt>
                <c:pt idx="5">
                  <c:v>5</c:v>
                </c:pt>
              </c:strCache>
            </c:strRef>
          </c:cat>
          <c:val>
            <c:numRef>
              <c:f>Sheet1!$C$2:$C$7</c:f>
              <c:numCache>
                <c:formatCode>_ * #,##0.0_ ;_ * \-#,##0.0_ ;_ * "-"??_ ;_ @_ </c:formatCode>
                <c:ptCount val="6"/>
                <c:pt idx="0">
                  <c:v>1.2387328375286042</c:v>
                </c:pt>
                <c:pt idx="1">
                  <c:v>1.2332979851537653</c:v>
                </c:pt>
                <c:pt idx="2">
                  <c:v>1.9439130434782608</c:v>
                </c:pt>
                <c:pt idx="3">
                  <c:v>1.6551086956521737</c:v>
                </c:pt>
                <c:pt idx="4">
                  <c:v>0.70869565217391362</c:v>
                </c:pt>
              </c:numCache>
            </c:numRef>
          </c:val>
          <c:smooth val="0"/>
          <c:extLst>
            <c:ext xmlns:c16="http://schemas.microsoft.com/office/drawing/2014/chart" uri="{C3380CC4-5D6E-409C-BE32-E72D297353CC}">
              <c16:uniqueId val="{00000004-5EA2-41C3-ACBA-C71B409F4DEB}"/>
            </c:ext>
          </c:extLst>
        </c:ser>
        <c:dLbls>
          <c:showLegendKey val="0"/>
          <c:showVal val="0"/>
          <c:showCatName val="0"/>
          <c:showSerName val="0"/>
          <c:showPercent val="0"/>
          <c:showBubbleSize val="0"/>
        </c:dLbls>
        <c:smooth val="0"/>
        <c:axId val="1176439936"/>
        <c:axId val="1170136480"/>
      </c:lineChart>
      <c:catAx>
        <c:axId val="117643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170136480"/>
        <c:crosses val="autoZero"/>
        <c:auto val="1"/>
        <c:lblAlgn val="ctr"/>
        <c:lblOffset val="100"/>
        <c:noMultiLvlLbl val="0"/>
      </c:catAx>
      <c:valAx>
        <c:axId val="1170136480"/>
        <c:scaling>
          <c:orientation val="minMax"/>
        </c:scaling>
        <c:delete val="0"/>
        <c:axPos val="l"/>
        <c:numFmt formatCode="_ * #,##0.0_ ;_ * \-#,##0.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1764399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dirty="0"/>
              <a:t>Explore mean of mucus viscosity and tissue</a:t>
            </a:r>
            <a:r>
              <a:rPr lang="en-US" baseline="0" dirty="0"/>
              <a:t> use</a:t>
            </a:r>
            <a:endParaRPr lang="zh-CN"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MEDIUM</c:v>
                </c:pt>
              </c:strCache>
            </c:strRef>
          </c:tx>
          <c:spPr>
            <a:ln w="57150" cap="rnd">
              <a:solidFill>
                <a:schemeClr val="accent1"/>
              </a:solidFill>
              <a:round/>
            </a:ln>
            <a:effectLst/>
          </c:spPr>
          <c:marker>
            <c:symbol val="none"/>
          </c:marker>
          <c:cat>
            <c:strRef>
              <c:f>Sheet1!$A$2:$A$7</c:f>
              <c:strCache>
                <c:ptCount val="6"/>
                <c:pt idx="0">
                  <c:v>0</c:v>
                </c:pt>
                <c:pt idx="1">
                  <c:v>1</c:v>
                </c:pt>
                <c:pt idx="2">
                  <c:v>2</c:v>
                </c:pt>
                <c:pt idx="3">
                  <c:v>3</c:v>
                </c:pt>
                <c:pt idx="4">
                  <c:v>4</c:v>
                </c:pt>
                <c:pt idx="5">
                  <c:v>5</c:v>
                </c:pt>
              </c:strCache>
            </c:strRef>
          </c:cat>
          <c:val>
            <c:numRef>
              <c:f>Sheet1!$B$2:$B$7</c:f>
              <c:numCache>
                <c:formatCode>_ * #,##0.0_ ;_ * \-#,##0.0_ ;_ * "-"??_ ;_ @_ </c:formatCode>
                <c:ptCount val="6"/>
                <c:pt idx="0">
                  <c:v>1.2623307933662047</c:v>
                </c:pt>
                <c:pt idx="1">
                  <c:v>1.0423562412342227</c:v>
                </c:pt>
                <c:pt idx="2">
                  <c:v>0.90652173913043488</c:v>
                </c:pt>
                <c:pt idx="3">
                  <c:v>1.3152173913043492</c:v>
                </c:pt>
                <c:pt idx="4">
                  <c:v>0.77391304347826151</c:v>
                </c:pt>
                <c:pt idx="5">
                  <c:v>0.30434782608695699</c:v>
                </c:pt>
              </c:numCache>
            </c:numRef>
          </c:val>
          <c:smooth val="0"/>
          <c:extLst>
            <c:ext xmlns:c16="http://schemas.microsoft.com/office/drawing/2014/chart" uri="{C3380CC4-5D6E-409C-BE32-E72D297353CC}">
              <c16:uniqueId val="{00000000-2735-4D72-AA86-A1AD46615DC1}"/>
            </c:ext>
          </c:extLst>
        </c:ser>
        <c:ser>
          <c:idx val="1"/>
          <c:order val="1"/>
          <c:tx>
            <c:strRef>
              <c:f>Sheet1!$C$1</c:f>
              <c:strCache>
                <c:ptCount val="1"/>
                <c:pt idx="0">
                  <c:v>HIGH</c:v>
                </c:pt>
              </c:strCache>
            </c:strRef>
          </c:tx>
          <c:spPr>
            <a:ln w="57150" cap="rnd">
              <a:solidFill>
                <a:schemeClr val="accent2"/>
              </a:solidFill>
              <a:round/>
            </a:ln>
            <a:effectLst/>
          </c:spPr>
          <c:marker>
            <c:symbol val="none"/>
          </c:marker>
          <c:cat>
            <c:strRef>
              <c:f>Sheet1!$A$2:$A$7</c:f>
              <c:strCache>
                <c:ptCount val="6"/>
                <c:pt idx="0">
                  <c:v>0</c:v>
                </c:pt>
                <c:pt idx="1">
                  <c:v>1</c:v>
                </c:pt>
                <c:pt idx="2">
                  <c:v>2</c:v>
                </c:pt>
                <c:pt idx="3">
                  <c:v>3</c:v>
                </c:pt>
                <c:pt idx="4">
                  <c:v>4</c:v>
                </c:pt>
                <c:pt idx="5">
                  <c:v>5</c:v>
                </c:pt>
              </c:strCache>
            </c:strRef>
          </c:cat>
          <c:val>
            <c:numRef>
              <c:f>Sheet1!$C$2:$C$7</c:f>
              <c:numCache>
                <c:formatCode>_ * #,##0.0_ ;_ * \-#,##0.0_ ;_ * "-"??_ ;_ @_ </c:formatCode>
                <c:ptCount val="6"/>
                <c:pt idx="0">
                  <c:v>1.5761759671345441</c:v>
                </c:pt>
                <c:pt idx="1">
                  <c:v>1.2986166007905144</c:v>
                </c:pt>
                <c:pt idx="2">
                  <c:v>2.1222360248447205</c:v>
                </c:pt>
                <c:pt idx="3">
                  <c:v>1.7425271739130428</c:v>
                </c:pt>
                <c:pt idx="4">
                  <c:v>0.76630434782608581</c:v>
                </c:pt>
              </c:numCache>
            </c:numRef>
          </c:val>
          <c:smooth val="0"/>
          <c:extLst>
            <c:ext xmlns:c16="http://schemas.microsoft.com/office/drawing/2014/chart" uri="{C3380CC4-5D6E-409C-BE32-E72D297353CC}">
              <c16:uniqueId val="{00000001-2735-4D72-AA86-A1AD46615DC1}"/>
            </c:ext>
          </c:extLst>
        </c:ser>
        <c:dLbls>
          <c:showLegendKey val="0"/>
          <c:showVal val="0"/>
          <c:showCatName val="0"/>
          <c:showSerName val="0"/>
          <c:showPercent val="0"/>
          <c:showBubbleSize val="0"/>
        </c:dLbls>
        <c:smooth val="0"/>
        <c:axId val="1176439936"/>
        <c:axId val="1170136480"/>
      </c:lineChart>
      <c:catAx>
        <c:axId val="117643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170136480"/>
        <c:crosses val="autoZero"/>
        <c:auto val="1"/>
        <c:lblAlgn val="ctr"/>
        <c:lblOffset val="100"/>
        <c:noMultiLvlLbl val="0"/>
      </c:catAx>
      <c:valAx>
        <c:axId val="1170136480"/>
        <c:scaling>
          <c:orientation val="minMax"/>
        </c:scaling>
        <c:delete val="0"/>
        <c:axPos val="l"/>
        <c:numFmt formatCode="_ * #,##0.0_ ;_ * \-#,##0.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11764399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94675" y="279801"/>
            <a:ext cx="3848659" cy="367959"/>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494675" y="669140"/>
            <a:ext cx="3848659" cy="156667"/>
          </a:xfrm>
          <a:prstGeom prst="rect">
            <a:avLst/>
          </a:prstGeom>
        </p:spPr>
        <p:txBody>
          <a:bodyPr vert="horz" lIns="93324" tIns="0" rIns="93324" bIns="0" rtlCol="0">
            <a:noAutofit/>
          </a:bodyPr>
          <a:lstStyle>
            <a:lvl1pPr algn="r">
              <a:defRPr sz="1200"/>
            </a:lvl1pPr>
          </a:lstStyle>
          <a:p>
            <a:pPr algn="l"/>
            <a:fld id="{E7A8D578-5E90-413C-9512-130603CF2639}" type="datetimeFigureOut">
              <a:rPr lang="en-US" sz="1000"/>
              <a:pPr algn="l"/>
              <a:t>10/8/2019</a:t>
            </a:fld>
            <a:endParaRPr lang="en-US" sz="1000" dirty="0"/>
          </a:p>
        </p:txBody>
      </p:sp>
      <p:sp>
        <p:nvSpPr>
          <p:cNvPr id="4" name="Footer Placeholder 3"/>
          <p:cNvSpPr>
            <a:spLocks noGrp="1"/>
          </p:cNvSpPr>
          <p:nvPr>
            <p:ph type="ftr" sz="quarter" idx="2"/>
          </p:nvPr>
        </p:nvSpPr>
        <p:spPr>
          <a:xfrm>
            <a:off x="494675" y="8780243"/>
            <a:ext cx="2893517" cy="251346"/>
          </a:xfrm>
          <a:prstGeom prst="rect">
            <a:avLst/>
          </a:prstGeom>
        </p:spPr>
        <p:txBody>
          <a:bodyPr vert="horz" lIns="93324" tIns="46662" rIns="93324" bIns="46662" rtlCol="0" anchor="b"/>
          <a:lstStyle>
            <a:lvl1pPr algn="l">
              <a:defRPr sz="1200"/>
            </a:lvl1pPr>
          </a:lstStyle>
          <a:p>
            <a:endParaRPr lang="en-US" sz="1000" dirty="0"/>
          </a:p>
        </p:txBody>
      </p:sp>
      <p:sp>
        <p:nvSpPr>
          <p:cNvPr id="5" name="Slide Number Placeholder 4"/>
          <p:cNvSpPr>
            <a:spLocks noGrp="1"/>
          </p:cNvSpPr>
          <p:nvPr>
            <p:ph type="sldNum" sz="quarter" idx="3"/>
          </p:nvPr>
        </p:nvSpPr>
        <p:spPr>
          <a:xfrm>
            <a:off x="5299171" y="8780243"/>
            <a:ext cx="1221955" cy="251346"/>
          </a:xfrm>
          <a:prstGeom prst="rect">
            <a:avLst/>
          </a:prstGeom>
        </p:spPr>
        <p:txBody>
          <a:bodyPr vert="horz" lIns="93324" tIns="46662" rIns="93324" bIns="46662" rtlCol="0" anchor="b"/>
          <a:lstStyle>
            <a:lvl1pPr algn="r">
              <a:defRPr sz="1200"/>
            </a:lvl1pPr>
          </a:lstStyle>
          <a:p>
            <a:fld id="{6D32B792-199B-4EBF-B605-6F6C876EB442}" type="slidenum">
              <a:rPr lang="en-US" sz="1000"/>
              <a:t>‹#›</a:t>
            </a:fld>
            <a:endParaRPr lang="en-US" sz="1000"/>
          </a:p>
        </p:txBody>
      </p:sp>
      <p:grpSp>
        <p:nvGrpSpPr>
          <p:cNvPr id="13" name="Group 12"/>
          <p:cNvGrpSpPr/>
          <p:nvPr/>
        </p:nvGrpSpPr>
        <p:grpSpPr>
          <a:xfrm>
            <a:off x="5225906" y="285481"/>
            <a:ext cx="1328988" cy="362143"/>
            <a:chOff x="6113463" y="-755650"/>
            <a:chExt cx="7013575" cy="1922462"/>
          </a:xfrm>
        </p:grpSpPr>
        <p:sp>
          <p:nvSpPr>
            <p:cNvPr id="14" name="Freeform 13"/>
            <p:cNvSpPr>
              <a:spLocks noEditPoints="1"/>
            </p:cNvSpPr>
            <p:nvPr userDrawn="1"/>
          </p:nvSpPr>
          <p:spPr bwMode="auto">
            <a:xfrm>
              <a:off x="8504238" y="-80963"/>
              <a:ext cx="1154113" cy="1247775"/>
            </a:xfrm>
            <a:custGeom>
              <a:avLst/>
              <a:gdLst>
                <a:gd name="T0" fmla="*/ 213 w 307"/>
                <a:gd name="T1" fmla="*/ 252 h 331"/>
                <a:gd name="T2" fmla="*/ 200 w 307"/>
                <a:gd name="T3" fmla="*/ 228 h 331"/>
                <a:gd name="T4" fmla="*/ 176 w 307"/>
                <a:gd name="T5" fmla="*/ 220 h 331"/>
                <a:gd name="T6" fmla="*/ 169 w 307"/>
                <a:gd name="T7" fmla="*/ 244 h 331"/>
                <a:gd name="T8" fmla="*/ 180 w 307"/>
                <a:gd name="T9" fmla="*/ 266 h 331"/>
                <a:gd name="T10" fmla="*/ 180 w 307"/>
                <a:gd name="T11" fmla="*/ 266 h 331"/>
                <a:gd name="T12" fmla="*/ 160 w 307"/>
                <a:gd name="T13" fmla="*/ 268 h 331"/>
                <a:gd name="T14" fmla="*/ 40 w 307"/>
                <a:gd name="T15" fmla="*/ 160 h 331"/>
                <a:gd name="T16" fmla="*/ 148 w 307"/>
                <a:gd name="T17" fmla="*/ 39 h 331"/>
                <a:gd name="T18" fmla="*/ 269 w 307"/>
                <a:gd name="T19" fmla="*/ 148 h 331"/>
                <a:gd name="T20" fmla="*/ 213 w 307"/>
                <a:gd name="T21" fmla="*/ 252 h 331"/>
                <a:gd name="T22" fmla="*/ 146 w 307"/>
                <a:gd name="T23" fmla="*/ 4 h 331"/>
                <a:gd name="T24" fmla="*/ 4 w 307"/>
                <a:gd name="T25" fmla="*/ 162 h 331"/>
                <a:gd name="T26" fmla="*/ 162 w 307"/>
                <a:gd name="T27" fmla="*/ 304 h 331"/>
                <a:gd name="T28" fmla="*/ 197 w 307"/>
                <a:gd name="T29" fmla="*/ 298 h 331"/>
                <a:gd name="T30" fmla="*/ 197 w 307"/>
                <a:gd name="T31" fmla="*/ 298 h 331"/>
                <a:gd name="T32" fmla="*/ 208 w 307"/>
                <a:gd name="T33" fmla="*/ 319 h 331"/>
                <a:gd name="T34" fmla="*/ 232 w 307"/>
                <a:gd name="T35" fmla="*/ 327 h 331"/>
                <a:gd name="T36" fmla="*/ 240 w 307"/>
                <a:gd name="T37" fmla="*/ 303 h 331"/>
                <a:gd name="T38" fmla="*/ 230 w 307"/>
                <a:gd name="T39" fmla="*/ 284 h 331"/>
                <a:gd name="T40" fmla="*/ 304 w 307"/>
                <a:gd name="T41" fmla="*/ 146 h 331"/>
                <a:gd name="T42" fmla="*/ 146 w 307"/>
                <a:gd name="T43" fmla="*/ 4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 h="331">
                  <a:moveTo>
                    <a:pt x="213" y="252"/>
                  </a:moveTo>
                  <a:cubicBezTo>
                    <a:pt x="200" y="228"/>
                    <a:pt x="200" y="228"/>
                    <a:pt x="200" y="228"/>
                  </a:cubicBezTo>
                  <a:cubicBezTo>
                    <a:pt x="196" y="219"/>
                    <a:pt x="185" y="216"/>
                    <a:pt x="176" y="220"/>
                  </a:cubicBezTo>
                  <a:cubicBezTo>
                    <a:pt x="168" y="225"/>
                    <a:pt x="164" y="236"/>
                    <a:pt x="169" y="244"/>
                  </a:cubicBezTo>
                  <a:cubicBezTo>
                    <a:pt x="180" y="266"/>
                    <a:pt x="180" y="266"/>
                    <a:pt x="180" y="266"/>
                  </a:cubicBezTo>
                  <a:cubicBezTo>
                    <a:pt x="180" y="266"/>
                    <a:pt x="180" y="266"/>
                    <a:pt x="180" y="266"/>
                  </a:cubicBezTo>
                  <a:cubicBezTo>
                    <a:pt x="174" y="267"/>
                    <a:pt x="167" y="268"/>
                    <a:pt x="160" y="268"/>
                  </a:cubicBezTo>
                  <a:cubicBezTo>
                    <a:pt x="97" y="272"/>
                    <a:pt x="43" y="223"/>
                    <a:pt x="40" y="160"/>
                  </a:cubicBezTo>
                  <a:cubicBezTo>
                    <a:pt x="36" y="97"/>
                    <a:pt x="85" y="43"/>
                    <a:pt x="148" y="39"/>
                  </a:cubicBezTo>
                  <a:cubicBezTo>
                    <a:pt x="211" y="36"/>
                    <a:pt x="265" y="85"/>
                    <a:pt x="269" y="148"/>
                  </a:cubicBezTo>
                  <a:cubicBezTo>
                    <a:pt x="271" y="192"/>
                    <a:pt x="248" y="231"/>
                    <a:pt x="213" y="252"/>
                  </a:cubicBezTo>
                  <a:close/>
                  <a:moveTo>
                    <a:pt x="146" y="4"/>
                  </a:moveTo>
                  <a:cubicBezTo>
                    <a:pt x="64" y="8"/>
                    <a:pt x="0" y="79"/>
                    <a:pt x="4" y="162"/>
                  </a:cubicBezTo>
                  <a:cubicBezTo>
                    <a:pt x="9" y="244"/>
                    <a:pt x="79" y="308"/>
                    <a:pt x="162" y="304"/>
                  </a:cubicBezTo>
                  <a:cubicBezTo>
                    <a:pt x="174" y="303"/>
                    <a:pt x="186" y="301"/>
                    <a:pt x="197" y="298"/>
                  </a:cubicBezTo>
                  <a:cubicBezTo>
                    <a:pt x="197" y="298"/>
                    <a:pt x="197" y="298"/>
                    <a:pt x="197" y="298"/>
                  </a:cubicBezTo>
                  <a:cubicBezTo>
                    <a:pt x="208" y="319"/>
                    <a:pt x="208" y="319"/>
                    <a:pt x="208" y="319"/>
                  </a:cubicBezTo>
                  <a:cubicBezTo>
                    <a:pt x="213" y="328"/>
                    <a:pt x="223" y="331"/>
                    <a:pt x="232" y="327"/>
                  </a:cubicBezTo>
                  <a:cubicBezTo>
                    <a:pt x="241" y="322"/>
                    <a:pt x="244" y="311"/>
                    <a:pt x="240" y="303"/>
                  </a:cubicBezTo>
                  <a:cubicBezTo>
                    <a:pt x="230" y="284"/>
                    <a:pt x="230" y="284"/>
                    <a:pt x="230" y="284"/>
                  </a:cubicBezTo>
                  <a:cubicBezTo>
                    <a:pt x="277" y="256"/>
                    <a:pt x="307" y="204"/>
                    <a:pt x="304" y="146"/>
                  </a:cubicBezTo>
                  <a:cubicBezTo>
                    <a:pt x="300" y="63"/>
                    <a:pt x="229" y="0"/>
                    <a:pt x="146" y="4"/>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userDrawn="1"/>
          </p:nvSpPr>
          <p:spPr bwMode="auto">
            <a:xfrm>
              <a:off x="8121651" y="-61913"/>
              <a:ext cx="134938" cy="1123950"/>
            </a:xfrm>
            <a:custGeom>
              <a:avLst/>
              <a:gdLst>
                <a:gd name="T0" fmla="*/ 18 w 36"/>
                <a:gd name="T1" fmla="*/ 298 h 298"/>
                <a:gd name="T2" fmla="*/ 0 w 36"/>
                <a:gd name="T3" fmla="*/ 280 h 298"/>
                <a:gd name="T4" fmla="*/ 0 w 36"/>
                <a:gd name="T5" fmla="*/ 17 h 298"/>
                <a:gd name="T6" fmla="*/ 18 w 36"/>
                <a:gd name="T7" fmla="*/ 0 h 298"/>
                <a:gd name="T8" fmla="*/ 36 w 36"/>
                <a:gd name="T9" fmla="*/ 17 h 298"/>
                <a:gd name="T10" fmla="*/ 36 w 36"/>
                <a:gd name="T11" fmla="*/ 280 h 298"/>
                <a:gd name="T12" fmla="*/ 18 w 36"/>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36" h="298">
                  <a:moveTo>
                    <a:pt x="18" y="298"/>
                  </a:moveTo>
                  <a:cubicBezTo>
                    <a:pt x="8" y="298"/>
                    <a:pt x="0" y="290"/>
                    <a:pt x="0" y="280"/>
                  </a:cubicBezTo>
                  <a:cubicBezTo>
                    <a:pt x="0" y="17"/>
                    <a:pt x="0" y="17"/>
                    <a:pt x="0" y="17"/>
                  </a:cubicBezTo>
                  <a:cubicBezTo>
                    <a:pt x="0" y="8"/>
                    <a:pt x="8" y="0"/>
                    <a:pt x="18" y="0"/>
                  </a:cubicBezTo>
                  <a:cubicBezTo>
                    <a:pt x="28" y="0"/>
                    <a:pt x="36" y="8"/>
                    <a:pt x="36" y="17"/>
                  </a:cubicBezTo>
                  <a:cubicBezTo>
                    <a:pt x="36" y="280"/>
                    <a:pt x="36" y="280"/>
                    <a:pt x="36" y="280"/>
                  </a:cubicBezTo>
                  <a:cubicBezTo>
                    <a:pt x="36" y="290"/>
                    <a:pt x="28" y="298"/>
                    <a:pt x="18" y="29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userDrawn="1"/>
          </p:nvSpPr>
          <p:spPr bwMode="auto">
            <a:xfrm>
              <a:off x="11283951" y="-61913"/>
              <a:ext cx="131763" cy="1123950"/>
            </a:xfrm>
            <a:custGeom>
              <a:avLst/>
              <a:gdLst>
                <a:gd name="T0" fmla="*/ 17 w 35"/>
                <a:gd name="T1" fmla="*/ 298 h 298"/>
                <a:gd name="T2" fmla="*/ 0 w 35"/>
                <a:gd name="T3" fmla="*/ 280 h 298"/>
                <a:gd name="T4" fmla="*/ 0 w 35"/>
                <a:gd name="T5" fmla="*/ 17 h 298"/>
                <a:gd name="T6" fmla="*/ 17 w 35"/>
                <a:gd name="T7" fmla="*/ 0 h 298"/>
                <a:gd name="T8" fmla="*/ 35 w 35"/>
                <a:gd name="T9" fmla="*/ 17 h 298"/>
                <a:gd name="T10" fmla="*/ 35 w 35"/>
                <a:gd name="T11" fmla="*/ 280 h 298"/>
                <a:gd name="T12" fmla="*/ 17 w 35"/>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35" h="298">
                  <a:moveTo>
                    <a:pt x="17" y="298"/>
                  </a:moveTo>
                  <a:cubicBezTo>
                    <a:pt x="8" y="298"/>
                    <a:pt x="0" y="290"/>
                    <a:pt x="0" y="280"/>
                  </a:cubicBezTo>
                  <a:cubicBezTo>
                    <a:pt x="0" y="17"/>
                    <a:pt x="0" y="17"/>
                    <a:pt x="0" y="17"/>
                  </a:cubicBezTo>
                  <a:cubicBezTo>
                    <a:pt x="0" y="8"/>
                    <a:pt x="8" y="0"/>
                    <a:pt x="17" y="0"/>
                  </a:cubicBezTo>
                  <a:cubicBezTo>
                    <a:pt x="27" y="0"/>
                    <a:pt x="35" y="8"/>
                    <a:pt x="35" y="17"/>
                  </a:cubicBezTo>
                  <a:cubicBezTo>
                    <a:pt x="35" y="280"/>
                    <a:pt x="35" y="280"/>
                    <a:pt x="35" y="280"/>
                  </a:cubicBezTo>
                  <a:cubicBezTo>
                    <a:pt x="35" y="290"/>
                    <a:pt x="27" y="298"/>
                    <a:pt x="17" y="29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9807576" y="-73025"/>
              <a:ext cx="1198563" cy="1135063"/>
            </a:xfrm>
            <a:custGeom>
              <a:avLst/>
              <a:gdLst>
                <a:gd name="T0" fmla="*/ 158 w 319"/>
                <a:gd name="T1" fmla="*/ 301 h 301"/>
                <a:gd name="T2" fmla="*/ 158 w 319"/>
                <a:gd name="T3" fmla="*/ 301 h 301"/>
                <a:gd name="T4" fmla="*/ 142 w 319"/>
                <a:gd name="T5" fmla="*/ 292 h 301"/>
                <a:gd name="T6" fmla="*/ 5 w 319"/>
                <a:gd name="T7" fmla="*/ 29 h 301"/>
                <a:gd name="T8" fmla="*/ 12 w 319"/>
                <a:gd name="T9" fmla="*/ 5 h 301"/>
                <a:gd name="T10" fmla="*/ 36 w 319"/>
                <a:gd name="T11" fmla="*/ 12 h 301"/>
                <a:gd name="T12" fmla="*/ 158 w 319"/>
                <a:gd name="T13" fmla="*/ 245 h 301"/>
                <a:gd name="T14" fmla="*/ 283 w 319"/>
                <a:gd name="T15" fmla="*/ 12 h 301"/>
                <a:gd name="T16" fmla="*/ 307 w 319"/>
                <a:gd name="T17" fmla="*/ 5 h 301"/>
                <a:gd name="T18" fmla="*/ 314 w 319"/>
                <a:gd name="T19" fmla="*/ 29 h 301"/>
                <a:gd name="T20" fmla="*/ 174 w 319"/>
                <a:gd name="T21" fmla="*/ 292 h 301"/>
                <a:gd name="T22" fmla="*/ 158 w 319"/>
                <a:gd name="T23"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9" h="301">
                  <a:moveTo>
                    <a:pt x="158" y="301"/>
                  </a:moveTo>
                  <a:cubicBezTo>
                    <a:pt x="158" y="301"/>
                    <a:pt x="158" y="301"/>
                    <a:pt x="158" y="301"/>
                  </a:cubicBezTo>
                  <a:cubicBezTo>
                    <a:pt x="151" y="301"/>
                    <a:pt x="145" y="297"/>
                    <a:pt x="142" y="292"/>
                  </a:cubicBezTo>
                  <a:cubicBezTo>
                    <a:pt x="5" y="29"/>
                    <a:pt x="5" y="29"/>
                    <a:pt x="5" y="29"/>
                  </a:cubicBezTo>
                  <a:cubicBezTo>
                    <a:pt x="0" y="20"/>
                    <a:pt x="3" y="9"/>
                    <a:pt x="12" y="5"/>
                  </a:cubicBezTo>
                  <a:cubicBezTo>
                    <a:pt x="21" y="0"/>
                    <a:pt x="31" y="4"/>
                    <a:pt x="36" y="12"/>
                  </a:cubicBezTo>
                  <a:cubicBezTo>
                    <a:pt x="158" y="245"/>
                    <a:pt x="158" y="245"/>
                    <a:pt x="158" y="245"/>
                  </a:cubicBezTo>
                  <a:cubicBezTo>
                    <a:pt x="283" y="12"/>
                    <a:pt x="283" y="12"/>
                    <a:pt x="283" y="12"/>
                  </a:cubicBezTo>
                  <a:cubicBezTo>
                    <a:pt x="287" y="3"/>
                    <a:pt x="298" y="0"/>
                    <a:pt x="307" y="5"/>
                  </a:cubicBezTo>
                  <a:cubicBezTo>
                    <a:pt x="315" y="9"/>
                    <a:pt x="319" y="20"/>
                    <a:pt x="314" y="29"/>
                  </a:cubicBezTo>
                  <a:cubicBezTo>
                    <a:pt x="174" y="292"/>
                    <a:pt x="174" y="292"/>
                    <a:pt x="174" y="292"/>
                  </a:cubicBezTo>
                  <a:cubicBezTo>
                    <a:pt x="171" y="298"/>
                    <a:pt x="165" y="301"/>
                    <a:pt x="158" y="30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2125326" y="703263"/>
              <a:ext cx="454025" cy="131763"/>
            </a:xfrm>
            <a:custGeom>
              <a:avLst/>
              <a:gdLst>
                <a:gd name="T0" fmla="*/ 103 w 121"/>
                <a:gd name="T1" fmla="*/ 35 h 35"/>
                <a:gd name="T2" fmla="*/ 18 w 121"/>
                <a:gd name="T3" fmla="*/ 35 h 35"/>
                <a:gd name="T4" fmla="*/ 0 w 121"/>
                <a:gd name="T5" fmla="*/ 18 h 35"/>
                <a:gd name="T6" fmla="*/ 18 w 121"/>
                <a:gd name="T7" fmla="*/ 0 h 35"/>
                <a:gd name="T8" fmla="*/ 103 w 121"/>
                <a:gd name="T9" fmla="*/ 0 h 35"/>
                <a:gd name="T10" fmla="*/ 121 w 121"/>
                <a:gd name="T11" fmla="*/ 18 h 35"/>
                <a:gd name="T12" fmla="*/ 103 w 12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1" h="35">
                  <a:moveTo>
                    <a:pt x="103" y="35"/>
                  </a:moveTo>
                  <a:cubicBezTo>
                    <a:pt x="18" y="35"/>
                    <a:pt x="18" y="35"/>
                    <a:pt x="18" y="35"/>
                  </a:cubicBezTo>
                  <a:cubicBezTo>
                    <a:pt x="8" y="35"/>
                    <a:pt x="0" y="28"/>
                    <a:pt x="0" y="18"/>
                  </a:cubicBezTo>
                  <a:cubicBezTo>
                    <a:pt x="0" y="8"/>
                    <a:pt x="8" y="0"/>
                    <a:pt x="18" y="0"/>
                  </a:cubicBezTo>
                  <a:cubicBezTo>
                    <a:pt x="103" y="0"/>
                    <a:pt x="103" y="0"/>
                    <a:pt x="103" y="0"/>
                  </a:cubicBezTo>
                  <a:cubicBezTo>
                    <a:pt x="113" y="0"/>
                    <a:pt x="121" y="8"/>
                    <a:pt x="121" y="18"/>
                  </a:cubicBezTo>
                  <a:cubicBezTo>
                    <a:pt x="121" y="28"/>
                    <a:pt x="113" y="35"/>
                    <a:pt x="103" y="35"/>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11753851" y="-66675"/>
              <a:ext cx="1193800" cy="1139825"/>
            </a:xfrm>
            <a:custGeom>
              <a:avLst/>
              <a:gdLst>
                <a:gd name="T0" fmla="*/ 298 w 318"/>
                <a:gd name="T1" fmla="*/ 299 h 302"/>
                <a:gd name="T2" fmla="*/ 282 w 318"/>
                <a:gd name="T3" fmla="*/ 290 h 302"/>
                <a:gd name="T4" fmla="*/ 160 w 318"/>
                <a:gd name="T5" fmla="*/ 56 h 302"/>
                <a:gd name="T6" fmla="*/ 36 w 318"/>
                <a:gd name="T7" fmla="*/ 290 h 302"/>
                <a:gd name="T8" fmla="*/ 12 w 318"/>
                <a:gd name="T9" fmla="*/ 297 h 302"/>
                <a:gd name="T10" fmla="*/ 4 w 318"/>
                <a:gd name="T11" fmla="*/ 273 h 302"/>
                <a:gd name="T12" fmla="*/ 145 w 318"/>
                <a:gd name="T13" fmla="*/ 10 h 302"/>
                <a:gd name="T14" fmla="*/ 160 w 318"/>
                <a:gd name="T15" fmla="*/ 1 h 302"/>
                <a:gd name="T16" fmla="*/ 176 w 318"/>
                <a:gd name="T17" fmla="*/ 10 h 302"/>
                <a:gd name="T18" fmla="*/ 314 w 318"/>
                <a:gd name="T19" fmla="*/ 273 h 302"/>
                <a:gd name="T20" fmla="*/ 306 w 318"/>
                <a:gd name="T21" fmla="*/ 297 h 302"/>
                <a:gd name="T22" fmla="*/ 298 w 318"/>
                <a:gd name="T23" fmla="*/ 29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302">
                  <a:moveTo>
                    <a:pt x="298" y="299"/>
                  </a:moveTo>
                  <a:cubicBezTo>
                    <a:pt x="292" y="299"/>
                    <a:pt x="286" y="296"/>
                    <a:pt x="282" y="290"/>
                  </a:cubicBezTo>
                  <a:cubicBezTo>
                    <a:pt x="160" y="56"/>
                    <a:pt x="160" y="56"/>
                    <a:pt x="160" y="56"/>
                  </a:cubicBezTo>
                  <a:cubicBezTo>
                    <a:pt x="36" y="290"/>
                    <a:pt x="36" y="290"/>
                    <a:pt x="36" y="290"/>
                  </a:cubicBezTo>
                  <a:cubicBezTo>
                    <a:pt x="31" y="298"/>
                    <a:pt x="20" y="302"/>
                    <a:pt x="12" y="297"/>
                  </a:cubicBezTo>
                  <a:cubicBezTo>
                    <a:pt x="3" y="292"/>
                    <a:pt x="0" y="282"/>
                    <a:pt x="4" y="273"/>
                  </a:cubicBezTo>
                  <a:cubicBezTo>
                    <a:pt x="145" y="10"/>
                    <a:pt x="145" y="10"/>
                    <a:pt x="145" y="10"/>
                  </a:cubicBezTo>
                  <a:cubicBezTo>
                    <a:pt x="148" y="4"/>
                    <a:pt x="154" y="0"/>
                    <a:pt x="160" y="1"/>
                  </a:cubicBezTo>
                  <a:cubicBezTo>
                    <a:pt x="167" y="1"/>
                    <a:pt x="173" y="4"/>
                    <a:pt x="176" y="10"/>
                  </a:cubicBezTo>
                  <a:cubicBezTo>
                    <a:pt x="314" y="273"/>
                    <a:pt x="314" y="273"/>
                    <a:pt x="314" y="273"/>
                  </a:cubicBezTo>
                  <a:cubicBezTo>
                    <a:pt x="318" y="282"/>
                    <a:pt x="315" y="293"/>
                    <a:pt x="306" y="297"/>
                  </a:cubicBezTo>
                  <a:cubicBezTo>
                    <a:pt x="304" y="298"/>
                    <a:pt x="301" y="299"/>
                    <a:pt x="298" y="29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2807951" y="-61913"/>
              <a:ext cx="128588" cy="161925"/>
            </a:xfrm>
            <a:custGeom>
              <a:avLst/>
              <a:gdLst>
                <a:gd name="T0" fmla="*/ 48 w 81"/>
                <a:gd name="T1" fmla="*/ 102 h 102"/>
                <a:gd name="T2" fmla="*/ 33 w 81"/>
                <a:gd name="T3" fmla="*/ 102 h 102"/>
                <a:gd name="T4" fmla="*/ 33 w 81"/>
                <a:gd name="T5" fmla="*/ 12 h 102"/>
                <a:gd name="T6" fmla="*/ 0 w 81"/>
                <a:gd name="T7" fmla="*/ 12 h 102"/>
                <a:gd name="T8" fmla="*/ 0 w 81"/>
                <a:gd name="T9" fmla="*/ 0 h 102"/>
                <a:gd name="T10" fmla="*/ 81 w 81"/>
                <a:gd name="T11" fmla="*/ 0 h 102"/>
                <a:gd name="T12" fmla="*/ 81 w 81"/>
                <a:gd name="T13" fmla="*/ 12 h 102"/>
                <a:gd name="T14" fmla="*/ 48 w 81"/>
                <a:gd name="T15" fmla="*/ 12 h 102"/>
                <a:gd name="T16" fmla="*/ 48 w 81"/>
                <a:gd name="T17" fmla="*/ 102 h 102"/>
                <a:gd name="T18" fmla="*/ 48 w 81"/>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02">
                  <a:moveTo>
                    <a:pt x="48" y="102"/>
                  </a:moveTo>
                  <a:lnTo>
                    <a:pt x="33" y="102"/>
                  </a:lnTo>
                  <a:lnTo>
                    <a:pt x="33" y="12"/>
                  </a:lnTo>
                  <a:lnTo>
                    <a:pt x="0" y="12"/>
                  </a:lnTo>
                  <a:lnTo>
                    <a:pt x="0" y="0"/>
                  </a:lnTo>
                  <a:lnTo>
                    <a:pt x="81" y="0"/>
                  </a:lnTo>
                  <a:lnTo>
                    <a:pt x="81" y="12"/>
                  </a:lnTo>
                  <a:lnTo>
                    <a:pt x="48" y="12"/>
                  </a:lnTo>
                  <a:lnTo>
                    <a:pt x="48" y="102"/>
                  </a:lnTo>
                  <a:lnTo>
                    <a:pt x="48" y="102"/>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12958763" y="-61913"/>
              <a:ext cx="168275" cy="161925"/>
            </a:xfrm>
            <a:custGeom>
              <a:avLst/>
              <a:gdLst>
                <a:gd name="T0" fmla="*/ 54 w 106"/>
                <a:gd name="T1" fmla="*/ 78 h 102"/>
                <a:gd name="T2" fmla="*/ 54 w 106"/>
                <a:gd name="T3" fmla="*/ 78 h 102"/>
                <a:gd name="T4" fmla="*/ 85 w 106"/>
                <a:gd name="T5" fmla="*/ 0 h 102"/>
                <a:gd name="T6" fmla="*/ 106 w 106"/>
                <a:gd name="T7" fmla="*/ 0 h 102"/>
                <a:gd name="T8" fmla="*/ 106 w 106"/>
                <a:gd name="T9" fmla="*/ 102 h 102"/>
                <a:gd name="T10" fmla="*/ 92 w 106"/>
                <a:gd name="T11" fmla="*/ 102 h 102"/>
                <a:gd name="T12" fmla="*/ 92 w 106"/>
                <a:gd name="T13" fmla="*/ 16 h 102"/>
                <a:gd name="T14" fmla="*/ 92 w 106"/>
                <a:gd name="T15" fmla="*/ 16 h 102"/>
                <a:gd name="T16" fmla="*/ 59 w 106"/>
                <a:gd name="T17" fmla="*/ 102 h 102"/>
                <a:gd name="T18" fmla="*/ 50 w 106"/>
                <a:gd name="T19" fmla="*/ 102 h 102"/>
                <a:gd name="T20" fmla="*/ 14 w 106"/>
                <a:gd name="T21" fmla="*/ 16 h 102"/>
                <a:gd name="T22" fmla="*/ 14 w 106"/>
                <a:gd name="T23" fmla="*/ 16 h 102"/>
                <a:gd name="T24" fmla="*/ 14 w 106"/>
                <a:gd name="T25" fmla="*/ 102 h 102"/>
                <a:gd name="T26" fmla="*/ 0 w 106"/>
                <a:gd name="T27" fmla="*/ 102 h 102"/>
                <a:gd name="T28" fmla="*/ 0 w 106"/>
                <a:gd name="T29" fmla="*/ 0 h 102"/>
                <a:gd name="T30" fmla="*/ 24 w 106"/>
                <a:gd name="T31" fmla="*/ 0 h 102"/>
                <a:gd name="T32" fmla="*/ 54 w 106"/>
                <a:gd name="T33" fmla="*/ 78 h 102"/>
                <a:gd name="T34" fmla="*/ 54 w 106"/>
                <a:gd name="T35" fmla="*/ 7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6" h="102">
                  <a:moveTo>
                    <a:pt x="54" y="78"/>
                  </a:moveTo>
                  <a:lnTo>
                    <a:pt x="54" y="78"/>
                  </a:lnTo>
                  <a:lnTo>
                    <a:pt x="85" y="0"/>
                  </a:lnTo>
                  <a:lnTo>
                    <a:pt x="106" y="0"/>
                  </a:lnTo>
                  <a:lnTo>
                    <a:pt x="106" y="102"/>
                  </a:lnTo>
                  <a:lnTo>
                    <a:pt x="92" y="102"/>
                  </a:lnTo>
                  <a:lnTo>
                    <a:pt x="92" y="16"/>
                  </a:lnTo>
                  <a:lnTo>
                    <a:pt x="92" y="16"/>
                  </a:lnTo>
                  <a:lnTo>
                    <a:pt x="59" y="102"/>
                  </a:lnTo>
                  <a:lnTo>
                    <a:pt x="50" y="102"/>
                  </a:lnTo>
                  <a:lnTo>
                    <a:pt x="14" y="16"/>
                  </a:lnTo>
                  <a:lnTo>
                    <a:pt x="14" y="16"/>
                  </a:lnTo>
                  <a:lnTo>
                    <a:pt x="14" y="102"/>
                  </a:lnTo>
                  <a:lnTo>
                    <a:pt x="0" y="102"/>
                  </a:lnTo>
                  <a:lnTo>
                    <a:pt x="0" y="0"/>
                  </a:lnTo>
                  <a:lnTo>
                    <a:pt x="24" y="0"/>
                  </a:lnTo>
                  <a:lnTo>
                    <a:pt x="54" y="78"/>
                  </a:lnTo>
                  <a:lnTo>
                    <a:pt x="54" y="78"/>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7329488" y="876300"/>
              <a:ext cx="461963" cy="112713"/>
            </a:xfrm>
            <a:custGeom>
              <a:avLst/>
              <a:gdLst>
                <a:gd name="T0" fmla="*/ 108 w 123"/>
                <a:gd name="T1" fmla="*/ 0 h 30"/>
                <a:gd name="T2" fmla="*/ 21 w 123"/>
                <a:gd name="T3" fmla="*/ 0 h 30"/>
                <a:gd name="T4" fmla="*/ 0 w 123"/>
                <a:gd name="T5" fmla="*/ 30 h 30"/>
                <a:gd name="T6" fmla="*/ 108 w 123"/>
                <a:gd name="T7" fmla="*/ 30 h 30"/>
                <a:gd name="T8" fmla="*/ 123 w 123"/>
                <a:gd name="T9" fmla="*/ 15 h 30"/>
                <a:gd name="T10" fmla="*/ 123 w 123"/>
                <a:gd name="T11" fmla="*/ 15 h 30"/>
                <a:gd name="T12" fmla="*/ 108 w 123"/>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23" h="30">
                  <a:moveTo>
                    <a:pt x="108" y="0"/>
                  </a:moveTo>
                  <a:cubicBezTo>
                    <a:pt x="21" y="0"/>
                    <a:pt x="21" y="0"/>
                    <a:pt x="21" y="0"/>
                  </a:cubicBezTo>
                  <a:cubicBezTo>
                    <a:pt x="15" y="11"/>
                    <a:pt x="8" y="21"/>
                    <a:pt x="0" y="30"/>
                  </a:cubicBezTo>
                  <a:cubicBezTo>
                    <a:pt x="108" y="30"/>
                    <a:pt x="108" y="30"/>
                    <a:pt x="108" y="30"/>
                  </a:cubicBezTo>
                  <a:cubicBezTo>
                    <a:pt x="117" y="30"/>
                    <a:pt x="123" y="23"/>
                    <a:pt x="123" y="15"/>
                  </a:cubicBezTo>
                  <a:cubicBezTo>
                    <a:pt x="123" y="15"/>
                    <a:pt x="123" y="15"/>
                    <a:pt x="123" y="15"/>
                  </a:cubicBezTo>
                  <a:cubicBezTo>
                    <a:pt x="123" y="7"/>
                    <a:pt x="117" y="0"/>
                    <a:pt x="108"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7458076" y="657225"/>
              <a:ext cx="333375" cy="114300"/>
            </a:xfrm>
            <a:custGeom>
              <a:avLst/>
              <a:gdLst>
                <a:gd name="T0" fmla="*/ 74 w 89"/>
                <a:gd name="T1" fmla="*/ 0 h 30"/>
                <a:gd name="T2" fmla="*/ 8 w 89"/>
                <a:gd name="T3" fmla="*/ 0 h 30"/>
                <a:gd name="T4" fmla="*/ 0 w 89"/>
                <a:gd name="T5" fmla="*/ 30 h 30"/>
                <a:gd name="T6" fmla="*/ 74 w 89"/>
                <a:gd name="T7" fmla="*/ 30 h 30"/>
                <a:gd name="T8" fmla="*/ 89 w 89"/>
                <a:gd name="T9" fmla="*/ 15 h 30"/>
                <a:gd name="T10" fmla="*/ 74 w 89"/>
                <a:gd name="T11" fmla="*/ 0 h 30"/>
              </a:gdLst>
              <a:ahLst/>
              <a:cxnLst>
                <a:cxn ang="0">
                  <a:pos x="T0" y="T1"/>
                </a:cxn>
                <a:cxn ang="0">
                  <a:pos x="T2" y="T3"/>
                </a:cxn>
                <a:cxn ang="0">
                  <a:pos x="T4" y="T5"/>
                </a:cxn>
                <a:cxn ang="0">
                  <a:pos x="T6" y="T7"/>
                </a:cxn>
                <a:cxn ang="0">
                  <a:pos x="T8" y="T9"/>
                </a:cxn>
                <a:cxn ang="0">
                  <a:pos x="T10" y="T11"/>
                </a:cxn>
              </a:cxnLst>
              <a:rect l="0" t="0" r="r" b="b"/>
              <a:pathLst>
                <a:path w="89" h="30">
                  <a:moveTo>
                    <a:pt x="74" y="0"/>
                  </a:moveTo>
                  <a:cubicBezTo>
                    <a:pt x="8" y="0"/>
                    <a:pt x="8" y="0"/>
                    <a:pt x="8" y="0"/>
                  </a:cubicBezTo>
                  <a:cubicBezTo>
                    <a:pt x="6" y="11"/>
                    <a:pt x="3" y="21"/>
                    <a:pt x="0" y="30"/>
                  </a:cubicBezTo>
                  <a:cubicBezTo>
                    <a:pt x="74" y="30"/>
                    <a:pt x="74" y="30"/>
                    <a:pt x="74" y="30"/>
                  </a:cubicBezTo>
                  <a:cubicBezTo>
                    <a:pt x="83" y="30"/>
                    <a:pt x="89" y="24"/>
                    <a:pt x="89" y="15"/>
                  </a:cubicBezTo>
                  <a:cubicBezTo>
                    <a:pt x="89" y="7"/>
                    <a:pt x="83" y="0"/>
                    <a:pt x="74"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7502526" y="442913"/>
              <a:ext cx="288925" cy="112713"/>
            </a:xfrm>
            <a:custGeom>
              <a:avLst/>
              <a:gdLst>
                <a:gd name="T0" fmla="*/ 62 w 77"/>
                <a:gd name="T1" fmla="*/ 0 h 30"/>
                <a:gd name="T2" fmla="*/ 0 w 77"/>
                <a:gd name="T3" fmla="*/ 0 h 30"/>
                <a:gd name="T4" fmla="*/ 0 w 77"/>
                <a:gd name="T5" fmla="*/ 14 h 30"/>
                <a:gd name="T6" fmla="*/ 0 w 77"/>
                <a:gd name="T7" fmla="*/ 30 h 30"/>
                <a:gd name="T8" fmla="*/ 62 w 77"/>
                <a:gd name="T9" fmla="*/ 30 h 30"/>
                <a:gd name="T10" fmla="*/ 77 w 77"/>
                <a:gd name="T11" fmla="*/ 15 h 30"/>
                <a:gd name="T12" fmla="*/ 62 w 77"/>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77" h="30">
                  <a:moveTo>
                    <a:pt x="62" y="0"/>
                  </a:moveTo>
                  <a:cubicBezTo>
                    <a:pt x="0" y="0"/>
                    <a:pt x="0" y="0"/>
                    <a:pt x="0" y="0"/>
                  </a:cubicBezTo>
                  <a:cubicBezTo>
                    <a:pt x="0" y="4"/>
                    <a:pt x="0" y="9"/>
                    <a:pt x="0" y="14"/>
                  </a:cubicBezTo>
                  <a:cubicBezTo>
                    <a:pt x="0" y="19"/>
                    <a:pt x="0" y="25"/>
                    <a:pt x="0" y="30"/>
                  </a:cubicBezTo>
                  <a:cubicBezTo>
                    <a:pt x="62" y="30"/>
                    <a:pt x="62" y="30"/>
                    <a:pt x="62" y="30"/>
                  </a:cubicBezTo>
                  <a:cubicBezTo>
                    <a:pt x="71" y="30"/>
                    <a:pt x="77" y="23"/>
                    <a:pt x="77" y="15"/>
                  </a:cubicBezTo>
                  <a:cubicBezTo>
                    <a:pt x="77" y="7"/>
                    <a:pt x="71" y="0"/>
                    <a:pt x="62"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7458076" y="223838"/>
              <a:ext cx="333375" cy="114300"/>
            </a:xfrm>
            <a:custGeom>
              <a:avLst/>
              <a:gdLst>
                <a:gd name="T0" fmla="*/ 74 w 89"/>
                <a:gd name="T1" fmla="*/ 0 h 30"/>
                <a:gd name="T2" fmla="*/ 0 w 89"/>
                <a:gd name="T3" fmla="*/ 0 h 30"/>
                <a:gd name="T4" fmla="*/ 8 w 89"/>
                <a:gd name="T5" fmla="*/ 30 h 30"/>
                <a:gd name="T6" fmla="*/ 74 w 89"/>
                <a:gd name="T7" fmla="*/ 30 h 30"/>
                <a:gd name="T8" fmla="*/ 89 w 89"/>
                <a:gd name="T9" fmla="*/ 15 h 30"/>
                <a:gd name="T10" fmla="*/ 89 w 89"/>
                <a:gd name="T11" fmla="*/ 15 h 30"/>
                <a:gd name="T12" fmla="*/ 74 w 89"/>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89" h="30">
                  <a:moveTo>
                    <a:pt x="74" y="0"/>
                  </a:moveTo>
                  <a:cubicBezTo>
                    <a:pt x="0" y="0"/>
                    <a:pt x="0" y="0"/>
                    <a:pt x="0" y="0"/>
                  </a:cubicBezTo>
                  <a:cubicBezTo>
                    <a:pt x="4" y="10"/>
                    <a:pt x="6" y="20"/>
                    <a:pt x="8" y="30"/>
                  </a:cubicBezTo>
                  <a:cubicBezTo>
                    <a:pt x="74" y="30"/>
                    <a:pt x="74" y="30"/>
                    <a:pt x="74" y="30"/>
                  </a:cubicBezTo>
                  <a:cubicBezTo>
                    <a:pt x="83" y="30"/>
                    <a:pt x="89" y="24"/>
                    <a:pt x="89" y="15"/>
                  </a:cubicBezTo>
                  <a:cubicBezTo>
                    <a:pt x="89" y="15"/>
                    <a:pt x="89" y="15"/>
                    <a:pt x="89" y="15"/>
                  </a:cubicBezTo>
                  <a:cubicBezTo>
                    <a:pt x="89" y="7"/>
                    <a:pt x="83" y="0"/>
                    <a:pt x="74"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7337426" y="9525"/>
              <a:ext cx="454025" cy="112713"/>
            </a:xfrm>
            <a:custGeom>
              <a:avLst/>
              <a:gdLst>
                <a:gd name="T0" fmla="*/ 106 w 121"/>
                <a:gd name="T1" fmla="*/ 0 h 30"/>
                <a:gd name="T2" fmla="*/ 0 w 121"/>
                <a:gd name="T3" fmla="*/ 0 h 30"/>
                <a:gd name="T4" fmla="*/ 20 w 121"/>
                <a:gd name="T5" fmla="*/ 30 h 30"/>
                <a:gd name="T6" fmla="*/ 106 w 121"/>
                <a:gd name="T7" fmla="*/ 30 h 30"/>
                <a:gd name="T8" fmla="*/ 121 w 121"/>
                <a:gd name="T9" fmla="*/ 15 h 30"/>
                <a:gd name="T10" fmla="*/ 106 w 121"/>
                <a:gd name="T11" fmla="*/ 0 h 30"/>
              </a:gdLst>
              <a:ahLst/>
              <a:cxnLst>
                <a:cxn ang="0">
                  <a:pos x="T0" y="T1"/>
                </a:cxn>
                <a:cxn ang="0">
                  <a:pos x="T2" y="T3"/>
                </a:cxn>
                <a:cxn ang="0">
                  <a:pos x="T4" y="T5"/>
                </a:cxn>
                <a:cxn ang="0">
                  <a:pos x="T6" y="T7"/>
                </a:cxn>
                <a:cxn ang="0">
                  <a:pos x="T8" y="T9"/>
                </a:cxn>
                <a:cxn ang="0">
                  <a:pos x="T10" y="T11"/>
                </a:cxn>
              </a:cxnLst>
              <a:rect l="0" t="0" r="r" b="b"/>
              <a:pathLst>
                <a:path w="121" h="30">
                  <a:moveTo>
                    <a:pt x="106" y="0"/>
                  </a:moveTo>
                  <a:cubicBezTo>
                    <a:pt x="0" y="0"/>
                    <a:pt x="0" y="0"/>
                    <a:pt x="0" y="0"/>
                  </a:cubicBezTo>
                  <a:cubicBezTo>
                    <a:pt x="8" y="9"/>
                    <a:pt x="14" y="19"/>
                    <a:pt x="20" y="30"/>
                  </a:cubicBezTo>
                  <a:cubicBezTo>
                    <a:pt x="106" y="30"/>
                    <a:pt x="106" y="30"/>
                    <a:pt x="106" y="30"/>
                  </a:cubicBezTo>
                  <a:cubicBezTo>
                    <a:pt x="115" y="30"/>
                    <a:pt x="121" y="23"/>
                    <a:pt x="121" y="15"/>
                  </a:cubicBezTo>
                  <a:cubicBezTo>
                    <a:pt x="121" y="7"/>
                    <a:pt x="115" y="0"/>
                    <a:pt x="106"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6432551" y="876300"/>
              <a:ext cx="280988" cy="112713"/>
            </a:xfrm>
            <a:custGeom>
              <a:avLst/>
              <a:gdLst>
                <a:gd name="T0" fmla="*/ 60 w 75"/>
                <a:gd name="T1" fmla="*/ 15 h 30"/>
                <a:gd name="T2" fmla="*/ 60 w 75"/>
                <a:gd name="T3" fmla="*/ 15 h 30"/>
                <a:gd name="T4" fmla="*/ 75 w 75"/>
                <a:gd name="T5" fmla="*/ 0 h 30"/>
                <a:gd name="T6" fmla="*/ 15 w 75"/>
                <a:gd name="T7" fmla="*/ 0 h 30"/>
                <a:gd name="T8" fmla="*/ 0 w 75"/>
                <a:gd name="T9" fmla="*/ 15 h 30"/>
                <a:gd name="T10" fmla="*/ 0 w 75"/>
                <a:gd name="T11" fmla="*/ 15 h 30"/>
                <a:gd name="T12" fmla="*/ 15 w 75"/>
                <a:gd name="T13" fmla="*/ 30 h 30"/>
                <a:gd name="T14" fmla="*/ 75 w 75"/>
                <a:gd name="T15" fmla="*/ 30 h 30"/>
                <a:gd name="T16" fmla="*/ 60 w 75"/>
                <a:gd name="T17"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60" y="15"/>
                  </a:moveTo>
                  <a:cubicBezTo>
                    <a:pt x="60" y="15"/>
                    <a:pt x="60" y="15"/>
                    <a:pt x="60" y="15"/>
                  </a:cubicBezTo>
                  <a:cubicBezTo>
                    <a:pt x="60" y="7"/>
                    <a:pt x="67" y="0"/>
                    <a:pt x="75" y="0"/>
                  </a:cubicBezTo>
                  <a:cubicBezTo>
                    <a:pt x="15" y="0"/>
                    <a:pt x="15" y="0"/>
                    <a:pt x="15" y="0"/>
                  </a:cubicBezTo>
                  <a:cubicBezTo>
                    <a:pt x="7" y="0"/>
                    <a:pt x="0" y="7"/>
                    <a:pt x="0" y="15"/>
                  </a:cubicBezTo>
                  <a:cubicBezTo>
                    <a:pt x="0" y="15"/>
                    <a:pt x="0" y="15"/>
                    <a:pt x="0" y="15"/>
                  </a:cubicBezTo>
                  <a:cubicBezTo>
                    <a:pt x="0" y="23"/>
                    <a:pt x="7" y="30"/>
                    <a:pt x="15" y="30"/>
                  </a:cubicBezTo>
                  <a:cubicBezTo>
                    <a:pt x="75" y="30"/>
                    <a:pt x="75" y="30"/>
                    <a:pt x="75" y="30"/>
                  </a:cubicBezTo>
                  <a:cubicBezTo>
                    <a:pt x="67" y="30"/>
                    <a:pt x="60" y="23"/>
                    <a:pt x="60" y="1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6657976" y="876300"/>
              <a:ext cx="750888" cy="112713"/>
            </a:xfrm>
            <a:custGeom>
              <a:avLst/>
              <a:gdLst>
                <a:gd name="T0" fmla="*/ 200 w 200"/>
                <a:gd name="T1" fmla="*/ 0 h 30"/>
                <a:gd name="T2" fmla="*/ 15 w 200"/>
                <a:gd name="T3" fmla="*/ 0 h 30"/>
                <a:gd name="T4" fmla="*/ 0 w 200"/>
                <a:gd name="T5" fmla="*/ 15 h 30"/>
                <a:gd name="T6" fmla="*/ 0 w 200"/>
                <a:gd name="T7" fmla="*/ 15 h 30"/>
                <a:gd name="T8" fmla="*/ 15 w 200"/>
                <a:gd name="T9" fmla="*/ 30 h 30"/>
                <a:gd name="T10" fmla="*/ 179 w 200"/>
                <a:gd name="T11" fmla="*/ 30 h 30"/>
                <a:gd name="T12" fmla="*/ 200 w 200"/>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00" h="30">
                  <a:moveTo>
                    <a:pt x="200" y="0"/>
                  </a:moveTo>
                  <a:cubicBezTo>
                    <a:pt x="15" y="0"/>
                    <a:pt x="15" y="0"/>
                    <a:pt x="15" y="0"/>
                  </a:cubicBezTo>
                  <a:cubicBezTo>
                    <a:pt x="7" y="0"/>
                    <a:pt x="0" y="7"/>
                    <a:pt x="0" y="15"/>
                  </a:cubicBezTo>
                  <a:cubicBezTo>
                    <a:pt x="0" y="15"/>
                    <a:pt x="0" y="15"/>
                    <a:pt x="0" y="15"/>
                  </a:cubicBezTo>
                  <a:cubicBezTo>
                    <a:pt x="0" y="23"/>
                    <a:pt x="7" y="30"/>
                    <a:pt x="15" y="30"/>
                  </a:cubicBezTo>
                  <a:cubicBezTo>
                    <a:pt x="179" y="30"/>
                    <a:pt x="179" y="30"/>
                    <a:pt x="179" y="30"/>
                  </a:cubicBezTo>
                  <a:cubicBezTo>
                    <a:pt x="187" y="21"/>
                    <a:pt x="194" y="11"/>
                    <a:pt x="200"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6273801" y="657225"/>
              <a:ext cx="282575" cy="114300"/>
            </a:xfrm>
            <a:custGeom>
              <a:avLst/>
              <a:gdLst>
                <a:gd name="T0" fmla="*/ 60 w 75"/>
                <a:gd name="T1" fmla="*/ 19 h 30"/>
                <a:gd name="T2" fmla="*/ 74 w 75"/>
                <a:gd name="T3" fmla="*/ 0 h 30"/>
                <a:gd name="T4" fmla="*/ 15 w 75"/>
                <a:gd name="T5" fmla="*/ 0 h 30"/>
                <a:gd name="T6" fmla="*/ 0 w 75"/>
                <a:gd name="T7" fmla="*/ 15 h 30"/>
                <a:gd name="T8" fmla="*/ 15 w 75"/>
                <a:gd name="T9" fmla="*/ 30 h 30"/>
                <a:gd name="T10" fmla="*/ 75 w 75"/>
                <a:gd name="T11" fmla="*/ 30 h 30"/>
                <a:gd name="T12" fmla="*/ 60 w 75"/>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9"/>
                  </a:moveTo>
                  <a:cubicBezTo>
                    <a:pt x="58" y="9"/>
                    <a:pt x="65" y="0"/>
                    <a:pt x="74" y="0"/>
                  </a:cubicBezTo>
                  <a:cubicBezTo>
                    <a:pt x="15" y="0"/>
                    <a:pt x="15" y="0"/>
                    <a:pt x="15" y="0"/>
                  </a:cubicBezTo>
                  <a:cubicBezTo>
                    <a:pt x="7" y="0"/>
                    <a:pt x="0" y="7"/>
                    <a:pt x="0" y="15"/>
                  </a:cubicBezTo>
                  <a:cubicBezTo>
                    <a:pt x="0" y="24"/>
                    <a:pt x="7" y="30"/>
                    <a:pt x="15" y="30"/>
                  </a:cubicBezTo>
                  <a:cubicBezTo>
                    <a:pt x="75" y="30"/>
                    <a:pt x="75" y="30"/>
                    <a:pt x="75" y="30"/>
                  </a:cubicBezTo>
                  <a:cubicBezTo>
                    <a:pt x="68" y="30"/>
                    <a:pt x="61" y="26"/>
                    <a:pt x="60" y="19"/>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6492876" y="657225"/>
              <a:ext cx="993775" cy="114300"/>
            </a:xfrm>
            <a:custGeom>
              <a:avLst/>
              <a:gdLst>
                <a:gd name="T0" fmla="*/ 265 w 265"/>
                <a:gd name="T1" fmla="*/ 0 h 30"/>
                <a:gd name="T2" fmla="*/ 16 w 265"/>
                <a:gd name="T3" fmla="*/ 0 h 30"/>
                <a:gd name="T4" fmla="*/ 2 w 265"/>
                <a:gd name="T5" fmla="*/ 19 h 30"/>
                <a:gd name="T6" fmla="*/ 17 w 265"/>
                <a:gd name="T7" fmla="*/ 30 h 30"/>
                <a:gd name="T8" fmla="*/ 257 w 265"/>
                <a:gd name="T9" fmla="*/ 30 h 30"/>
                <a:gd name="T10" fmla="*/ 265 w 265"/>
                <a:gd name="T11" fmla="*/ 0 h 30"/>
              </a:gdLst>
              <a:ahLst/>
              <a:cxnLst>
                <a:cxn ang="0">
                  <a:pos x="T0" y="T1"/>
                </a:cxn>
                <a:cxn ang="0">
                  <a:pos x="T2" y="T3"/>
                </a:cxn>
                <a:cxn ang="0">
                  <a:pos x="T4" y="T5"/>
                </a:cxn>
                <a:cxn ang="0">
                  <a:pos x="T6" y="T7"/>
                </a:cxn>
                <a:cxn ang="0">
                  <a:pos x="T8" y="T9"/>
                </a:cxn>
                <a:cxn ang="0">
                  <a:pos x="T10" y="T11"/>
                </a:cxn>
              </a:cxnLst>
              <a:rect l="0" t="0" r="r" b="b"/>
              <a:pathLst>
                <a:path w="265" h="30">
                  <a:moveTo>
                    <a:pt x="265" y="0"/>
                  </a:moveTo>
                  <a:cubicBezTo>
                    <a:pt x="16" y="0"/>
                    <a:pt x="16" y="0"/>
                    <a:pt x="16" y="0"/>
                  </a:cubicBezTo>
                  <a:cubicBezTo>
                    <a:pt x="7" y="0"/>
                    <a:pt x="0" y="9"/>
                    <a:pt x="2" y="19"/>
                  </a:cubicBezTo>
                  <a:cubicBezTo>
                    <a:pt x="3" y="26"/>
                    <a:pt x="10" y="30"/>
                    <a:pt x="17" y="30"/>
                  </a:cubicBezTo>
                  <a:cubicBezTo>
                    <a:pt x="257" y="30"/>
                    <a:pt x="257" y="30"/>
                    <a:pt x="257" y="30"/>
                  </a:cubicBezTo>
                  <a:cubicBezTo>
                    <a:pt x="260" y="21"/>
                    <a:pt x="263" y="11"/>
                    <a:pt x="265"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6113463" y="442913"/>
              <a:ext cx="280988" cy="112713"/>
            </a:xfrm>
            <a:custGeom>
              <a:avLst/>
              <a:gdLst>
                <a:gd name="T0" fmla="*/ 60 w 75"/>
                <a:gd name="T1" fmla="*/ 18 h 30"/>
                <a:gd name="T2" fmla="*/ 75 w 75"/>
                <a:gd name="T3" fmla="*/ 0 h 30"/>
                <a:gd name="T4" fmla="*/ 15 w 75"/>
                <a:gd name="T5" fmla="*/ 0 h 30"/>
                <a:gd name="T6" fmla="*/ 0 w 75"/>
                <a:gd name="T7" fmla="*/ 15 h 30"/>
                <a:gd name="T8" fmla="*/ 15 w 75"/>
                <a:gd name="T9" fmla="*/ 30 h 30"/>
                <a:gd name="T10" fmla="*/ 75 w 75"/>
                <a:gd name="T11" fmla="*/ 30 h 30"/>
                <a:gd name="T12" fmla="*/ 60 w 75"/>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8"/>
                  </a:moveTo>
                  <a:cubicBezTo>
                    <a:pt x="58" y="8"/>
                    <a:pt x="66" y="0"/>
                    <a:pt x="75" y="0"/>
                  </a:cubicBezTo>
                  <a:cubicBezTo>
                    <a:pt x="15" y="0"/>
                    <a:pt x="15" y="0"/>
                    <a:pt x="15" y="0"/>
                  </a:cubicBezTo>
                  <a:cubicBezTo>
                    <a:pt x="7" y="0"/>
                    <a:pt x="0" y="7"/>
                    <a:pt x="0" y="15"/>
                  </a:cubicBezTo>
                  <a:cubicBezTo>
                    <a:pt x="0" y="23"/>
                    <a:pt x="7" y="30"/>
                    <a:pt x="15" y="30"/>
                  </a:cubicBezTo>
                  <a:cubicBezTo>
                    <a:pt x="75" y="30"/>
                    <a:pt x="75" y="30"/>
                    <a:pt x="75" y="30"/>
                  </a:cubicBezTo>
                  <a:cubicBezTo>
                    <a:pt x="68" y="30"/>
                    <a:pt x="62" y="25"/>
                    <a:pt x="60" y="1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6330951" y="442913"/>
              <a:ext cx="1171575" cy="112713"/>
            </a:xfrm>
            <a:custGeom>
              <a:avLst/>
              <a:gdLst>
                <a:gd name="T0" fmla="*/ 2 w 312"/>
                <a:gd name="T1" fmla="*/ 18 h 30"/>
                <a:gd name="T2" fmla="*/ 17 w 312"/>
                <a:gd name="T3" fmla="*/ 30 h 30"/>
                <a:gd name="T4" fmla="*/ 312 w 312"/>
                <a:gd name="T5" fmla="*/ 30 h 30"/>
                <a:gd name="T6" fmla="*/ 312 w 312"/>
                <a:gd name="T7" fmla="*/ 14 h 30"/>
                <a:gd name="T8" fmla="*/ 312 w 312"/>
                <a:gd name="T9" fmla="*/ 0 h 30"/>
                <a:gd name="T10" fmla="*/ 17 w 312"/>
                <a:gd name="T11" fmla="*/ 0 h 30"/>
                <a:gd name="T12" fmla="*/ 2 w 312"/>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312" h="30">
                  <a:moveTo>
                    <a:pt x="2" y="18"/>
                  </a:moveTo>
                  <a:cubicBezTo>
                    <a:pt x="4" y="25"/>
                    <a:pt x="10" y="30"/>
                    <a:pt x="17" y="30"/>
                  </a:cubicBezTo>
                  <a:cubicBezTo>
                    <a:pt x="312" y="30"/>
                    <a:pt x="312" y="30"/>
                    <a:pt x="312" y="30"/>
                  </a:cubicBezTo>
                  <a:cubicBezTo>
                    <a:pt x="312" y="25"/>
                    <a:pt x="312" y="19"/>
                    <a:pt x="312" y="14"/>
                  </a:cubicBezTo>
                  <a:cubicBezTo>
                    <a:pt x="312" y="9"/>
                    <a:pt x="312" y="4"/>
                    <a:pt x="312" y="0"/>
                  </a:cubicBezTo>
                  <a:cubicBezTo>
                    <a:pt x="17" y="0"/>
                    <a:pt x="17" y="0"/>
                    <a:pt x="17" y="0"/>
                  </a:cubicBezTo>
                  <a:cubicBezTo>
                    <a:pt x="8" y="0"/>
                    <a:pt x="0" y="8"/>
                    <a:pt x="2" y="18"/>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6191251" y="223838"/>
              <a:ext cx="282575" cy="114300"/>
            </a:xfrm>
            <a:custGeom>
              <a:avLst/>
              <a:gdLst>
                <a:gd name="T0" fmla="*/ 60 w 75"/>
                <a:gd name="T1" fmla="*/ 15 h 30"/>
                <a:gd name="T2" fmla="*/ 75 w 75"/>
                <a:gd name="T3" fmla="*/ 0 h 30"/>
                <a:gd name="T4" fmla="*/ 16 w 75"/>
                <a:gd name="T5" fmla="*/ 0 h 30"/>
                <a:gd name="T6" fmla="*/ 0 w 75"/>
                <a:gd name="T7" fmla="*/ 15 h 30"/>
                <a:gd name="T8" fmla="*/ 0 w 75"/>
                <a:gd name="T9" fmla="*/ 15 h 30"/>
                <a:gd name="T10" fmla="*/ 16 w 75"/>
                <a:gd name="T11" fmla="*/ 30 h 30"/>
                <a:gd name="T12" fmla="*/ 75 w 75"/>
                <a:gd name="T13" fmla="*/ 30 h 30"/>
                <a:gd name="T14" fmla="*/ 60 w 75"/>
                <a:gd name="T15" fmla="*/ 15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30">
                  <a:moveTo>
                    <a:pt x="60" y="15"/>
                  </a:moveTo>
                  <a:cubicBezTo>
                    <a:pt x="60" y="7"/>
                    <a:pt x="67" y="0"/>
                    <a:pt x="75" y="0"/>
                  </a:cubicBezTo>
                  <a:cubicBezTo>
                    <a:pt x="16" y="0"/>
                    <a:pt x="16" y="0"/>
                    <a:pt x="16" y="0"/>
                  </a:cubicBezTo>
                  <a:cubicBezTo>
                    <a:pt x="7" y="0"/>
                    <a:pt x="0" y="7"/>
                    <a:pt x="0" y="15"/>
                  </a:cubicBezTo>
                  <a:cubicBezTo>
                    <a:pt x="0" y="15"/>
                    <a:pt x="0" y="15"/>
                    <a:pt x="0" y="15"/>
                  </a:cubicBezTo>
                  <a:cubicBezTo>
                    <a:pt x="0" y="24"/>
                    <a:pt x="7" y="30"/>
                    <a:pt x="16" y="30"/>
                  </a:cubicBezTo>
                  <a:cubicBezTo>
                    <a:pt x="75" y="30"/>
                    <a:pt x="75" y="30"/>
                    <a:pt x="75" y="30"/>
                  </a:cubicBezTo>
                  <a:cubicBezTo>
                    <a:pt x="67" y="30"/>
                    <a:pt x="60" y="24"/>
                    <a:pt x="60" y="1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6416676" y="223838"/>
              <a:ext cx="1069975" cy="114300"/>
            </a:xfrm>
            <a:custGeom>
              <a:avLst/>
              <a:gdLst>
                <a:gd name="T0" fmla="*/ 277 w 285"/>
                <a:gd name="T1" fmla="*/ 0 h 30"/>
                <a:gd name="T2" fmla="*/ 15 w 285"/>
                <a:gd name="T3" fmla="*/ 0 h 30"/>
                <a:gd name="T4" fmla="*/ 0 w 285"/>
                <a:gd name="T5" fmla="*/ 15 h 30"/>
                <a:gd name="T6" fmla="*/ 15 w 285"/>
                <a:gd name="T7" fmla="*/ 30 h 30"/>
                <a:gd name="T8" fmla="*/ 285 w 285"/>
                <a:gd name="T9" fmla="*/ 30 h 30"/>
                <a:gd name="T10" fmla="*/ 277 w 285"/>
                <a:gd name="T11" fmla="*/ 0 h 30"/>
              </a:gdLst>
              <a:ahLst/>
              <a:cxnLst>
                <a:cxn ang="0">
                  <a:pos x="T0" y="T1"/>
                </a:cxn>
                <a:cxn ang="0">
                  <a:pos x="T2" y="T3"/>
                </a:cxn>
                <a:cxn ang="0">
                  <a:pos x="T4" y="T5"/>
                </a:cxn>
                <a:cxn ang="0">
                  <a:pos x="T6" y="T7"/>
                </a:cxn>
                <a:cxn ang="0">
                  <a:pos x="T8" y="T9"/>
                </a:cxn>
                <a:cxn ang="0">
                  <a:pos x="T10" y="T11"/>
                </a:cxn>
              </a:cxnLst>
              <a:rect l="0" t="0" r="r" b="b"/>
              <a:pathLst>
                <a:path w="285" h="30">
                  <a:moveTo>
                    <a:pt x="277" y="0"/>
                  </a:moveTo>
                  <a:cubicBezTo>
                    <a:pt x="15" y="0"/>
                    <a:pt x="15" y="0"/>
                    <a:pt x="15" y="0"/>
                  </a:cubicBezTo>
                  <a:cubicBezTo>
                    <a:pt x="7" y="0"/>
                    <a:pt x="0" y="7"/>
                    <a:pt x="0" y="15"/>
                  </a:cubicBezTo>
                  <a:cubicBezTo>
                    <a:pt x="0" y="24"/>
                    <a:pt x="7" y="30"/>
                    <a:pt x="15" y="30"/>
                  </a:cubicBezTo>
                  <a:cubicBezTo>
                    <a:pt x="285" y="30"/>
                    <a:pt x="285" y="30"/>
                    <a:pt x="285" y="30"/>
                  </a:cubicBezTo>
                  <a:cubicBezTo>
                    <a:pt x="283" y="20"/>
                    <a:pt x="281" y="10"/>
                    <a:pt x="277"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6605588" y="9525"/>
              <a:ext cx="280988" cy="112713"/>
            </a:xfrm>
            <a:custGeom>
              <a:avLst/>
              <a:gdLst>
                <a:gd name="T0" fmla="*/ 60 w 75"/>
                <a:gd name="T1" fmla="*/ 18 h 30"/>
                <a:gd name="T2" fmla="*/ 74 w 75"/>
                <a:gd name="T3" fmla="*/ 0 h 30"/>
                <a:gd name="T4" fmla="*/ 15 w 75"/>
                <a:gd name="T5" fmla="*/ 0 h 30"/>
                <a:gd name="T6" fmla="*/ 0 w 75"/>
                <a:gd name="T7" fmla="*/ 15 h 30"/>
                <a:gd name="T8" fmla="*/ 15 w 75"/>
                <a:gd name="T9" fmla="*/ 30 h 30"/>
                <a:gd name="T10" fmla="*/ 75 w 75"/>
                <a:gd name="T11" fmla="*/ 30 h 30"/>
                <a:gd name="T12" fmla="*/ 60 w 75"/>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8"/>
                  </a:moveTo>
                  <a:cubicBezTo>
                    <a:pt x="57" y="8"/>
                    <a:pt x="65" y="0"/>
                    <a:pt x="74" y="0"/>
                  </a:cubicBezTo>
                  <a:cubicBezTo>
                    <a:pt x="15" y="0"/>
                    <a:pt x="15" y="0"/>
                    <a:pt x="15" y="0"/>
                  </a:cubicBezTo>
                  <a:cubicBezTo>
                    <a:pt x="7" y="0"/>
                    <a:pt x="0" y="7"/>
                    <a:pt x="0" y="15"/>
                  </a:cubicBezTo>
                  <a:cubicBezTo>
                    <a:pt x="0" y="23"/>
                    <a:pt x="7" y="30"/>
                    <a:pt x="15" y="30"/>
                  </a:cubicBezTo>
                  <a:cubicBezTo>
                    <a:pt x="75" y="30"/>
                    <a:pt x="75" y="30"/>
                    <a:pt x="75" y="30"/>
                  </a:cubicBezTo>
                  <a:cubicBezTo>
                    <a:pt x="68" y="30"/>
                    <a:pt x="61" y="25"/>
                    <a:pt x="60" y="1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6818313" y="9525"/>
              <a:ext cx="593725" cy="112713"/>
            </a:xfrm>
            <a:custGeom>
              <a:avLst/>
              <a:gdLst>
                <a:gd name="T0" fmla="*/ 138 w 158"/>
                <a:gd name="T1" fmla="*/ 0 h 30"/>
                <a:gd name="T2" fmla="*/ 17 w 158"/>
                <a:gd name="T3" fmla="*/ 0 h 30"/>
                <a:gd name="T4" fmla="*/ 3 w 158"/>
                <a:gd name="T5" fmla="*/ 18 h 30"/>
                <a:gd name="T6" fmla="*/ 18 w 158"/>
                <a:gd name="T7" fmla="*/ 30 h 30"/>
                <a:gd name="T8" fmla="*/ 158 w 158"/>
                <a:gd name="T9" fmla="*/ 30 h 30"/>
                <a:gd name="T10" fmla="*/ 138 w 158"/>
                <a:gd name="T11" fmla="*/ 0 h 30"/>
              </a:gdLst>
              <a:ahLst/>
              <a:cxnLst>
                <a:cxn ang="0">
                  <a:pos x="T0" y="T1"/>
                </a:cxn>
                <a:cxn ang="0">
                  <a:pos x="T2" y="T3"/>
                </a:cxn>
                <a:cxn ang="0">
                  <a:pos x="T4" y="T5"/>
                </a:cxn>
                <a:cxn ang="0">
                  <a:pos x="T6" y="T7"/>
                </a:cxn>
                <a:cxn ang="0">
                  <a:pos x="T8" y="T9"/>
                </a:cxn>
                <a:cxn ang="0">
                  <a:pos x="T10" y="T11"/>
                </a:cxn>
              </a:cxnLst>
              <a:rect l="0" t="0" r="r" b="b"/>
              <a:pathLst>
                <a:path w="158" h="30">
                  <a:moveTo>
                    <a:pt x="138" y="0"/>
                  </a:moveTo>
                  <a:cubicBezTo>
                    <a:pt x="17" y="0"/>
                    <a:pt x="17" y="0"/>
                    <a:pt x="17" y="0"/>
                  </a:cubicBezTo>
                  <a:cubicBezTo>
                    <a:pt x="8" y="0"/>
                    <a:pt x="0" y="8"/>
                    <a:pt x="3" y="18"/>
                  </a:cubicBezTo>
                  <a:cubicBezTo>
                    <a:pt x="4" y="25"/>
                    <a:pt x="11" y="30"/>
                    <a:pt x="18" y="30"/>
                  </a:cubicBezTo>
                  <a:cubicBezTo>
                    <a:pt x="158" y="30"/>
                    <a:pt x="158" y="30"/>
                    <a:pt x="158" y="30"/>
                  </a:cubicBezTo>
                  <a:cubicBezTo>
                    <a:pt x="152" y="19"/>
                    <a:pt x="146" y="9"/>
                    <a:pt x="138"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6605588" y="-733425"/>
              <a:ext cx="44450" cy="334963"/>
            </a:xfrm>
            <a:custGeom>
              <a:avLst/>
              <a:gdLst>
                <a:gd name="T0" fmla="*/ 28 w 28"/>
                <a:gd name="T1" fmla="*/ 211 h 211"/>
                <a:gd name="T2" fmla="*/ 0 w 28"/>
                <a:gd name="T3" fmla="*/ 211 h 211"/>
                <a:gd name="T4" fmla="*/ 0 w 28"/>
                <a:gd name="T5" fmla="*/ 0 h 211"/>
                <a:gd name="T6" fmla="*/ 28 w 28"/>
                <a:gd name="T7" fmla="*/ 0 h 211"/>
                <a:gd name="T8" fmla="*/ 28 w 28"/>
                <a:gd name="T9" fmla="*/ 211 h 211"/>
                <a:gd name="T10" fmla="*/ 28 w 28"/>
                <a:gd name="T11" fmla="*/ 211 h 211"/>
              </a:gdLst>
              <a:ahLst/>
              <a:cxnLst>
                <a:cxn ang="0">
                  <a:pos x="T0" y="T1"/>
                </a:cxn>
                <a:cxn ang="0">
                  <a:pos x="T2" y="T3"/>
                </a:cxn>
                <a:cxn ang="0">
                  <a:pos x="T4" y="T5"/>
                </a:cxn>
                <a:cxn ang="0">
                  <a:pos x="T6" y="T7"/>
                </a:cxn>
                <a:cxn ang="0">
                  <a:pos x="T8" y="T9"/>
                </a:cxn>
                <a:cxn ang="0">
                  <a:pos x="T10" y="T11"/>
                </a:cxn>
              </a:cxnLst>
              <a:rect l="0" t="0" r="r" b="b"/>
              <a:pathLst>
                <a:path w="28" h="211">
                  <a:moveTo>
                    <a:pt x="28" y="211"/>
                  </a:moveTo>
                  <a:lnTo>
                    <a:pt x="0" y="211"/>
                  </a:lnTo>
                  <a:lnTo>
                    <a:pt x="0" y="0"/>
                  </a:lnTo>
                  <a:lnTo>
                    <a:pt x="28" y="0"/>
                  </a:lnTo>
                  <a:lnTo>
                    <a:pt x="28" y="211"/>
                  </a:lnTo>
                  <a:lnTo>
                    <a:pt x="28" y="211"/>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6729413" y="-733425"/>
              <a:ext cx="344488" cy="334963"/>
            </a:xfrm>
            <a:custGeom>
              <a:avLst/>
              <a:gdLst>
                <a:gd name="T0" fmla="*/ 108 w 217"/>
                <a:gd name="T1" fmla="*/ 164 h 211"/>
                <a:gd name="T2" fmla="*/ 108 w 217"/>
                <a:gd name="T3" fmla="*/ 164 h 211"/>
                <a:gd name="T4" fmla="*/ 172 w 217"/>
                <a:gd name="T5" fmla="*/ 0 h 211"/>
                <a:gd name="T6" fmla="*/ 217 w 217"/>
                <a:gd name="T7" fmla="*/ 0 h 211"/>
                <a:gd name="T8" fmla="*/ 217 w 217"/>
                <a:gd name="T9" fmla="*/ 211 h 211"/>
                <a:gd name="T10" fmla="*/ 189 w 217"/>
                <a:gd name="T11" fmla="*/ 211 h 211"/>
                <a:gd name="T12" fmla="*/ 189 w 217"/>
                <a:gd name="T13" fmla="*/ 36 h 211"/>
                <a:gd name="T14" fmla="*/ 186 w 217"/>
                <a:gd name="T15" fmla="*/ 36 h 211"/>
                <a:gd name="T16" fmla="*/ 118 w 217"/>
                <a:gd name="T17" fmla="*/ 211 h 211"/>
                <a:gd name="T18" fmla="*/ 99 w 217"/>
                <a:gd name="T19" fmla="*/ 211 h 211"/>
                <a:gd name="T20" fmla="*/ 30 w 217"/>
                <a:gd name="T21" fmla="*/ 36 h 211"/>
                <a:gd name="T22" fmla="*/ 28 w 217"/>
                <a:gd name="T23" fmla="*/ 36 h 211"/>
                <a:gd name="T24" fmla="*/ 28 w 217"/>
                <a:gd name="T25" fmla="*/ 211 h 211"/>
                <a:gd name="T26" fmla="*/ 0 w 217"/>
                <a:gd name="T27" fmla="*/ 211 h 211"/>
                <a:gd name="T28" fmla="*/ 0 w 217"/>
                <a:gd name="T29" fmla="*/ 0 h 211"/>
                <a:gd name="T30" fmla="*/ 47 w 217"/>
                <a:gd name="T31" fmla="*/ 0 h 211"/>
                <a:gd name="T32" fmla="*/ 108 w 217"/>
                <a:gd name="T33" fmla="*/ 164 h 211"/>
                <a:gd name="T34" fmla="*/ 108 w 217"/>
                <a:gd name="T35" fmla="*/ 16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211">
                  <a:moveTo>
                    <a:pt x="108" y="164"/>
                  </a:moveTo>
                  <a:lnTo>
                    <a:pt x="108" y="164"/>
                  </a:lnTo>
                  <a:lnTo>
                    <a:pt x="172" y="0"/>
                  </a:lnTo>
                  <a:lnTo>
                    <a:pt x="217" y="0"/>
                  </a:lnTo>
                  <a:lnTo>
                    <a:pt x="217" y="211"/>
                  </a:lnTo>
                  <a:lnTo>
                    <a:pt x="189" y="211"/>
                  </a:lnTo>
                  <a:lnTo>
                    <a:pt x="189" y="36"/>
                  </a:lnTo>
                  <a:lnTo>
                    <a:pt x="186" y="36"/>
                  </a:lnTo>
                  <a:lnTo>
                    <a:pt x="118" y="211"/>
                  </a:lnTo>
                  <a:lnTo>
                    <a:pt x="99" y="211"/>
                  </a:lnTo>
                  <a:lnTo>
                    <a:pt x="30" y="36"/>
                  </a:lnTo>
                  <a:lnTo>
                    <a:pt x="28" y="36"/>
                  </a:lnTo>
                  <a:lnTo>
                    <a:pt x="28" y="211"/>
                  </a:lnTo>
                  <a:lnTo>
                    <a:pt x="0" y="211"/>
                  </a:lnTo>
                  <a:lnTo>
                    <a:pt x="0" y="0"/>
                  </a:lnTo>
                  <a:lnTo>
                    <a:pt x="47" y="0"/>
                  </a:lnTo>
                  <a:lnTo>
                    <a:pt x="108" y="164"/>
                  </a:lnTo>
                  <a:lnTo>
                    <a:pt x="108" y="164"/>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7131051" y="-741363"/>
              <a:ext cx="225425" cy="350838"/>
            </a:xfrm>
            <a:custGeom>
              <a:avLst/>
              <a:gdLst>
                <a:gd name="T0" fmla="*/ 50 w 60"/>
                <a:gd name="T1" fmla="*/ 19 h 93"/>
                <a:gd name="T2" fmla="*/ 43 w 60"/>
                <a:gd name="T3" fmla="*/ 13 h 93"/>
                <a:gd name="T4" fmla="*/ 33 w 60"/>
                <a:gd name="T5" fmla="*/ 10 h 93"/>
                <a:gd name="T6" fmla="*/ 27 w 60"/>
                <a:gd name="T7" fmla="*/ 11 h 93"/>
                <a:gd name="T8" fmla="*/ 21 w 60"/>
                <a:gd name="T9" fmla="*/ 14 h 93"/>
                <a:gd name="T10" fmla="*/ 17 w 60"/>
                <a:gd name="T11" fmla="*/ 18 h 93"/>
                <a:gd name="T12" fmla="*/ 16 w 60"/>
                <a:gd name="T13" fmla="*/ 25 h 93"/>
                <a:gd name="T14" fmla="*/ 17 w 60"/>
                <a:gd name="T15" fmla="*/ 31 h 93"/>
                <a:gd name="T16" fmla="*/ 21 w 60"/>
                <a:gd name="T17" fmla="*/ 35 h 93"/>
                <a:gd name="T18" fmla="*/ 27 w 60"/>
                <a:gd name="T19" fmla="*/ 38 h 93"/>
                <a:gd name="T20" fmla="*/ 34 w 60"/>
                <a:gd name="T21" fmla="*/ 40 h 93"/>
                <a:gd name="T22" fmla="*/ 43 w 60"/>
                <a:gd name="T23" fmla="*/ 44 h 93"/>
                <a:gd name="T24" fmla="*/ 51 w 60"/>
                <a:gd name="T25" fmla="*/ 48 h 93"/>
                <a:gd name="T26" fmla="*/ 58 w 60"/>
                <a:gd name="T27" fmla="*/ 55 h 93"/>
                <a:gd name="T28" fmla="*/ 60 w 60"/>
                <a:gd name="T29" fmla="*/ 66 h 93"/>
                <a:gd name="T30" fmla="*/ 57 w 60"/>
                <a:gd name="T31" fmla="*/ 78 h 93"/>
                <a:gd name="T32" fmla="*/ 50 w 60"/>
                <a:gd name="T33" fmla="*/ 87 h 93"/>
                <a:gd name="T34" fmla="*/ 41 w 60"/>
                <a:gd name="T35" fmla="*/ 92 h 93"/>
                <a:gd name="T36" fmla="*/ 29 w 60"/>
                <a:gd name="T37" fmla="*/ 93 h 93"/>
                <a:gd name="T38" fmla="*/ 13 w 60"/>
                <a:gd name="T39" fmla="*/ 90 h 93"/>
                <a:gd name="T40" fmla="*/ 0 w 60"/>
                <a:gd name="T41" fmla="*/ 80 h 93"/>
                <a:gd name="T42" fmla="*/ 10 w 60"/>
                <a:gd name="T43" fmla="*/ 72 h 93"/>
                <a:gd name="T44" fmla="*/ 18 w 60"/>
                <a:gd name="T45" fmla="*/ 80 h 93"/>
                <a:gd name="T46" fmla="*/ 29 w 60"/>
                <a:gd name="T47" fmla="*/ 83 h 93"/>
                <a:gd name="T48" fmla="*/ 36 w 60"/>
                <a:gd name="T49" fmla="*/ 82 h 93"/>
                <a:gd name="T50" fmla="*/ 41 w 60"/>
                <a:gd name="T51" fmla="*/ 79 h 93"/>
                <a:gd name="T52" fmla="*/ 46 w 60"/>
                <a:gd name="T53" fmla="*/ 74 h 93"/>
                <a:gd name="T54" fmla="*/ 47 w 60"/>
                <a:gd name="T55" fmla="*/ 68 h 93"/>
                <a:gd name="T56" fmla="*/ 46 w 60"/>
                <a:gd name="T57" fmla="*/ 61 h 93"/>
                <a:gd name="T58" fmla="*/ 41 w 60"/>
                <a:gd name="T59" fmla="*/ 56 h 93"/>
                <a:gd name="T60" fmla="*/ 34 w 60"/>
                <a:gd name="T61" fmla="*/ 53 h 93"/>
                <a:gd name="T62" fmla="*/ 26 w 60"/>
                <a:gd name="T63" fmla="*/ 50 h 93"/>
                <a:gd name="T64" fmla="*/ 18 w 60"/>
                <a:gd name="T65" fmla="*/ 47 h 93"/>
                <a:gd name="T66" fmla="*/ 10 w 60"/>
                <a:gd name="T67" fmla="*/ 43 h 93"/>
                <a:gd name="T68" fmla="*/ 5 w 60"/>
                <a:gd name="T69" fmla="*/ 36 h 93"/>
                <a:gd name="T70" fmla="*/ 3 w 60"/>
                <a:gd name="T71" fmla="*/ 25 h 93"/>
                <a:gd name="T72" fmla="*/ 6 w 60"/>
                <a:gd name="T73" fmla="*/ 14 h 93"/>
                <a:gd name="T74" fmla="*/ 13 w 60"/>
                <a:gd name="T75" fmla="*/ 6 h 93"/>
                <a:gd name="T76" fmla="*/ 23 w 60"/>
                <a:gd name="T77" fmla="*/ 1 h 93"/>
                <a:gd name="T78" fmla="*/ 34 w 60"/>
                <a:gd name="T79" fmla="*/ 0 h 93"/>
                <a:gd name="T80" fmla="*/ 48 w 60"/>
                <a:gd name="T81" fmla="*/ 3 h 93"/>
                <a:gd name="T82" fmla="*/ 59 w 60"/>
                <a:gd name="T83" fmla="*/ 10 h 93"/>
                <a:gd name="T84" fmla="*/ 50 w 60"/>
                <a:gd name="T85" fmla="*/ 1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 h="93">
                  <a:moveTo>
                    <a:pt x="50" y="19"/>
                  </a:moveTo>
                  <a:cubicBezTo>
                    <a:pt x="48" y="16"/>
                    <a:pt x="46" y="14"/>
                    <a:pt x="43" y="13"/>
                  </a:cubicBezTo>
                  <a:cubicBezTo>
                    <a:pt x="40" y="11"/>
                    <a:pt x="37" y="10"/>
                    <a:pt x="33" y="10"/>
                  </a:cubicBezTo>
                  <a:cubicBezTo>
                    <a:pt x="31" y="10"/>
                    <a:pt x="29" y="11"/>
                    <a:pt x="27" y="11"/>
                  </a:cubicBezTo>
                  <a:cubicBezTo>
                    <a:pt x="25" y="12"/>
                    <a:pt x="23" y="13"/>
                    <a:pt x="21" y="14"/>
                  </a:cubicBezTo>
                  <a:cubicBezTo>
                    <a:pt x="20" y="15"/>
                    <a:pt x="18" y="17"/>
                    <a:pt x="17" y="18"/>
                  </a:cubicBezTo>
                  <a:cubicBezTo>
                    <a:pt x="16" y="20"/>
                    <a:pt x="16" y="22"/>
                    <a:pt x="16" y="25"/>
                  </a:cubicBezTo>
                  <a:cubicBezTo>
                    <a:pt x="16" y="27"/>
                    <a:pt x="16" y="29"/>
                    <a:pt x="17" y="31"/>
                  </a:cubicBezTo>
                  <a:cubicBezTo>
                    <a:pt x="18" y="33"/>
                    <a:pt x="19" y="34"/>
                    <a:pt x="21" y="35"/>
                  </a:cubicBezTo>
                  <a:cubicBezTo>
                    <a:pt x="23" y="36"/>
                    <a:pt x="24" y="37"/>
                    <a:pt x="27" y="38"/>
                  </a:cubicBezTo>
                  <a:cubicBezTo>
                    <a:pt x="29" y="39"/>
                    <a:pt x="31" y="40"/>
                    <a:pt x="34" y="40"/>
                  </a:cubicBezTo>
                  <a:cubicBezTo>
                    <a:pt x="37" y="41"/>
                    <a:pt x="40" y="42"/>
                    <a:pt x="43" y="44"/>
                  </a:cubicBezTo>
                  <a:cubicBezTo>
                    <a:pt x="46" y="45"/>
                    <a:pt x="49" y="46"/>
                    <a:pt x="51" y="48"/>
                  </a:cubicBezTo>
                  <a:cubicBezTo>
                    <a:pt x="54" y="50"/>
                    <a:pt x="56" y="53"/>
                    <a:pt x="58" y="55"/>
                  </a:cubicBezTo>
                  <a:cubicBezTo>
                    <a:pt x="59" y="58"/>
                    <a:pt x="60" y="62"/>
                    <a:pt x="60" y="66"/>
                  </a:cubicBezTo>
                  <a:cubicBezTo>
                    <a:pt x="60" y="71"/>
                    <a:pt x="59" y="75"/>
                    <a:pt x="57" y="78"/>
                  </a:cubicBezTo>
                  <a:cubicBezTo>
                    <a:pt x="56" y="82"/>
                    <a:pt x="53" y="85"/>
                    <a:pt x="50" y="87"/>
                  </a:cubicBezTo>
                  <a:cubicBezTo>
                    <a:pt x="48" y="89"/>
                    <a:pt x="44" y="91"/>
                    <a:pt x="41" y="92"/>
                  </a:cubicBezTo>
                  <a:cubicBezTo>
                    <a:pt x="37" y="93"/>
                    <a:pt x="33" y="93"/>
                    <a:pt x="29" y="93"/>
                  </a:cubicBezTo>
                  <a:cubicBezTo>
                    <a:pt x="24" y="93"/>
                    <a:pt x="18" y="92"/>
                    <a:pt x="13" y="90"/>
                  </a:cubicBezTo>
                  <a:cubicBezTo>
                    <a:pt x="8" y="88"/>
                    <a:pt x="3" y="85"/>
                    <a:pt x="0" y="80"/>
                  </a:cubicBezTo>
                  <a:cubicBezTo>
                    <a:pt x="10" y="72"/>
                    <a:pt x="10" y="72"/>
                    <a:pt x="10" y="72"/>
                  </a:cubicBezTo>
                  <a:cubicBezTo>
                    <a:pt x="12" y="75"/>
                    <a:pt x="14" y="78"/>
                    <a:pt x="18" y="80"/>
                  </a:cubicBezTo>
                  <a:cubicBezTo>
                    <a:pt x="21" y="82"/>
                    <a:pt x="25" y="83"/>
                    <a:pt x="29" y="83"/>
                  </a:cubicBezTo>
                  <a:cubicBezTo>
                    <a:pt x="31" y="83"/>
                    <a:pt x="34" y="82"/>
                    <a:pt x="36" y="82"/>
                  </a:cubicBezTo>
                  <a:cubicBezTo>
                    <a:pt x="38" y="81"/>
                    <a:pt x="40" y="80"/>
                    <a:pt x="41" y="79"/>
                  </a:cubicBezTo>
                  <a:cubicBezTo>
                    <a:pt x="43" y="78"/>
                    <a:pt x="45" y="76"/>
                    <a:pt x="46" y="74"/>
                  </a:cubicBezTo>
                  <a:cubicBezTo>
                    <a:pt x="47" y="72"/>
                    <a:pt x="47" y="70"/>
                    <a:pt x="47" y="68"/>
                  </a:cubicBezTo>
                  <a:cubicBezTo>
                    <a:pt x="47" y="65"/>
                    <a:pt x="47" y="63"/>
                    <a:pt x="46" y="61"/>
                  </a:cubicBezTo>
                  <a:cubicBezTo>
                    <a:pt x="44" y="59"/>
                    <a:pt x="43" y="57"/>
                    <a:pt x="41" y="56"/>
                  </a:cubicBezTo>
                  <a:cubicBezTo>
                    <a:pt x="39" y="55"/>
                    <a:pt x="37" y="54"/>
                    <a:pt x="34" y="53"/>
                  </a:cubicBezTo>
                  <a:cubicBezTo>
                    <a:pt x="32" y="52"/>
                    <a:pt x="29" y="51"/>
                    <a:pt x="26" y="50"/>
                  </a:cubicBezTo>
                  <a:cubicBezTo>
                    <a:pt x="23" y="49"/>
                    <a:pt x="20" y="48"/>
                    <a:pt x="18" y="47"/>
                  </a:cubicBezTo>
                  <a:cubicBezTo>
                    <a:pt x="15" y="46"/>
                    <a:pt x="13" y="44"/>
                    <a:pt x="10" y="43"/>
                  </a:cubicBezTo>
                  <a:cubicBezTo>
                    <a:pt x="8" y="41"/>
                    <a:pt x="6" y="38"/>
                    <a:pt x="5" y="36"/>
                  </a:cubicBezTo>
                  <a:cubicBezTo>
                    <a:pt x="4" y="33"/>
                    <a:pt x="3" y="29"/>
                    <a:pt x="3" y="25"/>
                  </a:cubicBezTo>
                  <a:cubicBezTo>
                    <a:pt x="3" y="21"/>
                    <a:pt x="4" y="17"/>
                    <a:pt x="6" y="14"/>
                  </a:cubicBezTo>
                  <a:cubicBezTo>
                    <a:pt x="8" y="11"/>
                    <a:pt x="10" y="8"/>
                    <a:pt x="13" y="6"/>
                  </a:cubicBezTo>
                  <a:cubicBezTo>
                    <a:pt x="16" y="4"/>
                    <a:pt x="19" y="2"/>
                    <a:pt x="23" y="1"/>
                  </a:cubicBezTo>
                  <a:cubicBezTo>
                    <a:pt x="26" y="0"/>
                    <a:pt x="30" y="0"/>
                    <a:pt x="34" y="0"/>
                  </a:cubicBezTo>
                  <a:cubicBezTo>
                    <a:pt x="39" y="0"/>
                    <a:pt x="44" y="1"/>
                    <a:pt x="48" y="3"/>
                  </a:cubicBezTo>
                  <a:cubicBezTo>
                    <a:pt x="53" y="5"/>
                    <a:pt x="56" y="7"/>
                    <a:pt x="59" y="10"/>
                  </a:cubicBezTo>
                  <a:cubicBezTo>
                    <a:pt x="50" y="19"/>
                    <a:pt x="50" y="19"/>
                    <a:pt x="50" y="1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7535863" y="-733425"/>
              <a:ext cx="263525" cy="334963"/>
            </a:xfrm>
            <a:custGeom>
              <a:avLst/>
              <a:gdLst>
                <a:gd name="T0" fmla="*/ 0 w 166"/>
                <a:gd name="T1" fmla="*/ 0 h 211"/>
                <a:gd name="T2" fmla="*/ 29 w 166"/>
                <a:gd name="T3" fmla="*/ 0 h 211"/>
                <a:gd name="T4" fmla="*/ 29 w 166"/>
                <a:gd name="T5" fmla="*/ 88 h 211"/>
                <a:gd name="T6" fmla="*/ 135 w 166"/>
                <a:gd name="T7" fmla="*/ 88 h 211"/>
                <a:gd name="T8" fmla="*/ 135 w 166"/>
                <a:gd name="T9" fmla="*/ 0 h 211"/>
                <a:gd name="T10" fmla="*/ 166 w 166"/>
                <a:gd name="T11" fmla="*/ 0 h 211"/>
                <a:gd name="T12" fmla="*/ 166 w 166"/>
                <a:gd name="T13" fmla="*/ 211 h 211"/>
                <a:gd name="T14" fmla="*/ 135 w 166"/>
                <a:gd name="T15" fmla="*/ 211 h 211"/>
                <a:gd name="T16" fmla="*/ 135 w 166"/>
                <a:gd name="T17" fmla="*/ 114 h 211"/>
                <a:gd name="T18" fmla="*/ 29 w 166"/>
                <a:gd name="T19" fmla="*/ 114 h 211"/>
                <a:gd name="T20" fmla="*/ 29 w 166"/>
                <a:gd name="T21" fmla="*/ 211 h 211"/>
                <a:gd name="T22" fmla="*/ 0 w 166"/>
                <a:gd name="T23" fmla="*/ 211 h 211"/>
                <a:gd name="T24" fmla="*/ 0 w 166"/>
                <a:gd name="T25" fmla="*/ 0 h 211"/>
                <a:gd name="T26" fmla="*/ 0 w 166"/>
                <a:gd name="T2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211">
                  <a:moveTo>
                    <a:pt x="0" y="0"/>
                  </a:moveTo>
                  <a:lnTo>
                    <a:pt x="29" y="0"/>
                  </a:lnTo>
                  <a:lnTo>
                    <a:pt x="29" y="88"/>
                  </a:lnTo>
                  <a:lnTo>
                    <a:pt x="135" y="88"/>
                  </a:lnTo>
                  <a:lnTo>
                    <a:pt x="135" y="0"/>
                  </a:lnTo>
                  <a:lnTo>
                    <a:pt x="166" y="0"/>
                  </a:lnTo>
                  <a:lnTo>
                    <a:pt x="166" y="211"/>
                  </a:lnTo>
                  <a:lnTo>
                    <a:pt x="135" y="211"/>
                  </a:lnTo>
                  <a:lnTo>
                    <a:pt x="135" y="114"/>
                  </a:lnTo>
                  <a:lnTo>
                    <a:pt x="29" y="114"/>
                  </a:lnTo>
                  <a:lnTo>
                    <a:pt x="29" y="211"/>
                  </a:lnTo>
                  <a:lnTo>
                    <a:pt x="0" y="211"/>
                  </a:lnTo>
                  <a:lnTo>
                    <a:pt x="0" y="0"/>
                  </a:lnTo>
                  <a:lnTo>
                    <a:pt x="0" y="0"/>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noEditPoints="1"/>
            </p:cNvSpPr>
            <p:nvPr userDrawn="1"/>
          </p:nvSpPr>
          <p:spPr bwMode="auto">
            <a:xfrm>
              <a:off x="7840663" y="-627063"/>
              <a:ext cx="225425" cy="236538"/>
            </a:xfrm>
            <a:custGeom>
              <a:avLst/>
              <a:gdLst>
                <a:gd name="T0" fmla="*/ 48 w 60"/>
                <a:gd name="T1" fmla="*/ 26 h 63"/>
                <a:gd name="T2" fmla="*/ 46 w 60"/>
                <a:gd name="T3" fmla="*/ 19 h 63"/>
                <a:gd name="T4" fmla="*/ 43 w 60"/>
                <a:gd name="T5" fmla="*/ 14 h 63"/>
                <a:gd name="T6" fmla="*/ 38 w 60"/>
                <a:gd name="T7" fmla="*/ 11 h 63"/>
                <a:gd name="T8" fmla="*/ 31 w 60"/>
                <a:gd name="T9" fmla="*/ 9 h 63"/>
                <a:gd name="T10" fmla="*/ 24 w 60"/>
                <a:gd name="T11" fmla="*/ 11 h 63"/>
                <a:gd name="T12" fmla="*/ 18 w 60"/>
                <a:gd name="T13" fmla="*/ 14 h 63"/>
                <a:gd name="T14" fmla="*/ 14 w 60"/>
                <a:gd name="T15" fmla="*/ 19 h 63"/>
                <a:gd name="T16" fmla="*/ 12 w 60"/>
                <a:gd name="T17" fmla="*/ 26 h 63"/>
                <a:gd name="T18" fmla="*/ 48 w 60"/>
                <a:gd name="T19" fmla="*/ 26 h 63"/>
                <a:gd name="T20" fmla="*/ 60 w 60"/>
                <a:gd name="T21" fmla="*/ 31 h 63"/>
                <a:gd name="T22" fmla="*/ 60 w 60"/>
                <a:gd name="T23" fmla="*/ 33 h 63"/>
                <a:gd name="T24" fmla="*/ 60 w 60"/>
                <a:gd name="T25" fmla="*/ 35 h 63"/>
                <a:gd name="T26" fmla="*/ 12 w 60"/>
                <a:gd name="T27" fmla="*/ 35 h 63"/>
                <a:gd name="T28" fmla="*/ 14 w 60"/>
                <a:gd name="T29" fmla="*/ 42 h 63"/>
                <a:gd name="T30" fmla="*/ 18 w 60"/>
                <a:gd name="T31" fmla="*/ 48 h 63"/>
                <a:gd name="T32" fmla="*/ 24 w 60"/>
                <a:gd name="T33" fmla="*/ 51 h 63"/>
                <a:gd name="T34" fmla="*/ 32 w 60"/>
                <a:gd name="T35" fmla="*/ 53 h 63"/>
                <a:gd name="T36" fmla="*/ 42 w 60"/>
                <a:gd name="T37" fmla="*/ 50 h 63"/>
                <a:gd name="T38" fmla="*/ 49 w 60"/>
                <a:gd name="T39" fmla="*/ 44 h 63"/>
                <a:gd name="T40" fmla="*/ 57 w 60"/>
                <a:gd name="T41" fmla="*/ 50 h 63"/>
                <a:gd name="T42" fmla="*/ 46 w 60"/>
                <a:gd name="T43" fmla="*/ 60 h 63"/>
                <a:gd name="T44" fmla="*/ 32 w 60"/>
                <a:gd name="T45" fmla="*/ 63 h 63"/>
                <a:gd name="T46" fmla="*/ 19 w 60"/>
                <a:gd name="T47" fmla="*/ 60 h 63"/>
                <a:gd name="T48" fmla="*/ 9 w 60"/>
                <a:gd name="T49" fmla="*/ 54 h 63"/>
                <a:gd name="T50" fmla="*/ 3 w 60"/>
                <a:gd name="T51" fmla="*/ 44 h 63"/>
                <a:gd name="T52" fmla="*/ 0 w 60"/>
                <a:gd name="T53" fmla="*/ 31 h 63"/>
                <a:gd name="T54" fmla="*/ 2 w 60"/>
                <a:gd name="T55" fmla="*/ 19 h 63"/>
                <a:gd name="T56" fmla="*/ 9 w 60"/>
                <a:gd name="T57" fmla="*/ 9 h 63"/>
                <a:gd name="T58" fmla="*/ 19 w 60"/>
                <a:gd name="T59" fmla="*/ 2 h 63"/>
                <a:gd name="T60" fmla="*/ 31 w 60"/>
                <a:gd name="T61" fmla="*/ 0 h 63"/>
                <a:gd name="T62" fmla="*/ 43 w 60"/>
                <a:gd name="T63" fmla="*/ 2 h 63"/>
                <a:gd name="T64" fmla="*/ 52 w 60"/>
                <a:gd name="T65" fmla="*/ 8 h 63"/>
                <a:gd name="T66" fmla="*/ 58 w 60"/>
                <a:gd name="T67" fmla="*/ 18 h 63"/>
                <a:gd name="T68" fmla="*/ 60 w 60"/>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3">
                  <a:moveTo>
                    <a:pt x="48" y="26"/>
                  </a:moveTo>
                  <a:cubicBezTo>
                    <a:pt x="48" y="24"/>
                    <a:pt x="47" y="22"/>
                    <a:pt x="46" y="19"/>
                  </a:cubicBezTo>
                  <a:cubicBezTo>
                    <a:pt x="46" y="17"/>
                    <a:pt x="45" y="16"/>
                    <a:pt x="43" y="14"/>
                  </a:cubicBezTo>
                  <a:cubicBezTo>
                    <a:pt x="42" y="13"/>
                    <a:pt x="40" y="11"/>
                    <a:pt x="38" y="11"/>
                  </a:cubicBezTo>
                  <a:cubicBezTo>
                    <a:pt x="36" y="10"/>
                    <a:pt x="34" y="9"/>
                    <a:pt x="31" y="9"/>
                  </a:cubicBezTo>
                  <a:cubicBezTo>
                    <a:pt x="28" y="9"/>
                    <a:pt x="26" y="10"/>
                    <a:pt x="24" y="11"/>
                  </a:cubicBezTo>
                  <a:cubicBezTo>
                    <a:pt x="22" y="11"/>
                    <a:pt x="20" y="13"/>
                    <a:pt x="18" y="14"/>
                  </a:cubicBezTo>
                  <a:cubicBezTo>
                    <a:pt x="16" y="16"/>
                    <a:pt x="15" y="17"/>
                    <a:pt x="14" y="19"/>
                  </a:cubicBezTo>
                  <a:cubicBezTo>
                    <a:pt x="13" y="22"/>
                    <a:pt x="12" y="24"/>
                    <a:pt x="12" y="26"/>
                  </a:cubicBezTo>
                  <a:cubicBezTo>
                    <a:pt x="48" y="26"/>
                    <a:pt x="48" y="26"/>
                    <a:pt x="48" y="26"/>
                  </a:cubicBezTo>
                  <a:close/>
                  <a:moveTo>
                    <a:pt x="60" y="31"/>
                  </a:moveTo>
                  <a:cubicBezTo>
                    <a:pt x="60" y="32"/>
                    <a:pt x="60" y="32"/>
                    <a:pt x="60" y="33"/>
                  </a:cubicBezTo>
                  <a:cubicBezTo>
                    <a:pt x="60" y="34"/>
                    <a:pt x="60" y="34"/>
                    <a:pt x="60"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2" y="53"/>
                  </a:cubicBezTo>
                  <a:cubicBezTo>
                    <a:pt x="36" y="53"/>
                    <a:pt x="39" y="52"/>
                    <a:pt x="42" y="50"/>
                  </a:cubicBezTo>
                  <a:cubicBezTo>
                    <a:pt x="45" y="48"/>
                    <a:pt x="47" y="46"/>
                    <a:pt x="49" y="44"/>
                  </a:cubicBezTo>
                  <a:cubicBezTo>
                    <a:pt x="57" y="50"/>
                    <a:pt x="57" y="50"/>
                    <a:pt x="57" y="50"/>
                  </a:cubicBezTo>
                  <a:cubicBezTo>
                    <a:pt x="54" y="55"/>
                    <a:pt x="50" y="58"/>
                    <a:pt x="46" y="60"/>
                  </a:cubicBezTo>
                  <a:cubicBezTo>
                    <a:pt x="42" y="62"/>
                    <a:pt x="37" y="63"/>
                    <a:pt x="32" y="63"/>
                  </a:cubicBezTo>
                  <a:cubicBezTo>
                    <a:pt x="27" y="63"/>
                    <a:pt x="23" y="62"/>
                    <a:pt x="19" y="60"/>
                  </a:cubicBezTo>
                  <a:cubicBezTo>
                    <a:pt x="15" y="59"/>
                    <a:pt x="12" y="57"/>
                    <a:pt x="9" y="54"/>
                  </a:cubicBezTo>
                  <a:cubicBezTo>
                    <a:pt x="6" y="51"/>
                    <a:pt x="4" y="48"/>
                    <a:pt x="3" y="44"/>
                  </a:cubicBezTo>
                  <a:cubicBezTo>
                    <a:pt x="1" y="40"/>
                    <a:pt x="0" y="36"/>
                    <a:pt x="0" y="31"/>
                  </a:cubicBezTo>
                  <a:cubicBezTo>
                    <a:pt x="0" y="27"/>
                    <a:pt x="1" y="23"/>
                    <a:pt x="2" y="19"/>
                  </a:cubicBezTo>
                  <a:cubicBezTo>
                    <a:pt x="4" y="15"/>
                    <a:pt x="6" y="12"/>
                    <a:pt x="9" y="9"/>
                  </a:cubicBezTo>
                  <a:cubicBezTo>
                    <a:pt x="12" y="6"/>
                    <a:pt x="15" y="4"/>
                    <a:pt x="19" y="2"/>
                  </a:cubicBezTo>
                  <a:cubicBezTo>
                    <a:pt x="23" y="1"/>
                    <a:pt x="27" y="0"/>
                    <a:pt x="31" y="0"/>
                  </a:cubicBezTo>
                  <a:cubicBezTo>
                    <a:pt x="35" y="0"/>
                    <a:pt x="39" y="1"/>
                    <a:pt x="43" y="2"/>
                  </a:cubicBezTo>
                  <a:cubicBezTo>
                    <a:pt x="46" y="4"/>
                    <a:pt x="49" y="6"/>
                    <a:pt x="52" y="8"/>
                  </a:cubicBezTo>
                  <a:cubicBezTo>
                    <a:pt x="54" y="11"/>
                    <a:pt x="56" y="14"/>
                    <a:pt x="58" y="18"/>
                  </a:cubicBezTo>
                  <a:cubicBezTo>
                    <a:pt x="59" y="22"/>
                    <a:pt x="60" y="26"/>
                    <a:pt x="60"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1"/>
            <p:cNvSpPr>
              <a:spLocks noEditPoints="1"/>
            </p:cNvSpPr>
            <p:nvPr userDrawn="1"/>
          </p:nvSpPr>
          <p:spPr bwMode="auto">
            <a:xfrm>
              <a:off x="8102601" y="-627063"/>
              <a:ext cx="203200" cy="236538"/>
            </a:xfrm>
            <a:custGeom>
              <a:avLst/>
              <a:gdLst>
                <a:gd name="T0" fmla="*/ 39 w 54"/>
                <a:gd name="T1" fmla="*/ 33 h 63"/>
                <a:gd name="T2" fmla="*/ 30 w 54"/>
                <a:gd name="T3" fmla="*/ 33 h 63"/>
                <a:gd name="T4" fmla="*/ 21 w 54"/>
                <a:gd name="T5" fmla="*/ 35 h 63"/>
                <a:gd name="T6" fmla="*/ 15 w 54"/>
                <a:gd name="T7" fmla="*/ 38 h 63"/>
                <a:gd name="T8" fmla="*/ 12 w 54"/>
                <a:gd name="T9" fmla="*/ 44 h 63"/>
                <a:gd name="T10" fmla="*/ 14 w 54"/>
                <a:gd name="T11" fmla="*/ 48 h 63"/>
                <a:gd name="T12" fmla="*/ 16 w 54"/>
                <a:gd name="T13" fmla="*/ 51 h 63"/>
                <a:gd name="T14" fmla="*/ 20 w 54"/>
                <a:gd name="T15" fmla="*/ 53 h 63"/>
                <a:gd name="T16" fmla="*/ 25 w 54"/>
                <a:gd name="T17" fmla="*/ 53 h 63"/>
                <a:gd name="T18" fmla="*/ 37 w 54"/>
                <a:gd name="T19" fmla="*/ 48 h 63"/>
                <a:gd name="T20" fmla="*/ 42 w 54"/>
                <a:gd name="T21" fmla="*/ 36 h 63"/>
                <a:gd name="T22" fmla="*/ 42 w 54"/>
                <a:gd name="T23" fmla="*/ 33 h 63"/>
                <a:gd name="T24" fmla="*/ 39 w 54"/>
                <a:gd name="T25" fmla="*/ 33 h 63"/>
                <a:gd name="T26" fmla="*/ 42 w 54"/>
                <a:gd name="T27" fmla="*/ 23 h 63"/>
                <a:gd name="T28" fmla="*/ 38 w 54"/>
                <a:gd name="T29" fmla="*/ 13 h 63"/>
                <a:gd name="T30" fmla="*/ 27 w 54"/>
                <a:gd name="T31" fmla="*/ 10 h 63"/>
                <a:gd name="T32" fmla="*/ 18 w 54"/>
                <a:gd name="T33" fmla="*/ 11 h 63"/>
                <a:gd name="T34" fmla="*/ 10 w 54"/>
                <a:gd name="T35" fmla="*/ 16 h 63"/>
                <a:gd name="T36" fmla="*/ 4 w 54"/>
                <a:gd name="T37" fmla="*/ 9 h 63"/>
                <a:gd name="T38" fmla="*/ 15 w 54"/>
                <a:gd name="T39" fmla="*/ 2 h 63"/>
                <a:gd name="T40" fmla="*/ 28 w 54"/>
                <a:gd name="T41" fmla="*/ 0 h 63"/>
                <a:gd name="T42" fmla="*/ 39 w 54"/>
                <a:gd name="T43" fmla="*/ 2 h 63"/>
                <a:gd name="T44" fmla="*/ 47 w 54"/>
                <a:gd name="T45" fmla="*/ 7 h 63"/>
                <a:gd name="T46" fmla="*/ 52 w 54"/>
                <a:gd name="T47" fmla="*/ 14 h 63"/>
                <a:gd name="T48" fmla="*/ 53 w 54"/>
                <a:gd name="T49" fmla="*/ 23 h 63"/>
                <a:gd name="T50" fmla="*/ 53 w 54"/>
                <a:gd name="T51" fmla="*/ 49 h 63"/>
                <a:gd name="T52" fmla="*/ 53 w 54"/>
                <a:gd name="T53" fmla="*/ 56 h 63"/>
                <a:gd name="T54" fmla="*/ 54 w 54"/>
                <a:gd name="T55" fmla="*/ 61 h 63"/>
                <a:gd name="T56" fmla="*/ 43 w 54"/>
                <a:gd name="T57" fmla="*/ 61 h 63"/>
                <a:gd name="T58" fmla="*/ 42 w 54"/>
                <a:gd name="T59" fmla="*/ 53 h 63"/>
                <a:gd name="T60" fmla="*/ 42 w 54"/>
                <a:gd name="T61" fmla="*/ 53 h 63"/>
                <a:gd name="T62" fmla="*/ 34 w 54"/>
                <a:gd name="T63" fmla="*/ 60 h 63"/>
                <a:gd name="T64" fmla="*/ 22 w 54"/>
                <a:gd name="T65" fmla="*/ 63 h 63"/>
                <a:gd name="T66" fmla="*/ 15 w 54"/>
                <a:gd name="T67" fmla="*/ 62 h 63"/>
                <a:gd name="T68" fmla="*/ 8 w 54"/>
                <a:gd name="T69" fmla="*/ 59 h 63"/>
                <a:gd name="T70" fmla="*/ 3 w 54"/>
                <a:gd name="T71" fmla="*/ 53 h 63"/>
                <a:gd name="T72" fmla="*/ 0 w 54"/>
                <a:gd name="T73" fmla="*/ 44 h 63"/>
                <a:gd name="T74" fmla="*/ 4 w 54"/>
                <a:gd name="T75" fmla="*/ 34 h 63"/>
                <a:gd name="T76" fmla="*/ 14 w 54"/>
                <a:gd name="T77" fmla="*/ 28 h 63"/>
                <a:gd name="T78" fmla="*/ 27 w 54"/>
                <a:gd name="T79" fmla="*/ 25 h 63"/>
                <a:gd name="T80" fmla="*/ 42 w 54"/>
                <a:gd name="T81" fmla="*/ 24 h 63"/>
                <a:gd name="T82" fmla="*/ 42 w 54"/>
                <a:gd name="T83"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63">
                  <a:moveTo>
                    <a:pt x="39" y="33"/>
                  </a:moveTo>
                  <a:cubicBezTo>
                    <a:pt x="36" y="33"/>
                    <a:pt x="33" y="33"/>
                    <a:pt x="30" y="33"/>
                  </a:cubicBezTo>
                  <a:cubicBezTo>
                    <a:pt x="27" y="33"/>
                    <a:pt x="24" y="34"/>
                    <a:pt x="21" y="35"/>
                  </a:cubicBezTo>
                  <a:cubicBezTo>
                    <a:pt x="19" y="35"/>
                    <a:pt x="17" y="37"/>
                    <a:pt x="15" y="38"/>
                  </a:cubicBezTo>
                  <a:cubicBezTo>
                    <a:pt x="13" y="40"/>
                    <a:pt x="12" y="42"/>
                    <a:pt x="12" y="44"/>
                  </a:cubicBezTo>
                  <a:cubicBezTo>
                    <a:pt x="12" y="46"/>
                    <a:pt x="13" y="47"/>
                    <a:pt x="14" y="48"/>
                  </a:cubicBezTo>
                  <a:cubicBezTo>
                    <a:pt x="14" y="50"/>
                    <a:pt x="15" y="51"/>
                    <a:pt x="16" y="51"/>
                  </a:cubicBezTo>
                  <a:cubicBezTo>
                    <a:pt x="18" y="52"/>
                    <a:pt x="19" y="53"/>
                    <a:pt x="20" y="53"/>
                  </a:cubicBezTo>
                  <a:cubicBezTo>
                    <a:pt x="22" y="53"/>
                    <a:pt x="23" y="53"/>
                    <a:pt x="25" y="53"/>
                  </a:cubicBezTo>
                  <a:cubicBezTo>
                    <a:pt x="30" y="53"/>
                    <a:pt x="34" y="52"/>
                    <a:pt x="37" y="48"/>
                  </a:cubicBezTo>
                  <a:cubicBezTo>
                    <a:pt x="40" y="45"/>
                    <a:pt x="42" y="41"/>
                    <a:pt x="42" y="36"/>
                  </a:cubicBezTo>
                  <a:cubicBezTo>
                    <a:pt x="42" y="33"/>
                    <a:pt x="42" y="33"/>
                    <a:pt x="42" y="33"/>
                  </a:cubicBezTo>
                  <a:cubicBezTo>
                    <a:pt x="39" y="33"/>
                    <a:pt x="39" y="33"/>
                    <a:pt x="39" y="33"/>
                  </a:cubicBezTo>
                  <a:close/>
                  <a:moveTo>
                    <a:pt x="42" y="23"/>
                  </a:moveTo>
                  <a:cubicBezTo>
                    <a:pt x="42" y="18"/>
                    <a:pt x="41" y="15"/>
                    <a:pt x="38" y="13"/>
                  </a:cubicBezTo>
                  <a:cubicBezTo>
                    <a:pt x="35" y="11"/>
                    <a:pt x="32" y="10"/>
                    <a:pt x="27" y="10"/>
                  </a:cubicBezTo>
                  <a:cubicBezTo>
                    <a:pt x="24" y="10"/>
                    <a:pt x="21" y="10"/>
                    <a:pt x="18" y="11"/>
                  </a:cubicBezTo>
                  <a:cubicBezTo>
                    <a:pt x="15" y="13"/>
                    <a:pt x="12" y="14"/>
                    <a:pt x="10" y="16"/>
                  </a:cubicBezTo>
                  <a:cubicBezTo>
                    <a:pt x="4" y="9"/>
                    <a:pt x="4" y="9"/>
                    <a:pt x="4" y="9"/>
                  </a:cubicBezTo>
                  <a:cubicBezTo>
                    <a:pt x="7" y="6"/>
                    <a:pt x="10" y="4"/>
                    <a:pt x="15" y="2"/>
                  </a:cubicBezTo>
                  <a:cubicBezTo>
                    <a:pt x="19" y="1"/>
                    <a:pt x="23" y="0"/>
                    <a:pt x="28" y="0"/>
                  </a:cubicBezTo>
                  <a:cubicBezTo>
                    <a:pt x="33" y="0"/>
                    <a:pt x="36" y="1"/>
                    <a:pt x="39" y="2"/>
                  </a:cubicBezTo>
                  <a:cubicBezTo>
                    <a:pt x="43" y="3"/>
                    <a:pt x="45" y="5"/>
                    <a:pt x="47" y="7"/>
                  </a:cubicBezTo>
                  <a:cubicBezTo>
                    <a:pt x="49" y="9"/>
                    <a:pt x="51" y="11"/>
                    <a:pt x="52" y="14"/>
                  </a:cubicBezTo>
                  <a:cubicBezTo>
                    <a:pt x="53" y="17"/>
                    <a:pt x="53" y="20"/>
                    <a:pt x="53" y="23"/>
                  </a:cubicBezTo>
                  <a:cubicBezTo>
                    <a:pt x="53" y="49"/>
                    <a:pt x="53" y="49"/>
                    <a:pt x="53" y="49"/>
                  </a:cubicBezTo>
                  <a:cubicBezTo>
                    <a:pt x="53" y="51"/>
                    <a:pt x="53" y="53"/>
                    <a:pt x="53" y="56"/>
                  </a:cubicBezTo>
                  <a:cubicBezTo>
                    <a:pt x="53" y="58"/>
                    <a:pt x="54" y="60"/>
                    <a:pt x="54" y="61"/>
                  </a:cubicBezTo>
                  <a:cubicBezTo>
                    <a:pt x="43" y="61"/>
                    <a:pt x="43" y="61"/>
                    <a:pt x="43" y="61"/>
                  </a:cubicBezTo>
                  <a:cubicBezTo>
                    <a:pt x="43" y="58"/>
                    <a:pt x="42" y="55"/>
                    <a:pt x="42" y="53"/>
                  </a:cubicBezTo>
                  <a:cubicBezTo>
                    <a:pt x="42" y="53"/>
                    <a:pt x="42" y="53"/>
                    <a:pt x="42" y="53"/>
                  </a:cubicBezTo>
                  <a:cubicBezTo>
                    <a:pt x="40" y="56"/>
                    <a:pt x="37" y="58"/>
                    <a:pt x="34" y="60"/>
                  </a:cubicBezTo>
                  <a:cubicBezTo>
                    <a:pt x="30" y="62"/>
                    <a:pt x="27" y="63"/>
                    <a:pt x="22" y="63"/>
                  </a:cubicBezTo>
                  <a:cubicBezTo>
                    <a:pt x="20" y="63"/>
                    <a:pt x="17" y="62"/>
                    <a:pt x="15" y="62"/>
                  </a:cubicBezTo>
                  <a:cubicBezTo>
                    <a:pt x="12" y="61"/>
                    <a:pt x="10" y="60"/>
                    <a:pt x="8" y="59"/>
                  </a:cubicBezTo>
                  <a:cubicBezTo>
                    <a:pt x="6" y="57"/>
                    <a:pt x="4" y="55"/>
                    <a:pt x="3" y="53"/>
                  </a:cubicBezTo>
                  <a:cubicBezTo>
                    <a:pt x="1" y="51"/>
                    <a:pt x="0" y="48"/>
                    <a:pt x="0" y="44"/>
                  </a:cubicBezTo>
                  <a:cubicBezTo>
                    <a:pt x="0" y="40"/>
                    <a:pt x="2" y="36"/>
                    <a:pt x="4" y="34"/>
                  </a:cubicBezTo>
                  <a:cubicBezTo>
                    <a:pt x="7" y="31"/>
                    <a:pt x="10" y="29"/>
                    <a:pt x="14" y="28"/>
                  </a:cubicBezTo>
                  <a:cubicBezTo>
                    <a:pt x="18" y="26"/>
                    <a:pt x="22" y="25"/>
                    <a:pt x="27" y="25"/>
                  </a:cubicBezTo>
                  <a:cubicBezTo>
                    <a:pt x="32" y="24"/>
                    <a:pt x="37" y="24"/>
                    <a:pt x="42" y="24"/>
                  </a:cubicBezTo>
                  <a:cubicBezTo>
                    <a:pt x="42" y="23"/>
                    <a:pt x="42" y="23"/>
                    <a:pt x="42" y="23"/>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userDrawn="1"/>
          </p:nvSpPr>
          <p:spPr bwMode="auto">
            <a:xfrm>
              <a:off x="8374063" y="-755650"/>
              <a:ext cx="44450" cy="357188"/>
            </a:xfrm>
            <a:custGeom>
              <a:avLst/>
              <a:gdLst>
                <a:gd name="T0" fmla="*/ 28 w 28"/>
                <a:gd name="T1" fmla="*/ 225 h 225"/>
                <a:gd name="T2" fmla="*/ 0 w 28"/>
                <a:gd name="T3" fmla="*/ 225 h 225"/>
                <a:gd name="T4" fmla="*/ 0 w 28"/>
                <a:gd name="T5" fmla="*/ 0 h 225"/>
                <a:gd name="T6" fmla="*/ 28 w 28"/>
                <a:gd name="T7" fmla="*/ 0 h 225"/>
                <a:gd name="T8" fmla="*/ 28 w 28"/>
                <a:gd name="T9" fmla="*/ 225 h 225"/>
                <a:gd name="T10" fmla="*/ 28 w 28"/>
                <a:gd name="T11" fmla="*/ 225 h 225"/>
              </a:gdLst>
              <a:ahLst/>
              <a:cxnLst>
                <a:cxn ang="0">
                  <a:pos x="T0" y="T1"/>
                </a:cxn>
                <a:cxn ang="0">
                  <a:pos x="T2" y="T3"/>
                </a:cxn>
                <a:cxn ang="0">
                  <a:pos x="T4" y="T5"/>
                </a:cxn>
                <a:cxn ang="0">
                  <a:pos x="T6" y="T7"/>
                </a:cxn>
                <a:cxn ang="0">
                  <a:pos x="T8" y="T9"/>
                </a:cxn>
                <a:cxn ang="0">
                  <a:pos x="T10" y="T11"/>
                </a:cxn>
              </a:cxnLst>
              <a:rect l="0" t="0" r="r" b="b"/>
              <a:pathLst>
                <a:path w="28" h="225">
                  <a:moveTo>
                    <a:pt x="28" y="225"/>
                  </a:moveTo>
                  <a:lnTo>
                    <a:pt x="0" y="225"/>
                  </a:lnTo>
                  <a:lnTo>
                    <a:pt x="0" y="0"/>
                  </a:lnTo>
                  <a:lnTo>
                    <a:pt x="28" y="0"/>
                  </a:lnTo>
                  <a:lnTo>
                    <a:pt x="28" y="225"/>
                  </a:lnTo>
                  <a:lnTo>
                    <a:pt x="28" y="225"/>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userDrawn="1"/>
          </p:nvSpPr>
          <p:spPr bwMode="auto">
            <a:xfrm>
              <a:off x="8459788" y="-684213"/>
              <a:ext cx="142875" cy="290513"/>
            </a:xfrm>
            <a:custGeom>
              <a:avLst/>
              <a:gdLst>
                <a:gd name="T0" fmla="*/ 38 w 38"/>
                <a:gd name="T1" fmla="*/ 26 h 77"/>
                <a:gd name="T2" fmla="*/ 23 w 38"/>
                <a:gd name="T3" fmla="*/ 26 h 77"/>
                <a:gd name="T4" fmla="*/ 23 w 38"/>
                <a:gd name="T5" fmla="*/ 57 h 77"/>
                <a:gd name="T6" fmla="*/ 25 w 38"/>
                <a:gd name="T7" fmla="*/ 65 h 77"/>
                <a:gd name="T8" fmla="*/ 31 w 38"/>
                <a:gd name="T9" fmla="*/ 67 h 77"/>
                <a:gd name="T10" fmla="*/ 35 w 38"/>
                <a:gd name="T11" fmla="*/ 67 h 77"/>
                <a:gd name="T12" fmla="*/ 38 w 38"/>
                <a:gd name="T13" fmla="*/ 66 h 77"/>
                <a:gd name="T14" fmla="*/ 38 w 38"/>
                <a:gd name="T15" fmla="*/ 75 h 77"/>
                <a:gd name="T16" fmla="*/ 34 w 38"/>
                <a:gd name="T17" fmla="*/ 77 h 77"/>
                <a:gd name="T18" fmla="*/ 28 w 38"/>
                <a:gd name="T19" fmla="*/ 77 h 77"/>
                <a:gd name="T20" fmla="*/ 15 w 38"/>
                <a:gd name="T21" fmla="*/ 72 h 77"/>
                <a:gd name="T22" fmla="*/ 11 w 38"/>
                <a:gd name="T23" fmla="*/ 59 h 77"/>
                <a:gd name="T24" fmla="*/ 11 w 38"/>
                <a:gd name="T25" fmla="*/ 26 h 77"/>
                <a:gd name="T26" fmla="*/ 0 w 38"/>
                <a:gd name="T27" fmla="*/ 26 h 77"/>
                <a:gd name="T28" fmla="*/ 0 w 38"/>
                <a:gd name="T29" fmla="*/ 17 h 77"/>
                <a:gd name="T30" fmla="*/ 11 w 38"/>
                <a:gd name="T31" fmla="*/ 17 h 77"/>
                <a:gd name="T32" fmla="*/ 11 w 38"/>
                <a:gd name="T33" fmla="*/ 0 h 77"/>
                <a:gd name="T34" fmla="*/ 23 w 38"/>
                <a:gd name="T35" fmla="*/ 0 h 77"/>
                <a:gd name="T36" fmla="*/ 23 w 38"/>
                <a:gd name="T37" fmla="*/ 17 h 77"/>
                <a:gd name="T38" fmla="*/ 38 w 38"/>
                <a:gd name="T39" fmla="*/ 17 h 77"/>
                <a:gd name="T40" fmla="*/ 38 w 38"/>
                <a:gd name="T4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77">
                  <a:moveTo>
                    <a:pt x="38" y="26"/>
                  </a:moveTo>
                  <a:cubicBezTo>
                    <a:pt x="23" y="26"/>
                    <a:pt x="23" y="26"/>
                    <a:pt x="23" y="26"/>
                  </a:cubicBezTo>
                  <a:cubicBezTo>
                    <a:pt x="23" y="57"/>
                    <a:pt x="23" y="57"/>
                    <a:pt x="23" y="57"/>
                  </a:cubicBezTo>
                  <a:cubicBezTo>
                    <a:pt x="23" y="61"/>
                    <a:pt x="23" y="63"/>
                    <a:pt x="25" y="65"/>
                  </a:cubicBezTo>
                  <a:cubicBezTo>
                    <a:pt x="26" y="66"/>
                    <a:pt x="28" y="67"/>
                    <a:pt x="31" y="67"/>
                  </a:cubicBezTo>
                  <a:cubicBezTo>
                    <a:pt x="32" y="67"/>
                    <a:pt x="33" y="67"/>
                    <a:pt x="35" y="67"/>
                  </a:cubicBezTo>
                  <a:cubicBezTo>
                    <a:pt x="36" y="67"/>
                    <a:pt x="37" y="66"/>
                    <a:pt x="38" y="66"/>
                  </a:cubicBezTo>
                  <a:cubicBezTo>
                    <a:pt x="38" y="75"/>
                    <a:pt x="38" y="75"/>
                    <a:pt x="38" y="75"/>
                  </a:cubicBezTo>
                  <a:cubicBezTo>
                    <a:pt x="37" y="76"/>
                    <a:pt x="35" y="76"/>
                    <a:pt x="34" y="77"/>
                  </a:cubicBezTo>
                  <a:cubicBezTo>
                    <a:pt x="32" y="77"/>
                    <a:pt x="30" y="77"/>
                    <a:pt x="28" y="77"/>
                  </a:cubicBezTo>
                  <a:cubicBezTo>
                    <a:pt x="23" y="77"/>
                    <a:pt x="18" y="76"/>
                    <a:pt x="15" y="72"/>
                  </a:cubicBezTo>
                  <a:cubicBezTo>
                    <a:pt x="12" y="69"/>
                    <a:pt x="11" y="65"/>
                    <a:pt x="11" y="59"/>
                  </a:cubicBezTo>
                  <a:cubicBezTo>
                    <a:pt x="11" y="26"/>
                    <a:pt x="11" y="26"/>
                    <a:pt x="11" y="26"/>
                  </a:cubicBezTo>
                  <a:cubicBezTo>
                    <a:pt x="0" y="26"/>
                    <a:pt x="0" y="26"/>
                    <a:pt x="0" y="26"/>
                  </a:cubicBezTo>
                  <a:cubicBezTo>
                    <a:pt x="0" y="17"/>
                    <a:pt x="0" y="17"/>
                    <a:pt x="0" y="17"/>
                  </a:cubicBezTo>
                  <a:cubicBezTo>
                    <a:pt x="11" y="17"/>
                    <a:pt x="11" y="17"/>
                    <a:pt x="11" y="17"/>
                  </a:cubicBezTo>
                  <a:cubicBezTo>
                    <a:pt x="11" y="0"/>
                    <a:pt x="11" y="0"/>
                    <a:pt x="11" y="0"/>
                  </a:cubicBezTo>
                  <a:cubicBezTo>
                    <a:pt x="23" y="0"/>
                    <a:pt x="23" y="0"/>
                    <a:pt x="23" y="0"/>
                  </a:cubicBezTo>
                  <a:cubicBezTo>
                    <a:pt x="23" y="17"/>
                    <a:pt x="23" y="17"/>
                    <a:pt x="23" y="17"/>
                  </a:cubicBezTo>
                  <a:cubicBezTo>
                    <a:pt x="38" y="17"/>
                    <a:pt x="38" y="17"/>
                    <a:pt x="38" y="17"/>
                  </a:cubicBezTo>
                  <a:cubicBezTo>
                    <a:pt x="38" y="26"/>
                    <a:pt x="38" y="26"/>
                    <a:pt x="38" y="26"/>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p:cNvSpPr>
            <p:nvPr userDrawn="1"/>
          </p:nvSpPr>
          <p:spPr bwMode="auto">
            <a:xfrm>
              <a:off x="8658226" y="-755650"/>
              <a:ext cx="200025" cy="357188"/>
            </a:xfrm>
            <a:custGeom>
              <a:avLst/>
              <a:gdLst>
                <a:gd name="T0" fmla="*/ 12 w 53"/>
                <a:gd name="T1" fmla="*/ 45 h 95"/>
                <a:gd name="T2" fmla="*/ 19 w 53"/>
                <a:gd name="T3" fmla="*/ 37 h 95"/>
                <a:gd name="T4" fmla="*/ 31 w 53"/>
                <a:gd name="T5" fmla="*/ 34 h 95"/>
                <a:gd name="T6" fmla="*/ 41 w 53"/>
                <a:gd name="T7" fmla="*/ 36 h 95"/>
                <a:gd name="T8" fmla="*/ 48 w 53"/>
                <a:gd name="T9" fmla="*/ 41 h 95"/>
                <a:gd name="T10" fmla="*/ 52 w 53"/>
                <a:gd name="T11" fmla="*/ 49 h 95"/>
                <a:gd name="T12" fmla="*/ 53 w 53"/>
                <a:gd name="T13" fmla="*/ 58 h 95"/>
                <a:gd name="T14" fmla="*/ 53 w 53"/>
                <a:gd name="T15" fmla="*/ 95 h 95"/>
                <a:gd name="T16" fmla="*/ 41 w 53"/>
                <a:gd name="T17" fmla="*/ 95 h 95"/>
                <a:gd name="T18" fmla="*/ 41 w 53"/>
                <a:gd name="T19" fmla="*/ 62 h 95"/>
                <a:gd name="T20" fmla="*/ 41 w 53"/>
                <a:gd name="T21" fmla="*/ 55 h 95"/>
                <a:gd name="T22" fmla="*/ 39 w 53"/>
                <a:gd name="T23" fmla="*/ 49 h 95"/>
                <a:gd name="T24" fmla="*/ 34 w 53"/>
                <a:gd name="T25" fmla="*/ 45 h 95"/>
                <a:gd name="T26" fmla="*/ 28 w 53"/>
                <a:gd name="T27" fmla="*/ 44 h 95"/>
                <a:gd name="T28" fmla="*/ 16 w 53"/>
                <a:gd name="T29" fmla="*/ 49 h 95"/>
                <a:gd name="T30" fmla="*/ 12 w 53"/>
                <a:gd name="T31" fmla="*/ 64 h 95"/>
                <a:gd name="T32" fmla="*/ 12 w 53"/>
                <a:gd name="T33" fmla="*/ 95 h 95"/>
                <a:gd name="T34" fmla="*/ 0 w 53"/>
                <a:gd name="T35" fmla="*/ 95 h 95"/>
                <a:gd name="T36" fmla="*/ 0 w 53"/>
                <a:gd name="T37" fmla="*/ 0 h 95"/>
                <a:gd name="T38" fmla="*/ 12 w 53"/>
                <a:gd name="T39" fmla="*/ 0 h 95"/>
                <a:gd name="T40" fmla="*/ 12 w 53"/>
                <a:gd name="T41" fmla="*/ 45 h 95"/>
                <a:gd name="T42" fmla="*/ 12 w 53"/>
                <a:gd name="T4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3" h="95">
                  <a:moveTo>
                    <a:pt x="12" y="45"/>
                  </a:moveTo>
                  <a:cubicBezTo>
                    <a:pt x="13" y="42"/>
                    <a:pt x="16" y="39"/>
                    <a:pt x="19" y="37"/>
                  </a:cubicBezTo>
                  <a:cubicBezTo>
                    <a:pt x="23" y="35"/>
                    <a:pt x="26" y="34"/>
                    <a:pt x="31" y="34"/>
                  </a:cubicBezTo>
                  <a:cubicBezTo>
                    <a:pt x="35" y="34"/>
                    <a:pt x="38" y="35"/>
                    <a:pt x="41" y="36"/>
                  </a:cubicBezTo>
                  <a:cubicBezTo>
                    <a:pt x="43" y="37"/>
                    <a:pt x="46" y="39"/>
                    <a:pt x="48" y="41"/>
                  </a:cubicBezTo>
                  <a:cubicBezTo>
                    <a:pt x="49" y="43"/>
                    <a:pt x="51" y="46"/>
                    <a:pt x="52" y="49"/>
                  </a:cubicBezTo>
                  <a:cubicBezTo>
                    <a:pt x="53" y="52"/>
                    <a:pt x="53" y="55"/>
                    <a:pt x="53" y="58"/>
                  </a:cubicBezTo>
                  <a:cubicBezTo>
                    <a:pt x="53" y="95"/>
                    <a:pt x="53" y="95"/>
                    <a:pt x="53" y="95"/>
                  </a:cubicBezTo>
                  <a:cubicBezTo>
                    <a:pt x="41" y="95"/>
                    <a:pt x="41" y="95"/>
                    <a:pt x="41" y="95"/>
                  </a:cubicBezTo>
                  <a:cubicBezTo>
                    <a:pt x="41" y="62"/>
                    <a:pt x="41" y="62"/>
                    <a:pt x="41" y="62"/>
                  </a:cubicBezTo>
                  <a:cubicBezTo>
                    <a:pt x="41" y="60"/>
                    <a:pt x="41" y="57"/>
                    <a:pt x="41" y="55"/>
                  </a:cubicBezTo>
                  <a:cubicBezTo>
                    <a:pt x="40" y="53"/>
                    <a:pt x="40" y="51"/>
                    <a:pt x="39" y="49"/>
                  </a:cubicBezTo>
                  <a:cubicBezTo>
                    <a:pt x="38" y="48"/>
                    <a:pt x="36" y="46"/>
                    <a:pt x="34" y="45"/>
                  </a:cubicBezTo>
                  <a:cubicBezTo>
                    <a:pt x="33" y="44"/>
                    <a:pt x="31" y="44"/>
                    <a:pt x="28" y="44"/>
                  </a:cubicBezTo>
                  <a:cubicBezTo>
                    <a:pt x="23" y="44"/>
                    <a:pt x="19" y="46"/>
                    <a:pt x="16" y="49"/>
                  </a:cubicBezTo>
                  <a:cubicBezTo>
                    <a:pt x="13" y="53"/>
                    <a:pt x="12" y="58"/>
                    <a:pt x="12" y="64"/>
                  </a:cubicBezTo>
                  <a:cubicBezTo>
                    <a:pt x="12" y="95"/>
                    <a:pt x="12" y="95"/>
                    <a:pt x="12" y="95"/>
                  </a:cubicBezTo>
                  <a:cubicBezTo>
                    <a:pt x="0" y="95"/>
                    <a:pt x="0" y="95"/>
                    <a:pt x="0" y="95"/>
                  </a:cubicBezTo>
                  <a:cubicBezTo>
                    <a:pt x="0" y="0"/>
                    <a:pt x="0" y="0"/>
                    <a:pt x="0" y="0"/>
                  </a:cubicBezTo>
                  <a:cubicBezTo>
                    <a:pt x="12" y="0"/>
                    <a:pt x="12" y="0"/>
                    <a:pt x="12" y="0"/>
                  </a:cubicBezTo>
                  <a:cubicBezTo>
                    <a:pt x="12" y="45"/>
                    <a:pt x="12" y="45"/>
                    <a:pt x="12" y="45"/>
                  </a:cubicBezTo>
                  <a:cubicBezTo>
                    <a:pt x="12" y="45"/>
                    <a:pt x="12" y="45"/>
                    <a:pt x="12" y="45"/>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noEditPoints="1"/>
            </p:cNvSpPr>
            <p:nvPr userDrawn="1"/>
          </p:nvSpPr>
          <p:spPr bwMode="auto">
            <a:xfrm>
              <a:off x="9004301" y="-741363"/>
              <a:ext cx="311150" cy="350838"/>
            </a:xfrm>
            <a:custGeom>
              <a:avLst/>
              <a:gdLst>
                <a:gd name="T0" fmla="*/ 45 w 83"/>
                <a:gd name="T1" fmla="*/ 21 h 93"/>
                <a:gd name="T2" fmla="*/ 42 w 83"/>
                <a:gd name="T3" fmla="*/ 13 h 93"/>
                <a:gd name="T4" fmla="*/ 33 w 83"/>
                <a:gd name="T5" fmla="*/ 10 h 93"/>
                <a:gd name="T6" fmla="*/ 25 w 83"/>
                <a:gd name="T7" fmla="*/ 13 h 93"/>
                <a:gd name="T8" fmla="*/ 21 w 83"/>
                <a:gd name="T9" fmla="*/ 22 h 93"/>
                <a:gd name="T10" fmla="*/ 22 w 83"/>
                <a:gd name="T11" fmla="*/ 26 h 93"/>
                <a:gd name="T12" fmla="*/ 24 w 83"/>
                <a:gd name="T13" fmla="*/ 30 h 93"/>
                <a:gd name="T14" fmla="*/ 27 w 83"/>
                <a:gd name="T15" fmla="*/ 34 h 93"/>
                <a:gd name="T16" fmla="*/ 30 w 83"/>
                <a:gd name="T17" fmla="*/ 37 h 93"/>
                <a:gd name="T18" fmla="*/ 36 w 83"/>
                <a:gd name="T19" fmla="*/ 34 h 93"/>
                <a:gd name="T20" fmla="*/ 40 w 83"/>
                <a:gd name="T21" fmla="*/ 31 h 93"/>
                <a:gd name="T22" fmla="*/ 43 w 83"/>
                <a:gd name="T23" fmla="*/ 26 h 93"/>
                <a:gd name="T24" fmla="*/ 45 w 83"/>
                <a:gd name="T25" fmla="*/ 21 h 93"/>
                <a:gd name="T26" fmla="*/ 26 w 83"/>
                <a:gd name="T27" fmla="*/ 50 h 93"/>
                <a:gd name="T28" fmla="*/ 16 w 83"/>
                <a:gd name="T29" fmla="*/ 56 h 93"/>
                <a:gd name="T30" fmla="*/ 12 w 83"/>
                <a:gd name="T31" fmla="*/ 67 h 93"/>
                <a:gd name="T32" fmla="*/ 14 w 83"/>
                <a:gd name="T33" fmla="*/ 74 h 93"/>
                <a:gd name="T34" fmla="*/ 17 w 83"/>
                <a:gd name="T35" fmla="*/ 79 h 93"/>
                <a:gd name="T36" fmla="*/ 23 w 83"/>
                <a:gd name="T37" fmla="*/ 82 h 93"/>
                <a:gd name="T38" fmla="*/ 29 w 83"/>
                <a:gd name="T39" fmla="*/ 83 h 93"/>
                <a:gd name="T40" fmla="*/ 40 w 83"/>
                <a:gd name="T41" fmla="*/ 80 h 93"/>
                <a:gd name="T42" fmla="*/ 48 w 83"/>
                <a:gd name="T43" fmla="*/ 72 h 93"/>
                <a:gd name="T44" fmla="*/ 26 w 83"/>
                <a:gd name="T45" fmla="*/ 50 h 93"/>
                <a:gd name="T46" fmla="*/ 63 w 83"/>
                <a:gd name="T47" fmla="*/ 70 h 93"/>
                <a:gd name="T48" fmla="*/ 83 w 83"/>
                <a:gd name="T49" fmla="*/ 91 h 93"/>
                <a:gd name="T50" fmla="*/ 67 w 83"/>
                <a:gd name="T51" fmla="*/ 91 h 93"/>
                <a:gd name="T52" fmla="*/ 55 w 83"/>
                <a:gd name="T53" fmla="*/ 79 h 93"/>
                <a:gd name="T54" fmla="*/ 44 w 83"/>
                <a:gd name="T55" fmla="*/ 89 h 93"/>
                <a:gd name="T56" fmla="*/ 29 w 83"/>
                <a:gd name="T57" fmla="*/ 93 h 93"/>
                <a:gd name="T58" fmla="*/ 17 w 83"/>
                <a:gd name="T59" fmla="*/ 91 h 93"/>
                <a:gd name="T60" fmla="*/ 8 w 83"/>
                <a:gd name="T61" fmla="*/ 86 h 93"/>
                <a:gd name="T62" fmla="*/ 2 w 83"/>
                <a:gd name="T63" fmla="*/ 78 h 93"/>
                <a:gd name="T64" fmla="*/ 0 w 83"/>
                <a:gd name="T65" fmla="*/ 68 h 93"/>
                <a:gd name="T66" fmla="*/ 1 w 83"/>
                <a:gd name="T67" fmla="*/ 59 h 93"/>
                <a:gd name="T68" fmla="*/ 6 w 83"/>
                <a:gd name="T69" fmla="*/ 51 h 93"/>
                <a:gd name="T70" fmla="*/ 12 w 83"/>
                <a:gd name="T71" fmla="*/ 46 h 93"/>
                <a:gd name="T72" fmla="*/ 20 w 83"/>
                <a:gd name="T73" fmla="*/ 42 h 93"/>
                <a:gd name="T74" fmla="*/ 12 w 83"/>
                <a:gd name="T75" fmla="*/ 32 h 93"/>
                <a:gd name="T76" fmla="*/ 9 w 83"/>
                <a:gd name="T77" fmla="*/ 21 h 93"/>
                <a:gd name="T78" fmla="*/ 11 w 83"/>
                <a:gd name="T79" fmla="*/ 12 h 93"/>
                <a:gd name="T80" fmla="*/ 17 w 83"/>
                <a:gd name="T81" fmla="*/ 5 h 93"/>
                <a:gd name="T82" fmla="*/ 24 w 83"/>
                <a:gd name="T83" fmla="*/ 1 h 93"/>
                <a:gd name="T84" fmla="*/ 33 w 83"/>
                <a:gd name="T85" fmla="*/ 0 h 93"/>
                <a:gd name="T86" fmla="*/ 42 w 83"/>
                <a:gd name="T87" fmla="*/ 1 h 93"/>
                <a:gd name="T88" fmla="*/ 49 w 83"/>
                <a:gd name="T89" fmla="*/ 5 h 93"/>
                <a:gd name="T90" fmla="*/ 54 w 83"/>
                <a:gd name="T91" fmla="*/ 12 h 93"/>
                <a:gd name="T92" fmla="*/ 56 w 83"/>
                <a:gd name="T93" fmla="*/ 21 h 93"/>
                <a:gd name="T94" fmla="*/ 55 w 83"/>
                <a:gd name="T95" fmla="*/ 29 h 93"/>
                <a:gd name="T96" fmla="*/ 50 w 83"/>
                <a:gd name="T97" fmla="*/ 35 h 93"/>
                <a:gd name="T98" fmla="*/ 44 w 83"/>
                <a:gd name="T99" fmla="*/ 40 h 93"/>
                <a:gd name="T100" fmla="*/ 37 w 83"/>
                <a:gd name="T101" fmla="*/ 44 h 93"/>
                <a:gd name="T102" fmla="*/ 55 w 83"/>
                <a:gd name="T103" fmla="*/ 62 h 93"/>
                <a:gd name="T104" fmla="*/ 66 w 83"/>
                <a:gd name="T105" fmla="*/ 44 h 93"/>
                <a:gd name="T106" fmla="*/ 80 w 83"/>
                <a:gd name="T107" fmla="*/ 44 h 93"/>
                <a:gd name="T108" fmla="*/ 63 w 83"/>
                <a:gd name="T109" fmla="*/ 7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 h="93">
                  <a:moveTo>
                    <a:pt x="45" y="21"/>
                  </a:moveTo>
                  <a:cubicBezTo>
                    <a:pt x="45" y="18"/>
                    <a:pt x="44" y="15"/>
                    <a:pt x="42" y="13"/>
                  </a:cubicBezTo>
                  <a:cubicBezTo>
                    <a:pt x="39" y="11"/>
                    <a:pt x="37" y="10"/>
                    <a:pt x="33" y="10"/>
                  </a:cubicBezTo>
                  <a:cubicBezTo>
                    <a:pt x="30" y="10"/>
                    <a:pt x="27" y="11"/>
                    <a:pt x="25" y="13"/>
                  </a:cubicBezTo>
                  <a:cubicBezTo>
                    <a:pt x="23" y="15"/>
                    <a:pt x="21" y="18"/>
                    <a:pt x="21" y="22"/>
                  </a:cubicBezTo>
                  <a:cubicBezTo>
                    <a:pt x="21" y="23"/>
                    <a:pt x="22" y="25"/>
                    <a:pt x="22" y="26"/>
                  </a:cubicBezTo>
                  <a:cubicBezTo>
                    <a:pt x="23" y="27"/>
                    <a:pt x="24" y="29"/>
                    <a:pt x="24" y="30"/>
                  </a:cubicBezTo>
                  <a:cubicBezTo>
                    <a:pt x="25" y="32"/>
                    <a:pt x="26" y="33"/>
                    <a:pt x="27" y="34"/>
                  </a:cubicBezTo>
                  <a:cubicBezTo>
                    <a:pt x="28" y="35"/>
                    <a:pt x="29" y="36"/>
                    <a:pt x="30" y="37"/>
                  </a:cubicBezTo>
                  <a:cubicBezTo>
                    <a:pt x="32" y="36"/>
                    <a:pt x="34" y="35"/>
                    <a:pt x="36" y="34"/>
                  </a:cubicBezTo>
                  <a:cubicBezTo>
                    <a:pt x="37" y="33"/>
                    <a:pt x="39" y="32"/>
                    <a:pt x="40" y="31"/>
                  </a:cubicBezTo>
                  <a:cubicBezTo>
                    <a:pt x="42" y="30"/>
                    <a:pt x="43" y="28"/>
                    <a:pt x="43" y="26"/>
                  </a:cubicBezTo>
                  <a:cubicBezTo>
                    <a:pt x="44" y="25"/>
                    <a:pt x="45" y="23"/>
                    <a:pt x="45" y="21"/>
                  </a:cubicBezTo>
                  <a:close/>
                  <a:moveTo>
                    <a:pt x="26" y="50"/>
                  </a:moveTo>
                  <a:cubicBezTo>
                    <a:pt x="22" y="51"/>
                    <a:pt x="19" y="54"/>
                    <a:pt x="16" y="56"/>
                  </a:cubicBezTo>
                  <a:cubicBezTo>
                    <a:pt x="13" y="59"/>
                    <a:pt x="12" y="63"/>
                    <a:pt x="12" y="67"/>
                  </a:cubicBezTo>
                  <a:cubicBezTo>
                    <a:pt x="12" y="70"/>
                    <a:pt x="13" y="72"/>
                    <a:pt x="14" y="74"/>
                  </a:cubicBezTo>
                  <a:cubicBezTo>
                    <a:pt x="14" y="76"/>
                    <a:pt x="16" y="77"/>
                    <a:pt x="17" y="79"/>
                  </a:cubicBezTo>
                  <a:cubicBezTo>
                    <a:pt x="19" y="80"/>
                    <a:pt x="21" y="81"/>
                    <a:pt x="23" y="82"/>
                  </a:cubicBezTo>
                  <a:cubicBezTo>
                    <a:pt x="25" y="82"/>
                    <a:pt x="27" y="83"/>
                    <a:pt x="29" y="83"/>
                  </a:cubicBezTo>
                  <a:cubicBezTo>
                    <a:pt x="33" y="83"/>
                    <a:pt x="37" y="82"/>
                    <a:pt x="40" y="80"/>
                  </a:cubicBezTo>
                  <a:cubicBezTo>
                    <a:pt x="42" y="78"/>
                    <a:pt x="45" y="75"/>
                    <a:pt x="48" y="72"/>
                  </a:cubicBezTo>
                  <a:cubicBezTo>
                    <a:pt x="26" y="50"/>
                    <a:pt x="26" y="50"/>
                    <a:pt x="26" y="50"/>
                  </a:cubicBezTo>
                  <a:close/>
                  <a:moveTo>
                    <a:pt x="63" y="70"/>
                  </a:moveTo>
                  <a:cubicBezTo>
                    <a:pt x="83" y="91"/>
                    <a:pt x="83" y="91"/>
                    <a:pt x="83" y="91"/>
                  </a:cubicBezTo>
                  <a:cubicBezTo>
                    <a:pt x="67" y="91"/>
                    <a:pt x="67" y="91"/>
                    <a:pt x="67" y="91"/>
                  </a:cubicBezTo>
                  <a:cubicBezTo>
                    <a:pt x="55" y="79"/>
                    <a:pt x="55" y="79"/>
                    <a:pt x="55" y="79"/>
                  </a:cubicBezTo>
                  <a:cubicBezTo>
                    <a:pt x="52" y="84"/>
                    <a:pt x="48" y="87"/>
                    <a:pt x="44" y="89"/>
                  </a:cubicBezTo>
                  <a:cubicBezTo>
                    <a:pt x="40" y="92"/>
                    <a:pt x="35" y="93"/>
                    <a:pt x="29" y="93"/>
                  </a:cubicBezTo>
                  <a:cubicBezTo>
                    <a:pt x="25" y="93"/>
                    <a:pt x="21" y="92"/>
                    <a:pt x="17" y="91"/>
                  </a:cubicBezTo>
                  <a:cubicBezTo>
                    <a:pt x="14" y="90"/>
                    <a:pt x="11" y="88"/>
                    <a:pt x="8" y="86"/>
                  </a:cubicBezTo>
                  <a:cubicBezTo>
                    <a:pt x="6" y="84"/>
                    <a:pt x="3" y="81"/>
                    <a:pt x="2" y="78"/>
                  </a:cubicBezTo>
                  <a:cubicBezTo>
                    <a:pt x="0" y="75"/>
                    <a:pt x="0" y="72"/>
                    <a:pt x="0" y="68"/>
                  </a:cubicBezTo>
                  <a:cubicBezTo>
                    <a:pt x="0" y="64"/>
                    <a:pt x="0" y="61"/>
                    <a:pt x="1" y="59"/>
                  </a:cubicBezTo>
                  <a:cubicBezTo>
                    <a:pt x="2" y="56"/>
                    <a:pt x="4" y="54"/>
                    <a:pt x="6" y="51"/>
                  </a:cubicBezTo>
                  <a:cubicBezTo>
                    <a:pt x="8" y="49"/>
                    <a:pt x="10" y="48"/>
                    <a:pt x="12" y="46"/>
                  </a:cubicBezTo>
                  <a:cubicBezTo>
                    <a:pt x="15" y="44"/>
                    <a:pt x="17" y="43"/>
                    <a:pt x="20" y="42"/>
                  </a:cubicBezTo>
                  <a:cubicBezTo>
                    <a:pt x="17" y="39"/>
                    <a:pt x="14" y="36"/>
                    <a:pt x="12" y="32"/>
                  </a:cubicBezTo>
                  <a:cubicBezTo>
                    <a:pt x="10" y="29"/>
                    <a:pt x="9" y="25"/>
                    <a:pt x="9" y="21"/>
                  </a:cubicBezTo>
                  <a:cubicBezTo>
                    <a:pt x="9" y="18"/>
                    <a:pt x="10" y="15"/>
                    <a:pt x="11" y="12"/>
                  </a:cubicBezTo>
                  <a:cubicBezTo>
                    <a:pt x="13" y="9"/>
                    <a:pt x="14" y="7"/>
                    <a:pt x="17" y="5"/>
                  </a:cubicBezTo>
                  <a:cubicBezTo>
                    <a:pt x="19" y="4"/>
                    <a:pt x="21" y="2"/>
                    <a:pt x="24" y="1"/>
                  </a:cubicBezTo>
                  <a:cubicBezTo>
                    <a:pt x="27" y="0"/>
                    <a:pt x="30" y="0"/>
                    <a:pt x="33" y="0"/>
                  </a:cubicBezTo>
                  <a:cubicBezTo>
                    <a:pt x="36" y="0"/>
                    <a:pt x="39" y="0"/>
                    <a:pt x="42" y="1"/>
                  </a:cubicBezTo>
                  <a:cubicBezTo>
                    <a:pt x="45" y="2"/>
                    <a:pt x="47" y="4"/>
                    <a:pt x="49" y="5"/>
                  </a:cubicBezTo>
                  <a:cubicBezTo>
                    <a:pt x="51" y="7"/>
                    <a:pt x="53" y="9"/>
                    <a:pt x="54" y="12"/>
                  </a:cubicBezTo>
                  <a:cubicBezTo>
                    <a:pt x="55" y="14"/>
                    <a:pt x="56" y="17"/>
                    <a:pt x="56" y="21"/>
                  </a:cubicBezTo>
                  <a:cubicBezTo>
                    <a:pt x="56" y="24"/>
                    <a:pt x="56" y="26"/>
                    <a:pt x="55" y="29"/>
                  </a:cubicBezTo>
                  <a:cubicBezTo>
                    <a:pt x="53" y="31"/>
                    <a:pt x="52" y="33"/>
                    <a:pt x="50" y="35"/>
                  </a:cubicBezTo>
                  <a:cubicBezTo>
                    <a:pt x="49" y="37"/>
                    <a:pt x="47" y="39"/>
                    <a:pt x="44" y="40"/>
                  </a:cubicBezTo>
                  <a:cubicBezTo>
                    <a:pt x="42" y="42"/>
                    <a:pt x="40" y="43"/>
                    <a:pt x="37" y="44"/>
                  </a:cubicBezTo>
                  <a:cubicBezTo>
                    <a:pt x="55" y="62"/>
                    <a:pt x="55" y="62"/>
                    <a:pt x="55" y="62"/>
                  </a:cubicBezTo>
                  <a:cubicBezTo>
                    <a:pt x="66" y="44"/>
                    <a:pt x="66" y="44"/>
                    <a:pt x="66" y="44"/>
                  </a:cubicBezTo>
                  <a:cubicBezTo>
                    <a:pt x="80" y="44"/>
                    <a:pt x="80" y="44"/>
                    <a:pt x="80" y="44"/>
                  </a:cubicBezTo>
                  <a:cubicBezTo>
                    <a:pt x="63" y="70"/>
                    <a:pt x="63" y="70"/>
                    <a:pt x="63" y="7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noEditPoints="1"/>
            </p:cNvSpPr>
            <p:nvPr userDrawn="1"/>
          </p:nvSpPr>
          <p:spPr bwMode="auto">
            <a:xfrm>
              <a:off x="9447213" y="-741363"/>
              <a:ext cx="371475" cy="342900"/>
            </a:xfrm>
            <a:custGeom>
              <a:avLst/>
              <a:gdLst>
                <a:gd name="T0" fmla="*/ 14 w 99"/>
                <a:gd name="T1" fmla="*/ 46 h 91"/>
                <a:gd name="T2" fmla="*/ 16 w 99"/>
                <a:gd name="T3" fmla="*/ 59 h 91"/>
                <a:gd name="T4" fmla="*/ 23 w 99"/>
                <a:gd name="T5" fmla="*/ 70 h 91"/>
                <a:gd name="T6" fmla="*/ 33 w 99"/>
                <a:gd name="T7" fmla="*/ 77 h 91"/>
                <a:gd name="T8" fmla="*/ 46 w 99"/>
                <a:gd name="T9" fmla="*/ 80 h 91"/>
                <a:gd name="T10" fmla="*/ 60 w 99"/>
                <a:gd name="T11" fmla="*/ 77 h 91"/>
                <a:gd name="T12" fmla="*/ 70 w 99"/>
                <a:gd name="T13" fmla="*/ 70 h 91"/>
                <a:gd name="T14" fmla="*/ 77 w 99"/>
                <a:gd name="T15" fmla="*/ 59 h 91"/>
                <a:gd name="T16" fmla="*/ 79 w 99"/>
                <a:gd name="T17" fmla="*/ 46 h 91"/>
                <a:gd name="T18" fmla="*/ 77 w 99"/>
                <a:gd name="T19" fmla="*/ 32 h 91"/>
                <a:gd name="T20" fmla="*/ 70 w 99"/>
                <a:gd name="T21" fmla="*/ 21 h 91"/>
                <a:gd name="T22" fmla="*/ 60 w 99"/>
                <a:gd name="T23" fmla="*/ 14 h 91"/>
                <a:gd name="T24" fmla="*/ 47 w 99"/>
                <a:gd name="T25" fmla="*/ 11 h 91"/>
                <a:gd name="T26" fmla="*/ 33 w 99"/>
                <a:gd name="T27" fmla="*/ 14 h 91"/>
                <a:gd name="T28" fmla="*/ 23 w 99"/>
                <a:gd name="T29" fmla="*/ 21 h 91"/>
                <a:gd name="T30" fmla="*/ 16 w 99"/>
                <a:gd name="T31" fmla="*/ 32 h 91"/>
                <a:gd name="T32" fmla="*/ 14 w 99"/>
                <a:gd name="T33" fmla="*/ 46 h 91"/>
                <a:gd name="T34" fmla="*/ 99 w 99"/>
                <a:gd name="T35" fmla="*/ 91 h 91"/>
                <a:gd name="T36" fmla="*/ 46 w 99"/>
                <a:gd name="T37" fmla="*/ 91 h 91"/>
                <a:gd name="T38" fmla="*/ 28 w 99"/>
                <a:gd name="T39" fmla="*/ 88 h 91"/>
                <a:gd name="T40" fmla="*/ 13 w 99"/>
                <a:gd name="T41" fmla="*/ 79 h 91"/>
                <a:gd name="T42" fmla="*/ 4 w 99"/>
                <a:gd name="T43" fmla="*/ 64 h 91"/>
                <a:gd name="T44" fmla="*/ 0 w 99"/>
                <a:gd name="T45" fmla="*/ 46 h 91"/>
                <a:gd name="T46" fmla="*/ 4 w 99"/>
                <a:gd name="T47" fmla="*/ 27 h 91"/>
                <a:gd name="T48" fmla="*/ 13 w 99"/>
                <a:gd name="T49" fmla="*/ 13 h 91"/>
                <a:gd name="T50" fmla="*/ 28 w 99"/>
                <a:gd name="T51" fmla="*/ 3 h 91"/>
                <a:gd name="T52" fmla="*/ 47 w 99"/>
                <a:gd name="T53" fmla="*/ 0 h 91"/>
                <a:gd name="T54" fmla="*/ 65 w 99"/>
                <a:gd name="T55" fmla="*/ 3 h 91"/>
                <a:gd name="T56" fmla="*/ 79 w 99"/>
                <a:gd name="T57" fmla="*/ 13 h 91"/>
                <a:gd name="T58" fmla="*/ 89 w 99"/>
                <a:gd name="T59" fmla="*/ 27 h 91"/>
                <a:gd name="T60" fmla="*/ 92 w 99"/>
                <a:gd name="T61" fmla="*/ 46 h 91"/>
                <a:gd name="T62" fmla="*/ 87 w 99"/>
                <a:gd name="T63" fmla="*/ 66 h 91"/>
                <a:gd name="T64" fmla="*/ 74 w 99"/>
                <a:gd name="T65" fmla="*/ 80 h 91"/>
                <a:gd name="T66" fmla="*/ 74 w 99"/>
                <a:gd name="T67" fmla="*/ 81 h 91"/>
                <a:gd name="T68" fmla="*/ 99 w 99"/>
                <a:gd name="T69" fmla="*/ 81 h 91"/>
                <a:gd name="T70" fmla="*/ 99 w 99"/>
                <a:gd name="T7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91">
                  <a:moveTo>
                    <a:pt x="14" y="46"/>
                  </a:moveTo>
                  <a:cubicBezTo>
                    <a:pt x="14" y="50"/>
                    <a:pt x="14" y="55"/>
                    <a:pt x="16" y="59"/>
                  </a:cubicBezTo>
                  <a:cubicBezTo>
                    <a:pt x="18" y="63"/>
                    <a:pt x="20" y="67"/>
                    <a:pt x="23" y="70"/>
                  </a:cubicBezTo>
                  <a:cubicBezTo>
                    <a:pt x="25" y="73"/>
                    <a:pt x="29" y="76"/>
                    <a:pt x="33" y="77"/>
                  </a:cubicBezTo>
                  <a:cubicBezTo>
                    <a:pt x="37" y="79"/>
                    <a:pt x="41" y="80"/>
                    <a:pt x="46" y="80"/>
                  </a:cubicBezTo>
                  <a:cubicBezTo>
                    <a:pt x="51" y="80"/>
                    <a:pt x="56" y="79"/>
                    <a:pt x="60" y="77"/>
                  </a:cubicBezTo>
                  <a:cubicBezTo>
                    <a:pt x="64" y="76"/>
                    <a:pt x="67" y="73"/>
                    <a:pt x="70" y="70"/>
                  </a:cubicBezTo>
                  <a:cubicBezTo>
                    <a:pt x="73" y="67"/>
                    <a:pt x="75" y="63"/>
                    <a:pt x="77" y="59"/>
                  </a:cubicBezTo>
                  <a:cubicBezTo>
                    <a:pt x="78" y="55"/>
                    <a:pt x="79" y="50"/>
                    <a:pt x="79" y="46"/>
                  </a:cubicBezTo>
                  <a:cubicBezTo>
                    <a:pt x="79" y="41"/>
                    <a:pt x="78" y="36"/>
                    <a:pt x="77" y="32"/>
                  </a:cubicBezTo>
                  <a:cubicBezTo>
                    <a:pt x="75" y="28"/>
                    <a:pt x="73" y="24"/>
                    <a:pt x="70" y="21"/>
                  </a:cubicBezTo>
                  <a:cubicBezTo>
                    <a:pt x="68" y="18"/>
                    <a:pt x="64" y="16"/>
                    <a:pt x="60" y="14"/>
                  </a:cubicBezTo>
                  <a:cubicBezTo>
                    <a:pt x="56" y="12"/>
                    <a:pt x="52" y="11"/>
                    <a:pt x="47" y="11"/>
                  </a:cubicBezTo>
                  <a:cubicBezTo>
                    <a:pt x="42" y="11"/>
                    <a:pt x="37" y="12"/>
                    <a:pt x="33" y="14"/>
                  </a:cubicBezTo>
                  <a:cubicBezTo>
                    <a:pt x="29" y="16"/>
                    <a:pt x="26" y="18"/>
                    <a:pt x="23" y="21"/>
                  </a:cubicBezTo>
                  <a:cubicBezTo>
                    <a:pt x="20" y="24"/>
                    <a:pt x="18" y="28"/>
                    <a:pt x="16" y="32"/>
                  </a:cubicBezTo>
                  <a:cubicBezTo>
                    <a:pt x="14" y="36"/>
                    <a:pt x="14" y="41"/>
                    <a:pt x="14" y="46"/>
                  </a:cubicBezTo>
                  <a:close/>
                  <a:moveTo>
                    <a:pt x="99" y="91"/>
                  </a:moveTo>
                  <a:cubicBezTo>
                    <a:pt x="46" y="91"/>
                    <a:pt x="46" y="91"/>
                    <a:pt x="46" y="91"/>
                  </a:cubicBezTo>
                  <a:cubicBezTo>
                    <a:pt x="40" y="91"/>
                    <a:pt x="33" y="90"/>
                    <a:pt x="28" y="88"/>
                  </a:cubicBezTo>
                  <a:cubicBezTo>
                    <a:pt x="22" y="86"/>
                    <a:pt x="17" y="83"/>
                    <a:pt x="13" y="79"/>
                  </a:cubicBezTo>
                  <a:cubicBezTo>
                    <a:pt x="9" y="75"/>
                    <a:pt x="6" y="70"/>
                    <a:pt x="4" y="64"/>
                  </a:cubicBezTo>
                  <a:cubicBezTo>
                    <a:pt x="1" y="59"/>
                    <a:pt x="0" y="52"/>
                    <a:pt x="0" y="46"/>
                  </a:cubicBezTo>
                  <a:cubicBezTo>
                    <a:pt x="0" y="39"/>
                    <a:pt x="1" y="33"/>
                    <a:pt x="4" y="27"/>
                  </a:cubicBezTo>
                  <a:cubicBezTo>
                    <a:pt x="6" y="22"/>
                    <a:pt x="9" y="17"/>
                    <a:pt x="13" y="13"/>
                  </a:cubicBezTo>
                  <a:cubicBezTo>
                    <a:pt x="18" y="9"/>
                    <a:pt x="22" y="6"/>
                    <a:pt x="28" y="3"/>
                  </a:cubicBezTo>
                  <a:cubicBezTo>
                    <a:pt x="34" y="1"/>
                    <a:pt x="40" y="0"/>
                    <a:pt x="47" y="0"/>
                  </a:cubicBezTo>
                  <a:cubicBezTo>
                    <a:pt x="53" y="0"/>
                    <a:pt x="59" y="1"/>
                    <a:pt x="65" y="3"/>
                  </a:cubicBezTo>
                  <a:cubicBezTo>
                    <a:pt x="70" y="6"/>
                    <a:pt x="75" y="9"/>
                    <a:pt x="79" y="13"/>
                  </a:cubicBezTo>
                  <a:cubicBezTo>
                    <a:pt x="84" y="17"/>
                    <a:pt x="87" y="22"/>
                    <a:pt x="89" y="27"/>
                  </a:cubicBezTo>
                  <a:cubicBezTo>
                    <a:pt x="91" y="33"/>
                    <a:pt x="92" y="39"/>
                    <a:pt x="92" y="46"/>
                  </a:cubicBezTo>
                  <a:cubicBezTo>
                    <a:pt x="92" y="53"/>
                    <a:pt x="91" y="60"/>
                    <a:pt x="87" y="66"/>
                  </a:cubicBezTo>
                  <a:cubicBezTo>
                    <a:pt x="84" y="72"/>
                    <a:pt x="80" y="77"/>
                    <a:pt x="74" y="80"/>
                  </a:cubicBezTo>
                  <a:cubicBezTo>
                    <a:pt x="74" y="81"/>
                    <a:pt x="74" y="81"/>
                    <a:pt x="74" y="81"/>
                  </a:cubicBezTo>
                  <a:cubicBezTo>
                    <a:pt x="99" y="81"/>
                    <a:pt x="99" y="81"/>
                    <a:pt x="99" y="81"/>
                  </a:cubicBezTo>
                  <a:cubicBezTo>
                    <a:pt x="99" y="91"/>
                    <a:pt x="99" y="91"/>
                    <a:pt x="99" y="9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p:cNvSpPr>
            <p:nvPr userDrawn="1"/>
          </p:nvSpPr>
          <p:spPr bwMode="auto">
            <a:xfrm>
              <a:off x="9848851" y="-620713"/>
              <a:ext cx="203200" cy="230188"/>
            </a:xfrm>
            <a:custGeom>
              <a:avLst/>
              <a:gdLst>
                <a:gd name="T0" fmla="*/ 42 w 54"/>
                <a:gd name="T1" fmla="*/ 59 h 61"/>
                <a:gd name="T2" fmla="*/ 42 w 54"/>
                <a:gd name="T3" fmla="*/ 54 h 61"/>
                <a:gd name="T4" fmla="*/ 42 w 54"/>
                <a:gd name="T5" fmla="*/ 49 h 61"/>
                <a:gd name="T6" fmla="*/ 42 w 54"/>
                <a:gd name="T7" fmla="*/ 49 h 61"/>
                <a:gd name="T8" fmla="*/ 34 w 54"/>
                <a:gd name="T9" fmla="*/ 57 h 61"/>
                <a:gd name="T10" fmla="*/ 22 w 54"/>
                <a:gd name="T11" fmla="*/ 61 h 61"/>
                <a:gd name="T12" fmla="*/ 12 w 54"/>
                <a:gd name="T13" fmla="*/ 59 h 61"/>
                <a:gd name="T14" fmla="*/ 5 w 54"/>
                <a:gd name="T15" fmla="*/ 54 h 61"/>
                <a:gd name="T16" fmla="*/ 1 w 54"/>
                <a:gd name="T17" fmla="*/ 46 h 61"/>
                <a:gd name="T18" fmla="*/ 0 w 54"/>
                <a:gd name="T19" fmla="*/ 37 h 61"/>
                <a:gd name="T20" fmla="*/ 0 w 54"/>
                <a:gd name="T21" fmla="*/ 0 h 61"/>
                <a:gd name="T22" fmla="*/ 12 w 54"/>
                <a:gd name="T23" fmla="*/ 0 h 61"/>
                <a:gd name="T24" fmla="*/ 12 w 54"/>
                <a:gd name="T25" fmla="*/ 32 h 61"/>
                <a:gd name="T26" fmla="*/ 12 w 54"/>
                <a:gd name="T27" fmla="*/ 39 h 61"/>
                <a:gd name="T28" fmla="*/ 14 w 54"/>
                <a:gd name="T29" fmla="*/ 45 h 61"/>
                <a:gd name="T30" fmla="*/ 19 w 54"/>
                <a:gd name="T31" fmla="*/ 49 h 61"/>
                <a:gd name="T32" fmla="*/ 25 w 54"/>
                <a:gd name="T33" fmla="*/ 51 h 61"/>
                <a:gd name="T34" fmla="*/ 37 w 54"/>
                <a:gd name="T35" fmla="*/ 45 h 61"/>
                <a:gd name="T36" fmla="*/ 41 w 54"/>
                <a:gd name="T37" fmla="*/ 31 h 61"/>
                <a:gd name="T38" fmla="*/ 41 w 54"/>
                <a:gd name="T39" fmla="*/ 0 h 61"/>
                <a:gd name="T40" fmla="*/ 53 w 54"/>
                <a:gd name="T41" fmla="*/ 0 h 61"/>
                <a:gd name="T42" fmla="*/ 53 w 54"/>
                <a:gd name="T43" fmla="*/ 46 h 61"/>
                <a:gd name="T44" fmla="*/ 53 w 54"/>
                <a:gd name="T45" fmla="*/ 52 h 61"/>
                <a:gd name="T46" fmla="*/ 54 w 54"/>
                <a:gd name="T47" fmla="*/ 59 h 61"/>
                <a:gd name="T48" fmla="*/ 42 w 54"/>
                <a:gd name="T49" fmla="*/ 5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61">
                  <a:moveTo>
                    <a:pt x="42" y="59"/>
                  </a:moveTo>
                  <a:cubicBezTo>
                    <a:pt x="42" y="58"/>
                    <a:pt x="42" y="56"/>
                    <a:pt x="42" y="54"/>
                  </a:cubicBezTo>
                  <a:cubicBezTo>
                    <a:pt x="42" y="52"/>
                    <a:pt x="42" y="51"/>
                    <a:pt x="42" y="49"/>
                  </a:cubicBezTo>
                  <a:cubicBezTo>
                    <a:pt x="42" y="49"/>
                    <a:pt x="42" y="49"/>
                    <a:pt x="42" y="49"/>
                  </a:cubicBezTo>
                  <a:cubicBezTo>
                    <a:pt x="40" y="52"/>
                    <a:pt x="38" y="55"/>
                    <a:pt x="34" y="57"/>
                  </a:cubicBezTo>
                  <a:cubicBezTo>
                    <a:pt x="31" y="60"/>
                    <a:pt x="27" y="61"/>
                    <a:pt x="22" y="61"/>
                  </a:cubicBezTo>
                  <a:cubicBezTo>
                    <a:pt x="18" y="61"/>
                    <a:pt x="15" y="60"/>
                    <a:pt x="12" y="59"/>
                  </a:cubicBezTo>
                  <a:cubicBezTo>
                    <a:pt x="9" y="58"/>
                    <a:pt x="7" y="56"/>
                    <a:pt x="5" y="54"/>
                  </a:cubicBezTo>
                  <a:cubicBezTo>
                    <a:pt x="4" y="51"/>
                    <a:pt x="2" y="49"/>
                    <a:pt x="1" y="46"/>
                  </a:cubicBezTo>
                  <a:cubicBezTo>
                    <a:pt x="0" y="43"/>
                    <a:pt x="0" y="40"/>
                    <a:pt x="0" y="37"/>
                  </a:cubicBezTo>
                  <a:cubicBezTo>
                    <a:pt x="0" y="0"/>
                    <a:pt x="0" y="0"/>
                    <a:pt x="0" y="0"/>
                  </a:cubicBezTo>
                  <a:cubicBezTo>
                    <a:pt x="12" y="0"/>
                    <a:pt x="12" y="0"/>
                    <a:pt x="12" y="0"/>
                  </a:cubicBezTo>
                  <a:cubicBezTo>
                    <a:pt x="12" y="32"/>
                    <a:pt x="12" y="32"/>
                    <a:pt x="12" y="32"/>
                  </a:cubicBezTo>
                  <a:cubicBezTo>
                    <a:pt x="12" y="35"/>
                    <a:pt x="12" y="37"/>
                    <a:pt x="12" y="39"/>
                  </a:cubicBezTo>
                  <a:cubicBezTo>
                    <a:pt x="13" y="42"/>
                    <a:pt x="13" y="44"/>
                    <a:pt x="14" y="45"/>
                  </a:cubicBezTo>
                  <a:cubicBezTo>
                    <a:pt x="15" y="47"/>
                    <a:pt x="17" y="48"/>
                    <a:pt x="19" y="49"/>
                  </a:cubicBezTo>
                  <a:cubicBezTo>
                    <a:pt x="20" y="50"/>
                    <a:pt x="23" y="51"/>
                    <a:pt x="25" y="51"/>
                  </a:cubicBezTo>
                  <a:cubicBezTo>
                    <a:pt x="30" y="51"/>
                    <a:pt x="34" y="49"/>
                    <a:pt x="37" y="45"/>
                  </a:cubicBezTo>
                  <a:cubicBezTo>
                    <a:pt x="40" y="42"/>
                    <a:pt x="41" y="37"/>
                    <a:pt x="41" y="31"/>
                  </a:cubicBezTo>
                  <a:cubicBezTo>
                    <a:pt x="41" y="0"/>
                    <a:pt x="41" y="0"/>
                    <a:pt x="41" y="0"/>
                  </a:cubicBezTo>
                  <a:cubicBezTo>
                    <a:pt x="53" y="0"/>
                    <a:pt x="53" y="0"/>
                    <a:pt x="53" y="0"/>
                  </a:cubicBezTo>
                  <a:cubicBezTo>
                    <a:pt x="53" y="46"/>
                    <a:pt x="53" y="46"/>
                    <a:pt x="53" y="46"/>
                  </a:cubicBezTo>
                  <a:cubicBezTo>
                    <a:pt x="53" y="48"/>
                    <a:pt x="53" y="50"/>
                    <a:pt x="53" y="52"/>
                  </a:cubicBezTo>
                  <a:cubicBezTo>
                    <a:pt x="53" y="55"/>
                    <a:pt x="53" y="57"/>
                    <a:pt x="54" y="59"/>
                  </a:cubicBezTo>
                  <a:cubicBezTo>
                    <a:pt x="42" y="59"/>
                    <a:pt x="42" y="59"/>
                    <a:pt x="42" y="5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noEditPoints="1"/>
            </p:cNvSpPr>
            <p:nvPr userDrawn="1"/>
          </p:nvSpPr>
          <p:spPr bwMode="auto">
            <a:xfrm>
              <a:off x="10115551" y="-733425"/>
              <a:ext cx="60325" cy="334963"/>
            </a:xfrm>
            <a:custGeom>
              <a:avLst/>
              <a:gdLst>
                <a:gd name="T0" fmla="*/ 14 w 16"/>
                <a:gd name="T1" fmla="*/ 89 h 89"/>
                <a:gd name="T2" fmla="*/ 2 w 16"/>
                <a:gd name="T3" fmla="*/ 89 h 89"/>
                <a:gd name="T4" fmla="*/ 2 w 16"/>
                <a:gd name="T5" fmla="*/ 30 h 89"/>
                <a:gd name="T6" fmla="*/ 14 w 16"/>
                <a:gd name="T7" fmla="*/ 30 h 89"/>
                <a:gd name="T8" fmla="*/ 14 w 16"/>
                <a:gd name="T9" fmla="*/ 89 h 89"/>
                <a:gd name="T10" fmla="*/ 16 w 16"/>
                <a:gd name="T11" fmla="*/ 8 h 89"/>
                <a:gd name="T12" fmla="*/ 13 w 16"/>
                <a:gd name="T13" fmla="*/ 14 h 89"/>
                <a:gd name="T14" fmla="*/ 8 w 16"/>
                <a:gd name="T15" fmla="*/ 16 h 89"/>
                <a:gd name="T16" fmla="*/ 2 w 16"/>
                <a:gd name="T17" fmla="*/ 13 h 89"/>
                <a:gd name="T18" fmla="*/ 0 w 16"/>
                <a:gd name="T19" fmla="*/ 8 h 89"/>
                <a:gd name="T20" fmla="*/ 2 w 16"/>
                <a:gd name="T21" fmla="*/ 3 h 89"/>
                <a:gd name="T22" fmla="*/ 8 w 16"/>
                <a:gd name="T23" fmla="*/ 0 h 89"/>
                <a:gd name="T24" fmla="*/ 13 w 16"/>
                <a:gd name="T25" fmla="*/ 3 h 89"/>
                <a:gd name="T26" fmla="*/ 16 w 16"/>
                <a:gd name="T27"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9">
                  <a:moveTo>
                    <a:pt x="14" y="89"/>
                  </a:moveTo>
                  <a:cubicBezTo>
                    <a:pt x="2" y="89"/>
                    <a:pt x="2" y="89"/>
                    <a:pt x="2" y="89"/>
                  </a:cubicBezTo>
                  <a:cubicBezTo>
                    <a:pt x="2" y="30"/>
                    <a:pt x="2" y="30"/>
                    <a:pt x="2" y="30"/>
                  </a:cubicBezTo>
                  <a:cubicBezTo>
                    <a:pt x="14" y="30"/>
                    <a:pt x="14" y="30"/>
                    <a:pt x="14" y="30"/>
                  </a:cubicBezTo>
                  <a:cubicBezTo>
                    <a:pt x="14" y="89"/>
                    <a:pt x="14" y="89"/>
                    <a:pt x="14" y="89"/>
                  </a:cubicBezTo>
                  <a:close/>
                  <a:moveTo>
                    <a:pt x="16" y="8"/>
                  </a:moveTo>
                  <a:cubicBezTo>
                    <a:pt x="16" y="10"/>
                    <a:pt x="15" y="12"/>
                    <a:pt x="13" y="14"/>
                  </a:cubicBezTo>
                  <a:cubicBezTo>
                    <a:pt x="12" y="15"/>
                    <a:pt x="10" y="16"/>
                    <a:pt x="8" y="16"/>
                  </a:cubicBezTo>
                  <a:cubicBezTo>
                    <a:pt x="6" y="16"/>
                    <a:pt x="4" y="15"/>
                    <a:pt x="2" y="13"/>
                  </a:cubicBezTo>
                  <a:cubicBezTo>
                    <a:pt x="1" y="12"/>
                    <a:pt x="0" y="10"/>
                    <a:pt x="0" y="8"/>
                  </a:cubicBezTo>
                  <a:cubicBezTo>
                    <a:pt x="0" y="6"/>
                    <a:pt x="1" y="4"/>
                    <a:pt x="2" y="3"/>
                  </a:cubicBezTo>
                  <a:cubicBezTo>
                    <a:pt x="4" y="1"/>
                    <a:pt x="6" y="0"/>
                    <a:pt x="8" y="0"/>
                  </a:cubicBezTo>
                  <a:cubicBezTo>
                    <a:pt x="10" y="0"/>
                    <a:pt x="12" y="1"/>
                    <a:pt x="13" y="3"/>
                  </a:cubicBezTo>
                  <a:cubicBezTo>
                    <a:pt x="15" y="4"/>
                    <a:pt x="16" y="6"/>
                    <a:pt x="16"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userDrawn="1"/>
          </p:nvSpPr>
          <p:spPr bwMode="auto">
            <a:xfrm>
              <a:off x="10239376" y="-627063"/>
              <a:ext cx="203200" cy="228600"/>
            </a:xfrm>
            <a:custGeom>
              <a:avLst/>
              <a:gdLst>
                <a:gd name="T0" fmla="*/ 12 w 54"/>
                <a:gd name="T1" fmla="*/ 2 h 61"/>
                <a:gd name="T2" fmla="*/ 12 w 54"/>
                <a:gd name="T3" fmla="*/ 7 h 61"/>
                <a:gd name="T4" fmla="*/ 12 w 54"/>
                <a:gd name="T5" fmla="*/ 11 h 61"/>
                <a:gd name="T6" fmla="*/ 12 w 54"/>
                <a:gd name="T7" fmla="*/ 11 h 61"/>
                <a:gd name="T8" fmla="*/ 16 w 54"/>
                <a:gd name="T9" fmla="*/ 7 h 61"/>
                <a:gd name="T10" fmla="*/ 20 w 54"/>
                <a:gd name="T11" fmla="*/ 3 h 61"/>
                <a:gd name="T12" fmla="*/ 26 w 54"/>
                <a:gd name="T13" fmla="*/ 1 h 61"/>
                <a:gd name="T14" fmla="*/ 32 w 54"/>
                <a:gd name="T15" fmla="*/ 0 h 61"/>
                <a:gd name="T16" fmla="*/ 42 w 54"/>
                <a:gd name="T17" fmla="*/ 2 h 61"/>
                <a:gd name="T18" fmla="*/ 49 w 54"/>
                <a:gd name="T19" fmla="*/ 7 h 61"/>
                <a:gd name="T20" fmla="*/ 53 w 54"/>
                <a:gd name="T21" fmla="*/ 15 h 61"/>
                <a:gd name="T22" fmla="*/ 54 w 54"/>
                <a:gd name="T23" fmla="*/ 24 h 61"/>
                <a:gd name="T24" fmla="*/ 54 w 54"/>
                <a:gd name="T25" fmla="*/ 61 h 61"/>
                <a:gd name="T26" fmla="*/ 42 w 54"/>
                <a:gd name="T27" fmla="*/ 61 h 61"/>
                <a:gd name="T28" fmla="*/ 42 w 54"/>
                <a:gd name="T29" fmla="*/ 28 h 61"/>
                <a:gd name="T30" fmla="*/ 42 w 54"/>
                <a:gd name="T31" fmla="*/ 21 h 61"/>
                <a:gd name="T32" fmla="*/ 40 w 54"/>
                <a:gd name="T33" fmla="*/ 15 h 61"/>
                <a:gd name="T34" fmla="*/ 35 w 54"/>
                <a:gd name="T35" fmla="*/ 11 h 61"/>
                <a:gd name="T36" fmla="*/ 29 w 54"/>
                <a:gd name="T37" fmla="*/ 10 h 61"/>
                <a:gd name="T38" fmla="*/ 17 w 54"/>
                <a:gd name="T39" fmla="*/ 15 h 61"/>
                <a:gd name="T40" fmla="*/ 13 w 54"/>
                <a:gd name="T41" fmla="*/ 29 h 61"/>
                <a:gd name="T42" fmla="*/ 13 w 54"/>
                <a:gd name="T43" fmla="*/ 61 h 61"/>
                <a:gd name="T44" fmla="*/ 1 w 54"/>
                <a:gd name="T45" fmla="*/ 61 h 61"/>
                <a:gd name="T46" fmla="*/ 1 w 54"/>
                <a:gd name="T47" fmla="*/ 14 h 61"/>
                <a:gd name="T48" fmla="*/ 1 w 54"/>
                <a:gd name="T49" fmla="*/ 8 h 61"/>
                <a:gd name="T50" fmla="*/ 0 w 54"/>
                <a:gd name="T51" fmla="*/ 2 h 61"/>
                <a:gd name="T52" fmla="*/ 12 w 54"/>
                <a:gd name="T5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61">
                  <a:moveTo>
                    <a:pt x="12" y="2"/>
                  </a:moveTo>
                  <a:cubicBezTo>
                    <a:pt x="12" y="3"/>
                    <a:pt x="12" y="5"/>
                    <a:pt x="12" y="7"/>
                  </a:cubicBezTo>
                  <a:cubicBezTo>
                    <a:pt x="12" y="9"/>
                    <a:pt x="12" y="10"/>
                    <a:pt x="12" y="11"/>
                  </a:cubicBezTo>
                  <a:cubicBezTo>
                    <a:pt x="12" y="11"/>
                    <a:pt x="12" y="11"/>
                    <a:pt x="12" y="11"/>
                  </a:cubicBezTo>
                  <a:cubicBezTo>
                    <a:pt x="13" y="10"/>
                    <a:pt x="14" y="8"/>
                    <a:pt x="16" y="7"/>
                  </a:cubicBezTo>
                  <a:cubicBezTo>
                    <a:pt x="17" y="6"/>
                    <a:pt x="18" y="4"/>
                    <a:pt x="20" y="3"/>
                  </a:cubicBezTo>
                  <a:cubicBezTo>
                    <a:pt x="22" y="2"/>
                    <a:pt x="24" y="1"/>
                    <a:pt x="26" y="1"/>
                  </a:cubicBezTo>
                  <a:cubicBezTo>
                    <a:pt x="28" y="0"/>
                    <a:pt x="30" y="0"/>
                    <a:pt x="32" y="0"/>
                  </a:cubicBezTo>
                  <a:cubicBezTo>
                    <a:pt x="36" y="0"/>
                    <a:pt x="39" y="1"/>
                    <a:pt x="42" y="2"/>
                  </a:cubicBezTo>
                  <a:cubicBezTo>
                    <a:pt x="44" y="3"/>
                    <a:pt x="47" y="5"/>
                    <a:pt x="49" y="7"/>
                  </a:cubicBezTo>
                  <a:cubicBezTo>
                    <a:pt x="50" y="9"/>
                    <a:pt x="52" y="12"/>
                    <a:pt x="53" y="15"/>
                  </a:cubicBezTo>
                  <a:cubicBezTo>
                    <a:pt x="54" y="18"/>
                    <a:pt x="54" y="21"/>
                    <a:pt x="54" y="24"/>
                  </a:cubicBezTo>
                  <a:cubicBezTo>
                    <a:pt x="54" y="61"/>
                    <a:pt x="54" y="61"/>
                    <a:pt x="54" y="61"/>
                  </a:cubicBezTo>
                  <a:cubicBezTo>
                    <a:pt x="42" y="61"/>
                    <a:pt x="42" y="61"/>
                    <a:pt x="42" y="61"/>
                  </a:cubicBezTo>
                  <a:cubicBezTo>
                    <a:pt x="42" y="28"/>
                    <a:pt x="42" y="28"/>
                    <a:pt x="42" y="28"/>
                  </a:cubicBezTo>
                  <a:cubicBezTo>
                    <a:pt x="42" y="26"/>
                    <a:pt x="42" y="23"/>
                    <a:pt x="42" y="21"/>
                  </a:cubicBezTo>
                  <a:cubicBezTo>
                    <a:pt x="41" y="19"/>
                    <a:pt x="41" y="17"/>
                    <a:pt x="40" y="15"/>
                  </a:cubicBezTo>
                  <a:cubicBezTo>
                    <a:pt x="39" y="14"/>
                    <a:pt x="37" y="12"/>
                    <a:pt x="35" y="11"/>
                  </a:cubicBezTo>
                  <a:cubicBezTo>
                    <a:pt x="34" y="10"/>
                    <a:pt x="31" y="10"/>
                    <a:pt x="29" y="10"/>
                  </a:cubicBezTo>
                  <a:cubicBezTo>
                    <a:pt x="24" y="10"/>
                    <a:pt x="20" y="12"/>
                    <a:pt x="17" y="15"/>
                  </a:cubicBezTo>
                  <a:cubicBezTo>
                    <a:pt x="14" y="19"/>
                    <a:pt x="13" y="24"/>
                    <a:pt x="13" y="29"/>
                  </a:cubicBezTo>
                  <a:cubicBezTo>
                    <a:pt x="13" y="61"/>
                    <a:pt x="13" y="61"/>
                    <a:pt x="13" y="61"/>
                  </a:cubicBezTo>
                  <a:cubicBezTo>
                    <a:pt x="1" y="61"/>
                    <a:pt x="1" y="61"/>
                    <a:pt x="1" y="61"/>
                  </a:cubicBezTo>
                  <a:cubicBezTo>
                    <a:pt x="1" y="14"/>
                    <a:pt x="1" y="14"/>
                    <a:pt x="1" y="14"/>
                  </a:cubicBezTo>
                  <a:cubicBezTo>
                    <a:pt x="1" y="13"/>
                    <a:pt x="1" y="11"/>
                    <a:pt x="1" y="8"/>
                  </a:cubicBezTo>
                  <a:cubicBezTo>
                    <a:pt x="1" y="6"/>
                    <a:pt x="1" y="4"/>
                    <a:pt x="0" y="2"/>
                  </a:cubicBezTo>
                  <a:cubicBezTo>
                    <a:pt x="12" y="2"/>
                    <a:pt x="12" y="2"/>
                    <a:pt x="12" y="2"/>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p:cNvSpPr>
            <p:nvPr userDrawn="1"/>
          </p:nvSpPr>
          <p:spPr bwMode="auto">
            <a:xfrm>
              <a:off x="10480676" y="-684213"/>
              <a:ext cx="146050" cy="290513"/>
            </a:xfrm>
            <a:custGeom>
              <a:avLst/>
              <a:gdLst>
                <a:gd name="T0" fmla="*/ 39 w 39"/>
                <a:gd name="T1" fmla="*/ 26 h 77"/>
                <a:gd name="T2" fmla="*/ 23 w 39"/>
                <a:gd name="T3" fmla="*/ 26 h 77"/>
                <a:gd name="T4" fmla="*/ 23 w 39"/>
                <a:gd name="T5" fmla="*/ 57 h 77"/>
                <a:gd name="T6" fmla="*/ 25 w 39"/>
                <a:gd name="T7" fmla="*/ 65 h 77"/>
                <a:gd name="T8" fmla="*/ 31 w 39"/>
                <a:gd name="T9" fmla="*/ 67 h 77"/>
                <a:gd name="T10" fmla="*/ 35 w 39"/>
                <a:gd name="T11" fmla="*/ 67 h 77"/>
                <a:gd name="T12" fmla="*/ 38 w 39"/>
                <a:gd name="T13" fmla="*/ 66 h 77"/>
                <a:gd name="T14" fmla="*/ 39 w 39"/>
                <a:gd name="T15" fmla="*/ 75 h 77"/>
                <a:gd name="T16" fmla="*/ 34 w 39"/>
                <a:gd name="T17" fmla="*/ 77 h 77"/>
                <a:gd name="T18" fmla="*/ 29 w 39"/>
                <a:gd name="T19" fmla="*/ 77 h 77"/>
                <a:gd name="T20" fmla="*/ 16 w 39"/>
                <a:gd name="T21" fmla="*/ 72 h 77"/>
                <a:gd name="T22" fmla="*/ 11 w 39"/>
                <a:gd name="T23" fmla="*/ 59 h 77"/>
                <a:gd name="T24" fmla="*/ 11 w 39"/>
                <a:gd name="T25" fmla="*/ 26 h 77"/>
                <a:gd name="T26" fmla="*/ 0 w 39"/>
                <a:gd name="T27" fmla="*/ 26 h 77"/>
                <a:gd name="T28" fmla="*/ 0 w 39"/>
                <a:gd name="T29" fmla="*/ 17 h 77"/>
                <a:gd name="T30" fmla="*/ 11 w 39"/>
                <a:gd name="T31" fmla="*/ 17 h 77"/>
                <a:gd name="T32" fmla="*/ 11 w 39"/>
                <a:gd name="T33" fmla="*/ 0 h 77"/>
                <a:gd name="T34" fmla="*/ 23 w 39"/>
                <a:gd name="T35" fmla="*/ 0 h 77"/>
                <a:gd name="T36" fmla="*/ 23 w 39"/>
                <a:gd name="T37" fmla="*/ 17 h 77"/>
                <a:gd name="T38" fmla="*/ 39 w 39"/>
                <a:gd name="T39" fmla="*/ 17 h 77"/>
                <a:gd name="T40" fmla="*/ 39 w 39"/>
                <a:gd name="T4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77">
                  <a:moveTo>
                    <a:pt x="39" y="26"/>
                  </a:moveTo>
                  <a:cubicBezTo>
                    <a:pt x="23" y="26"/>
                    <a:pt x="23" y="26"/>
                    <a:pt x="23" y="26"/>
                  </a:cubicBezTo>
                  <a:cubicBezTo>
                    <a:pt x="23" y="57"/>
                    <a:pt x="23" y="57"/>
                    <a:pt x="23" y="57"/>
                  </a:cubicBezTo>
                  <a:cubicBezTo>
                    <a:pt x="23" y="61"/>
                    <a:pt x="24" y="63"/>
                    <a:pt x="25" y="65"/>
                  </a:cubicBezTo>
                  <a:cubicBezTo>
                    <a:pt x="26" y="66"/>
                    <a:pt x="28" y="67"/>
                    <a:pt x="31" y="67"/>
                  </a:cubicBezTo>
                  <a:cubicBezTo>
                    <a:pt x="32" y="67"/>
                    <a:pt x="34" y="67"/>
                    <a:pt x="35" y="67"/>
                  </a:cubicBezTo>
                  <a:cubicBezTo>
                    <a:pt x="36" y="67"/>
                    <a:pt x="37" y="66"/>
                    <a:pt x="38" y="66"/>
                  </a:cubicBezTo>
                  <a:cubicBezTo>
                    <a:pt x="39" y="75"/>
                    <a:pt x="39" y="75"/>
                    <a:pt x="39" y="75"/>
                  </a:cubicBezTo>
                  <a:cubicBezTo>
                    <a:pt x="37" y="76"/>
                    <a:pt x="36" y="76"/>
                    <a:pt x="34" y="77"/>
                  </a:cubicBezTo>
                  <a:cubicBezTo>
                    <a:pt x="32" y="77"/>
                    <a:pt x="30" y="77"/>
                    <a:pt x="29" y="77"/>
                  </a:cubicBezTo>
                  <a:cubicBezTo>
                    <a:pt x="23" y="77"/>
                    <a:pt x="19" y="76"/>
                    <a:pt x="16" y="72"/>
                  </a:cubicBezTo>
                  <a:cubicBezTo>
                    <a:pt x="13" y="69"/>
                    <a:pt x="11" y="65"/>
                    <a:pt x="11" y="59"/>
                  </a:cubicBezTo>
                  <a:cubicBezTo>
                    <a:pt x="11" y="26"/>
                    <a:pt x="11" y="26"/>
                    <a:pt x="11" y="26"/>
                  </a:cubicBezTo>
                  <a:cubicBezTo>
                    <a:pt x="0" y="26"/>
                    <a:pt x="0" y="26"/>
                    <a:pt x="0" y="26"/>
                  </a:cubicBezTo>
                  <a:cubicBezTo>
                    <a:pt x="0" y="17"/>
                    <a:pt x="0" y="17"/>
                    <a:pt x="0" y="17"/>
                  </a:cubicBezTo>
                  <a:cubicBezTo>
                    <a:pt x="11" y="17"/>
                    <a:pt x="11" y="17"/>
                    <a:pt x="11" y="17"/>
                  </a:cubicBezTo>
                  <a:cubicBezTo>
                    <a:pt x="11" y="0"/>
                    <a:pt x="11" y="0"/>
                    <a:pt x="11" y="0"/>
                  </a:cubicBezTo>
                  <a:cubicBezTo>
                    <a:pt x="23" y="0"/>
                    <a:pt x="23" y="0"/>
                    <a:pt x="23" y="0"/>
                  </a:cubicBezTo>
                  <a:cubicBezTo>
                    <a:pt x="23" y="17"/>
                    <a:pt x="23" y="17"/>
                    <a:pt x="23" y="17"/>
                  </a:cubicBezTo>
                  <a:cubicBezTo>
                    <a:pt x="39" y="17"/>
                    <a:pt x="39" y="17"/>
                    <a:pt x="39" y="17"/>
                  </a:cubicBezTo>
                  <a:cubicBezTo>
                    <a:pt x="39" y="26"/>
                    <a:pt x="39" y="26"/>
                    <a:pt x="39" y="26"/>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noEditPoints="1"/>
            </p:cNvSpPr>
            <p:nvPr userDrawn="1"/>
          </p:nvSpPr>
          <p:spPr bwMode="auto">
            <a:xfrm>
              <a:off x="10660063" y="-733425"/>
              <a:ext cx="60325" cy="334963"/>
            </a:xfrm>
            <a:custGeom>
              <a:avLst/>
              <a:gdLst>
                <a:gd name="T0" fmla="*/ 14 w 16"/>
                <a:gd name="T1" fmla="*/ 89 h 89"/>
                <a:gd name="T2" fmla="*/ 2 w 16"/>
                <a:gd name="T3" fmla="*/ 89 h 89"/>
                <a:gd name="T4" fmla="*/ 2 w 16"/>
                <a:gd name="T5" fmla="*/ 30 h 89"/>
                <a:gd name="T6" fmla="*/ 14 w 16"/>
                <a:gd name="T7" fmla="*/ 30 h 89"/>
                <a:gd name="T8" fmla="*/ 14 w 16"/>
                <a:gd name="T9" fmla="*/ 89 h 89"/>
                <a:gd name="T10" fmla="*/ 16 w 16"/>
                <a:gd name="T11" fmla="*/ 8 h 89"/>
                <a:gd name="T12" fmla="*/ 14 w 16"/>
                <a:gd name="T13" fmla="*/ 14 h 89"/>
                <a:gd name="T14" fmla="*/ 8 w 16"/>
                <a:gd name="T15" fmla="*/ 16 h 89"/>
                <a:gd name="T16" fmla="*/ 2 w 16"/>
                <a:gd name="T17" fmla="*/ 13 h 89"/>
                <a:gd name="T18" fmla="*/ 0 w 16"/>
                <a:gd name="T19" fmla="*/ 8 h 89"/>
                <a:gd name="T20" fmla="*/ 2 w 16"/>
                <a:gd name="T21" fmla="*/ 3 h 89"/>
                <a:gd name="T22" fmla="*/ 8 w 16"/>
                <a:gd name="T23" fmla="*/ 0 h 89"/>
                <a:gd name="T24" fmla="*/ 14 w 16"/>
                <a:gd name="T25" fmla="*/ 3 h 89"/>
                <a:gd name="T26" fmla="*/ 16 w 16"/>
                <a:gd name="T27"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9">
                  <a:moveTo>
                    <a:pt x="14" y="89"/>
                  </a:moveTo>
                  <a:cubicBezTo>
                    <a:pt x="2" y="89"/>
                    <a:pt x="2" y="89"/>
                    <a:pt x="2" y="89"/>
                  </a:cubicBezTo>
                  <a:cubicBezTo>
                    <a:pt x="2" y="30"/>
                    <a:pt x="2" y="30"/>
                    <a:pt x="2" y="30"/>
                  </a:cubicBezTo>
                  <a:cubicBezTo>
                    <a:pt x="14" y="30"/>
                    <a:pt x="14" y="30"/>
                    <a:pt x="14" y="30"/>
                  </a:cubicBezTo>
                  <a:cubicBezTo>
                    <a:pt x="14" y="89"/>
                    <a:pt x="14" y="89"/>
                    <a:pt x="14" y="89"/>
                  </a:cubicBezTo>
                  <a:close/>
                  <a:moveTo>
                    <a:pt x="16" y="8"/>
                  </a:moveTo>
                  <a:cubicBezTo>
                    <a:pt x="16" y="10"/>
                    <a:pt x="15" y="12"/>
                    <a:pt x="14" y="14"/>
                  </a:cubicBezTo>
                  <a:cubicBezTo>
                    <a:pt x="12" y="15"/>
                    <a:pt x="10" y="16"/>
                    <a:pt x="8" y="16"/>
                  </a:cubicBezTo>
                  <a:cubicBezTo>
                    <a:pt x="6" y="16"/>
                    <a:pt x="4" y="15"/>
                    <a:pt x="2" y="13"/>
                  </a:cubicBezTo>
                  <a:cubicBezTo>
                    <a:pt x="1" y="12"/>
                    <a:pt x="0" y="10"/>
                    <a:pt x="0" y="8"/>
                  </a:cubicBezTo>
                  <a:cubicBezTo>
                    <a:pt x="0" y="6"/>
                    <a:pt x="1" y="4"/>
                    <a:pt x="2" y="3"/>
                  </a:cubicBezTo>
                  <a:cubicBezTo>
                    <a:pt x="4" y="1"/>
                    <a:pt x="6" y="0"/>
                    <a:pt x="8" y="0"/>
                  </a:cubicBezTo>
                  <a:cubicBezTo>
                    <a:pt x="10" y="0"/>
                    <a:pt x="12" y="1"/>
                    <a:pt x="14" y="3"/>
                  </a:cubicBezTo>
                  <a:cubicBezTo>
                    <a:pt x="15" y="4"/>
                    <a:pt x="16" y="6"/>
                    <a:pt x="16"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2"/>
            <p:cNvSpPr>
              <a:spLocks/>
            </p:cNvSpPr>
            <p:nvPr userDrawn="1"/>
          </p:nvSpPr>
          <p:spPr bwMode="auto">
            <a:xfrm>
              <a:off x="10788651" y="-755650"/>
              <a:ext cx="44450" cy="357188"/>
            </a:xfrm>
            <a:custGeom>
              <a:avLst/>
              <a:gdLst>
                <a:gd name="T0" fmla="*/ 28 w 28"/>
                <a:gd name="T1" fmla="*/ 225 h 225"/>
                <a:gd name="T2" fmla="*/ 0 w 28"/>
                <a:gd name="T3" fmla="*/ 225 h 225"/>
                <a:gd name="T4" fmla="*/ 0 w 28"/>
                <a:gd name="T5" fmla="*/ 0 h 225"/>
                <a:gd name="T6" fmla="*/ 28 w 28"/>
                <a:gd name="T7" fmla="*/ 0 h 225"/>
                <a:gd name="T8" fmla="*/ 28 w 28"/>
                <a:gd name="T9" fmla="*/ 225 h 225"/>
                <a:gd name="T10" fmla="*/ 28 w 28"/>
                <a:gd name="T11" fmla="*/ 225 h 225"/>
              </a:gdLst>
              <a:ahLst/>
              <a:cxnLst>
                <a:cxn ang="0">
                  <a:pos x="T0" y="T1"/>
                </a:cxn>
                <a:cxn ang="0">
                  <a:pos x="T2" y="T3"/>
                </a:cxn>
                <a:cxn ang="0">
                  <a:pos x="T4" y="T5"/>
                </a:cxn>
                <a:cxn ang="0">
                  <a:pos x="T6" y="T7"/>
                </a:cxn>
                <a:cxn ang="0">
                  <a:pos x="T8" y="T9"/>
                </a:cxn>
                <a:cxn ang="0">
                  <a:pos x="T10" y="T11"/>
                </a:cxn>
              </a:cxnLst>
              <a:rect l="0" t="0" r="r" b="b"/>
              <a:pathLst>
                <a:path w="28" h="225">
                  <a:moveTo>
                    <a:pt x="28" y="225"/>
                  </a:moveTo>
                  <a:lnTo>
                    <a:pt x="0" y="225"/>
                  </a:lnTo>
                  <a:lnTo>
                    <a:pt x="0" y="0"/>
                  </a:lnTo>
                  <a:lnTo>
                    <a:pt x="28" y="0"/>
                  </a:lnTo>
                  <a:lnTo>
                    <a:pt x="28" y="225"/>
                  </a:lnTo>
                  <a:lnTo>
                    <a:pt x="28" y="225"/>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3"/>
            <p:cNvSpPr>
              <a:spLocks noEditPoints="1"/>
            </p:cNvSpPr>
            <p:nvPr userDrawn="1"/>
          </p:nvSpPr>
          <p:spPr bwMode="auto">
            <a:xfrm>
              <a:off x="10885488" y="-627063"/>
              <a:ext cx="222250" cy="236538"/>
            </a:xfrm>
            <a:custGeom>
              <a:avLst/>
              <a:gdLst>
                <a:gd name="T0" fmla="*/ 47 w 59"/>
                <a:gd name="T1" fmla="*/ 26 h 63"/>
                <a:gd name="T2" fmla="*/ 46 w 59"/>
                <a:gd name="T3" fmla="*/ 19 h 63"/>
                <a:gd name="T4" fmla="*/ 43 w 59"/>
                <a:gd name="T5" fmla="*/ 14 h 63"/>
                <a:gd name="T6" fmla="*/ 38 w 59"/>
                <a:gd name="T7" fmla="*/ 11 h 63"/>
                <a:gd name="T8" fmla="*/ 31 w 59"/>
                <a:gd name="T9" fmla="*/ 9 h 63"/>
                <a:gd name="T10" fmla="*/ 24 w 59"/>
                <a:gd name="T11" fmla="*/ 11 h 63"/>
                <a:gd name="T12" fmla="*/ 18 w 59"/>
                <a:gd name="T13" fmla="*/ 14 h 63"/>
                <a:gd name="T14" fmla="*/ 14 w 59"/>
                <a:gd name="T15" fmla="*/ 19 h 63"/>
                <a:gd name="T16" fmla="*/ 12 w 59"/>
                <a:gd name="T17" fmla="*/ 26 h 63"/>
                <a:gd name="T18" fmla="*/ 47 w 59"/>
                <a:gd name="T19" fmla="*/ 26 h 63"/>
                <a:gd name="T20" fmla="*/ 59 w 59"/>
                <a:gd name="T21" fmla="*/ 31 h 63"/>
                <a:gd name="T22" fmla="*/ 59 w 59"/>
                <a:gd name="T23" fmla="*/ 33 h 63"/>
                <a:gd name="T24" fmla="*/ 59 w 59"/>
                <a:gd name="T25" fmla="*/ 35 h 63"/>
                <a:gd name="T26" fmla="*/ 12 w 59"/>
                <a:gd name="T27" fmla="*/ 35 h 63"/>
                <a:gd name="T28" fmla="*/ 14 w 59"/>
                <a:gd name="T29" fmla="*/ 42 h 63"/>
                <a:gd name="T30" fmla="*/ 18 w 59"/>
                <a:gd name="T31" fmla="*/ 48 h 63"/>
                <a:gd name="T32" fmla="*/ 24 w 59"/>
                <a:gd name="T33" fmla="*/ 51 h 63"/>
                <a:gd name="T34" fmla="*/ 31 w 59"/>
                <a:gd name="T35" fmla="*/ 53 h 63"/>
                <a:gd name="T36" fmla="*/ 42 w 59"/>
                <a:gd name="T37" fmla="*/ 50 h 63"/>
                <a:gd name="T38" fmla="*/ 49 w 59"/>
                <a:gd name="T39" fmla="*/ 44 h 63"/>
                <a:gd name="T40" fmla="*/ 57 w 59"/>
                <a:gd name="T41" fmla="*/ 50 h 63"/>
                <a:gd name="T42" fmla="*/ 46 w 59"/>
                <a:gd name="T43" fmla="*/ 60 h 63"/>
                <a:gd name="T44" fmla="*/ 31 w 59"/>
                <a:gd name="T45" fmla="*/ 63 h 63"/>
                <a:gd name="T46" fmla="*/ 19 w 59"/>
                <a:gd name="T47" fmla="*/ 60 h 63"/>
                <a:gd name="T48" fmla="*/ 9 w 59"/>
                <a:gd name="T49" fmla="*/ 54 h 63"/>
                <a:gd name="T50" fmla="*/ 2 w 59"/>
                <a:gd name="T51" fmla="*/ 44 h 63"/>
                <a:gd name="T52" fmla="*/ 0 w 59"/>
                <a:gd name="T53" fmla="*/ 31 h 63"/>
                <a:gd name="T54" fmla="*/ 2 w 59"/>
                <a:gd name="T55" fmla="*/ 19 h 63"/>
                <a:gd name="T56" fmla="*/ 9 w 59"/>
                <a:gd name="T57" fmla="*/ 9 h 63"/>
                <a:gd name="T58" fmla="*/ 18 w 59"/>
                <a:gd name="T59" fmla="*/ 2 h 63"/>
                <a:gd name="T60" fmla="*/ 31 w 59"/>
                <a:gd name="T61" fmla="*/ 0 h 63"/>
                <a:gd name="T62" fmla="*/ 43 w 59"/>
                <a:gd name="T63" fmla="*/ 2 h 63"/>
                <a:gd name="T64" fmla="*/ 52 w 59"/>
                <a:gd name="T65" fmla="*/ 8 h 63"/>
                <a:gd name="T66" fmla="*/ 57 w 59"/>
                <a:gd name="T67" fmla="*/ 18 h 63"/>
                <a:gd name="T68" fmla="*/ 59 w 59"/>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63">
                  <a:moveTo>
                    <a:pt x="47" y="26"/>
                  </a:moveTo>
                  <a:cubicBezTo>
                    <a:pt x="47" y="24"/>
                    <a:pt x="47" y="22"/>
                    <a:pt x="46" y="19"/>
                  </a:cubicBezTo>
                  <a:cubicBezTo>
                    <a:pt x="45" y="17"/>
                    <a:pt x="44" y="16"/>
                    <a:pt x="43" y="14"/>
                  </a:cubicBezTo>
                  <a:cubicBezTo>
                    <a:pt x="42" y="13"/>
                    <a:pt x="40" y="11"/>
                    <a:pt x="38" y="11"/>
                  </a:cubicBezTo>
                  <a:cubicBezTo>
                    <a:pt x="36" y="10"/>
                    <a:pt x="33" y="9"/>
                    <a:pt x="31" y="9"/>
                  </a:cubicBezTo>
                  <a:cubicBezTo>
                    <a:pt x="28" y="9"/>
                    <a:pt x="26" y="10"/>
                    <a:pt x="24" y="11"/>
                  </a:cubicBezTo>
                  <a:cubicBezTo>
                    <a:pt x="21" y="11"/>
                    <a:pt x="19" y="13"/>
                    <a:pt x="18" y="14"/>
                  </a:cubicBezTo>
                  <a:cubicBezTo>
                    <a:pt x="16" y="16"/>
                    <a:pt x="15" y="17"/>
                    <a:pt x="14" y="19"/>
                  </a:cubicBezTo>
                  <a:cubicBezTo>
                    <a:pt x="13" y="22"/>
                    <a:pt x="12" y="24"/>
                    <a:pt x="12" y="26"/>
                  </a:cubicBezTo>
                  <a:cubicBezTo>
                    <a:pt x="47" y="26"/>
                    <a:pt x="47" y="26"/>
                    <a:pt x="47" y="26"/>
                  </a:cubicBezTo>
                  <a:close/>
                  <a:moveTo>
                    <a:pt x="59" y="31"/>
                  </a:moveTo>
                  <a:cubicBezTo>
                    <a:pt x="59" y="32"/>
                    <a:pt x="59" y="32"/>
                    <a:pt x="59" y="33"/>
                  </a:cubicBezTo>
                  <a:cubicBezTo>
                    <a:pt x="59" y="34"/>
                    <a:pt x="59" y="34"/>
                    <a:pt x="59"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1" y="53"/>
                  </a:cubicBezTo>
                  <a:cubicBezTo>
                    <a:pt x="35" y="53"/>
                    <a:pt x="39" y="52"/>
                    <a:pt x="42" y="50"/>
                  </a:cubicBezTo>
                  <a:cubicBezTo>
                    <a:pt x="45" y="48"/>
                    <a:pt x="47" y="46"/>
                    <a:pt x="49" y="44"/>
                  </a:cubicBezTo>
                  <a:cubicBezTo>
                    <a:pt x="57" y="50"/>
                    <a:pt x="57" y="50"/>
                    <a:pt x="57" y="50"/>
                  </a:cubicBezTo>
                  <a:cubicBezTo>
                    <a:pt x="54" y="55"/>
                    <a:pt x="50" y="58"/>
                    <a:pt x="46" y="60"/>
                  </a:cubicBezTo>
                  <a:cubicBezTo>
                    <a:pt x="41" y="62"/>
                    <a:pt x="37" y="63"/>
                    <a:pt x="31" y="63"/>
                  </a:cubicBezTo>
                  <a:cubicBezTo>
                    <a:pt x="27" y="63"/>
                    <a:pt x="23" y="62"/>
                    <a:pt x="19" y="60"/>
                  </a:cubicBezTo>
                  <a:cubicBezTo>
                    <a:pt x="15" y="59"/>
                    <a:pt x="12" y="57"/>
                    <a:pt x="9" y="54"/>
                  </a:cubicBezTo>
                  <a:cubicBezTo>
                    <a:pt x="6" y="51"/>
                    <a:pt x="4" y="48"/>
                    <a:pt x="2" y="44"/>
                  </a:cubicBezTo>
                  <a:cubicBezTo>
                    <a:pt x="1" y="40"/>
                    <a:pt x="0" y="36"/>
                    <a:pt x="0" y="31"/>
                  </a:cubicBezTo>
                  <a:cubicBezTo>
                    <a:pt x="0" y="27"/>
                    <a:pt x="1" y="23"/>
                    <a:pt x="2" y="19"/>
                  </a:cubicBezTo>
                  <a:cubicBezTo>
                    <a:pt x="4" y="15"/>
                    <a:pt x="6" y="12"/>
                    <a:pt x="9" y="9"/>
                  </a:cubicBezTo>
                  <a:cubicBezTo>
                    <a:pt x="11" y="6"/>
                    <a:pt x="15" y="4"/>
                    <a:pt x="18" y="2"/>
                  </a:cubicBezTo>
                  <a:cubicBezTo>
                    <a:pt x="22" y="1"/>
                    <a:pt x="26" y="0"/>
                    <a:pt x="31" y="0"/>
                  </a:cubicBezTo>
                  <a:cubicBezTo>
                    <a:pt x="35" y="0"/>
                    <a:pt x="39" y="1"/>
                    <a:pt x="43" y="2"/>
                  </a:cubicBezTo>
                  <a:cubicBezTo>
                    <a:pt x="46" y="4"/>
                    <a:pt x="49" y="6"/>
                    <a:pt x="52" y="8"/>
                  </a:cubicBezTo>
                  <a:cubicBezTo>
                    <a:pt x="54" y="11"/>
                    <a:pt x="56" y="14"/>
                    <a:pt x="57" y="18"/>
                  </a:cubicBezTo>
                  <a:cubicBezTo>
                    <a:pt x="59" y="22"/>
                    <a:pt x="59" y="26"/>
                    <a:pt x="59"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p:cNvSpPr>
            <p:nvPr userDrawn="1"/>
          </p:nvSpPr>
          <p:spPr bwMode="auto">
            <a:xfrm>
              <a:off x="11141076" y="-627063"/>
              <a:ext cx="180975" cy="236538"/>
            </a:xfrm>
            <a:custGeom>
              <a:avLst/>
              <a:gdLst>
                <a:gd name="T0" fmla="*/ 39 w 48"/>
                <a:gd name="T1" fmla="*/ 17 h 63"/>
                <a:gd name="T2" fmla="*/ 34 w 48"/>
                <a:gd name="T3" fmla="*/ 11 h 63"/>
                <a:gd name="T4" fmla="*/ 25 w 48"/>
                <a:gd name="T5" fmla="*/ 9 h 63"/>
                <a:gd name="T6" fmla="*/ 21 w 48"/>
                <a:gd name="T7" fmla="*/ 10 h 63"/>
                <a:gd name="T8" fmla="*/ 18 w 48"/>
                <a:gd name="T9" fmla="*/ 11 h 63"/>
                <a:gd name="T10" fmla="*/ 15 w 48"/>
                <a:gd name="T11" fmla="*/ 13 h 63"/>
                <a:gd name="T12" fmla="*/ 14 w 48"/>
                <a:gd name="T13" fmla="*/ 17 h 63"/>
                <a:gd name="T14" fmla="*/ 18 w 48"/>
                <a:gd name="T15" fmla="*/ 23 h 63"/>
                <a:gd name="T16" fmla="*/ 28 w 48"/>
                <a:gd name="T17" fmla="*/ 26 h 63"/>
                <a:gd name="T18" fmla="*/ 36 w 48"/>
                <a:gd name="T19" fmla="*/ 28 h 63"/>
                <a:gd name="T20" fmla="*/ 42 w 48"/>
                <a:gd name="T21" fmla="*/ 32 h 63"/>
                <a:gd name="T22" fmla="*/ 46 w 48"/>
                <a:gd name="T23" fmla="*/ 37 h 63"/>
                <a:gd name="T24" fmla="*/ 48 w 48"/>
                <a:gd name="T25" fmla="*/ 44 h 63"/>
                <a:gd name="T26" fmla="*/ 46 w 48"/>
                <a:gd name="T27" fmla="*/ 52 h 63"/>
                <a:gd name="T28" fmla="*/ 41 w 48"/>
                <a:gd name="T29" fmla="*/ 58 h 63"/>
                <a:gd name="T30" fmla="*/ 33 w 48"/>
                <a:gd name="T31" fmla="*/ 62 h 63"/>
                <a:gd name="T32" fmla="*/ 24 w 48"/>
                <a:gd name="T33" fmla="*/ 63 h 63"/>
                <a:gd name="T34" fmla="*/ 11 w 48"/>
                <a:gd name="T35" fmla="*/ 60 h 63"/>
                <a:gd name="T36" fmla="*/ 0 w 48"/>
                <a:gd name="T37" fmla="*/ 52 h 63"/>
                <a:gd name="T38" fmla="*/ 9 w 48"/>
                <a:gd name="T39" fmla="*/ 45 h 63"/>
                <a:gd name="T40" fmla="*/ 15 w 48"/>
                <a:gd name="T41" fmla="*/ 51 h 63"/>
                <a:gd name="T42" fmla="*/ 24 w 48"/>
                <a:gd name="T43" fmla="*/ 53 h 63"/>
                <a:gd name="T44" fmla="*/ 29 w 48"/>
                <a:gd name="T45" fmla="*/ 53 h 63"/>
                <a:gd name="T46" fmla="*/ 33 w 48"/>
                <a:gd name="T47" fmla="*/ 51 h 63"/>
                <a:gd name="T48" fmla="*/ 35 w 48"/>
                <a:gd name="T49" fmla="*/ 49 h 63"/>
                <a:gd name="T50" fmla="*/ 36 w 48"/>
                <a:gd name="T51" fmla="*/ 45 h 63"/>
                <a:gd name="T52" fmla="*/ 32 w 48"/>
                <a:gd name="T53" fmla="*/ 38 h 63"/>
                <a:gd name="T54" fmla="*/ 21 w 48"/>
                <a:gd name="T55" fmla="*/ 35 h 63"/>
                <a:gd name="T56" fmla="*/ 15 w 48"/>
                <a:gd name="T57" fmla="*/ 33 h 63"/>
                <a:gd name="T58" fmla="*/ 9 w 48"/>
                <a:gd name="T59" fmla="*/ 30 h 63"/>
                <a:gd name="T60" fmla="*/ 5 w 48"/>
                <a:gd name="T61" fmla="*/ 25 h 63"/>
                <a:gd name="T62" fmla="*/ 3 w 48"/>
                <a:gd name="T63" fmla="*/ 18 h 63"/>
                <a:gd name="T64" fmla="*/ 5 w 48"/>
                <a:gd name="T65" fmla="*/ 10 h 63"/>
                <a:gd name="T66" fmla="*/ 10 w 48"/>
                <a:gd name="T67" fmla="*/ 4 h 63"/>
                <a:gd name="T68" fmla="*/ 18 w 48"/>
                <a:gd name="T69" fmla="*/ 1 h 63"/>
                <a:gd name="T70" fmla="*/ 26 w 48"/>
                <a:gd name="T71" fmla="*/ 0 h 63"/>
                <a:gd name="T72" fmla="*/ 38 w 48"/>
                <a:gd name="T73" fmla="*/ 2 h 63"/>
                <a:gd name="T74" fmla="*/ 47 w 48"/>
                <a:gd name="T75" fmla="*/ 10 h 63"/>
                <a:gd name="T76" fmla="*/ 39 w 48"/>
                <a:gd name="T77" fmla="*/ 1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63">
                  <a:moveTo>
                    <a:pt x="39" y="17"/>
                  </a:moveTo>
                  <a:cubicBezTo>
                    <a:pt x="38" y="14"/>
                    <a:pt x="36" y="13"/>
                    <a:pt x="34" y="11"/>
                  </a:cubicBezTo>
                  <a:cubicBezTo>
                    <a:pt x="31" y="10"/>
                    <a:pt x="28" y="9"/>
                    <a:pt x="25" y="9"/>
                  </a:cubicBezTo>
                  <a:cubicBezTo>
                    <a:pt x="24" y="9"/>
                    <a:pt x="23" y="9"/>
                    <a:pt x="21" y="10"/>
                  </a:cubicBezTo>
                  <a:cubicBezTo>
                    <a:pt x="20" y="10"/>
                    <a:pt x="19" y="10"/>
                    <a:pt x="18" y="11"/>
                  </a:cubicBezTo>
                  <a:cubicBezTo>
                    <a:pt x="17" y="12"/>
                    <a:pt x="16" y="13"/>
                    <a:pt x="15" y="13"/>
                  </a:cubicBezTo>
                  <a:cubicBezTo>
                    <a:pt x="15" y="14"/>
                    <a:pt x="14" y="16"/>
                    <a:pt x="14" y="17"/>
                  </a:cubicBezTo>
                  <a:cubicBezTo>
                    <a:pt x="14" y="20"/>
                    <a:pt x="16" y="21"/>
                    <a:pt x="18" y="23"/>
                  </a:cubicBezTo>
                  <a:cubicBezTo>
                    <a:pt x="20" y="24"/>
                    <a:pt x="23" y="25"/>
                    <a:pt x="28" y="26"/>
                  </a:cubicBezTo>
                  <a:cubicBezTo>
                    <a:pt x="31" y="27"/>
                    <a:pt x="33" y="27"/>
                    <a:pt x="36" y="28"/>
                  </a:cubicBezTo>
                  <a:cubicBezTo>
                    <a:pt x="38" y="29"/>
                    <a:pt x="40" y="30"/>
                    <a:pt x="42" y="32"/>
                  </a:cubicBezTo>
                  <a:cubicBezTo>
                    <a:pt x="44" y="33"/>
                    <a:pt x="45" y="35"/>
                    <a:pt x="46" y="37"/>
                  </a:cubicBezTo>
                  <a:cubicBezTo>
                    <a:pt x="47" y="39"/>
                    <a:pt x="48" y="41"/>
                    <a:pt x="48" y="44"/>
                  </a:cubicBezTo>
                  <a:cubicBezTo>
                    <a:pt x="48" y="47"/>
                    <a:pt x="47" y="50"/>
                    <a:pt x="46" y="52"/>
                  </a:cubicBezTo>
                  <a:cubicBezTo>
                    <a:pt x="45" y="55"/>
                    <a:pt x="43" y="57"/>
                    <a:pt x="41" y="58"/>
                  </a:cubicBezTo>
                  <a:cubicBezTo>
                    <a:pt x="38" y="60"/>
                    <a:pt x="36" y="61"/>
                    <a:pt x="33" y="62"/>
                  </a:cubicBezTo>
                  <a:cubicBezTo>
                    <a:pt x="30" y="62"/>
                    <a:pt x="27" y="63"/>
                    <a:pt x="24" y="63"/>
                  </a:cubicBezTo>
                  <a:cubicBezTo>
                    <a:pt x="20" y="63"/>
                    <a:pt x="15" y="62"/>
                    <a:pt x="11" y="60"/>
                  </a:cubicBezTo>
                  <a:cubicBezTo>
                    <a:pt x="7" y="58"/>
                    <a:pt x="3" y="56"/>
                    <a:pt x="0" y="52"/>
                  </a:cubicBezTo>
                  <a:cubicBezTo>
                    <a:pt x="9" y="45"/>
                    <a:pt x="9" y="45"/>
                    <a:pt x="9" y="45"/>
                  </a:cubicBezTo>
                  <a:cubicBezTo>
                    <a:pt x="10" y="47"/>
                    <a:pt x="12" y="49"/>
                    <a:pt x="15" y="51"/>
                  </a:cubicBezTo>
                  <a:cubicBezTo>
                    <a:pt x="18" y="52"/>
                    <a:pt x="21" y="53"/>
                    <a:pt x="24" y="53"/>
                  </a:cubicBezTo>
                  <a:cubicBezTo>
                    <a:pt x="26" y="53"/>
                    <a:pt x="27" y="53"/>
                    <a:pt x="29" y="53"/>
                  </a:cubicBezTo>
                  <a:cubicBezTo>
                    <a:pt x="30" y="52"/>
                    <a:pt x="31" y="52"/>
                    <a:pt x="33" y="51"/>
                  </a:cubicBezTo>
                  <a:cubicBezTo>
                    <a:pt x="34" y="51"/>
                    <a:pt x="35" y="50"/>
                    <a:pt x="35" y="49"/>
                  </a:cubicBezTo>
                  <a:cubicBezTo>
                    <a:pt x="36" y="48"/>
                    <a:pt x="36" y="46"/>
                    <a:pt x="36" y="45"/>
                  </a:cubicBezTo>
                  <a:cubicBezTo>
                    <a:pt x="36" y="42"/>
                    <a:pt x="35" y="40"/>
                    <a:pt x="32" y="38"/>
                  </a:cubicBezTo>
                  <a:cubicBezTo>
                    <a:pt x="30" y="37"/>
                    <a:pt x="26" y="36"/>
                    <a:pt x="21" y="35"/>
                  </a:cubicBezTo>
                  <a:cubicBezTo>
                    <a:pt x="19" y="34"/>
                    <a:pt x="17" y="34"/>
                    <a:pt x="15" y="33"/>
                  </a:cubicBezTo>
                  <a:cubicBezTo>
                    <a:pt x="13" y="32"/>
                    <a:pt x="11" y="31"/>
                    <a:pt x="9" y="30"/>
                  </a:cubicBezTo>
                  <a:cubicBezTo>
                    <a:pt x="7" y="29"/>
                    <a:pt x="6" y="27"/>
                    <a:pt x="5" y="25"/>
                  </a:cubicBezTo>
                  <a:cubicBezTo>
                    <a:pt x="4" y="23"/>
                    <a:pt x="3" y="21"/>
                    <a:pt x="3" y="18"/>
                  </a:cubicBezTo>
                  <a:cubicBezTo>
                    <a:pt x="3" y="15"/>
                    <a:pt x="4" y="12"/>
                    <a:pt x="5" y="10"/>
                  </a:cubicBezTo>
                  <a:cubicBezTo>
                    <a:pt x="7" y="8"/>
                    <a:pt x="8" y="6"/>
                    <a:pt x="10" y="4"/>
                  </a:cubicBezTo>
                  <a:cubicBezTo>
                    <a:pt x="13" y="3"/>
                    <a:pt x="15" y="2"/>
                    <a:pt x="18" y="1"/>
                  </a:cubicBezTo>
                  <a:cubicBezTo>
                    <a:pt x="20" y="0"/>
                    <a:pt x="23" y="0"/>
                    <a:pt x="26" y="0"/>
                  </a:cubicBezTo>
                  <a:cubicBezTo>
                    <a:pt x="30" y="0"/>
                    <a:pt x="34" y="1"/>
                    <a:pt x="38" y="2"/>
                  </a:cubicBezTo>
                  <a:cubicBezTo>
                    <a:pt x="42" y="4"/>
                    <a:pt x="45" y="7"/>
                    <a:pt x="47" y="10"/>
                  </a:cubicBezTo>
                  <a:cubicBezTo>
                    <a:pt x="39" y="17"/>
                    <a:pt x="39" y="17"/>
                    <a:pt x="39" y="17"/>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5"/>
            <p:cNvSpPr>
              <a:spLocks noEditPoints="1"/>
            </p:cNvSpPr>
            <p:nvPr userDrawn="1"/>
          </p:nvSpPr>
          <p:spPr bwMode="auto">
            <a:xfrm>
              <a:off x="11476038" y="-627063"/>
              <a:ext cx="198438" cy="236538"/>
            </a:xfrm>
            <a:custGeom>
              <a:avLst/>
              <a:gdLst>
                <a:gd name="T0" fmla="*/ 38 w 53"/>
                <a:gd name="T1" fmla="*/ 33 h 63"/>
                <a:gd name="T2" fmla="*/ 29 w 53"/>
                <a:gd name="T3" fmla="*/ 33 h 63"/>
                <a:gd name="T4" fmla="*/ 21 w 53"/>
                <a:gd name="T5" fmla="*/ 35 h 63"/>
                <a:gd name="T6" fmla="*/ 14 w 53"/>
                <a:gd name="T7" fmla="*/ 38 h 63"/>
                <a:gd name="T8" fmla="*/ 12 w 53"/>
                <a:gd name="T9" fmla="*/ 44 h 63"/>
                <a:gd name="T10" fmla="*/ 13 w 53"/>
                <a:gd name="T11" fmla="*/ 48 h 63"/>
                <a:gd name="T12" fmla="*/ 16 w 53"/>
                <a:gd name="T13" fmla="*/ 51 h 63"/>
                <a:gd name="T14" fmla="*/ 20 w 53"/>
                <a:gd name="T15" fmla="*/ 53 h 63"/>
                <a:gd name="T16" fmla="*/ 24 w 53"/>
                <a:gd name="T17" fmla="*/ 53 h 63"/>
                <a:gd name="T18" fmla="*/ 37 w 53"/>
                <a:gd name="T19" fmla="*/ 48 h 63"/>
                <a:gd name="T20" fmla="*/ 41 w 53"/>
                <a:gd name="T21" fmla="*/ 36 h 63"/>
                <a:gd name="T22" fmla="*/ 41 w 53"/>
                <a:gd name="T23" fmla="*/ 33 h 63"/>
                <a:gd name="T24" fmla="*/ 38 w 53"/>
                <a:gd name="T25" fmla="*/ 33 h 63"/>
                <a:gd name="T26" fmla="*/ 41 w 53"/>
                <a:gd name="T27" fmla="*/ 23 h 63"/>
                <a:gd name="T28" fmla="*/ 37 w 53"/>
                <a:gd name="T29" fmla="*/ 13 h 63"/>
                <a:gd name="T30" fmla="*/ 27 w 53"/>
                <a:gd name="T31" fmla="*/ 10 h 63"/>
                <a:gd name="T32" fmla="*/ 17 w 53"/>
                <a:gd name="T33" fmla="*/ 11 h 63"/>
                <a:gd name="T34" fmla="*/ 10 w 53"/>
                <a:gd name="T35" fmla="*/ 16 h 63"/>
                <a:gd name="T36" fmla="*/ 3 w 53"/>
                <a:gd name="T37" fmla="*/ 9 h 63"/>
                <a:gd name="T38" fmla="*/ 14 w 53"/>
                <a:gd name="T39" fmla="*/ 2 h 63"/>
                <a:gd name="T40" fmla="*/ 28 w 53"/>
                <a:gd name="T41" fmla="*/ 0 h 63"/>
                <a:gd name="T42" fmla="*/ 39 w 53"/>
                <a:gd name="T43" fmla="*/ 2 h 63"/>
                <a:gd name="T44" fmla="*/ 47 w 53"/>
                <a:gd name="T45" fmla="*/ 7 h 63"/>
                <a:gd name="T46" fmla="*/ 51 w 53"/>
                <a:gd name="T47" fmla="*/ 14 h 63"/>
                <a:gd name="T48" fmla="*/ 53 w 53"/>
                <a:gd name="T49" fmla="*/ 23 h 63"/>
                <a:gd name="T50" fmla="*/ 53 w 53"/>
                <a:gd name="T51" fmla="*/ 49 h 63"/>
                <a:gd name="T52" fmla="*/ 53 w 53"/>
                <a:gd name="T53" fmla="*/ 56 h 63"/>
                <a:gd name="T54" fmla="*/ 53 w 53"/>
                <a:gd name="T55" fmla="*/ 61 h 63"/>
                <a:gd name="T56" fmla="*/ 43 w 53"/>
                <a:gd name="T57" fmla="*/ 61 h 63"/>
                <a:gd name="T58" fmla="*/ 42 w 53"/>
                <a:gd name="T59" fmla="*/ 53 h 63"/>
                <a:gd name="T60" fmla="*/ 41 w 53"/>
                <a:gd name="T61" fmla="*/ 53 h 63"/>
                <a:gd name="T62" fmla="*/ 33 w 53"/>
                <a:gd name="T63" fmla="*/ 60 h 63"/>
                <a:gd name="T64" fmla="*/ 21 w 53"/>
                <a:gd name="T65" fmla="*/ 63 h 63"/>
                <a:gd name="T66" fmla="*/ 14 w 53"/>
                <a:gd name="T67" fmla="*/ 62 h 63"/>
                <a:gd name="T68" fmla="*/ 7 w 53"/>
                <a:gd name="T69" fmla="*/ 59 h 63"/>
                <a:gd name="T70" fmla="*/ 2 w 53"/>
                <a:gd name="T71" fmla="*/ 53 h 63"/>
                <a:gd name="T72" fmla="*/ 0 w 53"/>
                <a:gd name="T73" fmla="*/ 44 h 63"/>
                <a:gd name="T74" fmla="*/ 3 w 53"/>
                <a:gd name="T75" fmla="*/ 34 h 63"/>
                <a:gd name="T76" fmla="*/ 13 w 53"/>
                <a:gd name="T77" fmla="*/ 28 h 63"/>
                <a:gd name="T78" fmla="*/ 26 w 53"/>
                <a:gd name="T79" fmla="*/ 25 h 63"/>
                <a:gd name="T80" fmla="*/ 41 w 53"/>
                <a:gd name="T81" fmla="*/ 24 h 63"/>
                <a:gd name="T82" fmla="*/ 41 w 53"/>
                <a:gd name="T83"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63">
                  <a:moveTo>
                    <a:pt x="38" y="33"/>
                  </a:moveTo>
                  <a:cubicBezTo>
                    <a:pt x="35" y="33"/>
                    <a:pt x="32" y="33"/>
                    <a:pt x="29" y="33"/>
                  </a:cubicBezTo>
                  <a:cubicBezTo>
                    <a:pt x="26" y="33"/>
                    <a:pt x="23" y="34"/>
                    <a:pt x="21" y="35"/>
                  </a:cubicBezTo>
                  <a:cubicBezTo>
                    <a:pt x="18" y="35"/>
                    <a:pt x="16" y="37"/>
                    <a:pt x="14" y="38"/>
                  </a:cubicBezTo>
                  <a:cubicBezTo>
                    <a:pt x="13" y="40"/>
                    <a:pt x="12" y="42"/>
                    <a:pt x="12" y="44"/>
                  </a:cubicBezTo>
                  <a:cubicBezTo>
                    <a:pt x="12" y="46"/>
                    <a:pt x="12" y="47"/>
                    <a:pt x="13" y="48"/>
                  </a:cubicBezTo>
                  <a:cubicBezTo>
                    <a:pt x="14" y="50"/>
                    <a:pt x="15" y="51"/>
                    <a:pt x="16" y="51"/>
                  </a:cubicBezTo>
                  <a:cubicBezTo>
                    <a:pt x="17" y="52"/>
                    <a:pt x="18" y="53"/>
                    <a:pt x="20" y="53"/>
                  </a:cubicBezTo>
                  <a:cubicBezTo>
                    <a:pt x="21" y="53"/>
                    <a:pt x="23" y="53"/>
                    <a:pt x="24" y="53"/>
                  </a:cubicBezTo>
                  <a:cubicBezTo>
                    <a:pt x="30" y="53"/>
                    <a:pt x="34" y="52"/>
                    <a:pt x="37" y="48"/>
                  </a:cubicBezTo>
                  <a:cubicBezTo>
                    <a:pt x="40" y="45"/>
                    <a:pt x="41" y="41"/>
                    <a:pt x="41" y="36"/>
                  </a:cubicBezTo>
                  <a:cubicBezTo>
                    <a:pt x="41" y="33"/>
                    <a:pt x="41" y="33"/>
                    <a:pt x="41" y="33"/>
                  </a:cubicBezTo>
                  <a:cubicBezTo>
                    <a:pt x="38" y="33"/>
                    <a:pt x="38" y="33"/>
                    <a:pt x="38" y="33"/>
                  </a:cubicBezTo>
                  <a:close/>
                  <a:moveTo>
                    <a:pt x="41" y="23"/>
                  </a:moveTo>
                  <a:cubicBezTo>
                    <a:pt x="41" y="18"/>
                    <a:pt x="40" y="15"/>
                    <a:pt x="37" y="13"/>
                  </a:cubicBezTo>
                  <a:cubicBezTo>
                    <a:pt x="35" y="11"/>
                    <a:pt x="31" y="10"/>
                    <a:pt x="27" y="10"/>
                  </a:cubicBezTo>
                  <a:cubicBezTo>
                    <a:pt x="23" y="10"/>
                    <a:pt x="20" y="10"/>
                    <a:pt x="17" y="11"/>
                  </a:cubicBezTo>
                  <a:cubicBezTo>
                    <a:pt x="14" y="13"/>
                    <a:pt x="12" y="14"/>
                    <a:pt x="10" y="16"/>
                  </a:cubicBezTo>
                  <a:cubicBezTo>
                    <a:pt x="3" y="9"/>
                    <a:pt x="3" y="9"/>
                    <a:pt x="3" y="9"/>
                  </a:cubicBezTo>
                  <a:cubicBezTo>
                    <a:pt x="6" y="6"/>
                    <a:pt x="10" y="4"/>
                    <a:pt x="14" y="2"/>
                  </a:cubicBezTo>
                  <a:cubicBezTo>
                    <a:pt x="18" y="1"/>
                    <a:pt x="23" y="0"/>
                    <a:pt x="28" y="0"/>
                  </a:cubicBezTo>
                  <a:cubicBezTo>
                    <a:pt x="32" y="0"/>
                    <a:pt x="36" y="1"/>
                    <a:pt x="39" y="2"/>
                  </a:cubicBezTo>
                  <a:cubicBezTo>
                    <a:pt x="42" y="3"/>
                    <a:pt x="45" y="5"/>
                    <a:pt x="47" y="7"/>
                  </a:cubicBezTo>
                  <a:cubicBezTo>
                    <a:pt x="49" y="9"/>
                    <a:pt x="50" y="11"/>
                    <a:pt x="51" y="14"/>
                  </a:cubicBezTo>
                  <a:cubicBezTo>
                    <a:pt x="52" y="17"/>
                    <a:pt x="53" y="20"/>
                    <a:pt x="53" y="23"/>
                  </a:cubicBezTo>
                  <a:cubicBezTo>
                    <a:pt x="53" y="49"/>
                    <a:pt x="53" y="49"/>
                    <a:pt x="53" y="49"/>
                  </a:cubicBezTo>
                  <a:cubicBezTo>
                    <a:pt x="53" y="51"/>
                    <a:pt x="53" y="53"/>
                    <a:pt x="53" y="56"/>
                  </a:cubicBezTo>
                  <a:cubicBezTo>
                    <a:pt x="53" y="58"/>
                    <a:pt x="53" y="60"/>
                    <a:pt x="53" y="61"/>
                  </a:cubicBezTo>
                  <a:cubicBezTo>
                    <a:pt x="43" y="61"/>
                    <a:pt x="43" y="61"/>
                    <a:pt x="43" y="61"/>
                  </a:cubicBezTo>
                  <a:cubicBezTo>
                    <a:pt x="42" y="58"/>
                    <a:pt x="42" y="55"/>
                    <a:pt x="42" y="53"/>
                  </a:cubicBezTo>
                  <a:cubicBezTo>
                    <a:pt x="41" y="53"/>
                    <a:pt x="41" y="53"/>
                    <a:pt x="41" y="53"/>
                  </a:cubicBezTo>
                  <a:cubicBezTo>
                    <a:pt x="39" y="56"/>
                    <a:pt x="36" y="58"/>
                    <a:pt x="33" y="60"/>
                  </a:cubicBezTo>
                  <a:cubicBezTo>
                    <a:pt x="30" y="62"/>
                    <a:pt x="26" y="63"/>
                    <a:pt x="21" y="63"/>
                  </a:cubicBezTo>
                  <a:cubicBezTo>
                    <a:pt x="19" y="63"/>
                    <a:pt x="17" y="62"/>
                    <a:pt x="14" y="62"/>
                  </a:cubicBezTo>
                  <a:cubicBezTo>
                    <a:pt x="12" y="61"/>
                    <a:pt x="9" y="60"/>
                    <a:pt x="7" y="59"/>
                  </a:cubicBezTo>
                  <a:cubicBezTo>
                    <a:pt x="5" y="57"/>
                    <a:pt x="3" y="55"/>
                    <a:pt x="2" y="53"/>
                  </a:cubicBezTo>
                  <a:cubicBezTo>
                    <a:pt x="1" y="51"/>
                    <a:pt x="0" y="48"/>
                    <a:pt x="0" y="44"/>
                  </a:cubicBezTo>
                  <a:cubicBezTo>
                    <a:pt x="0" y="40"/>
                    <a:pt x="1" y="36"/>
                    <a:pt x="3" y="34"/>
                  </a:cubicBezTo>
                  <a:cubicBezTo>
                    <a:pt x="6" y="31"/>
                    <a:pt x="9" y="29"/>
                    <a:pt x="13" y="28"/>
                  </a:cubicBezTo>
                  <a:cubicBezTo>
                    <a:pt x="17" y="26"/>
                    <a:pt x="21" y="25"/>
                    <a:pt x="26" y="25"/>
                  </a:cubicBezTo>
                  <a:cubicBezTo>
                    <a:pt x="31" y="24"/>
                    <a:pt x="36" y="24"/>
                    <a:pt x="41" y="24"/>
                  </a:cubicBezTo>
                  <a:cubicBezTo>
                    <a:pt x="41" y="23"/>
                    <a:pt x="41" y="23"/>
                    <a:pt x="41" y="23"/>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6"/>
            <p:cNvSpPr>
              <a:spLocks/>
            </p:cNvSpPr>
            <p:nvPr userDrawn="1"/>
          </p:nvSpPr>
          <p:spPr bwMode="auto">
            <a:xfrm>
              <a:off x="11734801" y="-627063"/>
              <a:ext cx="131763" cy="228600"/>
            </a:xfrm>
            <a:custGeom>
              <a:avLst/>
              <a:gdLst>
                <a:gd name="T0" fmla="*/ 0 w 35"/>
                <a:gd name="T1" fmla="*/ 8 h 61"/>
                <a:gd name="T2" fmla="*/ 0 w 35"/>
                <a:gd name="T3" fmla="*/ 2 h 61"/>
                <a:gd name="T4" fmla="*/ 11 w 35"/>
                <a:gd name="T5" fmla="*/ 2 h 61"/>
                <a:gd name="T6" fmla="*/ 11 w 35"/>
                <a:gd name="T7" fmla="*/ 7 h 61"/>
                <a:gd name="T8" fmla="*/ 11 w 35"/>
                <a:gd name="T9" fmla="*/ 12 h 61"/>
                <a:gd name="T10" fmla="*/ 12 w 35"/>
                <a:gd name="T11" fmla="*/ 12 h 61"/>
                <a:gd name="T12" fmla="*/ 19 w 35"/>
                <a:gd name="T13" fmla="*/ 3 h 61"/>
                <a:gd name="T14" fmla="*/ 30 w 35"/>
                <a:gd name="T15" fmla="*/ 0 h 61"/>
                <a:gd name="T16" fmla="*/ 35 w 35"/>
                <a:gd name="T17" fmla="*/ 0 h 61"/>
                <a:gd name="T18" fmla="*/ 34 w 35"/>
                <a:gd name="T19" fmla="*/ 11 h 61"/>
                <a:gd name="T20" fmla="*/ 29 w 35"/>
                <a:gd name="T21" fmla="*/ 11 h 61"/>
                <a:gd name="T22" fmla="*/ 21 w 35"/>
                <a:gd name="T23" fmla="*/ 12 h 61"/>
                <a:gd name="T24" fmla="*/ 16 w 35"/>
                <a:gd name="T25" fmla="*/ 17 h 61"/>
                <a:gd name="T26" fmla="*/ 13 w 35"/>
                <a:gd name="T27" fmla="*/ 23 h 61"/>
                <a:gd name="T28" fmla="*/ 12 w 35"/>
                <a:gd name="T29" fmla="*/ 30 h 61"/>
                <a:gd name="T30" fmla="*/ 12 w 35"/>
                <a:gd name="T31" fmla="*/ 61 h 61"/>
                <a:gd name="T32" fmla="*/ 0 w 35"/>
                <a:gd name="T33" fmla="*/ 61 h 61"/>
                <a:gd name="T34" fmla="*/ 0 w 35"/>
                <a:gd name="T35" fmla="*/ 14 h 61"/>
                <a:gd name="T36" fmla="*/ 0 w 35"/>
                <a:gd name="T3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61">
                  <a:moveTo>
                    <a:pt x="0" y="8"/>
                  </a:moveTo>
                  <a:cubicBezTo>
                    <a:pt x="0" y="6"/>
                    <a:pt x="0" y="4"/>
                    <a:pt x="0" y="2"/>
                  </a:cubicBezTo>
                  <a:cubicBezTo>
                    <a:pt x="11" y="2"/>
                    <a:pt x="11" y="2"/>
                    <a:pt x="11" y="2"/>
                  </a:cubicBezTo>
                  <a:cubicBezTo>
                    <a:pt x="11" y="3"/>
                    <a:pt x="11" y="5"/>
                    <a:pt x="11" y="7"/>
                  </a:cubicBezTo>
                  <a:cubicBezTo>
                    <a:pt x="11" y="9"/>
                    <a:pt x="11" y="10"/>
                    <a:pt x="11" y="12"/>
                  </a:cubicBezTo>
                  <a:cubicBezTo>
                    <a:pt x="12" y="12"/>
                    <a:pt x="12" y="12"/>
                    <a:pt x="12" y="12"/>
                  </a:cubicBezTo>
                  <a:cubicBezTo>
                    <a:pt x="13" y="8"/>
                    <a:pt x="16" y="5"/>
                    <a:pt x="19" y="3"/>
                  </a:cubicBezTo>
                  <a:cubicBezTo>
                    <a:pt x="22" y="1"/>
                    <a:pt x="26" y="0"/>
                    <a:pt x="30" y="0"/>
                  </a:cubicBezTo>
                  <a:cubicBezTo>
                    <a:pt x="32" y="0"/>
                    <a:pt x="33" y="0"/>
                    <a:pt x="35" y="0"/>
                  </a:cubicBezTo>
                  <a:cubicBezTo>
                    <a:pt x="34" y="11"/>
                    <a:pt x="34" y="11"/>
                    <a:pt x="34" y="11"/>
                  </a:cubicBezTo>
                  <a:cubicBezTo>
                    <a:pt x="32" y="11"/>
                    <a:pt x="31" y="11"/>
                    <a:pt x="29" y="11"/>
                  </a:cubicBezTo>
                  <a:cubicBezTo>
                    <a:pt x="26" y="11"/>
                    <a:pt x="23" y="11"/>
                    <a:pt x="21" y="12"/>
                  </a:cubicBezTo>
                  <a:cubicBezTo>
                    <a:pt x="19" y="13"/>
                    <a:pt x="17" y="15"/>
                    <a:pt x="16" y="17"/>
                  </a:cubicBezTo>
                  <a:cubicBezTo>
                    <a:pt x="15" y="18"/>
                    <a:pt x="14" y="20"/>
                    <a:pt x="13" y="23"/>
                  </a:cubicBezTo>
                  <a:cubicBezTo>
                    <a:pt x="12" y="25"/>
                    <a:pt x="12" y="27"/>
                    <a:pt x="12" y="30"/>
                  </a:cubicBezTo>
                  <a:cubicBezTo>
                    <a:pt x="12" y="61"/>
                    <a:pt x="12" y="61"/>
                    <a:pt x="12" y="61"/>
                  </a:cubicBezTo>
                  <a:cubicBezTo>
                    <a:pt x="0" y="61"/>
                    <a:pt x="0" y="61"/>
                    <a:pt x="0" y="61"/>
                  </a:cubicBezTo>
                  <a:cubicBezTo>
                    <a:pt x="0" y="14"/>
                    <a:pt x="0" y="14"/>
                    <a:pt x="0" y="14"/>
                  </a:cubicBezTo>
                  <a:cubicBezTo>
                    <a:pt x="0" y="13"/>
                    <a:pt x="0" y="11"/>
                    <a:pt x="0"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7"/>
            <p:cNvSpPr>
              <a:spLocks noEditPoints="1"/>
            </p:cNvSpPr>
            <p:nvPr userDrawn="1"/>
          </p:nvSpPr>
          <p:spPr bwMode="auto">
            <a:xfrm>
              <a:off x="11880851" y="-627063"/>
              <a:ext cx="225425" cy="236538"/>
            </a:xfrm>
            <a:custGeom>
              <a:avLst/>
              <a:gdLst>
                <a:gd name="T0" fmla="*/ 47 w 60"/>
                <a:gd name="T1" fmla="*/ 26 h 63"/>
                <a:gd name="T2" fmla="*/ 46 w 60"/>
                <a:gd name="T3" fmla="*/ 19 h 63"/>
                <a:gd name="T4" fmla="*/ 43 w 60"/>
                <a:gd name="T5" fmla="*/ 14 h 63"/>
                <a:gd name="T6" fmla="*/ 38 w 60"/>
                <a:gd name="T7" fmla="*/ 11 h 63"/>
                <a:gd name="T8" fmla="*/ 31 w 60"/>
                <a:gd name="T9" fmla="*/ 9 h 63"/>
                <a:gd name="T10" fmla="*/ 24 w 60"/>
                <a:gd name="T11" fmla="*/ 11 h 63"/>
                <a:gd name="T12" fmla="*/ 18 w 60"/>
                <a:gd name="T13" fmla="*/ 14 h 63"/>
                <a:gd name="T14" fmla="*/ 14 w 60"/>
                <a:gd name="T15" fmla="*/ 19 h 63"/>
                <a:gd name="T16" fmla="*/ 12 w 60"/>
                <a:gd name="T17" fmla="*/ 26 h 63"/>
                <a:gd name="T18" fmla="*/ 47 w 60"/>
                <a:gd name="T19" fmla="*/ 26 h 63"/>
                <a:gd name="T20" fmla="*/ 60 w 60"/>
                <a:gd name="T21" fmla="*/ 31 h 63"/>
                <a:gd name="T22" fmla="*/ 60 w 60"/>
                <a:gd name="T23" fmla="*/ 33 h 63"/>
                <a:gd name="T24" fmla="*/ 59 w 60"/>
                <a:gd name="T25" fmla="*/ 35 h 63"/>
                <a:gd name="T26" fmla="*/ 12 w 60"/>
                <a:gd name="T27" fmla="*/ 35 h 63"/>
                <a:gd name="T28" fmla="*/ 14 w 60"/>
                <a:gd name="T29" fmla="*/ 42 h 63"/>
                <a:gd name="T30" fmla="*/ 18 w 60"/>
                <a:gd name="T31" fmla="*/ 48 h 63"/>
                <a:gd name="T32" fmla="*/ 24 w 60"/>
                <a:gd name="T33" fmla="*/ 51 h 63"/>
                <a:gd name="T34" fmla="*/ 31 w 60"/>
                <a:gd name="T35" fmla="*/ 53 h 63"/>
                <a:gd name="T36" fmla="*/ 42 w 60"/>
                <a:gd name="T37" fmla="*/ 50 h 63"/>
                <a:gd name="T38" fmla="*/ 49 w 60"/>
                <a:gd name="T39" fmla="*/ 44 h 63"/>
                <a:gd name="T40" fmla="*/ 57 w 60"/>
                <a:gd name="T41" fmla="*/ 50 h 63"/>
                <a:gd name="T42" fmla="*/ 46 w 60"/>
                <a:gd name="T43" fmla="*/ 60 h 63"/>
                <a:gd name="T44" fmla="*/ 31 w 60"/>
                <a:gd name="T45" fmla="*/ 63 h 63"/>
                <a:gd name="T46" fmla="*/ 19 w 60"/>
                <a:gd name="T47" fmla="*/ 60 h 63"/>
                <a:gd name="T48" fmla="*/ 9 w 60"/>
                <a:gd name="T49" fmla="*/ 54 h 63"/>
                <a:gd name="T50" fmla="*/ 2 w 60"/>
                <a:gd name="T51" fmla="*/ 44 h 63"/>
                <a:gd name="T52" fmla="*/ 0 w 60"/>
                <a:gd name="T53" fmla="*/ 31 h 63"/>
                <a:gd name="T54" fmla="*/ 2 w 60"/>
                <a:gd name="T55" fmla="*/ 19 h 63"/>
                <a:gd name="T56" fmla="*/ 9 w 60"/>
                <a:gd name="T57" fmla="*/ 9 h 63"/>
                <a:gd name="T58" fmla="*/ 19 w 60"/>
                <a:gd name="T59" fmla="*/ 2 h 63"/>
                <a:gd name="T60" fmla="*/ 31 w 60"/>
                <a:gd name="T61" fmla="*/ 0 h 63"/>
                <a:gd name="T62" fmla="*/ 43 w 60"/>
                <a:gd name="T63" fmla="*/ 2 h 63"/>
                <a:gd name="T64" fmla="*/ 52 w 60"/>
                <a:gd name="T65" fmla="*/ 8 h 63"/>
                <a:gd name="T66" fmla="*/ 58 w 60"/>
                <a:gd name="T67" fmla="*/ 18 h 63"/>
                <a:gd name="T68" fmla="*/ 60 w 60"/>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3">
                  <a:moveTo>
                    <a:pt x="47" y="26"/>
                  </a:moveTo>
                  <a:cubicBezTo>
                    <a:pt x="47" y="24"/>
                    <a:pt x="47" y="22"/>
                    <a:pt x="46" y="19"/>
                  </a:cubicBezTo>
                  <a:cubicBezTo>
                    <a:pt x="46" y="17"/>
                    <a:pt x="45" y="16"/>
                    <a:pt x="43" y="14"/>
                  </a:cubicBezTo>
                  <a:cubicBezTo>
                    <a:pt x="42" y="13"/>
                    <a:pt x="40" y="11"/>
                    <a:pt x="38" y="11"/>
                  </a:cubicBezTo>
                  <a:cubicBezTo>
                    <a:pt x="36" y="10"/>
                    <a:pt x="34" y="9"/>
                    <a:pt x="31" y="9"/>
                  </a:cubicBezTo>
                  <a:cubicBezTo>
                    <a:pt x="28" y="9"/>
                    <a:pt x="26" y="10"/>
                    <a:pt x="24" y="11"/>
                  </a:cubicBezTo>
                  <a:cubicBezTo>
                    <a:pt x="21" y="11"/>
                    <a:pt x="20" y="13"/>
                    <a:pt x="18" y="14"/>
                  </a:cubicBezTo>
                  <a:cubicBezTo>
                    <a:pt x="16" y="16"/>
                    <a:pt x="15" y="17"/>
                    <a:pt x="14" y="19"/>
                  </a:cubicBezTo>
                  <a:cubicBezTo>
                    <a:pt x="13" y="22"/>
                    <a:pt x="12" y="24"/>
                    <a:pt x="12" y="26"/>
                  </a:cubicBezTo>
                  <a:cubicBezTo>
                    <a:pt x="47" y="26"/>
                    <a:pt x="47" y="26"/>
                    <a:pt x="47" y="26"/>
                  </a:cubicBezTo>
                  <a:close/>
                  <a:moveTo>
                    <a:pt x="60" y="31"/>
                  </a:moveTo>
                  <a:cubicBezTo>
                    <a:pt x="60" y="32"/>
                    <a:pt x="60" y="32"/>
                    <a:pt x="60" y="33"/>
                  </a:cubicBezTo>
                  <a:cubicBezTo>
                    <a:pt x="60" y="34"/>
                    <a:pt x="59" y="34"/>
                    <a:pt x="59"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1" y="53"/>
                  </a:cubicBezTo>
                  <a:cubicBezTo>
                    <a:pt x="35" y="53"/>
                    <a:pt x="39" y="52"/>
                    <a:pt x="42" y="50"/>
                  </a:cubicBezTo>
                  <a:cubicBezTo>
                    <a:pt x="45" y="48"/>
                    <a:pt x="47" y="46"/>
                    <a:pt x="49" y="44"/>
                  </a:cubicBezTo>
                  <a:cubicBezTo>
                    <a:pt x="57" y="50"/>
                    <a:pt x="57" y="50"/>
                    <a:pt x="57" y="50"/>
                  </a:cubicBezTo>
                  <a:cubicBezTo>
                    <a:pt x="54" y="55"/>
                    <a:pt x="50" y="58"/>
                    <a:pt x="46" y="60"/>
                  </a:cubicBezTo>
                  <a:cubicBezTo>
                    <a:pt x="41" y="62"/>
                    <a:pt x="37" y="63"/>
                    <a:pt x="31" y="63"/>
                  </a:cubicBezTo>
                  <a:cubicBezTo>
                    <a:pt x="27" y="63"/>
                    <a:pt x="23" y="62"/>
                    <a:pt x="19" y="60"/>
                  </a:cubicBezTo>
                  <a:cubicBezTo>
                    <a:pt x="15" y="59"/>
                    <a:pt x="12" y="57"/>
                    <a:pt x="9" y="54"/>
                  </a:cubicBezTo>
                  <a:cubicBezTo>
                    <a:pt x="6" y="51"/>
                    <a:pt x="4" y="48"/>
                    <a:pt x="2" y="44"/>
                  </a:cubicBezTo>
                  <a:cubicBezTo>
                    <a:pt x="1" y="40"/>
                    <a:pt x="0" y="36"/>
                    <a:pt x="0" y="31"/>
                  </a:cubicBezTo>
                  <a:cubicBezTo>
                    <a:pt x="0" y="27"/>
                    <a:pt x="1" y="23"/>
                    <a:pt x="2" y="19"/>
                  </a:cubicBezTo>
                  <a:cubicBezTo>
                    <a:pt x="4" y="15"/>
                    <a:pt x="6" y="12"/>
                    <a:pt x="9" y="9"/>
                  </a:cubicBezTo>
                  <a:cubicBezTo>
                    <a:pt x="12" y="6"/>
                    <a:pt x="15" y="4"/>
                    <a:pt x="19" y="2"/>
                  </a:cubicBezTo>
                  <a:cubicBezTo>
                    <a:pt x="22" y="1"/>
                    <a:pt x="26" y="0"/>
                    <a:pt x="31" y="0"/>
                  </a:cubicBezTo>
                  <a:cubicBezTo>
                    <a:pt x="35" y="0"/>
                    <a:pt x="39" y="1"/>
                    <a:pt x="43" y="2"/>
                  </a:cubicBezTo>
                  <a:cubicBezTo>
                    <a:pt x="46" y="4"/>
                    <a:pt x="49" y="6"/>
                    <a:pt x="52" y="8"/>
                  </a:cubicBezTo>
                  <a:cubicBezTo>
                    <a:pt x="54" y="11"/>
                    <a:pt x="56" y="14"/>
                    <a:pt x="58" y="18"/>
                  </a:cubicBezTo>
                  <a:cubicBezTo>
                    <a:pt x="59" y="22"/>
                    <a:pt x="60" y="26"/>
                    <a:pt x="60"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8"/>
            <p:cNvSpPr>
              <a:spLocks/>
            </p:cNvSpPr>
            <p:nvPr userDrawn="1"/>
          </p:nvSpPr>
          <p:spPr bwMode="auto">
            <a:xfrm>
              <a:off x="12260263" y="-627063"/>
              <a:ext cx="198438" cy="228600"/>
            </a:xfrm>
            <a:custGeom>
              <a:avLst/>
              <a:gdLst>
                <a:gd name="T0" fmla="*/ 11 w 53"/>
                <a:gd name="T1" fmla="*/ 2 h 61"/>
                <a:gd name="T2" fmla="*/ 11 w 53"/>
                <a:gd name="T3" fmla="*/ 7 h 61"/>
                <a:gd name="T4" fmla="*/ 11 w 53"/>
                <a:gd name="T5" fmla="*/ 11 h 61"/>
                <a:gd name="T6" fmla="*/ 12 w 53"/>
                <a:gd name="T7" fmla="*/ 11 h 61"/>
                <a:gd name="T8" fmla="*/ 15 w 53"/>
                <a:gd name="T9" fmla="*/ 7 h 61"/>
                <a:gd name="T10" fmla="*/ 19 w 53"/>
                <a:gd name="T11" fmla="*/ 3 h 61"/>
                <a:gd name="T12" fmla="*/ 25 w 53"/>
                <a:gd name="T13" fmla="*/ 1 h 61"/>
                <a:gd name="T14" fmla="*/ 31 w 53"/>
                <a:gd name="T15" fmla="*/ 0 h 61"/>
                <a:gd name="T16" fmla="*/ 41 w 53"/>
                <a:gd name="T17" fmla="*/ 2 h 61"/>
                <a:gd name="T18" fmla="*/ 48 w 53"/>
                <a:gd name="T19" fmla="*/ 7 h 61"/>
                <a:gd name="T20" fmla="*/ 52 w 53"/>
                <a:gd name="T21" fmla="*/ 15 h 61"/>
                <a:gd name="T22" fmla="*/ 53 w 53"/>
                <a:gd name="T23" fmla="*/ 24 h 61"/>
                <a:gd name="T24" fmla="*/ 53 w 53"/>
                <a:gd name="T25" fmla="*/ 61 h 61"/>
                <a:gd name="T26" fmla="*/ 41 w 53"/>
                <a:gd name="T27" fmla="*/ 61 h 61"/>
                <a:gd name="T28" fmla="*/ 41 w 53"/>
                <a:gd name="T29" fmla="*/ 28 h 61"/>
                <a:gd name="T30" fmla="*/ 41 w 53"/>
                <a:gd name="T31" fmla="*/ 21 h 61"/>
                <a:gd name="T32" fmla="*/ 39 w 53"/>
                <a:gd name="T33" fmla="*/ 15 h 61"/>
                <a:gd name="T34" fmla="*/ 35 w 53"/>
                <a:gd name="T35" fmla="*/ 11 h 61"/>
                <a:gd name="T36" fmla="*/ 28 w 53"/>
                <a:gd name="T37" fmla="*/ 10 h 61"/>
                <a:gd name="T38" fmla="*/ 16 w 53"/>
                <a:gd name="T39" fmla="*/ 15 h 61"/>
                <a:gd name="T40" fmla="*/ 12 w 53"/>
                <a:gd name="T41" fmla="*/ 29 h 61"/>
                <a:gd name="T42" fmla="*/ 12 w 53"/>
                <a:gd name="T43" fmla="*/ 61 h 61"/>
                <a:gd name="T44" fmla="*/ 0 w 53"/>
                <a:gd name="T45" fmla="*/ 61 h 61"/>
                <a:gd name="T46" fmla="*/ 0 w 53"/>
                <a:gd name="T47" fmla="*/ 14 h 61"/>
                <a:gd name="T48" fmla="*/ 0 w 53"/>
                <a:gd name="T49" fmla="*/ 8 h 61"/>
                <a:gd name="T50" fmla="*/ 0 w 53"/>
                <a:gd name="T51" fmla="*/ 2 h 61"/>
                <a:gd name="T52" fmla="*/ 11 w 53"/>
                <a:gd name="T5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61">
                  <a:moveTo>
                    <a:pt x="11" y="2"/>
                  </a:moveTo>
                  <a:cubicBezTo>
                    <a:pt x="11" y="3"/>
                    <a:pt x="11" y="5"/>
                    <a:pt x="11" y="7"/>
                  </a:cubicBezTo>
                  <a:cubicBezTo>
                    <a:pt x="11" y="9"/>
                    <a:pt x="11" y="10"/>
                    <a:pt x="11" y="11"/>
                  </a:cubicBezTo>
                  <a:cubicBezTo>
                    <a:pt x="12" y="11"/>
                    <a:pt x="12" y="11"/>
                    <a:pt x="12" y="11"/>
                  </a:cubicBezTo>
                  <a:cubicBezTo>
                    <a:pt x="12" y="10"/>
                    <a:pt x="14" y="8"/>
                    <a:pt x="15" y="7"/>
                  </a:cubicBezTo>
                  <a:cubicBezTo>
                    <a:pt x="16" y="6"/>
                    <a:pt x="18" y="4"/>
                    <a:pt x="19" y="3"/>
                  </a:cubicBezTo>
                  <a:cubicBezTo>
                    <a:pt x="21" y="2"/>
                    <a:pt x="23" y="1"/>
                    <a:pt x="25" y="1"/>
                  </a:cubicBezTo>
                  <a:cubicBezTo>
                    <a:pt x="27" y="0"/>
                    <a:pt x="29" y="0"/>
                    <a:pt x="31" y="0"/>
                  </a:cubicBezTo>
                  <a:cubicBezTo>
                    <a:pt x="35" y="0"/>
                    <a:pt x="38" y="1"/>
                    <a:pt x="41" y="2"/>
                  </a:cubicBezTo>
                  <a:cubicBezTo>
                    <a:pt x="44" y="3"/>
                    <a:pt x="46" y="5"/>
                    <a:pt x="48" y="7"/>
                  </a:cubicBezTo>
                  <a:cubicBezTo>
                    <a:pt x="50" y="9"/>
                    <a:pt x="51" y="12"/>
                    <a:pt x="52" y="15"/>
                  </a:cubicBezTo>
                  <a:cubicBezTo>
                    <a:pt x="53" y="18"/>
                    <a:pt x="53" y="21"/>
                    <a:pt x="53" y="24"/>
                  </a:cubicBezTo>
                  <a:cubicBezTo>
                    <a:pt x="53" y="61"/>
                    <a:pt x="53" y="61"/>
                    <a:pt x="53" y="61"/>
                  </a:cubicBezTo>
                  <a:cubicBezTo>
                    <a:pt x="41" y="61"/>
                    <a:pt x="41" y="61"/>
                    <a:pt x="41" y="61"/>
                  </a:cubicBezTo>
                  <a:cubicBezTo>
                    <a:pt x="41" y="28"/>
                    <a:pt x="41" y="28"/>
                    <a:pt x="41" y="28"/>
                  </a:cubicBezTo>
                  <a:cubicBezTo>
                    <a:pt x="41" y="26"/>
                    <a:pt x="41" y="23"/>
                    <a:pt x="41" y="21"/>
                  </a:cubicBezTo>
                  <a:cubicBezTo>
                    <a:pt x="41" y="19"/>
                    <a:pt x="40" y="17"/>
                    <a:pt x="39" y="15"/>
                  </a:cubicBezTo>
                  <a:cubicBezTo>
                    <a:pt x="38" y="14"/>
                    <a:pt x="36" y="12"/>
                    <a:pt x="35" y="11"/>
                  </a:cubicBezTo>
                  <a:cubicBezTo>
                    <a:pt x="33" y="10"/>
                    <a:pt x="31" y="10"/>
                    <a:pt x="28" y="10"/>
                  </a:cubicBezTo>
                  <a:cubicBezTo>
                    <a:pt x="23" y="10"/>
                    <a:pt x="19" y="12"/>
                    <a:pt x="16" y="15"/>
                  </a:cubicBezTo>
                  <a:cubicBezTo>
                    <a:pt x="13" y="19"/>
                    <a:pt x="12" y="24"/>
                    <a:pt x="12" y="29"/>
                  </a:cubicBezTo>
                  <a:cubicBezTo>
                    <a:pt x="12" y="61"/>
                    <a:pt x="12" y="61"/>
                    <a:pt x="12" y="61"/>
                  </a:cubicBezTo>
                  <a:cubicBezTo>
                    <a:pt x="0" y="61"/>
                    <a:pt x="0" y="61"/>
                    <a:pt x="0" y="61"/>
                  </a:cubicBezTo>
                  <a:cubicBezTo>
                    <a:pt x="0" y="14"/>
                    <a:pt x="0" y="14"/>
                    <a:pt x="0" y="14"/>
                  </a:cubicBezTo>
                  <a:cubicBezTo>
                    <a:pt x="0" y="13"/>
                    <a:pt x="0" y="11"/>
                    <a:pt x="0" y="8"/>
                  </a:cubicBezTo>
                  <a:cubicBezTo>
                    <a:pt x="0" y="6"/>
                    <a:pt x="0" y="4"/>
                    <a:pt x="0" y="2"/>
                  </a:cubicBezTo>
                  <a:cubicBezTo>
                    <a:pt x="11" y="2"/>
                    <a:pt x="11" y="2"/>
                    <a:pt x="11" y="2"/>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9"/>
            <p:cNvSpPr>
              <a:spLocks noEditPoints="1"/>
            </p:cNvSpPr>
            <p:nvPr userDrawn="1"/>
          </p:nvSpPr>
          <p:spPr bwMode="auto">
            <a:xfrm>
              <a:off x="12507913" y="-627063"/>
              <a:ext cx="239713" cy="236538"/>
            </a:xfrm>
            <a:custGeom>
              <a:avLst/>
              <a:gdLst>
                <a:gd name="T0" fmla="*/ 52 w 64"/>
                <a:gd name="T1" fmla="*/ 31 h 63"/>
                <a:gd name="T2" fmla="*/ 51 w 64"/>
                <a:gd name="T3" fmla="*/ 23 h 63"/>
                <a:gd name="T4" fmla="*/ 47 w 64"/>
                <a:gd name="T5" fmla="*/ 16 h 63"/>
                <a:gd name="T6" fmla="*/ 41 w 64"/>
                <a:gd name="T7" fmla="*/ 12 h 63"/>
                <a:gd name="T8" fmla="*/ 32 w 64"/>
                <a:gd name="T9" fmla="*/ 10 h 63"/>
                <a:gd name="T10" fmla="*/ 24 w 64"/>
                <a:gd name="T11" fmla="*/ 12 h 63"/>
                <a:gd name="T12" fmla="*/ 18 w 64"/>
                <a:gd name="T13" fmla="*/ 16 h 63"/>
                <a:gd name="T14" fmla="*/ 14 w 64"/>
                <a:gd name="T15" fmla="*/ 23 h 63"/>
                <a:gd name="T16" fmla="*/ 12 w 64"/>
                <a:gd name="T17" fmla="*/ 31 h 63"/>
                <a:gd name="T18" fmla="*/ 14 w 64"/>
                <a:gd name="T19" fmla="*/ 39 h 63"/>
                <a:gd name="T20" fmla="*/ 18 w 64"/>
                <a:gd name="T21" fmla="*/ 46 h 63"/>
                <a:gd name="T22" fmla="*/ 24 w 64"/>
                <a:gd name="T23" fmla="*/ 51 h 63"/>
                <a:gd name="T24" fmla="*/ 32 w 64"/>
                <a:gd name="T25" fmla="*/ 53 h 63"/>
                <a:gd name="T26" fmla="*/ 41 w 64"/>
                <a:gd name="T27" fmla="*/ 51 h 63"/>
                <a:gd name="T28" fmla="*/ 47 w 64"/>
                <a:gd name="T29" fmla="*/ 46 h 63"/>
                <a:gd name="T30" fmla="*/ 51 w 64"/>
                <a:gd name="T31" fmla="*/ 39 h 63"/>
                <a:gd name="T32" fmla="*/ 52 w 64"/>
                <a:gd name="T33" fmla="*/ 31 h 63"/>
                <a:gd name="T34" fmla="*/ 64 w 64"/>
                <a:gd name="T35" fmla="*/ 31 h 63"/>
                <a:gd name="T36" fmla="*/ 62 w 64"/>
                <a:gd name="T37" fmla="*/ 44 h 63"/>
                <a:gd name="T38" fmla="*/ 55 w 64"/>
                <a:gd name="T39" fmla="*/ 54 h 63"/>
                <a:gd name="T40" fmla="*/ 45 w 64"/>
                <a:gd name="T41" fmla="*/ 60 h 63"/>
                <a:gd name="T42" fmla="*/ 32 w 64"/>
                <a:gd name="T43" fmla="*/ 63 h 63"/>
                <a:gd name="T44" fmla="*/ 20 w 64"/>
                <a:gd name="T45" fmla="*/ 60 h 63"/>
                <a:gd name="T46" fmla="*/ 9 w 64"/>
                <a:gd name="T47" fmla="*/ 54 h 63"/>
                <a:gd name="T48" fmla="*/ 3 w 64"/>
                <a:gd name="T49" fmla="*/ 44 h 63"/>
                <a:gd name="T50" fmla="*/ 0 w 64"/>
                <a:gd name="T51" fmla="*/ 31 h 63"/>
                <a:gd name="T52" fmla="*/ 3 w 64"/>
                <a:gd name="T53" fmla="*/ 19 h 63"/>
                <a:gd name="T54" fmla="*/ 9 w 64"/>
                <a:gd name="T55" fmla="*/ 9 h 63"/>
                <a:gd name="T56" fmla="*/ 20 w 64"/>
                <a:gd name="T57" fmla="*/ 2 h 63"/>
                <a:gd name="T58" fmla="*/ 32 w 64"/>
                <a:gd name="T59" fmla="*/ 0 h 63"/>
                <a:gd name="T60" fmla="*/ 45 w 64"/>
                <a:gd name="T61" fmla="*/ 2 h 63"/>
                <a:gd name="T62" fmla="*/ 55 w 64"/>
                <a:gd name="T63" fmla="*/ 9 h 63"/>
                <a:gd name="T64" fmla="*/ 62 w 64"/>
                <a:gd name="T65" fmla="*/ 19 h 63"/>
                <a:gd name="T66" fmla="*/ 64 w 64"/>
                <a:gd name="T6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63">
                  <a:moveTo>
                    <a:pt x="52" y="31"/>
                  </a:moveTo>
                  <a:cubicBezTo>
                    <a:pt x="52" y="28"/>
                    <a:pt x="52" y="26"/>
                    <a:pt x="51" y="23"/>
                  </a:cubicBezTo>
                  <a:cubicBezTo>
                    <a:pt x="50" y="21"/>
                    <a:pt x="49" y="18"/>
                    <a:pt x="47" y="16"/>
                  </a:cubicBezTo>
                  <a:cubicBezTo>
                    <a:pt x="45" y="14"/>
                    <a:pt x="43" y="13"/>
                    <a:pt x="41" y="12"/>
                  </a:cubicBezTo>
                  <a:cubicBezTo>
                    <a:pt x="38" y="10"/>
                    <a:pt x="35" y="10"/>
                    <a:pt x="32" y="10"/>
                  </a:cubicBezTo>
                  <a:cubicBezTo>
                    <a:pt x="29" y="10"/>
                    <a:pt x="26" y="10"/>
                    <a:pt x="24" y="12"/>
                  </a:cubicBezTo>
                  <a:cubicBezTo>
                    <a:pt x="21" y="13"/>
                    <a:pt x="19" y="14"/>
                    <a:pt x="18" y="16"/>
                  </a:cubicBezTo>
                  <a:cubicBezTo>
                    <a:pt x="16" y="18"/>
                    <a:pt x="15" y="21"/>
                    <a:pt x="14" y="23"/>
                  </a:cubicBezTo>
                  <a:cubicBezTo>
                    <a:pt x="13" y="26"/>
                    <a:pt x="12" y="28"/>
                    <a:pt x="12" y="31"/>
                  </a:cubicBezTo>
                  <a:cubicBezTo>
                    <a:pt x="12" y="34"/>
                    <a:pt x="13" y="37"/>
                    <a:pt x="14" y="39"/>
                  </a:cubicBezTo>
                  <a:cubicBezTo>
                    <a:pt x="15" y="42"/>
                    <a:pt x="16" y="44"/>
                    <a:pt x="18" y="46"/>
                  </a:cubicBezTo>
                  <a:cubicBezTo>
                    <a:pt x="19" y="48"/>
                    <a:pt x="21" y="50"/>
                    <a:pt x="24" y="51"/>
                  </a:cubicBezTo>
                  <a:cubicBezTo>
                    <a:pt x="26" y="52"/>
                    <a:pt x="29" y="53"/>
                    <a:pt x="32" y="53"/>
                  </a:cubicBezTo>
                  <a:cubicBezTo>
                    <a:pt x="35" y="53"/>
                    <a:pt x="38" y="52"/>
                    <a:pt x="41" y="51"/>
                  </a:cubicBezTo>
                  <a:cubicBezTo>
                    <a:pt x="43" y="50"/>
                    <a:pt x="45" y="48"/>
                    <a:pt x="47" y="46"/>
                  </a:cubicBezTo>
                  <a:cubicBezTo>
                    <a:pt x="49" y="44"/>
                    <a:pt x="50" y="42"/>
                    <a:pt x="51" y="39"/>
                  </a:cubicBezTo>
                  <a:cubicBezTo>
                    <a:pt x="52" y="37"/>
                    <a:pt x="52" y="34"/>
                    <a:pt x="52" y="31"/>
                  </a:cubicBezTo>
                  <a:close/>
                  <a:moveTo>
                    <a:pt x="64" y="31"/>
                  </a:moveTo>
                  <a:cubicBezTo>
                    <a:pt x="64" y="36"/>
                    <a:pt x="64" y="40"/>
                    <a:pt x="62" y="44"/>
                  </a:cubicBezTo>
                  <a:cubicBezTo>
                    <a:pt x="60" y="48"/>
                    <a:pt x="58" y="51"/>
                    <a:pt x="55" y="54"/>
                  </a:cubicBezTo>
                  <a:cubicBezTo>
                    <a:pt x="52" y="57"/>
                    <a:pt x="49" y="59"/>
                    <a:pt x="45" y="60"/>
                  </a:cubicBezTo>
                  <a:cubicBezTo>
                    <a:pt x="41" y="62"/>
                    <a:pt x="37" y="63"/>
                    <a:pt x="32" y="63"/>
                  </a:cubicBezTo>
                  <a:cubicBezTo>
                    <a:pt x="28" y="63"/>
                    <a:pt x="24" y="62"/>
                    <a:pt x="20" y="60"/>
                  </a:cubicBezTo>
                  <a:cubicBezTo>
                    <a:pt x="16" y="59"/>
                    <a:pt x="12" y="57"/>
                    <a:pt x="9" y="54"/>
                  </a:cubicBezTo>
                  <a:cubicBezTo>
                    <a:pt x="7" y="51"/>
                    <a:pt x="4" y="48"/>
                    <a:pt x="3" y="44"/>
                  </a:cubicBezTo>
                  <a:cubicBezTo>
                    <a:pt x="1" y="40"/>
                    <a:pt x="0" y="36"/>
                    <a:pt x="0" y="31"/>
                  </a:cubicBezTo>
                  <a:cubicBezTo>
                    <a:pt x="0" y="27"/>
                    <a:pt x="1" y="22"/>
                    <a:pt x="3" y="19"/>
                  </a:cubicBezTo>
                  <a:cubicBezTo>
                    <a:pt x="4" y="15"/>
                    <a:pt x="7" y="12"/>
                    <a:pt x="9" y="9"/>
                  </a:cubicBezTo>
                  <a:cubicBezTo>
                    <a:pt x="12" y="6"/>
                    <a:pt x="16" y="4"/>
                    <a:pt x="20" y="2"/>
                  </a:cubicBezTo>
                  <a:cubicBezTo>
                    <a:pt x="24" y="1"/>
                    <a:pt x="28" y="0"/>
                    <a:pt x="32" y="0"/>
                  </a:cubicBezTo>
                  <a:cubicBezTo>
                    <a:pt x="37" y="0"/>
                    <a:pt x="41" y="1"/>
                    <a:pt x="45" y="2"/>
                  </a:cubicBezTo>
                  <a:cubicBezTo>
                    <a:pt x="49" y="4"/>
                    <a:pt x="52" y="6"/>
                    <a:pt x="55" y="9"/>
                  </a:cubicBezTo>
                  <a:cubicBezTo>
                    <a:pt x="58" y="12"/>
                    <a:pt x="60" y="15"/>
                    <a:pt x="62" y="19"/>
                  </a:cubicBezTo>
                  <a:cubicBezTo>
                    <a:pt x="64" y="22"/>
                    <a:pt x="64" y="27"/>
                    <a:pt x="64"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0"/>
            <p:cNvSpPr>
              <a:spLocks/>
            </p:cNvSpPr>
            <p:nvPr userDrawn="1"/>
          </p:nvSpPr>
          <p:spPr bwMode="auto">
            <a:xfrm>
              <a:off x="12777788" y="-620713"/>
              <a:ext cx="349250" cy="222250"/>
            </a:xfrm>
            <a:custGeom>
              <a:avLst/>
              <a:gdLst>
                <a:gd name="T0" fmla="*/ 31 w 220"/>
                <a:gd name="T1" fmla="*/ 0 h 140"/>
                <a:gd name="T2" fmla="*/ 62 w 220"/>
                <a:gd name="T3" fmla="*/ 107 h 140"/>
                <a:gd name="T4" fmla="*/ 62 w 220"/>
                <a:gd name="T5" fmla="*/ 107 h 140"/>
                <a:gd name="T6" fmla="*/ 95 w 220"/>
                <a:gd name="T7" fmla="*/ 0 h 140"/>
                <a:gd name="T8" fmla="*/ 126 w 220"/>
                <a:gd name="T9" fmla="*/ 0 h 140"/>
                <a:gd name="T10" fmla="*/ 159 w 220"/>
                <a:gd name="T11" fmla="*/ 107 h 140"/>
                <a:gd name="T12" fmla="*/ 161 w 220"/>
                <a:gd name="T13" fmla="*/ 107 h 140"/>
                <a:gd name="T14" fmla="*/ 192 w 220"/>
                <a:gd name="T15" fmla="*/ 0 h 140"/>
                <a:gd name="T16" fmla="*/ 220 w 220"/>
                <a:gd name="T17" fmla="*/ 0 h 140"/>
                <a:gd name="T18" fmla="*/ 175 w 220"/>
                <a:gd name="T19" fmla="*/ 140 h 140"/>
                <a:gd name="T20" fmla="*/ 145 w 220"/>
                <a:gd name="T21" fmla="*/ 140 h 140"/>
                <a:gd name="T22" fmla="*/ 111 w 220"/>
                <a:gd name="T23" fmla="*/ 34 h 140"/>
                <a:gd name="T24" fmla="*/ 109 w 220"/>
                <a:gd name="T25" fmla="*/ 34 h 140"/>
                <a:gd name="T26" fmla="*/ 76 w 220"/>
                <a:gd name="T27" fmla="*/ 140 h 140"/>
                <a:gd name="T28" fmla="*/ 48 w 220"/>
                <a:gd name="T29" fmla="*/ 140 h 140"/>
                <a:gd name="T30" fmla="*/ 0 w 220"/>
                <a:gd name="T31" fmla="*/ 0 h 140"/>
                <a:gd name="T32" fmla="*/ 31 w 220"/>
                <a:gd name="T33" fmla="*/ 0 h 140"/>
                <a:gd name="T34" fmla="*/ 31 w 220"/>
                <a:gd name="T3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140">
                  <a:moveTo>
                    <a:pt x="31" y="0"/>
                  </a:moveTo>
                  <a:lnTo>
                    <a:pt x="62" y="107"/>
                  </a:lnTo>
                  <a:lnTo>
                    <a:pt x="62" y="107"/>
                  </a:lnTo>
                  <a:lnTo>
                    <a:pt x="95" y="0"/>
                  </a:lnTo>
                  <a:lnTo>
                    <a:pt x="126" y="0"/>
                  </a:lnTo>
                  <a:lnTo>
                    <a:pt x="159" y="107"/>
                  </a:lnTo>
                  <a:lnTo>
                    <a:pt x="161" y="107"/>
                  </a:lnTo>
                  <a:lnTo>
                    <a:pt x="192" y="0"/>
                  </a:lnTo>
                  <a:lnTo>
                    <a:pt x="220" y="0"/>
                  </a:lnTo>
                  <a:lnTo>
                    <a:pt x="175" y="140"/>
                  </a:lnTo>
                  <a:lnTo>
                    <a:pt x="145" y="140"/>
                  </a:lnTo>
                  <a:lnTo>
                    <a:pt x="111" y="34"/>
                  </a:lnTo>
                  <a:lnTo>
                    <a:pt x="109" y="34"/>
                  </a:lnTo>
                  <a:lnTo>
                    <a:pt x="76" y="140"/>
                  </a:lnTo>
                  <a:lnTo>
                    <a:pt x="48" y="140"/>
                  </a:lnTo>
                  <a:lnTo>
                    <a:pt x="0" y="0"/>
                  </a:lnTo>
                  <a:lnTo>
                    <a:pt x="31" y="0"/>
                  </a:lnTo>
                  <a:lnTo>
                    <a:pt x="31" y="0"/>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115028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99926" y="329698"/>
            <a:ext cx="3783110" cy="418910"/>
          </a:xfrm>
          <a:prstGeom prst="rect">
            <a:avLst/>
          </a:prstGeom>
        </p:spPr>
        <p:txBody>
          <a:bodyPr vert="horz" lIns="93324" tIns="46662" rIns="93324" bIns="46662" rtlCol="0"/>
          <a:lstStyle>
            <a:lvl1pPr algn="l">
              <a:defRPr sz="1200">
                <a:solidFill>
                  <a:schemeClr val="tx1"/>
                </a:solidFill>
              </a:defRPr>
            </a:lvl1pPr>
          </a:lstStyle>
          <a:p>
            <a:endParaRPr lang="en-US" dirty="0"/>
          </a:p>
        </p:txBody>
      </p:sp>
      <p:sp>
        <p:nvSpPr>
          <p:cNvPr id="3" name="Date Placeholder 2"/>
          <p:cNvSpPr>
            <a:spLocks noGrp="1"/>
          </p:cNvSpPr>
          <p:nvPr>
            <p:ph type="dt" idx="1"/>
          </p:nvPr>
        </p:nvSpPr>
        <p:spPr>
          <a:xfrm>
            <a:off x="399928" y="820413"/>
            <a:ext cx="3043343" cy="251346"/>
          </a:xfrm>
          <a:prstGeom prst="rect">
            <a:avLst/>
          </a:prstGeom>
        </p:spPr>
        <p:txBody>
          <a:bodyPr vert="horz" lIns="93324" tIns="46662" rIns="93324" bIns="46662" rtlCol="0"/>
          <a:lstStyle>
            <a:lvl1pPr algn="l">
              <a:defRPr sz="1000">
                <a:solidFill>
                  <a:schemeClr val="tx1"/>
                </a:solidFill>
              </a:defRPr>
            </a:lvl1pPr>
          </a:lstStyle>
          <a:p>
            <a:fld id="{29C70E8E-131E-4657-A195-2844EFBAE789}" type="datetimeFigureOut">
              <a:rPr lang="en-US" smtClean="0"/>
              <a:pPr/>
              <a:t>10/8/2019</a:t>
            </a:fld>
            <a:endParaRPr lang="en-US" dirty="0"/>
          </a:p>
        </p:txBody>
      </p:sp>
      <p:sp>
        <p:nvSpPr>
          <p:cNvPr id="4" name="Slide Image Placeholder 3"/>
          <p:cNvSpPr>
            <a:spLocks noGrp="1" noRot="1" noChangeAspect="1"/>
          </p:cNvSpPr>
          <p:nvPr>
            <p:ph type="sldImg" idx="2"/>
          </p:nvPr>
        </p:nvSpPr>
        <p:spPr>
          <a:xfrm>
            <a:off x="3911600" y="7061200"/>
            <a:ext cx="2687638" cy="1512888"/>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396415" y="1314911"/>
            <a:ext cx="6230270" cy="5259642"/>
          </a:xfrm>
          <a:prstGeom prst="rect">
            <a:avLst/>
          </a:prstGeom>
        </p:spPr>
        <p:txBody>
          <a:bodyPr vert="horz" lIns="93324" tIns="46662" rIns="93324" bIns="46662"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5806331" y="8780243"/>
            <a:ext cx="927049" cy="251346"/>
          </a:xfrm>
          <a:prstGeom prst="rect">
            <a:avLst/>
          </a:prstGeom>
        </p:spPr>
        <p:txBody>
          <a:bodyPr vert="horz" lIns="93324" tIns="46662" rIns="93324" bIns="46662" rtlCol="0" anchor="b"/>
          <a:lstStyle>
            <a:lvl1pPr algn="r">
              <a:defRPr sz="1000">
                <a:solidFill>
                  <a:schemeClr val="tx1"/>
                </a:solidFill>
              </a:defRPr>
            </a:lvl1pPr>
          </a:lstStyle>
          <a:p>
            <a:fld id="{CA61E296-9532-40C3-9174-581AD2B7748B}" type="slidenum">
              <a:rPr lang="en-US" smtClean="0"/>
              <a:pPr/>
              <a:t>‹#›</a:t>
            </a:fld>
            <a:endParaRPr lang="en-US" dirty="0"/>
          </a:p>
        </p:txBody>
      </p:sp>
      <p:grpSp>
        <p:nvGrpSpPr>
          <p:cNvPr id="15" name="Group 14"/>
          <p:cNvGrpSpPr/>
          <p:nvPr/>
        </p:nvGrpSpPr>
        <p:grpSpPr>
          <a:xfrm>
            <a:off x="5325790" y="285481"/>
            <a:ext cx="1328988" cy="362143"/>
            <a:chOff x="6113463" y="-755650"/>
            <a:chExt cx="7013575" cy="1922462"/>
          </a:xfrm>
        </p:grpSpPr>
        <p:sp>
          <p:nvSpPr>
            <p:cNvPr id="16" name="Freeform 15"/>
            <p:cNvSpPr>
              <a:spLocks noEditPoints="1"/>
            </p:cNvSpPr>
            <p:nvPr userDrawn="1"/>
          </p:nvSpPr>
          <p:spPr bwMode="auto">
            <a:xfrm>
              <a:off x="8504238" y="-80963"/>
              <a:ext cx="1154113" cy="1247775"/>
            </a:xfrm>
            <a:custGeom>
              <a:avLst/>
              <a:gdLst>
                <a:gd name="T0" fmla="*/ 213 w 307"/>
                <a:gd name="T1" fmla="*/ 252 h 331"/>
                <a:gd name="T2" fmla="*/ 200 w 307"/>
                <a:gd name="T3" fmla="*/ 228 h 331"/>
                <a:gd name="T4" fmla="*/ 176 w 307"/>
                <a:gd name="T5" fmla="*/ 220 h 331"/>
                <a:gd name="T6" fmla="*/ 169 w 307"/>
                <a:gd name="T7" fmla="*/ 244 h 331"/>
                <a:gd name="T8" fmla="*/ 180 w 307"/>
                <a:gd name="T9" fmla="*/ 266 h 331"/>
                <a:gd name="T10" fmla="*/ 180 w 307"/>
                <a:gd name="T11" fmla="*/ 266 h 331"/>
                <a:gd name="T12" fmla="*/ 160 w 307"/>
                <a:gd name="T13" fmla="*/ 268 h 331"/>
                <a:gd name="T14" fmla="*/ 40 w 307"/>
                <a:gd name="T15" fmla="*/ 160 h 331"/>
                <a:gd name="T16" fmla="*/ 148 w 307"/>
                <a:gd name="T17" fmla="*/ 39 h 331"/>
                <a:gd name="T18" fmla="*/ 269 w 307"/>
                <a:gd name="T19" fmla="*/ 148 h 331"/>
                <a:gd name="T20" fmla="*/ 213 w 307"/>
                <a:gd name="T21" fmla="*/ 252 h 331"/>
                <a:gd name="T22" fmla="*/ 146 w 307"/>
                <a:gd name="T23" fmla="*/ 4 h 331"/>
                <a:gd name="T24" fmla="*/ 4 w 307"/>
                <a:gd name="T25" fmla="*/ 162 h 331"/>
                <a:gd name="T26" fmla="*/ 162 w 307"/>
                <a:gd name="T27" fmla="*/ 304 h 331"/>
                <a:gd name="T28" fmla="*/ 197 w 307"/>
                <a:gd name="T29" fmla="*/ 298 h 331"/>
                <a:gd name="T30" fmla="*/ 197 w 307"/>
                <a:gd name="T31" fmla="*/ 298 h 331"/>
                <a:gd name="T32" fmla="*/ 208 w 307"/>
                <a:gd name="T33" fmla="*/ 319 h 331"/>
                <a:gd name="T34" fmla="*/ 232 w 307"/>
                <a:gd name="T35" fmla="*/ 327 h 331"/>
                <a:gd name="T36" fmla="*/ 240 w 307"/>
                <a:gd name="T37" fmla="*/ 303 h 331"/>
                <a:gd name="T38" fmla="*/ 230 w 307"/>
                <a:gd name="T39" fmla="*/ 284 h 331"/>
                <a:gd name="T40" fmla="*/ 304 w 307"/>
                <a:gd name="T41" fmla="*/ 146 h 331"/>
                <a:gd name="T42" fmla="*/ 146 w 307"/>
                <a:gd name="T43" fmla="*/ 4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 h="331">
                  <a:moveTo>
                    <a:pt x="213" y="252"/>
                  </a:moveTo>
                  <a:cubicBezTo>
                    <a:pt x="200" y="228"/>
                    <a:pt x="200" y="228"/>
                    <a:pt x="200" y="228"/>
                  </a:cubicBezTo>
                  <a:cubicBezTo>
                    <a:pt x="196" y="219"/>
                    <a:pt x="185" y="216"/>
                    <a:pt x="176" y="220"/>
                  </a:cubicBezTo>
                  <a:cubicBezTo>
                    <a:pt x="168" y="225"/>
                    <a:pt x="164" y="236"/>
                    <a:pt x="169" y="244"/>
                  </a:cubicBezTo>
                  <a:cubicBezTo>
                    <a:pt x="180" y="266"/>
                    <a:pt x="180" y="266"/>
                    <a:pt x="180" y="266"/>
                  </a:cubicBezTo>
                  <a:cubicBezTo>
                    <a:pt x="180" y="266"/>
                    <a:pt x="180" y="266"/>
                    <a:pt x="180" y="266"/>
                  </a:cubicBezTo>
                  <a:cubicBezTo>
                    <a:pt x="174" y="267"/>
                    <a:pt x="167" y="268"/>
                    <a:pt x="160" y="268"/>
                  </a:cubicBezTo>
                  <a:cubicBezTo>
                    <a:pt x="97" y="272"/>
                    <a:pt x="43" y="223"/>
                    <a:pt x="40" y="160"/>
                  </a:cubicBezTo>
                  <a:cubicBezTo>
                    <a:pt x="36" y="97"/>
                    <a:pt x="85" y="43"/>
                    <a:pt x="148" y="39"/>
                  </a:cubicBezTo>
                  <a:cubicBezTo>
                    <a:pt x="211" y="36"/>
                    <a:pt x="265" y="85"/>
                    <a:pt x="269" y="148"/>
                  </a:cubicBezTo>
                  <a:cubicBezTo>
                    <a:pt x="271" y="192"/>
                    <a:pt x="248" y="231"/>
                    <a:pt x="213" y="252"/>
                  </a:cubicBezTo>
                  <a:close/>
                  <a:moveTo>
                    <a:pt x="146" y="4"/>
                  </a:moveTo>
                  <a:cubicBezTo>
                    <a:pt x="64" y="8"/>
                    <a:pt x="0" y="79"/>
                    <a:pt x="4" y="162"/>
                  </a:cubicBezTo>
                  <a:cubicBezTo>
                    <a:pt x="9" y="244"/>
                    <a:pt x="79" y="308"/>
                    <a:pt x="162" y="304"/>
                  </a:cubicBezTo>
                  <a:cubicBezTo>
                    <a:pt x="174" y="303"/>
                    <a:pt x="186" y="301"/>
                    <a:pt x="197" y="298"/>
                  </a:cubicBezTo>
                  <a:cubicBezTo>
                    <a:pt x="197" y="298"/>
                    <a:pt x="197" y="298"/>
                    <a:pt x="197" y="298"/>
                  </a:cubicBezTo>
                  <a:cubicBezTo>
                    <a:pt x="208" y="319"/>
                    <a:pt x="208" y="319"/>
                    <a:pt x="208" y="319"/>
                  </a:cubicBezTo>
                  <a:cubicBezTo>
                    <a:pt x="213" y="328"/>
                    <a:pt x="223" y="331"/>
                    <a:pt x="232" y="327"/>
                  </a:cubicBezTo>
                  <a:cubicBezTo>
                    <a:pt x="241" y="322"/>
                    <a:pt x="244" y="311"/>
                    <a:pt x="240" y="303"/>
                  </a:cubicBezTo>
                  <a:cubicBezTo>
                    <a:pt x="230" y="284"/>
                    <a:pt x="230" y="284"/>
                    <a:pt x="230" y="284"/>
                  </a:cubicBezTo>
                  <a:cubicBezTo>
                    <a:pt x="277" y="256"/>
                    <a:pt x="307" y="204"/>
                    <a:pt x="304" y="146"/>
                  </a:cubicBezTo>
                  <a:cubicBezTo>
                    <a:pt x="300" y="63"/>
                    <a:pt x="229" y="0"/>
                    <a:pt x="146" y="4"/>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8121651" y="-61913"/>
              <a:ext cx="134938" cy="1123950"/>
            </a:xfrm>
            <a:custGeom>
              <a:avLst/>
              <a:gdLst>
                <a:gd name="T0" fmla="*/ 18 w 36"/>
                <a:gd name="T1" fmla="*/ 298 h 298"/>
                <a:gd name="T2" fmla="*/ 0 w 36"/>
                <a:gd name="T3" fmla="*/ 280 h 298"/>
                <a:gd name="T4" fmla="*/ 0 w 36"/>
                <a:gd name="T5" fmla="*/ 17 h 298"/>
                <a:gd name="T6" fmla="*/ 18 w 36"/>
                <a:gd name="T7" fmla="*/ 0 h 298"/>
                <a:gd name="T8" fmla="*/ 36 w 36"/>
                <a:gd name="T9" fmla="*/ 17 h 298"/>
                <a:gd name="T10" fmla="*/ 36 w 36"/>
                <a:gd name="T11" fmla="*/ 280 h 298"/>
                <a:gd name="T12" fmla="*/ 18 w 36"/>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36" h="298">
                  <a:moveTo>
                    <a:pt x="18" y="298"/>
                  </a:moveTo>
                  <a:cubicBezTo>
                    <a:pt x="8" y="298"/>
                    <a:pt x="0" y="290"/>
                    <a:pt x="0" y="280"/>
                  </a:cubicBezTo>
                  <a:cubicBezTo>
                    <a:pt x="0" y="17"/>
                    <a:pt x="0" y="17"/>
                    <a:pt x="0" y="17"/>
                  </a:cubicBezTo>
                  <a:cubicBezTo>
                    <a:pt x="0" y="8"/>
                    <a:pt x="8" y="0"/>
                    <a:pt x="18" y="0"/>
                  </a:cubicBezTo>
                  <a:cubicBezTo>
                    <a:pt x="28" y="0"/>
                    <a:pt x="36" y="8"/>
                    <a:pt x="36" y="17"/>
                  </a:cubicBezTo>
                  <a:cubicBezTo>
                    <a:pt x="36" y="280"/>
                    <a:pt x="36" y="280"/>
                    <a:pt x="36" y="280"/>
                  </a:cubicBezTo>
                  <a:cubicBezTo>
                    <a:pt x="36" y="290"/>
                    <a:pt x="28" y="298"/>
                    <a:pt x="18" y="29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1283951" y="-61913"/>
              <a:ext cx="131763" cy="1123950"/>
            </a:xfrm>
            <a:custGeom>
              <a:avLst/>
              <a:gdLst>
                <a:gd name="T0" fmla="*/ 17 w 35"/>
                <a:gd name="T1" fmla="*/ 298 h 298"/>
                <a:gd name="T2" fmla="*/ 0 w 35"/>
                <a:gd name="T3" fmla="*/ 280 h 298"/>
                <a:gd name="T4" fmla="*/ 0 w 35"/>
                <a:gd name="T5" fmla="*/ 17 h 298"/>
                <a:gd name="T6" fmla="*/ 17 w 35"/>
                <a:gd name="T7" fmla="*/ 0 h 298"/>
                <a:gd name="T8" fmla="*/ 35 w 35"/>
                <a:gd name="T9" fmla="*/ 17 h 298"/>
                <a:gd name="T10" fmla="*/ 35 w 35"/>
                <a:gd name="T11" fmla="*/ 280 h 298"/>
                <a:gd name="T12" fmla="*/ 17 w 35"/>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35" h="298">
                  <a:moveTo>
                    <a:pt x="17" y="298"/>
                  </a:moveTo>
                  <a:cubicBezTo>
                    <a:pt x="8" y="298"/>
                    <a:pt x="0" y="290"/>
                    <a:pt x="0" y="280"/>
                  </a:cubicBezTo>
                  <a:cubicBezTo>
                    <a:pt x="0" y="17"/>
                    <a:pt x="0" y="17"/>
                    <a:pt x="0" y="17"/>
                  </a:cubicBezTo>
                  <a:cubicBezTo>
                    <a:pt x="0" y="8"/>
                    <a:pt x="8" y="0"/>
                    <a:pt x="17" y="0"/>
                  </a:cubicBezTo>
                  <a:cubicBezTo>
                    <a:pt x="27" y="0"/>
                    <a:pt x="35" y="8"/>
                    <a:pt x="35" y="17"/>
                  </a:cubicBezTo>
                  <a:cubicBezTo>
                    <a:pt x="35" y="280"/>
                    <a:pt x="35" y="280"/>
                    <a:pt x="35" y="280"/>
                  </a:cubicBezTo>
                  <a:cubicBezTo>
                    <a:pt x="35" y="290"/>
                    <a:pt x="27" y="298"/>
                    <a:pt x="17" y="29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9807576" y="-73025"/>
              <a:ext cx="1198563" cy="1135063"/>
            </a:xfrm>
            <a:custGeom>
              <a:avLst/>
              <a:gdLst>
                <a:gd name="T0" fmla="*/ 158 w 319"/>
                <a:gd name="T1" fmla="*/ 301 h 301"/>
                <a:gd name="T2" fmla="*/ 158 w 319"/>
                <a:gd name="T3" fmla="*/ 301 h 301"/>
                <a:gd name="T4" fmla="*/ 142 w 319"/>
                <a:gd name="T5" fmla="*/ 292 h 301"/>
                <a:gd name="T6" fmla="*/ 5 w 319"/>
                <a:gd name="T7" fmla="*/ 29 h 301"/>
                <a:gd name="T8" fmla="*/ 12 w 319"/>
                <a:gd name="T9" fmla="*/ 5 h 301"/>
                <a:gd name="T10" fmla="*/ 36 w 319"/>
                <a:gd name="T11" fmla="*/ 12 h 301"/>
                <a:gd name="T12" fmla="*/ 158 w 319"/>
                <a:gd name="T13" fmla="*/ 245 h 301"/>
                <a:gd name="T14" fmla="*/ 283 w 319"/>
                <a:gd name="T15" fmla="*/ 12 h 301"/>
                <a:gd name="T16" fmla="*/ 307 w 319"/>
                <a:gd name="T17" fmla="*/ 5 h 301"/>
                <a:gd name="T18" fmla="*/ 314 w 319"/>
                <a:gd name="T19" fmla="*/ 29 h 301"/>
                <a:gd name="T20" fmla="*/ 174 w 319"/>
                <a:gd name="T21" fmla="*/ 292 h 301"/>
                <a:gd name="T22" fmla="*/ 158 w 319"/>
                <a:gd name="T23"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9" h="301">
                  <a:moveTo>
                    <a:pt x="158" y="301"/>
                  </a:moveTo>
                  <a:cubicBezTo>
                    <a:pt x="158" y="301"/>
                    <a:pt x="158" y="301"/>
                    <a:pt x="158" y="301"/>
                  </a:cubicBezTo>
                  <a:cubicBezTo>
                    <a:pt x="151" y="301"/>
                    <a:pt x="145" y="297"/>
                    <a:pt x="142" y="292"/>
                  </a:cubicBezTo>
                  <a:cubicBezTo>
                    <a:pt x="5" y="29"/>
                    <a:pt x="5" y="29"/>
                    <a:pt x="5" y="29"/>
                  </a:cubicBezTo>
                  <a:cubicBezTo>
                    <a:pt x="0" y="20"/>
                    <a:pt x="3" y="9"/>
                    <a:pt x="12" y="5"/>
                  </a:cubicBezTo>
                  <a:cubicBezTo>
                    <a:pt x="21" y="0"/>
                    <a:pt x="31" y="4"/>
                    <a:pt x="36" y="12"/>
                  </a:cubicBezTo>
                  <a:cubicBezTo>
                    <a:pt x="158" y="245"/>
                    <a:pt x="158" y="245"/>
                    <a:pt x="158" y="245"/>
                  </a:cubicBezTo>
                  <a:cubicBezTo>
                    <a:pt x="283" y="12"/>
                    <a:pt x="283" y="12"/>
                    <a:pt x="283" y="12"/>
                  </a:cubicBezTo>
                  <a:cubicBezTo>
                    <a:pt x="287" y="3"/>
                    <a:pt x="298" y="0"/>
                    <a:pt x="307" y="5"/>
                  </a:cubicBezTo>
                  <a:cubicBezTo>
                    <a:pt x="315" y="9"/>
                    <a:pt x="319" y="20"/>
                    <a:pt x="314" y="29"/>
                  </a:cubicBezTo>
                  <a:cubicBezTo>
                    <a:pt x="174" y="292"/>
                    <a:pt x="174" y="292"/>
                    <a:pt x="174" y="292"/>
                  </a:cubicBezTo>
                  <a:cubicBezTo>
                    <a:pt x="171" y="298"/>
                    <a:pt x="165" y="301"/>
                    <a:pt x="158" y="30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2125326" y="703263"/>
              <a:ext cx="454025" cy="131763"/>
            </a:xfrm>
            <a:custGeom>
              <a:avLst/>
              <a:gdLst>
                <a:gd name="T0" fmla="*/ 103 w 121"/>
                <a:gd name="T1" fmla="*/ 35 h 35"/>
                <a:gd name="T2" fmla="*/ 18 w 121"/>
                <a:gd name="T3" fmla="*/ 35 h 35"/>
                <a:gd name="T4" fmla="*/ 0 w 121"/>
                <a:gd name="T5" fmla="*/ 18 h 35"/>
                <a:gd name="T6" fmla="*/ 18 w 121"/>
                <a:gd name="T7" fmla="*/ 0 h 35"/>
                <a:gd name="T8" fmla="*/ 103 w 121"/>
                <a:gd name="T9" fmla="*/ 0 h 35"/>
                <a:gd name="T10" fmla="*/ 121 w 121"/>
                <a:gd name="T11" fmla="*/ 18 h 35"/>
                <a:gd name="T12" fmla="*/ 103 w 12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1" h="35">
                  <a:moveTo>
                    <a:pt x="103" y="35"/>
                  </a:moveTo>
                  <a:cubicBezTo>
                    <a:pt x="18" y="35"/>
                    <a:pt x="18" y="35"/>
                    <a:pt x="18" y="35"/>
                  </a:cubicBezTo>
                  <a:cubicBezTo>
                    <a:pt x="8" y="35"/>
                    <a:pt x="0" y="28"/>
                    <a:pt x="0" y="18"/>
                  </a:cubicBezTo>
                  <a:cubicBezTo>
                    <a:pt x="0" y="8"/>
                    <a:pt x="8" y="0"/>
                    <a:pt x="18" y="0"/>
                  </a:cubicBezTo>
                  <a:cubicBezTo>
                    <a:pt x="103" y="0"/>
                    <a:pt x="103" y="0"/>
                    <a:pt x="103" y="0"/>
                  </a:cubicBezTo>
                  <a:cubicBezTo>
                    <a:pt x="113" y="0"/>
                    <a:pt x="121" y="8"/>
                    <a:pt x="121" y="18"/>
                  </a:cubicBezTo>
                  <a:cubicBezTo>
                    <a:pt x="121" y="28"/>
                    <a:pt x="113" y="35"/>
                    <a:pt x="103" y="35"/>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11753851" y="-66675"/>
              <a:ext cx="1193800" cy="1139825"/>
            </a:xfrm>
            <a:custGeom>
              <a:avLst/>
              <a:gdLst>
                <a:gd name="T0" fmla="*/ 298 w 318"/>
                <a:gd name="T1" fmla="*/ 299 h 302"/>
                <a:gd name="T2" fmla="*/ 282 w 318"/>
                <a:gd name="T3" fmla="*/ 290 h 302"/>
                <a:gd name="T4" fmla="*/ 160 w 318"/>
                <a:gd name="T5" fmla="*/ 56 h 302"/>
                <a:gd name="T6" fmla="*/ 36 w 318"/>
                <a:gd name="T7" fmla="*/ 290 h 302"/>
                <a:gd name="T8" fmla="*/ 12 w 318"/>
                <a:gd name="T9" fmla="*/ 297 h 302"/>
                <a:gd name="T10" fmla="*/ 4 w 318"/>
                <a:gd name="T11" fmla="*/ 273 h 302"/>
                <a:gd name="T12" fmla="*/ 145 w 318"/>
                <a:gd name="T13" fmla="*/ 10 h 302"/>
                <a:gd name="T14" fmla="*/ 160 w 318"/>
                <a:gd name="T15" fmla="*/ 1 h 302"/>
                <a:gd name="T16" fmla="*/ 176 w 318"/>
                <a:gd name="T17" fmla="*/ 10 h 302"/>
                <a:gd name="T18" fmla="*/ 314 w 318"/>
                <a:gd name="T19" fmla="*/ 273 h 302"/>
                <a:gd name="T20" fmla="*/ 306 w 318"/>
                <a:gd name="T21" fmla="*/ 297 h 302"/>
                <a:gd name="T22" fmla="*/ 298 w 318"/>
                <a:gd name="T23" fmla="*/ 29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302">
                  <a:moveTo>
                    <a:pt x="298" y="299"/>
                  </a:moveTo>
                  <a:cubicBezTo>
                    <a:pt x="292" y="299"/>
                    <a:pt x="286" y="296"/>
                    <a:pt x="282" y="290"/>
                  </a:cubicBezTo>
                  <a:cubicBezTo>
                    <a:pt x="160" y="56"/>
                    <a:pt x="160" y="56"/>
                    <a:pt x="160" y="56"/>
                  </a:cubicBezTo>
                  <a:cubicBezTo>
                    <a:pt x="36" y="290"/>
                    <a:pt x="36" y="290"/>
                    <a:pt x="36" y="290"/>
                  </a:cubicBezTo>
                  <a:cubicBezTo>
                    <a:pt x="31" y="298"/>
                    <a:pt x="20" y="302"/>
                    <a:pt x="12" y="297"/>
                  </a:cubicBezTo>
                  <a:cubicBezTo>
                    <a:pt x="3" y="292"/>
                    <a:pt x="0" y="282"/>
                    <a:pt x="4" y="273"/>
                  </a:cubicBezTo>
                  <a:cubicBezTo>
                    <a:pt x="145" y="10"/>
                    <a:pt x="145" y="10"/>
                    <a:pt x="145" y="10"/>
                  </a:cubicBezTo>
                  <a:cubicBezTo>
                    <a:pt x="148" y="4"/>
                    <a:pt x="154" y="0"/>
                    <a:pt x="160" y="1"/>
                  </a:cubicBezTo>
                  <a:cubicBezTo>
                    <a:pt x="167" y="1"/>
                    <a:pt x="173" y="4"/>
                    <a:pt x="176" y="10"/>
                  </a:cubicBezTo>
                  <a:cubicBezTo>
                    <a:pt x="314" y="273"/>
                    <a:pt x="314" y="273"/>
                    <a:pt x="314" y="273"/>
                  </a:cubicBezTo>
                  <a:cubicBezTo>
                    <a:pt x="318" y="282"/>
                    <a:pt x="315" y="293"/>
                    <a:pt x="306" y="297"/>
                  </a:cubicBezTo>
                  <a:cubicBezTo>
                    <a:pt x="304" y="298"/>
                    <a:pt x="301" y="299"/>
                    <a:pt x="298" y="29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2807951" y="-61913"/>
              <a:ext cx="128588" cy="161925"/>
            </a:xfrm>
            <a:custGeom>
              <a:avLst/>
              <a:gdLst>
                <a:gd name="T0" fmla="*/ 48 w 81"/>
                <a:gd name="T1" fmla="*/ 102 h 102"/>
                <a:gd name="T2" fmla="*/ 33 w 81"/>
                <a:gd name="T3" fmla="*/ 102 h 102"/>
                <a:gd name="T4" fmla="*/ 33 w 81"/>
                <a:gd name="T5" fmla="*/ 12 h 102"/>
                <a:gd name="T6" fmla="*/ 0 w 81"/>
                <a:gd name="T7" fmla="*/ 12 h 102"/>
                <a:gd name="T8" fmla="*/ 0 w 81"/>
                <a:gd name="T9" fmla="*/ 0 h 102"/>
                <a:gd name="T10" fmla="*/ 81 w 81"/>
                <a:gd name="T11" fmla="*/ 0 h 102"/>
                <a:gd name="T12" fmla="*/ 81 w 81"/>
                <a:gd name="T13" fmla="*/ 12 h 102"/>
                <a:gd name="T14" fmla="*/ 48 w 81"/>
                <a:gd name="T15" fmla="*/ 12 h 102"/>
                <a:gd name="T16" fmla="*/ 48 w 81"/>
                <a:gd name="T17" fmla="*/ 102 h 102"/>
                <a:gd name="T18" fmla="*/ 48 w 81"/>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02">
                  <a:moveTo>
                    <a:pt x="48" y="102"/>
                  </a:moveTo>
                  <a:lnTo>
                    <a:pt x="33" y="102"/>
                  </a:lnTo>
                  <a:lnTo>
                    <a:pt x="33" y="12"/>
                  </a:lnTo>
                  <a:lnTo>
                    <a:pt x="0" y="12"/>
                  </a:lnTo>
                  <a:lnTo>
                    <a:pt x="0" y="0"/>
                  </a:lnTo>
                  <a:lnTo>
                    <a:pt x="81" y="0"/>
                  </a:lnTo>
                  <a:lnTo>
                    <a:pt x="81" y="12"/>
                  </a:lnTo>
                  <a:lnTo>
                    <a:pt x="48" y="12"/>
                  </a:lnTo>
                  <a:lnTo>
                    <a:pt x="48" y="102"/>
                  </a:lnTo>
                  <a:lnTo>
                    <a:pt x="48" y="102"/>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2958763" y="-61913"/>
              <a:ext cx="168275" cy="161925"/>
            </a:xfrm>
            <a:custGeom>
              <a:avLst/>
              <a:gdLst>
                <a:gd name="T0" fmla="*/ 54 w 106"/>
                <a:gd name="T1" fmla="*/ 78 h 102"/>
                <a:gd name="T2" fmla="*/ 54 w 106"/>
                <a:gd name="T3" fmla="*/ 78 h 102"/>
                <a:gd name="T4" fmla="*/ 85 w 106"/>
                <a:gd name="T5" fmla="*/ 0 h 102"/>
                <a:gd name="T6" fmla="*/ 106 w 106"/>
                <a:gd name="T7" fmla="*/ 0 h 102"/>
                <a:gd name="T8" fmla="*/ 106 w 106"/>
                <a:gd name="T9" fmla="*/ 102 h 102"/>
                <a:gd name="T10" fmla="*/ 92 w 106"/>
                <a:gd name="T11" fmla="*/ 102 h 102"/>
                <a:gd name="T12" fmla="*/ 92 w 106"/>
                <a:gd name="T13" fmla="*/ 16 h 102"/>
                <a:gd name="T14" fmla="*/ 92 w 106"/>
                <a:gd name="T15" fmla="*/ 16 h 102"/>
                <a:gd name="T16" fmla="*/ 59 w 106"/>
                <a:gd name="T17" fmla="*/ 102 h 102"/>
                <a:gd name="T18" fmla="*/ 50 w 106"/>
                <a:gd name="T19" fmla="*/ 102 h 102"/>
                <a:gd name="T20" fmla="*/ 14 w 106"/>
                <a:gd name="T21" fmla="*/ 16 h 102"/>
                <a:gd name="T22" fmla="*/ 14 w 106"/>
                <a:gd name="T23" fmla="*/ 16 h 102"/>
                <a:gd name="T24" fmla="*/ 14 w 106"/>
                <a:gd name="T25" fmla="*/ 102 h 102"/>
                <a:gd name="T26" fmla="*/ 0 w 106"/>
                <a:gd name="T27" fmla="*/ 102 h 102"/>
                <a:gd name="T28" fmla="*/ 0 w 106"/>
                <a:gd name="T29" fmla="*/ 0 h 102"/>
                <a:gd name="T30" fmla="*/ 24 w 106"/>
                <a:gd name="T31" fmla="*/ 0 h 102"/>
                <a:gd name="T32" fmla="*/ 54 w 106"/>
                <a:gd name="T33" fmla="*/ 78 h 102"/>
                <a:gd name="T34" fmla="*/ 54 w 106"/>
                <a:gd name="T35" fmla="*/ 7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6" h="102">
                  <a:moveTo>
                    <a:pt x="54" y="78"/>
                  </a:moveTo>
                  <a:lnTo>
                    <a:pt x="54" y="78"/>
                  </a:lnTo>
                  <a:lnTo>
                    <a:pt x="85" y="0"/>
                  </a:lnTo>
                  <a:lnTo>
                    <a:pt x="106" y="0"/>
                  </a:lnTo>
                  <a:lnTo>
                    <a:pt x="106" y="102"/>
                  </a:lnTo>
                  <a:lnTo>
                    <a:pt x="92" y="102"/>
                  </a:lnTo>
                  <a:lnTo>
                    <a:pt x="92" y="16"/>
                  </a:lnTo>
                  <a:lnTo>
                    <a:pt x="92" y="16"/>
                  </a:lnTo>
                  <a:lnTo>
                    <a:pt x="59" y="102"/>
                  </a:lnTo>
                  <a:lnTo>
                    <a:pt x="50" y="102"/>
                  </a:lnTo>
                  <a:lnTo>
                    <a:pt x="14" y="16"/>
                  </a:lnTo>
                  <a:lnTo>
                    <a:pt x="14" y="16"/>
                  </a:lnTo>
                  <a:lnTo>
                    <a:pt x="14" y="102"/>
                  </a:lnTo>
                  <a:lnTo>
                    <a:pt x="0" y="102"/>
                  </a:lnTo>
                  <a:lnTo>
                    <a:pt x="0" y="0"/>
                  </a:lnTo>
                  <a:lnTo>
                    <a:pt x="24" y="0"/>
                  </a:lnTo>
                  <a:lnTo>
                    <a:pt x="54" y="78"/>
                  </a:lnTo>
                  <a:lnTo>
                    <a:pt x="54" y="78"/>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7329488" y="876300"/>
              <a:ext cx="461963" cy="112713"/>
            </a:xfrm>
            <a:custGeom>
              <a:avLst/>
              <a:gdLst>
                <a:gd name="T0" fmla="*/ 108 w 123"/>
                <a:gd name="T1" fmla="*/ 0 h 30"/>
                <a:gd name="T2" fmla="*/ 21 w 123"/>
                <a:gd name="T3" fmla="*/ 0 h 30"/>
                <a:gd name="T4" fmla="*/ 0 w 123"/>
                <a:gd name="T5" fmla="*/ 30 h 30"/>
                <a:gd name="T6" fmla="*/ 108 w 123"/>
                <a:gd name="T7" fmla="*/ 30 h 30"/>
                <a:gd name="T8" fmla="*/ 123 w 123"/>
                <a:gd name="T9" fmla="*/ 15 h 30"/>
                <a:gd name="T10" fmla="*/ 123 w 123"/>
                <a:gd name="T11" fmla="*/ 15 h 30"/>
                <a:gd name="T12" fmla="*/ 108 w 123"/>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23" h="30">
                  <a:moveTo>
                    <a:pt x="108" y="0"/>
                  </a:moveTo>
                  <a:cubicBezTo>
                    <a:pt x="21" y="0"/>
                    <a:pt x="21" y="0"/>
                    <a:pt x="21" y="0"/>
                  </a:cubicBezTo>
                  <a:cubicBezTo>
                    <a:pt x="15" y="11"/>
                    <a:pt x="8" y="21"/>
                    <a:pt x="0" y="30"/>
                  </a:cubicBezTo>
                  <a:cubicBezTo>
                    <a:pt x="108" y="30"/>
                    <a:pt x="108" y="30"/>
                    <a:pt x="108" y="30"/>
                  </a:cubicBezTo>
                  <a:cubicBezTo>
                    <a:pt x="117" y="30"/>
                    <a:pt x="123" y="23"/>
                    <a:pt x="123" y="15"/>
                  </a:cubicBezTo>
                  <a:cubicBezTo>
                    <a:pt x="123" y="15"/>
                    <a:pt x="123" y="15"/>
                    <a:pt x="123" y="15"/>
                  </a:cubicBezTo>
                  <a:cubicBezTo>
                    <a:pt x="123" y="7"/>
                    <a:pt x="117" y="0"/>
                    <a:pt x="108"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7458076" y="657225"/>
              <a:ext cx="333375" cy="114300"/>
            </a:xfrm>
            <a:custGeom>
              <a:avLst/>
              <a:gdLst>
                <a:gd name="T0" fmla="*/ 74 w 89"/>
                <a:gd name="T1" fmla="*/ 0 h 30"/>
                <a:gd name="T2" fmla="*/ 8 w 89"/>
                <a:gd name="T3" fmla="*/ 0 h 30"/>
                <a:gd name="T4" fmla="*/ 0 w 89"/>
                <a:gd name="T5" fmla="*/ 30 h 30"/>
                <a:gd name="T6" fmla="*/ 74 w 89"/>
                <a:gd name="T7" fmla="*/ 30 h 30"/>
                <a:gd name="T8" fmla="*/ 89 w 89"/>
                <a:gd name="T9" fmla="*/ 15 h 30"/>
                <a:gd name="T10" fmla="*/ 74 w 89"/>
                <a:gd name="T11" fmla="*/ 0 h 30"/>
              </a:gdLst>
              <a:ahLst/>
              <a:cxnLst>
                <a:cxn ang="0">
                  <a:pos x="T0" y="T1"/>
                </a:cxn>
                <a:cxn ang="0">
                  <a:pos x="T2" y="T3"/>
                </a:cxn>
                <a:cxn ang="0">
                  <a:pos x="T4" y="T5"/>
                </a:cxn>
                <a:cxn ang="0">
                  <a:pos x="T6" y="T7"/>
                </a:cxn>
                <a:cxn ang="0">
                  <a:pos x="T8" y="T9"/>
                </a:cxn>
                <a:cxn ang="0">
                  <a:pos x="T10" y="T11"/>
                </a:cxn>
              </a:cxnLst>
              <a:rect l="0" t="0" r="r" b="b"/>
              <a:pathLst>
                <a:path w="89" h="30">
                  <a:moveTo>
                    <a:pt x="74" y="0"/>
                  </a:moveTo>
                  <a:cubicBezTo>
                    <a:pt x="8" y="0"/>
                    <a:pt x="8" y="0"/>
                    <a:pt x="8" y="0"/>
                  </a:cubicBezTo>
                  <a:cubicBezTo>
                    <a:pt x="6" y="11"/>
                    <a:pt x="3" y="21"/>
                    <a:pt x="0" y="30"/>
                  </a:cubicBezTo>
                  <a:cubicBezTo>
                    <a:pt x="74" y="30"/>
                    <a:pt x="74" y="30"/>
                    <a:pt x="74" y="30"/>
                  </a:cubicBezTo>
                  <a:cubicBezTo>
                    <a:pt x="83" y="30"/>
                    <a:pt x="89" y="24"/>
                    <a:pt x="89" y="15"/>
                  </a:cubicBezTo>
                  <a:cubicBezTo>
                    <a:pt x="89" y="7"/>
                    <a:pt x="83" y="0"/>
                    <a:pt x="74"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7502526" y="442913"/>
              <a:ext cx="288925" cy="112713"/>
            </a:xfrm>
            <a:custGeom>
              <a:avLst/>
              <a:gdLst>
                <a:gd name="T0" fmla="*/ 62 w 77"/>
                <a:gd name="T1" fmla="*/ 0 h 30"/>
                <a:gd name="T2" fmla="*/ 0 w 77"/>
                <a:gd name="T3" fmla="*/ 0 h 30"/>
                <a:gd name="T4" fmla="*/ 0 w 77"/>
                <a:gd name="T5" fmla="*/ 14 h 30"/>
                <a:gd name="T6" fmla="*/ 0 w 77"/>
                <a:gd name="T7" fmla="*/ 30 h 30"/>
                <a:gd name="T8" fmla="*/ 62 w 77"/>
                <a:gd name="T9" fmla="*/ 30 h 30"/>
                <a:gd name="T10" fmla="*/ 77 w 77"/>
                <a:gd name="T11" fmla="*/ 15 h 30"/>
                <a:gd name="T12" fmla="*/ 62 w 77"/>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77" h="30">
                  <a:moveTo>
                    <a:pt x="62" y="0"/>
                  </a:moveTo>
                  <a:cubicBezTo>
                    <a:pt x="0" y="0"/>
                    <a:pt x="0" y="0"/>
                    <a:pt x="0" y="0"/>
                  </a:cubicBezTo>
                  <a:cubicBezTo>
                    <a:pt x="0" y="4"/>
                    <a:pt x="0" y="9"/>
                    <a:pt x="0" y="14"/>
                  </a:cubicBezTo>
                  <a:cubicBezTo>
                    <a:pt x="0" y="19"/>
                    <a:pt x="0" y="25"/>
                    <a:pt x="0" y="30"/>
                  </a:cubicBezTo>
                  <a:cubicBezTo>
                    <a:pt x="62" y="30"/>
                    <a:pt x="62" y="30"/>
                    <a:pt x="62" y="30"/>
                  </a:cubicBezTo>
                  <a:cubicBezTo>
                    <a:pt x="71" y="30"/>
                    <a:pt x="77" y="23"/>
                    <a:pt x="77" y="15"/>
                  </a:cubicBezTo>
                  <a:cubicBezTo>
                    <a:pt x="77" y="7"/>
                    <a:pt x="71" y="0"/>
                    <a:pt x="62"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7458076" y="223838"/>
              <a:ext cx="333375" cy="114300"/>
            </a:xfrm>
            <a:custGeom>
              <a:avLst/>
              <a:gdLst>
                <a:gd name="T0" fmla="*/ 74 w 89"/>
                <a:gd name="T1" fmla="*/ 0 h 30"/>
                <a:gd name="T2" fmla="*/ 0 w 89"/>
                <a:gd name="T3" fmla="*/ 0 h 30"/>
                <a:gd name="T4" fmla="*/ 8 w 89"/>
                <a:gd name="T5" fmla="*/ 30 h 30"/>
                <a:gd name="T6" fmla="*/ 74 w 89"/>
                <a:gd name="T7" fmla="*/ 30 h 30"/>
                <a:gd name="T8" fmla="*/ 89 w 89"/>
                <a:gd name="T9" fmla="*/ 15 h 30"/>
                <a:gd name="T10" fmla="*/ 89 w 89"/>
                <a:gd name="T11" fmla="*/ 15 h 30"/>
                <a:gd name="T12" fmla="*/ 74 w 89"/>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89" h="30">
                  <a:moveTo>
                    <a:pt x="74" y="0"/>
                  </a:moveTo>
                  <a:cubicBezTo>
                    <a:pt x="0" y="0"/>
                    <a:pt x="0" y="0"/>
                    <a:pt x="0" y="0"/>
                  </a:cubicBezTo>
                  <a:cubicBezTo>
                    <a:pt x="4" y="10"/>
                    <a:pt x="6" y="20"/>
                    <a:pt x="8" y="30"/>
                  </a:cubicBezTo>
                  <a:cubicBezTo>
                    <a:pt x="74" y="30"/>
                    <a:pt x="74" y="30"/>
                    <a:pt x="74" y="30"/>
                  </a:cubicBezTo>
                  <a:cubicBezTo>
                    <a:pt x="83" y="30"/>
                    <a:pt x="89" y="24"/>
                    <a:pt x="89" y="15"/>
                  </a:cubicBezTo>
                  <a:cubicBezTo>
                    <a:pt x="89" y="15"/>
                    <a:pt x="89" y="15"/>
                    <a:pt x="89" y="15"/>
                  </a:cubicBezTo>
                  <a:cubicBezTo>
                    <a:pt x="89" y="7"/>
                    <a:pt x="83" y="0"/>
                    <a:pt x="74"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7337426" y="9525"/>
              <a:ext cx="454025" cy="112713"/>
            </a:xfrm>
            <a:custGeom>
              <a:avLst/>
              <a:gdLst>
                <a:gd name="T0" fmla="*/ 106 w 121"/>
                <a:gd name="T1" fmla="*/ 0 h 30"/>
                <a:gd name="T2" fmla="*/ 0 w 121"/>
                <a:gd name="T3" fmla="*/ 0 h 30"/>
                <a:gd name="T4" fmla="*/ 20 w 121"/>
                <a:gd name="T5" fmla="*/ 30 h 30"/>
                <a:gd name="T6" fmla="*/ 106 w 121"/>
                <a:gd name="T7" fmla="*/ 30 h 30"/>
                <a:gd name="T8" fmla="*/ 121 w 121"/>
                <a:gd name="T9" fmla="*/ 15 h 30"/>
                <a:gd name="T10" fmla="*/ 106 w 121"/>
                <a:gd name="T11" fmla="*/ 0 h 30"/>
              </a:gdLst>
              <a:ahLst/>
              <a:cxnLst>
                <a:cxn ang="0">
                  <a:pos x="T0" y="T1"/>
                </a:cxn>
                <a:cxn ang="0">
                  <a:pos x="T2" y="T3"/>
                </a:cxn>
                <a:cxn ang="0">
                  <a:pos x="T4" y="T5"/>
                </a:cxn>
                <a:cxn ang="0">
                  <a:pos x="T6" y="T7"/>
                </a:cxn>
                <a:cxn ang="0">
                  <a:pos x="T8" y="T9"/>
                </a:cxn>
                <a:cxn ang="0">
                  <a:pos x="T10" y="T11"/>
                </a:cxn>
              </a:cxnLst>
              <a:rect l="0" t="0" r="r" b="b"/>
              <a:pathLst>
                <a:path w="121" h="30">
                  <a:moveTo>
                    <a:pt x="106" y="0"/>
                  </a:moveTo>
                  <a:cubicBezTo>
                    <a:pt x="0" y="0"/>
                    <a:pt x="0" y="0"/>
                    <a:pt x="0" y="0"/>
                  </a:cubicBezTo>
                  <a:cubicBezTo>
                    <a:pt x="8" y="9"/>
                    <a:pt x="14" y="19"/>
                    <a:pt x="20" y="30"/>
                  </a:cubicBezTo>
                  <a:cubicBezTo>
                    <a:pt x="106" y="30"/>
                    <a:pt x="106" y="30"/>
                    <a:pt x="106" y="30"/>
                  </a:cubicBezTo>
                  <a:cubicBezTo>
                    <a:pt x="115" y="30"/>
                    <a:pt x="121" y="23"/>
                    <a:pt x="121" y="15"/>
                  </a:cubicBezTo>
                  <a:cubicBezTo>
                    <a:pt x="121" y="7"/>
                    <a:pt x="115" y="0"/>
                    <a:pt x="106"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6432551" y="876300"/>
              <a:ext cx="280988" cy="112713"/>
            </a:xfrm>
            <a:custGeom>
              <a:avLst/>
              <a:gdLst>
                <a:gd name="T0" fmla="*/ 60 w 75"/>
                <a:gd name="T1" fmla="*/ 15 h 30"/>
                <a:gd name="T2" fmla="*/ 60 w 75"/>
                <a:gd name="T3" fmla="*/ 15 h 30"/>
                <a:gd name="T4" fmla="*/ 75 w 75"/>
                <a:gd name="T5" fmla="*/ 0 h 30"/>
                <a:gd name="T6" fmla="*/ 15 w 75"/>
                <a:gd name="T7" fmla="*/ 0 h 30"/>
                <a:gd name="T8" fmla="*/ 0 w 75"/>
                <a:gd name="T9" fmla="*/ 15 h 30"/>
                <a:gd name="T10" fmla="*/ 0 w 75"/>
                <a:gd name="T11" fmla="*/ 15 h 30"/>
                <a:gd name="T12" fmla="*/ 15 w 75"/>
                <a:gd name="T13" fmla="*/ 30 h 30"/>
                <a:gd name="T14" fmla="*/ 75 w 75"/>
                <a:gd name="T15" fmla="*/ 30 h 30"/>
                <a:gd name="T16" fmla="*/ 60 w 75"/>
                <a:gd name="T17"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60" y="15"/>
                  </a:moveTo>
                  <a:cubicBezTo>
                    <a:pt x="60" y="15"/>
                    <a:pt x="60" y="15"/>
                    <a:pt x="60" y="15"/>
                  </a:cubicBezTo>
                  <a:cubicBezTo>
                    <a:pt x="60" y="7"/>
                    <a:pt x="67" y="0"/>
                    <a:pt x="75" y="0"/>
                  </a:cubicBezTo>
                  <a:cubicBezTo>
                    <a:pt x="15" y="0"/>
                    <a:pt x="15" y="0"/>
                    <a:pt x="15" y="0"/>
                  </a:cubicBezTo>
                  <a:cubicBezTo>
                    <a:pt x="7" y="0"/>
                    <a:pt x="0" y="7"/>
                    <a:pt x="0" y="15"/>
                  </a:cubicBezTo>
                  <a:cubicBezTo>
                    <a:pt x="0" y="15"/>
                    <a:pt x="0" y="15"/>
                    <a:pt x="0" y="15"/>
                  </a:cubicBezTo>
                  <a:cubicBezTo>
                    <a:pt x="0" y="23"/>
                    <a:pt x="7" y="30"/>
                    <a:pt x="15" y="30"/>
                  </a:cubicBezTo>
                  <a:cubicBezTo>
                    <a:pt x="75" y="30"/>
                    <a:pt x="75" y="30"/>
                    <a:pt x="75" y="30"/>
                  </a:cubicBezTo>
                  <a:cubicBezTo>
                    <a:pt x="67" y="30"/>
                    <a:pt x="60" y="23"/>
                    <a:pt x="60" y="1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6657976" y="876300"/>
              <a:ext cx="750888" cy="112713"/>
            </a:xfrm>
            <a:custGeom>
              <a:avLst/>
              <a:gdLst>
                <a:gd name="T0" fmla="*/ 200 w 200"/>
                <a:gd name="T1" fmla="*/ 0 h 30"/>
                <a:gd name="T2" fmla="*/ 15 w 200"/>
                <a:gd name="T3" fmla="*/ 0 h 30"/>
                <a:gd name="T4" fmla="*/ 0 w 200"/>
                <a:gd name="T5" fmla="*/ 15 h 30"/>
                <a:gd name="T6" fmla="*/ 0 w 200"/>
                <a:gd name="T7" fmla="*/ 15 h 30"/>
                <a:gd name="T8" fmla="*/ 15 w 200"/>
                <a:gd name="T9" fmla="*/ 30 h 30"/>
                <a:gd name="T10" fmla="*/ 179 w 200"/>
                <a:gd name="T11" fmla="*/ 30 h 30"/>
                <a:gd name="T12" fmla="*/ 200 w 200"/>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00" h="30">
                  <a:moveTo>
                    <a:pt x="200" y="0"/>
                  </a:moveTo>
                  <a:cubicBezTo>
                    <a:pt x="15" y="0"/>
                    <a:pt x="15" y="0"/>
                    <a:pt x="15" y="0"/>
                  </a:cubicBezTo>
                  <a:cubicBezTo>
                    <a:pt x="7" y="0"/>
                    <a:pt x="0" y="7"/>
                    <a:pt x="0" y="15"/>
                  </a:cubicBezTo>
                  <a:cubicBezTo>
                    <a:pt x="0" y="15"/>
                    <a:pt x="0" y="15"/>
                    <a:pt x="0" y="15"/>
                  </a:cubicBezTo>
                  <a:cubicBezTo>
                    <a:pt x="0" y="23"/>
                    <a:pt x="7" y="30"/>
                    <a:pt x="15" y="30"/>
                  </a:cubicBezTo>
                  <a:cubicBezTo>
                    <a:pt x="179" y="30"/>
                    <a:pt x="179" y="30"/>
                    <a:pt x="179" y="30"/>
                  </a:cubicBezTo>
                  <a:cubicBezTo>
                    <a:pt x="187" y="21"/>
                    <a:pt x="194" y="11"/>
                    <a:pt x="200"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6273801" y="657225"/>
              <a:ext cx="282575" cy="114300"/>
            </a:xfrm>
            <a:custGeom>
              <a:avLst/>
              <a:gdLst>
                <a:gd name="T0" fmla="*/ 60 w 75"/>
                <a:gd name="T1" fmla="*/ 19 h 30"/>
                <a:gd name="T2" fmla="*/ 74 w 75"/>
                <a:gd name="T3" fmla="*/ 0 h 30"/>
                <a:gd name="T4" fmla="*/ 15 w 75"/>
                <a:gd name="T5" fmla="*/ 0 h 30"/>
                <a:gd name="T6" fmla="*/ 0 w 75"/>
                <a:gd name="T7" fmla="*/ 15 h 30"/>
                <a:gd name="T8" fmla="*/ 15 w 75"/>
                <a:gd name="T9" fmla="*/ 30 h 30"/>
                <a:gd name="T10" fmla="*/ 75 w 75"/>
                <a:gd name="T11" fmla="*/ 30 h 30"/>
                <a:gd name="T12" fmla="*/ 60 w 75"/>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9"/>
                  </a:moveTo>
                  <a:cubicBezTo>
                    <a:pt x="58" y="9"/>
                    <a:pt x="65" y="0"/>
                    <a:pt x="74" y="0"/>
                  </a:cubicBezTo>
                  <a:cubicBezTo>
                    <a:pt x="15" y="0"/>
                    <a:pt x="15" y="0"/>
                    <a:pt x="15" y="0"/>
                  </a:cubicBezTo>
                  <a:cubicBezTo>
                    <a:pt x="7" y="0"/>
                    <a:pt x="0" y="7"/>
                    <a:pt x="0" y="15"/>
                  </a:cubicBezTo>
                  <a:cubicBezTo>
                    <a:pt x="0" y="24"/>
                    <a:pt x="7" y="30"/>
                    <a:pt x="15" y="30"/>
                  </a:cubicBezTo>
                  <a:cubicBezTo>
                    <a:pt x="75" y="30"/>
                    <a:pt x="75" y="30"/>
                    <a:pt x="75" y="30"/>
                  </a:cubicBezTo>
                  <a:cubicBezTo>
                    <a:pt x="68" y="30"/>
                    <a:pt x="61" y="26"/>
                    <a:pt x="60" y="19"/>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6492876" y="657225"/>
              <a:ext cx="993775" cy="114300"/>
            </a:xfrm>
            <a:custGeom>
              <a:avLst/>
              <a:gdLst>
                <a:gd name="T0" fmla="*/ 265 w 265"/>
                <a:gd name="T1" fmla="*/ 0 h 30"/>
                <a:gd name="T2" fmla="*/ 16 w 265"/>
                <a:gd name="T3" fmla="*/ 0 h 30"/>
                <a:gd name="T4" fmla="*/ 2 w 265"/>
                <a:gd name="T5" fmla="*/ 19 h 30"/>
                <a:gd name="T6" fmla="*/ 17 w 265"/>
                <a:gd name="T7" fmla="*/ 30 h 30"/>
                <a:gd name="T8" fmla="*/ 257 w 265"/>
                <a:gd name="T9" fmla="*/ 30 h 30"/>
                <a:gd name="T10" fmla="*/ 265 w 265"/>
                <a:gd name="T11" fmla="*/ 0 h 30"/>
              </a:gdLst>
              <a:ahLst/>
              <a:cxnLst>
                <a:cxn ang="0">
                  <a:pos x="T0" y="T1"/>
                </a:cxn>
                <a:cxn ang="0">
                  <a:pos x="T2" y="T3"/>
                </a:cxn>
                <a:cxn ang="0">
                  <a:pos x="T4" y="T5"/>
                </a:cxn>
                <a:cxn ang="0">
                  <a:pos x="T6" y="T7"/>
                </a:cxn>
                <a:cxn ang="0">
                  <a:pos x="T8" y="T9"/>
                </a:cxn>
                <a:cxn ang="0">
                  <a:pos x="T10" y="T11"/>
                </a:cxn>
              </a:cxnLst>
              <a:rect l="0" t="0" r="r" b="b"/>
              <a:pathLst>
                <a:path w="265" h="30">
                  <a:moveTo>
                    <a:pt x="265" y="0"/>
                  </a:moveTo>
                  <a:cubicBezTo>
                    <a:pt x="16" y="0"/>
                    <a:pt x="16" y="0"/>
                    <a:pt x="16" y="0"/>
                  </a:cubicBezTo>
                  <a:cubicBezTo>
                    <a:pt x="7" y="0"/>
                    <a:pt x="0" y="9"/>
                    <a:pt x="2" y="19"/>
                  </a:cubicBezTo>
                  <a:cubicBezTo>
                    <a:pt x="3" y="26"/>
                    <a:pt x="10" y="30"/>
                    <a:pt x="17" y="30"/>
                  </a:cubicBezTo>
                  <a:cubicBezTo>
                    <a:pt x="257" y="30"/>
                    <a:pt x="257" y="30"/>
                    <a:pt x="257" y="30"/>
                  </a:cubicBezTo>
                  <a:cubicBezTo>
                    <a:pt x="260" y="21"/>
                    <a:pt x="263" y="11"/>
                    <a:pt x="265"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6113463" y="442913"/>
              <a:ext cx="280988" cy="112713"/>
            </a:xfrm>
            <a:custGeom>
              <a:avLst/>
              <a:gdLst>
                <a:gd name="T0" fmla="*/ 60 w 75"/>
                <a:gd name="T1" fmla="*/ 18 h 30"/>
                <a:gd name="T2" fmla="*/ 75 w 75"/>
                <a:gd name="T3" fmla="*/ 0 h 30"/>
                <a:gd name="T4" fmla="*/ 15 w 75"/>
                <a:gd name="T5" fmla="*/ 0 h 30"/>
                <a:gd name="T6" fmla="*/ 0 w 75"/>
                <a:gd name="T7" fmla="*/ 15 h 30"/>
                <a:gd name="T8" fmla="*/ 15 w 75"/>
                <a:gd name="T9" fmla="*/ 30 h 30"/>
                <a:gd name="T10" fmla="*/ 75 w 75"/>
                <a:gd name="T11" fmla="*/ 30 h 30"/>
                <a:gd name="T12" fmla="*/ 60 w 75"/>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8"/>
                  </a:moveTo>
                  <a:cubicBezTo>
                    <a:pt x="58" y="8"/>
                    <a:pt x="66" y="0"/>
                    <a:pt x="75" y="0"/>
                  </a:cubicBezTo>
                  <a:cubicBezTo>
                    <a:pt x="15" y="0"/>
                    <a:pt x="15" y="0"/>
                    <a:pt x="15" y="0"/>
                  </a:cubicBezTo>
                  <a:cubicBezTo>
                    <a:pt x="7" y="0"/>
                    <a:pt x="0" y="7"/>
                    <a:pt x="0" y="15"/>
                  </a:cubicBezTo>
                  <a:cubicBezTo>
                    <a:pt x="0" y="23"/>
                    <a:pt x="7" y="30"/>
                    <a:pt x="15" y="30"/>
                  </a:cubicBezTo>
                  <a:cubicBezTo>
                    <a:pt x="75" y="30"/>
                    <a:pt x="75" y="30"/>
                    <a:pt x="75" y="30"/>
                  </a:cubicBezTo>
                  <a:cubicBezTo>
                    <a:pt x="68" y="30"/>
                    <a:pt x="62" y="25"/>
                    <a:pt x="60" y="1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6330951" y="442913"/>
              <a:ext cx="1171575" cy="112713"/>
            </a:xfrm>
            <a:custGeom>
              <a:avLst/>
              <a:gdLst>
                <a:gd name="T0" fmla="*/ 2 w 312"/>
                <a:gd name="T1" fmla="*/ 18 h 30"/>
                <a:gd name="T2" fmla="*/ 17 w 312"/>
                <a:gd name="T3" fmla="*/ 30 h 30"/>
                <a:gd name="T4" fmla="*/ 312 w 312"/>
                <a:gd name="T5" fmla="*/ 30 h 30"/>
                <a:gd name="T6" fmla="*/ 312 w 312"/>
                <a:gd name="T7" fmla="*/ 14 h 30"/>
                <a:gd name="T8" fmla="*/ 312 w 312"/>
                <a:gd name="T9" fmla="*/ 0 h 30"/>
                <a:gd name="T10" fmla="*/ 17 w 312"/>
                <a:gd name="T11" fmla="*/ 0 h 30"/>
                <a:gd name="T12" fmla="*/ 2 w 312"/>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312" h="30">
                  <a:moveTo>
                    <a:pt x="2" y="18"/>
                  </a:moveTo>
                  <a:cubicBezTo>
                    <a:pt x="4" y="25"/>
                    <a:pt x="10" y="30"/>
                    <a:pt x="17" y="30"/>
                  </a:cubicBezTo>
                  <a:cubicBezTo>
                    <a:pt x="312" y="30"/>
                    <a:pt x="312" y="30"/>
                    <a:pt x="312" y="30"/>
                  </a:cubicBezTo>
                  <a:cubicBezTo>
                    <a:pt x="312" y="25"/>
                    <a:pt x="312" y="19"/>
                    <a:pt x="312" y="14"/>
                  </a:cubicBezTo>
                  <a:cubicBezTo>
                    <a:pt x="312" y="9"/>
                    <a:pt x="312" y="4"/>
                    <a:pt x="312" y="0"/>
                  </a:cubicBezTo>
                  <a:cubicBezTo>
                    <a:pt x="17" y="0"/>
                    <a:pt x="17" y="0"/>
                    <a:pt x="17" y="0"/>
                  </a:cubicBezTo>
                  <a:cubicBezTo>
                    <a:pt x="8" y="0"/>
                    <a:pt x="0" y="8"/>
                    <a:pt x="2" y="18"/>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6191251" y="223838"/>
              <a:ext cx="282575" cy="114300"/>
            </a:xfrm>
            <a:custGeom>
              <a:avLst/>
              <a:gdLst>
                <a:gd name="T0" fmla="*/ 60 w 75"/>
                <a:gd name="T1" fmla="*/ 15 h 30"/>
                <a:gd name="T2" fmla="*/ 75 w 75"/>
                <a:gd name="T3" fmla="*/ 0 h 30"/>
                <a:gd name="T4" fmla="*/ 16 w 75"/>
                <a:gd name="T5" fmla="*/ 0 h 30"/>
                <a:gd name="T6" fmla="*/ 0 w 75"/>
                <a:gd name="T7" fmla="*/ 15 h 30"/>
                <a:gd name="T8" fmla="*/ 0 w 75"/>
                <a:gd name="T9" fmla="*/ 15 h 30"/>
                <a:gd name="T10" fmla="*/ 16 w 75"/>
                <a:gd name="T11" fmla="*/ 30 h 30"/>
                <a:gd name="T12" fmla="*/ 75 w 75"/>
                <a:gd name="T13" fmla="*/ 30 h 30"/>
                <a:gd name="T14" fmla="*/ 60 w 75"/>
                <a:gd name="T15" fmla="*/ 15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30">
                  <a:moveTo>
                    <a:pt x="60" y="15"/>
                  </a:moveTo>
                  <a:cubicBezTo>
                    <a:pt x="60" y="7"/>
                    <a:pt x="67" y="0"/>
                    <a:pt x="75" y="0"/>
                  </a:cubicBezTo>
                  <a:cubicBezTo>
                    <a:pt x="16" y="0"/>
                    <a:pt x="16" y="0"/>
                    <a:pt x="16" y="0"/>
                  </a:cubicBezTo>
                  <a:cubicBezTo>
                    <a:pt x="7" y="0"/>
                    <a:pt x="0" y="7"/>
                    <a:pt x="0" y="15"/>
                  </a:cubicBezTo>
                  <a:cubicBezTo>
                    <a:pt x="0" y="15"/>
                    <a:pt x="0" y="15"/>
                    <a:pt x="0" y="15"/>
                  </a:cubicBezTo>
                  <a:cubicBezTo>
                    <a:pt x="0" y="24"/>
                    <a:pt x="7" y="30"/>
                    <a:pt x="16" y="30"/>
                  </a:cubicBezTo>
                  <a:cubicBezTo>
                    <a:pt x="75" y="30"/>
                    <a:pt x="75" y="30"/>
                    <a:pt x="75" y="30"/>
                  </a:cubicBezTo>
                  <a:cubicBezTo>
                    <a:pt x="67" y="30"/>
                    <a:pt x="60" y="24"/>
                    <a:pt x="60" y="1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6416676" y="223838"/>
              <a:ext cx="1069975" cy="114300"/>
            </a:xfrm>
            <a:custGeom>
              <a:avLst/>
              <a:gdLst>
                <a:gd name="T0" fmla="*/ 277 w 285"/>
                <a:gd name="T1" fmla="*/ 0 h 30"/>
                <a:gd name="T2" fmla="*/ 15 w 285"/>
                <a:gd name="T3" fmla="*/ 0 h 30"/>
                <a:gd name="T4" fmla="*/ 0 w 285"/>
                <a:gd name="T5" fmla="*/ 15 h 30"/>
                <a:gd name="T6" fmla="*/ 15 w 285"/>
                <a:gd name="T7" fmla="*/ 30 h 30"/>
                <a:gd name="T8" fmla="*/ 285 w 285"/>
                <a:gd name="T9" fmla="*/ 30 h 30"/>
                <a:gd name="T10" fmla="*/ 277 w 285"/>
                <a:gd name="T11" fmla="*/ 0 h 30"/>
              </a:gdLst>
              <a:ahLst/>
              <a:cxnLst>
                <a:cxn ang="0">
                  <a:pos x="T0" y="T1"/>
                </a:cxn>
                <a:cxn ang="0">
                  <a:pos x="T2" y="T3"/>
                </a:cxn>
                <a:cxn ang="0">
                  <a:pos x="T4" y="T5"/>
                </a:cxn>
                <a:cxn ang="0">
                  <a:pos x="T6" y="T7"/>
                </a:cxn>
                <a:cxn ang="0">
                  <a:pos x="T8" y="T9"/>
                </a:cxn>
                <a:cxn ang="0">
                  <a:pos x="T10" y="T11"/>
                </a:cxn>
              </a:cxnLst>
              <a:rect l="0" t="0" r="r" b="b"/>
              <a:pathLst>
                <a:path w="285" h="30">
                  <a:moveTo>
                    <a:pt x="277" y="0"/>
                  </a:moveTo>
                  <a:cubicBezTo>
                    <a:pt x="15" y="0"/>
                    <a:pt x="15" y="0"/>
                    <a:pt x="15" y="0"/>
                  </a:cubicBezTo>
                  <a:cubicBezTo>
                    <a:pt x="7" y="0"/>
                    <a:pt x="0" y="7"/>
                    <a:pt x="0" y="15"/>
                  </a:cubicBezTo>
                  <a:cubicBezTo>
                    <a:pt x="0" y="24"/>
                    <a:pt x="7" y="30"/>
                    <a:pt x="15" y="30"/>
                  </a:cubicBezTo>
                  <a:cubicBezTo>
                    <a:pt x="285" y="30"/>
                    <a:pt x="285" y="30"/>
                    <a:pt x="285" y="30"/>
                  </a:cubicBezTo>
                  <a:cubicBezTo>
                    <a:pt x="283" y="20"/>
                    <a:pt x="281" y="10"/>
                    <a:pt x="277"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6605588" y="9525"/>
              <a:ext cx="280988" cy="112713"/>
            </a:xfrm>
            <a:custGeom>
              <a:avLst/>
              <a:gdLst>
                <a:gd name="T0" fmla="*/ 60 w 75"/>
                <a:gd name="T1" fmla="*/ 18 h 30"/>
                <a:gd name="T2" fmla="*/ 74 w 75"/>
                <a:gd name="T3" fmla="*/ 0 h 30"/>
                <a:gd name="T4" fmla="*/ 15 w 75"/>
                <a:gd name="T5" fmla="*/ 0 h 30"/>
                <a:gd name="T6" fmla="*/ 0 w 75"/>
                <a:gd name="T7" fmla="*/ 15 h 30"/>
                <a:gd name="T8" fmla="*/ 15 w 75"/>
                <a:gd name="T9" fmla="*/ 30 h 30"/>
                <a:gd name="T10" fmla="*/ 75 w 75"/>
                <a:gd name="T11" fmla="*/ 30 h 30"/>
                <a:gd name="T12" fmla="*/ 60 w 75"/>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8"/>
                  </a:moveTo>
                  <a:cubicBezTo>
                    <a:pt x="57" y="8"/>
                    <a:pt x="65" y="0"/>
                    <a:pt x="74" y="0"/>
                  </a:cubicBezTo>
                  <a:cubicBezTo>
                    <a:pt x="15" y="0"/>
                    <a:pt x="15" y="0"/>
                    <a:pt x="15" y="0"/>
                  </a:cubicBezTo>
                  <a:cubicBezTo>
                    <a:pt x="7" y="0"/>
                    <a:pt x="0" y="7"/>
                    <a:pt x="0" y="15"/>
                  </a:cubicBezTo>
                  <a:cubicBezTo>
                    <a:pt x="0" y="23"/>
                    <a:pt x="7" y="30"/>
                    <a:pt x="15" y="30"/>
                  </a:cubicBezTo>
                  <a:cubicBezTo>
                    <a:pt x="75" y="30"/>
                    <a:pt x="75" y="30"/>
                    <a:pt x="75" y="30"/>
                  </a:cubicBezTo>
                  <a:cubicBezTo>
                    <a:pt x="68" y="30"/>
                    <a:pt x="61" y="25"/>
                    <a:pt x="60" y="1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6818313" y="9525"/>
              <a:ext cx="593725" cy="112713"/>
            </a:xfrm>
            <a:custGeom>
              <a:avLst/>
              <a:gdLst>
                <a:gd name="T0" fmla="*/ 138 w 158"/>
                <a:gd name="T1" fmla="*/ 0 h 30"/>
                <a:gd name="T2" fmla="*/ 17 w 158"/>
                <a:gd name="T3" fmla="*/ 0 h 30"/>
                <a:gd name="T4" fmla="*/ 3 w 158"/>
                <a:gd name="T5" fmla="*/ 18 h 30"/>
                <a:gd name="T6" fmla="*/ 18 w 158"/>
                <a:gd name="T7" fmla="*/ 30 h 30"/>
                <a:gd name="T8" fmla="*/ 158 w 158"/>
                <a:gd name="T9" fmla="*/ 30 h 30"/>
                <a:gd name="T10" fmla="*/ 138 w 158"/>
                <a:gd name="T11" fmla="*/ 0 h 30"/>
              </a:gdLst>
              <a:ahLst/>
              <a:cxnLst>
                <a:cxn ang="0">
                  <a:pos x="T0" y="T1"/>
                </a:cxn>
                <a:cxn ang="0">
                  <a:pos x="T2" y="T3"/>
                </a:cxn>
                <a:cxn ang="0">
                  <a:pos x="T4" y="T5"/>
                </a:cxn>
                <a:cxn ang="0">
                  <a:pos x="T6" y="T7"/>
                </a:cxn>
                <a:cxn ang="0">
                  <a:pos x="T8" y="T9"/>
                </a:cxn>
                <a:cxn ang="0">
                  <a:pos x="T10" y="T11"/>
                </a:cxn>
              </a:cxnLst>
              <a:rect l="0" t="0" r="r" b="b"/>
              <a:pathLst>
                <a:path w="158" h="30">
                  <a:moveTo>
                    <a:pt x="138" y="0"/>
                  </a:moveTo>
                  <a:cubicBezTo>
                    <a:pt x="17" y="0"/>
                    <a:pt x="17" y="0"/>
                    <a:pt x="17" y="0"/>
                  </a:cubicBezTo>
                  <a:cubicBezTo>
                    <a:pt x="8" y="0"/>
                    <a:pt x="0" y="8"/>
                    <a:pt x="3" y="18"/>
                  </a:cubicBezTo>
                  <a:cubicBezTo>
                    <a:pt x="4" y="25"/>
                    <a:pt x="11" y="30"/>
                    <a:pt x="18" y="30"/>
                  </a:cubicBezTo>
                  <a:cubicBezTo>
                    <a:pt x="158" y="30"/>
                    <a:pt x="158" y="30"/>
                    <a:pt x="158" y="30"/>
                  </a:cubicBezTo>
                  <a:cubicBezTo>
                    <a:pt x="152" y="19"/>
                    <a:pt x="146" y="9"/>
                    <a:pt x="138"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6605588" y="-733425"/>
              <a:ext cx="44450" cy="334963"/>
            </a:xfrm>
            <a:custGeom>
              <a:avLst/>
              <a:gdLst>
                <a:gd name="T0" fmla="*/ 28 w 28"/>
                <a:gd name="T1" fmla="*/ 211 h 211"/>
                <a:gd name="T2" fmla="*/ 0 w 28"/>
                <a:gd name="T3" fmla="*/ 211 h 211"/>
                <a:gd name="T4" fmla="*/ 0 w 28"/>
                <a:gd name="T5" fmla="*/ 0 h 211"/>
                <a:gd name="T6" fmla="*/ 28 w 28"/>
                <a:gd name="T7" fmla="*/ 0 h 211"/>
                <a:gd name="T8" fmla="*/ 28 w 28"/>
                <a:gd name="T9" fmla="*/ 211 h 211"/>
                <a:gd name="T10" fmla="*/ 28 w 28"/>
                <a:gd name="T11" fmla="*/ 211 h 211"/>
              </a:gdLst>
              <a:ahLst/>
              <a:cxnLst>
                <a:cxn ang="0">
                  <a:pos x="T0" y="T1"/>
                </a:cxn>
                <a:cxn ang="0">
                  <a:pos x="T2" y="T3"/>
                </a:cxn>
                <a:cxn ang="0">
                  <a:pos x="T4" y="T5"/>
                </a:cxn>
                <a:cxn ang="0">
                  <a:pos x="T6" y="T7"/>
                </a:cxn>
                <a:cxn ang="0">
                  <a:pos x="T8" y="T9"/>
                </a:cxn>
                <a:cxn ang="0">
                  <a:pos x="T10" y="T11"/>
                </a:cxn>
              </a:cxnLst>
              <a:rect l="0" t="0" r="r" b="b"/>
              <a:pathLst>
                <a:path w="28" h="211">
                  <a:moveTo>
                    <a:pt x="28" y="211"/>
                  </a:moveTo>
                  <a:lnTo>
                    <a:pt x="0" y="211"/>
                  </a:lnTo>
                  <a:lnTo>
                    <a:pt x="0" y="0"/>
                  </a:lnTo>
                  <a:lnTo>
                    <a:pt x="28" y="0"/>
                  </a:lnTo>
                  <a:lnTo>
                    <a:pt x="28" y="211"/>
                  </a:lnTo>
                  <a:lnTo>
                    <a:pt x="28" y="211"/>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6729413" y="-733425"/>
              <a:ext cx="344488" cy="334963"/>
            </a:xfrm>
            <a:custGeom>
              <a:avLst/>
              <a:gdLst>
                <a:gd name="T0" fmla="*/ 108 w 217"/>
                <a:gd name="T1" fmla="*/ 164 h 211"/>
                <a:gd name="T2" fmla="*/ 108 w 217"/>
                <a:gd name="T3" fmla="*/ 164 h 211"/>
                <a:gd name="T4" fmla="*/ 172 w 217"/>
                <a:gd name="T5" fmla="*/ 0 h 211"/>
                <a:gd name="T6" fmla="*/ 217 w 217"/>
                <a:gd name="T7" fmla="*/ 0 h 211"/>
                <a:gd name="T8" fmla="*/ 217 w 217"/>
                <a:gd name="T9" fmla="*/ 211 h 211"/>
                <a:gd name="T10" fmla="*/ 189 w 217"/>
                <a:gd name="T11" fmla="*/ 211 h 211"/>
                <a:gd name="T12" fmla="*/ 189 w 217"/>
                <a:gd name="T13" fmla="*/ 36 h 211"/>
                <a:gd name="T14" fmla="*/ 186 w 217"/>
                <a:gd name="T15" fmla="*/ 36 h 211"/>
                <a:gd name="T16" fmla="*/ 118 w 217"/>
                <a:gd name="T17" fmla="*/ 211 h 211"/>
                <a:gd name="T18" fmla="*/ 99 w 217"/>
                <a:gd name="T19" fmla="*/ 211 h 211"/>
                <a:gd name="T20" fmla="*/ 30 w 217"/>
                <a:gd name="T21" fmla="*/ 36 h 211"/>
                <a:gd name="T22" fmla="*/ 28 w 217"/>
                <a:gd name="T23" fmla="*/ 36 h 211"/>
                <a:gd name="T24" fmla="*/ 28 w 217"/>
                <a:gd name="T25" fmla="*/ 211 h 211"/>
                <a:gd name="T26" fmla="*/ 0 w 217"/>
                <a:gd name="T27" fmla="*/ 211 h 211"/>
                <a:gd name="T28" fmla="*/ 0 w 217"/>
                <a:gd name="T29" fmla="*/ 0 h 211"/>
                <a:gd name="T30" fmla="*/ 47 w 217"/>
                <a:gd name="T31" fmla="*/ 0 h 211"/>
                <a:gd name="T32" fmla="*/ 108 w 217"/>
                <a:gd name="T33" fmla="*/ 164 h 211"/>
                <a:gd name="T34" fmla="*/ 108 w 217"/>
                <a:gd name="T35" fmla="*/ 16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211">
                  <a:moveTo>
                    <a:pt x="108" y="164"/>
                  </a:moveTo>
                  <a:lnTo>
                    <a:pt x="108" y="164"/>
                  </a:lnTo>
                  <a:lnTo>
                    <a:pt x="172" y="0"/>
                  </a:lnTo>
                  <a:lnTo>
                    <a:pt x="217" y="0"/>
                  </a:lnTo>
                  <a:lnTo>
                    <a:pt x="217" y="211"/>
                  </a:lnTo>
                  <a:lnTo>
                    <a:pt x="189" y="211"/>
                  </a:lnTo>
                  <a:lnTo>
                    <a:pt x="189" y="36"/>
                  </a:lnTo>
                  <a:lnTo>
                    <a:pt x="186" y="36"/>
                  </a:lnTo>
                  <a:lnTo>
                    <a:pt x="118" y="211"/>
                  </a:lnTo>
                  <a:lnTo>
                    <a:pt x="99" y="211"/>
                  </a:lnTo>
                  <a:lnTo>
                    <a:pt x="30" y="36"/>
                  </a:lnTo>
                  <a:lnTo>
                    <a:pt x="28" y="36"/>
                  </a:lnTo>
                  <a:lnTo>
                    <a:pt x="28" y="211"/>
                  </a:lnTo>
                  <a:lnTo>
                    <a:pt x="0" y="211"/>
                  </a:lnTo>
                  <a:lnTo>
                    <a:pt x="0" y="0"/>
                  </a:lnTo>
                  <a:lnTo>
                    <a:pt x="47" y="0"/>
                  </a:lnTo>
                  <a:lnTo>
                    <a:pt x="108" y="164"/>
                  </a:lnTo>
                  <a:lnTo>
                    <a:pt x="108" y="164"/>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7131051" y="-741363"/>
              <a:ext cx="225425" cy="350838"/>
            </a:xfrm>
            <a:custGeom>
              <a:avLst/>
              <a:gdLst>
                <a:gd name="T0" fmla="*/ 50 w 60"/>
                <a:gd name="T1" fmla="*/ 19 h 93"/>
                <a:gd name="T2" fmla="*/ 43 w 60"/>
                <a:gd name="T3" fmla="*/ 13 h 93"/>
                <a:gd name="T4" fmla="*/ 33 w 60"/>
                <a:gd name="T5" fmla="*/ 10 h 93"/>
                <a:gd name="T6" fmla="*/ 27 w 60"/>
                <a:gd name="T7" fmla="*/ 11 h 93"/>
                <a:gd name="T8" fmla="*/ 21 w 60"/>
                <a:gd name="T9" fmla="*/ 14 h 93"/>
                <a:gd name="T10" fmla="*/ 17 w 60"/>
                <a:gd name="T11" fmla="*/ 18 h 93"/>
                <a:gd name="T12" fmla="*/ 16 w 60"/>
                <a:gd name="T13" fmla="*/ 25 h 93"/>
                <a:gd name="T14" fmla="*/ 17 w 60"/>
                <a:gd name="T15" fmla="*/ 31 h 93"/>
                <a:gd name="T16" fmla="*/ 21 w 60"/>
                <a:gd name="T17" fmla="*/ 35 h 93"/>
                <a:gd name="T18" fmla="*/ 27 w 60"/>
                <a:gd name="T19" fmla="*/ 38 h 93"/>
                <a:gd name="T20" fmla="*/ 34 w 60"/>
                <a:gd name="T21" fmla="*/ 40 h 93"/>
                <a:gd name="T22" fmla="*/ 43 w 60"/>
                <a:gd name="T23" fmla="*/ 44 h 93"/>
                <a:gd name="T24" fmla="*/ 51 w 60"/>
                <a:gd name="T25" fmla="*/ 48 h 93"/>
                <a:gd name="T26" fmla="*/ 58 w 60"/>
                <a:gd name="T27" fmla="*/ 55 h 93"/>
                <a:gd name="T28" fmla="*/ 60 w 60"/>
                <a:gd name="T29" fmla="*/ 66 h 93"/>
                <a:gd name="T30" fmla="*/ 57 w 60"/>
                <a:gd name="T31" fmla="*/ 78 h 93"/>
                <a:gd name="T32" fmla="*/ 50 w 60"/>
                <a:gd name="T33" fmla="*/ 87 h 93"/>
                <a:gd name="T34" fmla="*/ 41 w 60"/>
                <a:gd name="T35" fmla="*/ 92 h 93"/>
                <a:gd name="T36" fmla="*/ 29 w 60"/>
                <a:gd name="T37" fmla="*/ 93 h 93"/>
                <a:gd name="T38" fmla="*/ 13 w 60"/>
                <a:gd name="T39" fmla="*/ 90 h 93"/>
                <a:gd name="T40" fmla="*/ 0 w 60"/>
                <a:gd name="T41" fmla="*/ 80 h 93"/>
                <a:gd name="T42" fmla="*/ 10 w 60"/>
                <a:gd name="T43" fmla="*/ 72 h 93"/>
                <a:gd name="T44" fmla="*/ 18 w 60"/>
                <a:gd name="T45" fmla="*/ 80 h 93"/>
                <a:gd name="T46" fmla="*/ 29 w 60"/>
                <a:gd name="T47" fmla="*/ 83 h 93"/>
                <a:gd name="T48" fmla="*/ 36 w 60"/>
                <a:gd name="T49" fmla="*/ 82 h 93"/>
                <a:gd name="T50" fmla="*/ 41 w 60"/>
                <a:gd name="T51" fmla="*/ 79 h 93"/>
                <a:gd name="T52" fmla="*/ 46 w 60"/>
                <a:gd name="T53" fmla="*/ 74 h 93"/>
                <a:gd name="T54" fmla="*/ 47 w 60"/>
                <a:gd name="T55" fmla="*/ 68 h 93"/>
                <a:gd name="T56" fmla="*/ 46 w 60"/>
                <a:gd name="T57" fmla="*/ 61 h 93"/>
                <a:gd name="T58" fmla="*/ 41 w 60"/>
                <a:gd name="T59" fmla="*/ 56 h 93"/>
                <a:gd name="T60" fmla="*/ 34 w 60"/>
                <a:gd name="T61" fmla="*/ 53 h 93"/>
                <a:gd name="T62" fmla="*/ 26 w 60"/>
                <a:gd name="T63" fmla="*/ 50 h 93"/>
                <a:gd name="T64" fmla="*/ 18 w 60"/>
                <a:gd name="T65" fmla="*/ 47 h 93"/>
                <a:gd name="T66" fmla="*/ 10 w 60"/>
                <a:gd name="T67" fmla="*/ 43 h 93"/>
                <a:gd name="T68" fmla="*/ 5 w 60"/>
                <a:gd name="T69" fmla="*/ 36 h 93"/>
                <a:gd name="T70" fmla="*/ 3 w 60"/>
                <a:gd name="T71" fmla="*/ 25 h 93"/>
                <a:gd name="T72" fmla="*/ 6 w 60"/>
                <a:gd name="T73" fmla="*/ 14 h 93"/>
                <a:gd name="T74" fmla="*/ 13 w 60"/>
                <a:gd name="T75" fmla="*/ 6 h 93"/>
                <a:gd name="T76" fmla="*/ 23 w 60"/>
                <a:gd name="T77" fmla="*/ 1 h 93"/>
                <a:gd name="T78" fmla="*/ 34 w 60"/>
                <a:gd name="T79" fmla="*/ 0 h 93"/>
                <a:gd name="T80" fmla="*/ 48 w 60"/>
                <a:gd name="T81" fmla="*/ 3 h 93"/>
                <a:gd name="T82" fmla="*/ 59 w 60"/>
                <a:gd name="T83" fmla="*/ 10 h 93"/>
                <a:gd name="T84" fmla="*/ 50 w 60"/>
                <a:gd name="T85" fmla="*/ 1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 h="93">
                  <a:moveTo>
                    <a:pt x="50" y="19"/>
                  </a:moveTo>
                  <a:cubicBezTo>
                    <a:pt x="48" y="16"/>
                    <a:pt x="46" y="14"/>
                    <a:pt x="43" y="13"/>
                  </a:cubicBezTo>
                  <a:cubicBezTo>
                    <a:pt x="40" y="11"/>
                    <a:pt x="37" y="10"/>
                    <a:pt x="33" y="10"/>
                  </a:cubicBezTo>
                  <a:cubicBezTo>
                    <a:pt x="31" y="10"/>
                    <a:pt x="29" y="11"/>
                    <a:pt x="27" y="11"/>
                  </a:cubicBezTo>
                  <a:cubicBezTo>
                    <a:pt x="25" y="12"/>
                    <a:pt x="23" y="13"/>
                    <a:pt x="21" y="14"/>
                  </a:cubicBezTo>
                  <a:cubicBezTo>
                    <a:pt x="20" y="15"/>
                    <a:pt x="18" y="17"/>
                    <a:pt x="17" y="18"/>
                  </a:cubicBezTo>
                  <a:cubicBezTo>
                    <a:pt x="16" y="20"/>
                    <a:pt x="16" y="22"/>
                    <a:pt x="16" y="25"/>
                  </a:cubicBezTo>
                  <a:cubicBezTo>
                    <a:pt x="16" y="27"/>
                    <a:pt x="16" y="29"/>
                    <a:pt x="17" y="31"/>
                  </a:cubicBezTo>
                  <a:cubicBezTo>
                    <a:pt x="18" y="33"/>
                    <a:pt x="19" y="34"/>
                    <a:pt x="21" y="35"/>
                  </a:cubicBezTo>
                  <a:cubicBezTo>
                    <a:pt x="23" y="36"/>
                    <a:pt x="24" y="37"/>
                    <a:pt x="27" y="38"/>
                  </a:cubicBezTo>
                  <a:cubicBezTo>
                    <a:pt x="29" y="39"/>
                    <a:pt x="31" y="40"/>
                    <a:pt x="34" y="40"/>
                  </a:cubicBezTo>
                  <a:cubicBezTo>
                    <a:pt x="37" y="41"/>
                    <a:pt x="40" y="42"/>
                    <a:pt x="43" y="44"/>
                  </a:cubicBezTo>
                  <a:cubicBezTo>
                    <a:pt x="46" y="45"/>
                    <a:pt x="49" y="46"/>
                    <a:pt x="51" y="48"/>
                  </a:cubicBezTo>
                  <a:cubicBezTo>
                    <a:pt x="54" y="50"/>
                    <a:pt x="56" y="53"/>
                    <a:pt x="58" y="55"/>
                  </a:cubicBezTo>
                  <a:cubicBezTo>
                    <a:pt x="59" y="58"/>
                    <a:pt x="60" y="62"/>
                    <a:pt x="60" y="66"/>
                  </a:cubicBezTo>
                  <a:cubicBezTo>
                    <a:pt x="60" y="71"/>
                    <a:pt x="59" y="75"/>
                    <a:pt x="57" y="78"/>
                  </a:cubicBezTo>
                  <a:cubicBezTo>
                    <a:pt x="56" y="82"/>
                    <a:pt x="53" y="85"/>
                    <a:pt x="50" y="87"/>
                  </a:cubicBezTo>
                  <a:cubicBezTo>
                    <a:pt x="48" y="89"/>
                    <a:pt x="44" y="91"/>
                    <a:pt x="41" y="92"/>
                  </a:cubicBezTo>
                  <a:cubicBezTo>
                    <a:pt x="37" y="93"/>
                    <a:pt x="33" y="93"/>
                    <a:pt x="29" y="93"/>
                  </a:cubicBezTo>
                  <a:cubicBezTo>
                    <a:pt x="24" y="93"/>
                    <a:pt x="18" y="92"/>
                    <a:pt x="13" y="90"/>
                  </a:cubicBezTo>
                  <a:cubicBezTo>
                    <a:pt x="8" y="88"/>
                    <a:pt x="3" y="85"/>
                    <a:pt x="0" y="80"/>
                  </a:cubicBezTo>
                  <a:cubicBezTo>
                    <a:pt x="10" y="72"/>
                    <a:pt x="10" y="72"/>
                    <a:pt x="10" y="72"/>
                  </a:cubicBezTo>
                  <a:cubicBezTo>
                    <a:pt x="12" y="75"/>
                    <a:pt x="14" y="78"/>
                    <a:pt x="18" y="80"/>
                  </a:cubicBezTo>
                  <a:cubicBezTo>
                    <a:pt x="21" y="82"/>
                    <a:pt x="25" y="83"/>
                    <a:pt x="29" y="83"/>
                  </a:cubicBezTo>
                  <a:cubicBezTo>
                    <a:pt x="31" y="83"/>
                    <a:pt x="34" y="82"/>
                    <a:pt x="36" y="82"/>
                  </a:cubicBezTo>
                  <a:cubicBezTo>
                    <a:pt x="38" y="81"/>
                    <a:pt x="40" y="80"/>
                    <a:pt x="41" y="79"/>
                  </a:cubicBezTo>
                  <a:cubicBezTo>
                    <a:pt x="43" y="78"/>
                    <a:pt x="45" y="76"/>
                    <a:pt x="46" y="74"/>
                  </a:cubicBezTo>
                  <a:cubicBezTo>
                    <a:pt x="47" y="72"/>
                    <a:pt x="47" y="70"/>
                    <a:pt x="47" y="68"/>
                  </a:cubicBezTo>
                  <a:cubicBezTo>
                    <a:pt x="47" y="65"/>
                    <a:pt x="47" y="63"/>
                    <a:pt x="46" y="61"/>
                  </a:cubicBezTo>
                  <a:cubicBezTo>
                    <a:pt x="44" y="59"/>
                    <a:pt x="43" y="57"/>
                    <a:pt x="41" y="56"/>
                  </a:cubicBezTo>
                  <a:cubicBezTo>
                    <a:pt x="39" y="55"/>
                    <a:pt x="37" y="54"/>
                    <a:pt x="34" y="53"/>
                  </a:cubicBezTo>
                  <a:cubicBezTo>
                    <a:pt x="32" y="52"/>
                    <a:pt x="29" y="51"/>
                    <a:pt x="26" y="50"/>
                  </a:cubicBezTo>
                  <a:cubicBezTo>
                    <a:pt x="23" y="49"/>
                    <a:pt x="20" y="48"/>
                    <a:pt x="18" y="47"/>
                  </a:cubicBezTo>
                  <a:cubicBezTo>
                    <a:pt x="15" y="46"/>
                    <a:pt x="13" y="44"/>
                    <a:pt x="10" y="43"/>
                  </a:cubicBezTo>
                  <a:cubicBezTo>
                    <a:pt x="8" y="41"/>
                    <a:pt x="6" y="38"/>
                    <a:pt x="5" y="36"/>
                  </a:cubicBezTo>
                  <a:cubicBezTo>
                    <a:pt x="4" y="33"/>
                    <a:pt x="3" y="29"/>
                    <a:pt x="3" y="25"/>
                  </a:cubicBezTo>
                  <a:cubicBezTo>
                    <a:pt x="3" y="21"/>
                    <a:pt x="4" y="17"/>
                    <a:pt x="6" y="14"/>
                  </a:cubicBezTo>
                  <a:cubicBezTo>
                    <a:pt x="8" y="11"/>
                    <a:pt x="10" y="8"/>
                    <a:pt x="13" y="6"/>
                  </a:cubicBezTo>
                  <a:cubicBezTo>
                    <a:pt x="16" y="4"/>
                    <a:pt x="19" y="2"/>
                    <a:pt x="23" y="1"/>
                  </a:cubicBezTo>
                  <a:cubicBezTo>
                    <a:pt x="26" y="0"/>
                    <a:pt x="30" y="0"/>
                    <a:pt x="34" y="0"/>
                  </a:cubicBezTo>
                  <a:cubicBezTo>
                    <a:pt x="39" y="0"/>
                    <a:pt x="44" y="1"/>
                    <a:pt x="48" y="3"/>
                  </a:cubicBezTo>
                  <a:cubicBezTo>
                    <a:pt x="53" y="5"/>
                    <a:pt x="56" y="7"/>
                    <a:pt x="59" y="10"/>
                  </a:cubicBezTo>
                  <a:cubicBezTo>
                    <a:pt x="50" y="19"/>
                    <a:pt x="50" y="19"/>
                    <a:pt x="50" y="1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1"/>
            <p:cNvSpPr>
              <a:spLocks/>
            </p:cNvSpPr>
            <p:nvPr userDrawn="1"/>
          </p:nvSpPr>
          <p:spPr bwMode="auto">
            <a:xfrm>
              <a:off x="7535863" y="-733425"/>
              <a:ext cx="263525" cy="334963"/>
            </a:xfrm>
            <a:custGeom>
              <a:avLst/>
              <a:gdLst>
                <a:gd name="T0" fmla="*/ 0 w 166"/>
                <a:gd name="T1" fmla="*/ 0 h 211"/>
                <a:gd name="T2" fmla="*/ 29 w 166"/>
                <a:gd name="T3" fmla="*/ 0 h 211"/>
                <a:gd name="T4" fmla="*/ 29 w 166"/>
                <a:gd name="T5" fmla="*/ 88 h 211"/>
                <a:gd name="T6" fmla="*/ 135 w 166"/>
                <a:gd name="T7" fmla="*/ 88 h 211"/>
                <a:gd name="T8" fmla="*/ 135 w 166"/>
                <a:gd name="T9" fmla="*/ 0 h 211"/>
                <a:gd name="T10" fmla="*/ 166 w 166"/>
                <a:gd name="T11" fmla="*/ 0 h 211"/>
                <a:gd name="T12" fmla="*/ 166 w 166"/>
                <a:gd name="T13" fmla="*/ 211 h 211"/>
                <a:gd name="T14" fmla="*/ 135 w 166"/>
                <a:gd name="T15" fmla="*/ 211 h 211"/>
                <a:gd name="T16" fmla="*/ 135 w 166"/>
                <a:gd name="T17" fmla="*/ 114 h 211"/>
                <a:gd name="T18" fmla="*/ 29 w 166"/>
                <a:gd name="T19" fmla="*/ 114 h 211"/>
                <a:gd name="T20" fmla="*/ 29 w 166"/>
                <a:gd name="T21" fmla="*/ 211 h 211"/>
                <a:gd name="T22" fmla="*/ 0 w 166"/>
                <a:gd name="T23" fmla="*/ 211 h 211"/>
                <a:gd name="T24" fmla="*/ 0 w 166"/>
                <a:gd name="T25" fmla="*/ 0 h 211"/>
                <a:gd name="T26" fmla="*/ 0 w 166"/>
                <a:gd name="T2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211">
                  <a:moveTo>
                    <a:pt x="0" y="0"/>
                  </a:moveTo>
                  <a:lnTo>
                    <a:pt x="29" y="0"/>
                  </a:lnTo>
                  <a:lnTo>
                    <a:pt x="29" y="88"/>
                  </a:lnTo>
                  <a:lnTo>
                    <a:pt x="135" y="88"/>
                  </a:lnTo>
                  <a:lnTo>
                    <a:pt x="135" y="0"/>
                  </a:lnTo>
                  <a:lnTo>
                    <a:pt x="166" y="0"/>
                  </a:lnTo>
                  <a:lnTo>
                    <a:pt x="166" y="211"/>
                  </a:lnTo>
                  <a:lnTo>
                    <a:pt x="135" y="211"/>
                  </a:lnTo>
                  <a:lnTo>
                    <a:pt x="135" y="114"/>
                  </a:lnTo>
                  <a:lnTo>
                    <a:pt x="29" y="114"/>
                  </a:lnTo>
                  <a:lnTo>
                    <a:pt x="29" y="211"/>
                  </a:lnTo>
                  <a:lnTo>
                    <a:pt x="0" y="211"/>
                  </a:lnTo>
                  <a:lnTo>
                    <a:pt x="0" y="0"/>
                  </a:lnTo>
                  <a:lnTo>
                    <a:pt x="0" y="0"/>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noEditPoints="1"/>
            </p:cNvSpPr>
            <p:nvPr userDrawn="1"/>
          </p:nvSpPr>
          <p:spPr bwMode="auto">
            <a:xfrm>
              <a:off x="7840663" y="-627063"/>
              <a:ext cx="225425" cy="236538"/>
            </a:xfrm>
            <a:custGeom>
              <a:avLst/>
              <a:gdLst>
                <a:gd name="T0" fmla="*/ 48 w 60"/>
                <a:gd name="T1" fmla="*/ 26 h 63"/>
                <a:gd name="T2" fmla="*/ 46 w 60"/>
                <a:gd name="T3" fmla="*/ 19 h 63"/>
                <a:gd name="T4" fmla="*/ 43 w 60"/>
                <a:gd name="T5" fmla="*/ 14 h 63"/>
                <a:gd name="T6" fmla="*/ 38 w 60"/>
                <a:gd name="T7" fmla="*/ 11 h 63"/>
                <a:gd name="T8" fmla="*/ 31 w 60"/>
                <a:gd name="T9" fmla="*/ 9 h 63"/>
                <a:gd name="T10" fmla="*/ 24 w 60"/>
                <a:gd name="T11" fmla="*/ 11 h 63"/>
                <a:gd name="T12" fmla="*/ 18 w 60"/>
                <a:gd name="T13" fmla="*/ 14 h 63"/>
                <a:gd name="T14" fmla="*/ 14 w 60"/>
                <a:gd name="T15" fmla="*/ 19 h 63"/>
                <a:gd name="T16" fmla="*/ 12 w 60"/>
                <a:gd name="T17" fmla="*/ 26 h 63"/>
                <a:gd name="T18" fmla="*/ 48 w 60"/>
                <a:gd name="T19" fmla="*/ 26 h 63"/>
                <a:gd name="T20" fmla="*/ 60 w 60"/>
                <a:gd name="T21" fmla="*/ 31 h 63"/>
                <a:gd name="T22" fmla="*/ 60 w 60"/>
                <a:gd name="T23" fmla="*/ 33 h 63"/>
                <a:gd name="T24" fmla="*/ 60 w 60"/>
                <a:gd name="T25" fmla="*/ 35 h 63"/>
                <a:gd name="T26" fmla="*/ 12 w 60"/>
                <a:gd name="T27" fmla="*/ 35 h 63"/>
                <a:gd name="T28" fmla="*/ 14 w 60"/>
                <a:gd name="T29" fmla="*/ 42 h 63"/>
                <a:gd name="T30" fmla="*/ 18 w 60"/>
                <a:gd name="T31" fmla="*/ 48 h 63"/>
                <a:gd name="T32" fmla="*/ 24 w 60"/>
                <a:gd name="T33" fmla="*/ 51 h 63"/>
                <a:gd name="T34" fmla="*/ 32 w 60"/>
                <a:gd name="T35" fmla="*/ 53 h 63"/>
                <a:gd name="T36" fmla="*/ 42 w 60"/>
                <a:gd name="T37" fmla="*/ 50 h 63"/>
                <a:gd name="T38" fmla="*/ 49 w 60"/>
                <a:gd name="T39" fmla="*/ 44 h 63"/>
                <a:gd name="T40" fmla="*/ 57 w 60"/>
                <a:gd name="T41" fmla="*/ 50 h 63"/>
                <a:gd name="T42" fmla="*/ 46 w 60"/>
                <a:gd name="T43" fmla="*/ 60 h 63"/>
                <a:gd name="T44" fmla="*/ 32 w 60"/>
                <a:gd name="T45" fmla="*/ 63 h 63"/>
                <a:gd name="T46" fmla="*/ 19 w 60"/>
                <a:gd name="T47" fmla="*/ 60 h 63"/>
                <a:gd name="T48" fmla="*/ 9 w 60"/>
                <a:gd name="T49" fmla="*/ 54 h 63"/>
                <a:gd name="T50" fmla="*/ 3 w 60"/>
                <a:gd name="T51" fmla="*/ 44 h 63"/>
                <a:gd name="T52" fmla="*/ 0 w 60"/>
                <a:gd name="T53" fmla="*/ 31 h 63"/>
                <a:gd name="T54" fmla="*/ 2 w 60"/>
                <a:gd name="T55" fmla="*/ 19 h 63"/>
                <a:gd name="T56" fmla="*/ 9 w 60"/>
                <a:gd name="T57" fmla="*/ 9 h 63"/>
                <a:gd name="T58" fmla="*/ 19 w 60"/>
                <a:gd name="T59" fmla="*/ 2 h 63"/>
                <a:gd name="T60" fmla="*/ 31 w 60"/>
                <a:gd name="T61" fmla="*/ 0 h 63"/>
                <a:gd name="T62" fmla="*/ 43 w 60"/>
                <a:gd name="T63" fmla="*/ 2 h 63"/>
                <a:gd name="T64" fmla="*/ 52 w 60"/>
                <a:gd name="T65" fmla="*/ 8 h 63"/>
                <a:gd name="T66" fmla="*/ 58 w 60"/>
                <a:gd name="T67" fmla="*/ 18 h 63"/>
                <a:gd name="T68" fmla="*/ 60 w 60"/>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3">
                  <a:moveTo>
                    <a:pt x="48" y="26"/>
                  </a:moveTo>
                  <a:cubicBezTo>
                    <a:pt x="48" y="24"/>
                    <a:pt x="47" y="22"/>
                    <a:pt x="46" y="19"/>
                  </a:cubicBezTo>
                  <a:cubicBezTo>
                    <a:pt x="46" y="17"/>
                    <a:pt x="45" y="16"/>
                    <a:pt x="43" y="14"/>
                  </a:cubicBezTo>
                  <a:cubicBezTo>
                    <a:pt x="42" y="13"/>
                    <a:pt x="40" y="11"/>
                    <a:pt x="38" y="11"/>
                  </a:cubicBezTo>
                  <a:cubicBezTo>
                    <a:pt x="36" y="10"/>
                    <a:pt x="34" y="9"/>
                    <a:pt x="31" y="9"/>
                  </a:cubicBezTo>
                  <a:cubicBezTo>
                    <a:pt x="28" y="9"/>
                    <a:pt x="26" y="10"/>
                    <a:pt x="24" y="11"/>
                  </a:cubicBezTo>
                  <a:cubicBezTo>
                    <a:pt x="22" y="11"/>
                    <a:pt x="20" y="13"/>
                    <a:pt x="18" y="14"/>
                  </a:cubicBezTo>
                  <a:cubicBezTo>
                    <a:pt x="16" y="16"/>
                    <a:pt x="15" y="17"/>
                    <a:pt x="14" y="19"/>
                  </a:cubicBezTo>
                  <a:cubicBezTo>
                    <a:pt x="13" y="22"/>
                    <a:pt x="12" y="24"/>
                    <a:pt x="12" y="26"/>
                  </a:cubicBezTo>
                  <a:cubicBezTo>
                    <a:pt x="48" y="26"/>
                    <a:pt x="48" y="26"/>
                    <a:pt x="48" y="26"/>
                  </a:cubicBezTo>
                  <a:close/>
                  <a:moveTo>
                    <a:pt x="60" y="31"/>
                  </a:moveTo>
                  <a:cubicBezTo>
                    <a:pt x="60" y="32"/>
                    <a:pt x="60" y="32"/>
                    <a:pt x="60" y="33"/>
                  </a:cubicBezTo>
                  <a:cubicBezTo>
                    <a:pt x="60" y="34"/>
                    <a:pt x="60" y="34"/>
                    <a:pt x="60"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2" y="53"/>
                  </a:cubicBezTo>
                  <a:cubicBezTo>
                    <a:pt x="36" y="53"/>
                    <a:pt x="39" y="52"/>
                    <a:pt x="42" y="50"/>
                  </a:cubicBezTo>
                  <a:cubicBezTo>
                    <a:pt x="45" y="48"/>
                    <a:pt x="47" y="46"/>
                    <a:pt x="49" y="44"/>
                  </a:cubicBezTo>
                  <a:cubicBezTo>
                    <a:pt x="57" y="50"/>
                    <a:pt x="57" y="50"/>
                    <a:pt x="57" y="50"/>
                  </a:cubicBezTo>
                  <a:cubicBezTo>
                    <a:pt x="54" y="55"/>
                    <a:pt x="50" y="58"/>
                    <a:pt x="46" y="60"/>
                  </a:cubicBezTo>
                  <a:cubicBezTo>
                    <a:pt x="42" y="62"/>
                    <a:pt x="37" y="63"/>
                    <a:pt x="32" y="63"/>
                  </a:cubicBezTo>
                  <a:cubicBezTo>
                    <a:pt x="27" y="63"/>
                    <a:pt x="23" y="62"/>
                    <a:pt x="19" y="60"/>
                  </a:cubicBezTo>
                  <a:cubicBezTo>
                    <a:pt x="15" y="59"/>
                    <a:pt x="12" y="57"/>
                    <a:pt x="9" y="54"/>
                  </a:cubicBezTo>
                  <a:cubicBezTo>
                    <a:pt x="6" y="51"/>
                    <a:pt x="4" y="48"/>
                    <a:pt x="3" y="44"/>
                  </a:cubicBezTo>
                  <a:cubicBezTo>
                    <a:pt x="1" y="40"/>
                    <a:pt x="0" y="36"/>
                    <a:pt x="0" y="31"/>
                  </a:cubicBezTo>
                  <a:cubicBezTo>
                    <a:pt x="0" y="27"/>
                    <a:pt x="1" y="23"/>
                    <a:pt x="2" y="19"/>
                  </a:cubicBezTo>
                  <a:cubicBezTo>
                    <a:pt x="4" y="15"/>
                    <a:pt x="6" y="12"/>
                    <a:pt x="9" y="9"/>
                  </a:cubicBezTo>
                  <a:cubicBezTo>
                    <a:pt x="12" y="6"/>
                    <a:pt x="15" y="4"/>
                    <a:pt x="19" y="2"/>
                  </a:cubicBezTo>
                  <a:cubicBezTo>
                    <a:pt x="23" y="1"/>
                    <a:pt x="27" y="0"/>
                    <a:pt x="31" y="0"/>
                  </a:cubicBezTo>
                  <a:cubicBezTo>
                    <a:pt x="35" y="0"/>
                    <a:pt x="39" y="1"/>
                    <a:pt x="43" y="2"/>
                  </a:cubicBezTo>
                  <a:cubicBezTo>
                    <a:pt x="46" y="4"/>
                    <a:pt x="49" y="6"/>
                    <a:pt x="52" y="8"/>
                  </a:cubicBezTo>
                  <a:cubicBezTo>
                    <a:pt x="54" y="11"/>
                    <a:pt x="56" y="14"/>
                    <a:pt x="58" y="18"/>
                  </a:cubicBezTo>
                  <a:cubicBezTo>
                    <a:pt x="59" y="22"/>
                    <a:pt x="60" y="26"/>
                    <a:pt x="60"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noEditPoints="1"/>
            </p:cNvSpPr>
            <p:nvPr userDrawn="1"/>
          </p:nvSpPr>
          <p:spPr bwMode="auto">
            <a:xfrm>
              <a:off x="8102601" y="-627063"/>
              <a:ext cx="203200" cy="236538"/>
            </a:xfrm>
            <a:custGeom>
              <a:avLst/>
              <a:gdLst>
                <a:gd name="T0" fmla="*/ 39 w 54"/>
                <a:gd name="T1" fmla="*/ 33 h 63"/>
                <a:gd name="T2" fmla="*/ 30 w 54"/>
                <a:gd name="T3" fmla="*/ 33 h 63"/>
                <a:gd name="T4" fmla="*/ 21 w 54"/>
                <a:gd name="T5" fmla="*/ 35 h 63"/>
                <a:gd name="T6" fmla="*/ 15 w 54"/>
                <a:gd name="T7" fmla="*/ 38 h 63"/>
                <a:gd name="T8" fmla="*/ 12 w 54"/>
                <a:gd name="T9" fmla="*/ 44 h 63"/>
                <a:gd name="T10" fmla="*/ 14 w 54"/>
                <a:gd name="T11" fmla="*/ 48 h 63"/>
                <a:gd name="T12" fmla="*/ 16 w 54"/>
                <a:gd name="T13" fmla="*/ 51 h 63"/>
                <a:gd name="T14" fmla="*/ 20 w 54"/>
                <a:gd name="T15" fmla="*/ 53 h 63"/>
                <a:gd name="T16" fmla="*/ 25 w 54"/>
                <a:gd name="T17" fmla="*/ 53 h 63"/>
                <a:gd name="T18" fmla="*/ 37 w 54"/>
                <a:gd name="T19" fmla="*/ 48 h 63"/>
                <a:gd name="T20" fmla="*/ 42 w 54"/>
                <a:gd name="T21" fmla="*/ 36 h 63"/>
                <a:gd name="T22" fmla="*/ 42 w 54"/>
                <a:gd name="T23" fmla="*/ 33 h 63"/>
                <a:gd name="T24" fmla="*/ 39 w 54"/>
                <a:gd name="T25" fmla="*/ 33 h 63"/>
                <a:gd name="T26" fmla="*/ 42 w 54"/>
                <a:gd name="T27" fmla="*/ 23 h 63"/>
                <a:gd name="T28" fmla="*/ 38 w 54"/>
                <a:gd name="T29" fmla="*/ 13 h 63"/>
                <a:gd name="T30" fmla="*/ 27 w 54"/>
                <a:gd name="T31" fmla="*/ 10 h 63"/>
                <a:gd name="T32" fmla="*/ 18 w 54"/>
                <a:gd name="T33" fmla="*/ 11 h 63"/>
                <a:gd name="T34" fmla="*/ 10 w 54"/>
                <a:gd name="T35" fmla="*/ 16 h 63"/>
                <a:gd name="T36" fmla="*/ 4 w 54"/>
                <a:gd name="T37" fmla="*/ 9 h 63"/>
                <a:gd name="T38" fmla="*/ 15 w 54"/>
                <a:gd name="T39" fmla="*/ 2 h 63"/>
                <a:gd name="T40" fmla="*/ 28 w 54"/>
                <a:gd name="T41" fmla="*/ 0 h 63"/>
                <a:gd name="T42" fmla="*/ 39 w 54"/>
                <a:gd name="T43" fmla="*/ 2 h 63"/>
                <a:gd name="T44" fmla="*/ 47 w 54"/>
                <a:gd name="T45" fmla="*/ 7 h 63"/>
                <a:gd name="T46" fmla="*/ 52 w 54"/>
                <a:gd name="T47" fmla="*/ 14 h 63"/>
                <a:gd name="T48" fmla="*/ 53 w 54"/>
                <a:gd name="T49" fmla="*/ 23 h 63"/>
                <a:gd name="T50" fmla="*/ 53 w 54"/>
                <a:gd name="T51" fmla="*/ 49 h 63"/>
                <a:gd name="T52" fmla="*/ 53 w 54"/>
                <a:gd name="T53" fmla="*/ 56 h 63"/>
                <a:gd name="T54" fmla="*/ 54 w 54"/>
                <a:gd name="T55" fmla="*/ 61 h 63"/>
                <a:gd name="T56" fmla="*/ 43 w 54"/>
                <a:gd name="T57" fmla="*/ 61 h 63"/>
                <a:gd name="T58" fmla="*/ 42 w 54"/>
                <a:gd name="T59" fmla="*/ 53 h 63"/>
                <a:gd name="T60" fmla="*/ 42 w 54"/>
                <a:gd name="T61" fmla="*/ 53 h 63"/>
                <a:gd name="T62" fmla="*/ 34 w 54"/>
                <a:gd name="T63" fmla="*/ 60 h 63"/>
                <a:gd name="T64" fmla="*/ 22 w 54"/>
                <a:gd name="T65" fmla="*/ 63 h 63"/>
                <a:gd name="T66" fmla="*/ 15 w 54"/>
                <a:gd name="T67" fmla="*/ 62 h 63"/>
                <a:gd name="T68" fmla="*/ 8 w 54"/>
                <a:gd name="T69" fmla="*/ 59 h 63"/>
                <a:gd name="T70" fmla="*/ 3 w 54"/>
                <a:gd name="T71" fmla="*/ 53 h 63"/>
                <a:gd name="T72" fmla="*/ 0 w 54"/>
                <a:gd name="T73" fmla="*/ 44 h 63"/>
                <a:gd name="T74" fmla="*/ 4 w 54"/>
                <a:gd name="T75" fmla="*/ 34 h 63"/>
                <a:gd name="T76" fmla="*/ 14 w 54"/>
                <a:gd name="T77" fmla="*/ 28 h 63"/>
                <a:gd name="T78" fmla="*/ 27 w 54"/>
                <a:gd name="T79" fmla="*/ 25 h 63"/>
                <a:gd name="T80" fmla="*/ 42 w 54"/>
                <a:gd name="T81" fmla="*/ 24 h 63"/>
                <a:gd name="T82" fmla="*/ 42 w 54"/>
                <a:gd name="T83"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63">
                  <a:moveTo>
                    <a:pt x="39" y="33"/>
                  </a:moveTo>
                  <a:cubicBezTo>
                    <a:pt x="36" y="33"/>
                    <a:pt x="33" y="33"/>
                    <a:pt x="30" y="33"/>
                  </a:cubicBezTo>
                  <a:cubicBezTo>
                    <a:pt x="27" y="33"/>
                    <a:pt x="24" y="34"/>
                    <a:pt x="21" y="35"/>
                  </a:cubicBezTo>
                  <a:cubicBezTo>
                    <a:pt x="19" y="35"/>
                    <a:pt x="17" y="37"/>
                    <a:pt x="15" y="38"/>
                  </a:cubicBezTo>
                  <a:cubicBezTo>
                    <a:pt x="13" y="40"/>
                    <a:pt x="12" y="42"/>
                    <a:pt x="12" y="44"/>
                  </a:cubicBezTo>
                  <a:cubicBezTo>
                    <a:pt x="12" y="46"/>
                    <a:pt x="13" y="47"/>
                    <a:pt x="14" y="48"/>
                  </a:cubicBezTo>
                  <a:cubicBezTo>
                    <a:pt x="14" y="50"/>
                    <a:pt x="15" y="51"/>
                    <a:pt x="16" y="51"/>
                  </a:cubicBezTo>
                  <a:cubicBezTo>
                    <a:pt x="18" y="52"/>
                    <a:pt x="19" y="53"/>
                    <a:pt x="20" y="53"/>
                  </a:cubicBezTo>
                  <a:cubicBezTo>
                    <a:pt x="22" y="53"/>
                    <a:pt x="23" y="53"/>
                    <a:pt x="25" y="53"/>
                  </a:cubicBezTo>
                  <a:cubicBezTo>
                    <a:pt x="30" y="53"/>
                    <a:pt x="34" y="52"/>
                    <a:pt x="37" y="48"/>
                  </a:cubicBezTo>
                  <a:cubicBezTo>
                    <a:pt x="40" y="45"/>
                    <a:pt x="42" y="41"/>
                    <a:pt x="42" y="36"/>
                  </a:cubicBezTo>
                  <a:cubicBezTo>
                    <a:pt x="42" y="33"/>
                    <a:pt x="42" y="33"/>
                    <a:pt x="42" y="33"/>
                  </a:cubicBezTo>
                  <a:cubicBezTo>
                    <a:pt x="39" y="33"/>
                    <a:pt x="39" y="33"/>
                    <a:pt x="39" y="33"/>
                  </a:cubicBezTo>
                  <a:close/>
                  <a:moveTo>
                    <a:pt x="42" y="23"/>
                  </a:moveTo>
                  <a:cubicBezTo>
                    <a:pt x="42" y="18"/>
                    <a:pt x="41" y="15"/>
                    <a:pt x="38" y="13"/>
                  </a:cubicBezTo>
                  <a:cubicBezTo>
                    <a:pt x="35" y="11"/>
                    <a:pt x="32" y="10"/>
                    <a:pt x="27" y="10"/>
                  </a:cubicBezTo>
                  <a:cubicBezTo>
                    <a:pt x="24" y="10"/>
                    <a:pt x="21" y="10"/>
                    <a:pt x="18" y="11"/>
                  </a:cubicBezTo>
                  <a:cubicBezTo>
                    <a:pt x="15" y="13"/>
                    <a:pt x="12" y="14"/>
                    <a:pt x="10" y="16"/>
                  </a:cubicBezTo>
                  <a:cubicBezTo>
                    <a:pt x="4" y="9"/>
                    <a:pt x="4" y="9"/>
                    <a:pt x="4" y="9"/>
                  </a:cubicBezTo>
                  <a:cubicBezTo>
                    <a:pt x="7" y="6"/>
                    <a:pt x="10" y="4"/>
                    <a:pt x="15" y="2"/>
                  </a:cubicBezTo>
                  <a:cubicBezTo>
                    <a:pt x="19" y="1"/>
                    <a:pt x="23" y="0"/>
                    <a:pt x="28" y="0"/>
                  </a:cubicBezTo>
                  <a:cubicBezTo>
                    <a:pt x="33" y="0"/>
                    <a:pt x="36" y="1"/>
                    <a:pt x="39" y="2"/>
                  </a:cubicBezTo>
                  <a:cubicBezTo>
                    <a:pt x="43" y="3"/>
                    <a:pt x="45" y="5"/>
                    <a:pt x="47" y="7"/>
                  </a:cubicBezTo>
                  <a:cubicBezTo>
                    <a:pt x="49" y="9"/>
                    <a:pt x="51" y="11"/>
                    <a:pt x="52" y="14"/>
                  </a:cubicBezTo>
                  <a:cubicBezTo>
                    <a:pt x="53" y="17"/>
                    <a:pt x="53" y="20"/>
                    <a:pt x="53" y="23"/>
                  </a:cubicBezTo>
                  <a:cubicBezTo>
                    <a:pt x="53" y="49"/>
                    <a:pt x="53" y="49"/>
                    <a:pt x="53" y="49"/>
                  </a:cubicBezTo>
                  <a:cubicBezTo>
                    <a:pt x="53" y="51"/>
                    <a:pt x="53" y="53"/>
                    <a:pt x="53" y="56"/>
                  </a:cubicBezTo>
                  <a:cubicBezTo>
                    <a:pt x="53" y="58"/>
                    <a:pt x="54" y="60"/>
                    <a:pt x="54" y="61"/>
                  </a:cubicBezTo>
                  <a:cubicBezTo>
                    <a:pt x="43" y="61"/>
                    <a:pt x="43" y="61"/>
                    <a:pt x="43" y="61"/>
                  </a:cubicBezTo>
                  <a:cubicBezTo>
                    <a:pt x="43" y="58"/>
                    <a:pt x="42" y="55"/>
                    <a:pt x="42" y="53"/>
                  </a:cubicBezTo>
                  <a:cubicBezTo>
                    <a:pt x="42" y="53"/>
                    <a:pt x="42" y="53"/>
                    <a:pt x="42" y="53"/>
                  </a:cubicBezTo>
                  <a:cubicBezTo>
                    <a:pt x="40" y="56"/>
                    <a:pt x="37" y="58"/>
                    <a:pt x="34" y="60"/>
                  </a:cubicBezTo>
                  <a:cubicBezTo>
                    <a:pt x="30" y="62"/>
                    <a:pt x="27" y="63"/>
                    <a:pt x="22" y="63"/>
                  </a:cubicBezTo>
                  <a:cubicBezTo>
                    <a:pt x="20" y="63"/>
                    <a:pt x="17" y="62"/>
                    <a:pt x="15" y="62"/>
                  </a:cubicBezTo>
                  <a:cubicBezTo>
                    <a:pt x="12" y="61"/>
                    <a:pt x="10" y="60"/>
                    <a:pt x="8" y="59"/>
                  </a:cubicBezTo>
                  <a:cubicBezTo>
                    <a:pt x="6" y="57"/>
                    <a:pt x="4" y="55"/>
                    <a:pt x="3" y="53"/>
                  </a:cubicBezTo>
                  <a:cubicBezTo>
                    <a:pt x="1" y="51"/>
                    <a:pt x="0" y="48"/>
                    <a:pt x="0" y="44"/>
                  </a:cubicBezTo>
                  <a:cubicBezTo>
                    <a:pt x="0" y="40"/>
                    <a:pt x="2" y="36"/>
                    <a:pt x="4" y="34"/>
                  </a:cubicBezTo>
                  <a:cubicBezTo>
                    <a:pt x="7" y="31"/>
                    <a:pt x="10" y="29"/>
                    <a:pt x="14" y="28"/>
                  </a:cubicBezTo>
                  <a:cubicBezTo>
                    <a:pt x="18" y="26"/>
                    <a:pt x="22" y="25"/>
                    <a:pt x="27" y="25"/>
                  </a:cubicBezTo>
                  <a:cubicBezTo>
                    <a:pt x="32" y="24"/>
                    <a:pt x="37" y="24"/>
                    <a:pt x="42" y="24"/>
                  </a:cubicBezTo>
                  <a:cubicBezTo>
                    <a:pt x="42" y="23"/>
                    <a:pt x="42" y="23"/>
                    <a:pt x="42" y="23"/>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p:cNvSpPr>
            <p:nvPr userDrawn="1"/>
          </p:nvSpPr>
          <p:spPr bwMode="auto">
            <a:xfrm>
              <a:off x="8374063" y="-755650"/>
              <a:ext cx="44450" cy="357188"/>
            </a:xfrm>
            <a:custGeom>
              <a:avLst/>
              <a:gdLst>
                <a:gd name="T0" fmla="*/ 28 w 28"/>
                <a:gd name="T1" fmla="*/ 225 h 225"/>
                <a:gd name="T2" fmla="*/ 0 w 28"/>
                <a:gd name="T3" fmla="*/ 225 h 225"/>
                <a:gd name="T4" fmla="*/ 0 w 28"/>
                <a:gd name="T5" fmla="*/ 0 h 225"/>
                <a:gd name="T6" fmla="*/ 28 w 28"/>
                <a:gd name="T7" fmla="*/ 0 h 225"/>
                <a:gd name="T8" fmla="*/ 28 w 28"/>
                <a:gd name="T9" fmla="*/ 225 h 225"/>
                <a:gd name="T10" fmla="*/ 28 w 28"/>
                <a:gd name="T11" fmla="*/ 225 h 225"/>
              </a:gdLst>
              <a:ahLst/>
              <a:cxnLst>
                <a:cxn ang="0">
                  <a:pos x="T0" y="T1"/>
                </a:cxn>
                <a:cxn ang="0">
                  <a:pos x="T2" y="T3"/>
                </a:cxn>
                <a:cxn ang="0">
                  <a:pos x="T4" y="T5"/>
                </a:cxn>
                <a:cxn ang="0">
                  <a:pos x="T6" y="T7"/>
                </a:cxn>
                <a:cxn ang="0">
                  <a:pos x="T8" y="T9"/>
                </a:cxn>
                <a:cxn ang="0">
                  <a:pos x="T10" y="T11"/>
                </a:cxn>
              </a:cxnLst>
              <a:rect l="0" t="0" r="r" b="b"/>
              <a:pathLst>
                <a:path w="28" h="225">
                  <a:moveTo>
                    <a:pt x="28" y="225"/>
                  </a:moveTo>
                  <a:lnTo>
                    <a:pt x="0" y="225"/>
                  </a:lnTo>
                  <a:lnTo>
                    <a:pt x="0" y="0"/>
                  </a:lnTo>
                  <a:lnTo>
                    <a:pt x="28" y="0"/>
                  </a:lnTo>
                  <a:lnTo>
                    <a:pt x="28" y="225"/>
                  </a:lnTo>
                  <a:lnTo>
                    <a:pt x="28" y="225"/>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userDrawn="1"/>
          </p:nvSpPr>
          <p:spPr bwMode="auto">
            <a:xfrm>
              <a:off x="8459788" y="-684213"/>
              <a:ext cx="142875" cy="290513"/>
            </a:xfrm>
            <a:custGeom>
              <a:avLst/>
              <a:gdLst>
                <a:gd name="T0" fmla="*/ 38 w 38"/>
                <a:gd name="T1" fmla="*/ 26 h 77"/>
                <a:gd name="T2" fmla="*/ 23 w 38"/>
                <a:gd name="T3" fmla="*/ 26 h 77"/>
                <a:gd name="T4" fmla="*/ 23 w 38"/>
                <a:gd name="T5" fmla="*/ 57 h 77"/>
                <a:gd name="T6" fmla="*/ 25 w 38"/>
                <a:gd name="T7" fmla="*/ 65 h 77"/>
                <a:gd name="T8" fmla="*/ 31 w 38"/>
                <a:gd name="T9" fmla="*/ 67 h 77"/>
                <a:gd name="T10" fmla="*/ 35 w 38"/>
                <a:gd name="T11" fmla="*/ 67 h 77"/>
                <a:gd name="T12" fmla="*/ 38 w 38"/>
                <a:gd name="T13" fmla="*/ 66 h 77"/>
                <a:gd name="T14" fmla="*/ 38 w 38"/>
                <a:gd name="T15" fmla="*/ 75 h 77"/>
                <a:gd name="T16" fmla="*/ 34 w 38"/>
                <a:gd name="T17" fmla="*/ 77 h 77"/>
                <a:gd name="T18" fmla="*/ 28 w 38"/>
                <a:gd name="T19" fmla="*/ 77 h 77"/>
                <a:gd name="T20" fmla="*/ 15 w 38"/>
                <a:gd name="T21" fmla="*/ 72 h 77"/>
                <a:gd name="T22" fmla="*/ 11 w 38"/>
                <a:gd name="T23" fmla="*/ 59 h 77"/>
                <a:gd name="T24" fmla="*/ 11 w 38"/>
                <a:gd name="T25" fmla="*/ 26 h 77"/>
                <a:gd name="T26" fmla="*/ 0 w 38"/>
                <a:gd name="T27" fmla="*/ 26 h 77"/>
                <a:gd name="T28" fmla="*/ 0 w 38"/>
                <a:gd name="T29" fmla="*/ 17 h 77"/>
                <a:gd name="T30" fmla="*/ 11 w 38"/>
                <a:gd name="T31" fmla="*/ 17 h 77"/>
                <a:gd name="T32" fmla="*/ 11 w 38"/>
                <a:gd name="T33" fmla="*/ 0 h 77"/>
                <a:gd name="T34" fmla="*/ 23 w 38"/>
                <a:gd name="T35" fmla="*/ 0 h 77"/>
                <a:gd name="T36" fmla="*/ 23 w 38"/>
                <a:gd name="T37" fmla="*/ 17 h 77"/>
                <a:gd name="T38" fmla="*/ 38 w 38"/>
                <a:gd name="T39" fmla="*/ 17 h 77"/>
                <a:gd name="T40" fmla="*/ 38 w 38"/>
                <a:gd name="T4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77">
                  <a:moveTo>
                    <a:pt x="38" y="26"/>
                  </a:moveTo>
                  <a:cubicBezTo>
                    <a:pt x="23" y="26"/>
                    <a:pt x="23" y="26"/>
                    <a:pt x="23" y="26"/>
                  </a:cubicBezTo>
                  <a:cubicBezTo>
                    <a:pt x="23" y="57"/>
                    <a:pt x="23" y="57"/>
                    <a:pt x="23" y="57"/>
                  </a:cubicBezTo>
                  <a:cubicBezTo>
                    <a:pt x="23" y="61"/>
                    <a:pt x="23" y="63"/>
                    <a:pt x="25" y="65"/>
                  </a:cubicBezTo>
                  <a:cubicBezTo>
                    <a:pt x="26" y="66"/>
                    <a:pt x="28" y="67"/>
                    <a:pt x="31" y="67"/>
                  </a:cubicBezTo>
                  <a:cubicBezTo>
                    <a:pt x="32" y="67"/>
                    <a:pt x="33" y="67"/>
                    <a:pt x="35" y="67"/>
                  </a:cubicBezTo>
                  <a:cubicBezTo>
                    <a:pt x="36" y="67"/>
                    <a:pt x="37" y="66"/>
                    <a:pt x="38" y="66"/>
                  </a:cubicBezTo>
                  <a:cubicBezTo>
                    <a:pt x="38" y="75"/>
                    <a:pt x="38" y="75"/>
                    <a:pt x="38" y="75"/>
                  </a:cubicBezTo>
                  <a:cubicBezTo>
                    <a:pt x="37" y="76"/>
                    <a:pt x="35" y="76"/>
                    <a:pt x="34" y="77"/>
                  </a:cubicBezTo>
                  <a:cubicBezTo>
                    <a:pt x="32" y="77"/>
                    <a:pt x="30" y="77"/>
                    <a:pt x="28" y="77"/>
                  </a:cubicBezTo>
                  <a:cubicBezTo>
                    <a:pt x="23" y="77"/>
                    <a:pt x="18" y="76"/>
                    <a:pt x="15" y="72"/>
                  </a:cubicBezTo>
                  <a:cubicBezTo>
                    <a:pt x="12" y="69"/>
                    <a:pt x="11" y="65"/>
                    <a:pt x="11" y="59"/>
                  </a:cubicBezTo>
                  <a:cubicBezTo>
                    <a:pt x="11" y="26"/>
                    <a:pt x="11" y="26"/>
                    <a:pt x="11" y="26"/>
                  </a:cubicBezTo>
                  <a:cubicBezTo>
                    <a:pt x="0" y="26"/>
                    <a:pt x="0" y="26"/>
                    <a:pt x="0" y="26"/>
                  </a:cubicBezTo>
                  <a:cubicBezTo>
                    <a:pt x="0" y="17"/>
                    <a:pt x="0" y="17"/>
                    <a:pt x="0" y="17"/>
                  </a:cubicBezTo>
                  <a:cubicBezTo>
                    <a:pt x="11" y="17"/>
                    <a:pt x="11" y="17"/>
                    <a:pt x="11" y="17"/>
                  </a:cubicBezTo>
                  <a:cubicBezTo>
                    <a:pt x="11" y="0"/>
                    <a:pt x="11" y="0"/>
                    <a:pt x="11" y="0"/>
                  </a:cubicBezTo>
                  <a:cubicBezTo>
                    <a:pt x="23" y="0"/>
                    <a:pt x="23" y="0"/>
                    <a:pt x="23" y="0"/>
                  </a:cubicBezTo>
                  <a:cubicBezTo>
                    <a:pt x="23" y="17"/>
                    <a:pt x="23" y="17"/>
                    <a:pt x="23" y="17"/>
                  </a:cubicBezTo>
                  <a:cubicBezTo>
                    <a:pt x="38" y="17"/>
                    <a:pt x="38" y="17"/>
                    <a:pt x="38" y="17"/>
                  </a:cubicBezTo>
                  <a:cubicBezTo>
                    <a:pt x="38" y="26"/>
                    <a:pt x="38" y="26"/>
                    <a:pt x="38" y="26"/>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userDrawn="1"/>
          </p:nvSpPr>
          <p:spPr bwMode="auto">
            <a:xfrm>
              <a:off x="8658226" y="-755650"/>
              <a:ext cx="200025" cy="357188"/>
            </a:xfrm>
            <a:custGeom>
              <a:avLst/>
              <a:gdLst>
                <a:gd name="T0" fmla="*/ 12 w 53"/>
                <a:gd name="T1" fmla="*/ 45 h 95"/>
                <a:gd name="T2" fmla="*/ 19 w 53"/>
                <a:gd name="T3" fmla="*/ 37 h 95"/>
                <a:gd name="T4" fmla="*/ 31 w 53"/>
                <a:gd name="T5" fmla="*/ 34 h 95"/>
                <a:gd name="T6" fmla="*/ 41 w 53"/>
                <a:gd name="T7" fmla="*/ 36 h 95"/>
                <a:gd name="T8" fmla="*/ 48 w 53"/>
                <a:gd name="T9" fmla="*/ 41 h 95"/>
                <a:gd name="T10" fmla="*/ 52 w 53"/>
                <a:gd name="T11" fmla="*/ 49 h 95"/>
                <a:gd name="T12" fmla="*/ 53 w 53"/>
                <a:gd name="T13" fmla="*/ 58 h 95"/>
                <a:gd name="T14" fmla="*/ 53 w 53"/>
                <a:gd name="T15" fmla="*/ 95 h 95"/>
                <a:gd name="T16" fmla="*/ 41 w 53"/>
                <a:gd name="T17" fmla="*/ 95 h 95"/>
                <a:gd name="T18" fmla="*/ 41 w 53"/>
                <a:gd name="T19" fmla="*/ 62 h 95"/>
                <a:gd name="T20" fmla="*/ 41 w 53"/>
                <a:gd name="T21" fmla="*/ 55 h 95"/>
                <a:gd name="T22" fmla="*/ 39 w 53"/>
                <a:gd name="T23" fmla="*/ 49 h 95"/>
                <a:gd name="T24" fmla="*/ 34 w 53"/>
                <a:gd name="T25" fmla="*/ 45 h 95"/>
                <a:gd name="T26" fmla="*/ 28 w 53"/>
                <a:gd name="T27" fmla="*/ 44 h 95"/>
                <a:gd name="T28" fmla="*/ 16 w 53"/>
                <a:gd name="T29" fmla="*/ 49 h 95"/>
                <a:gd name="T30" fmla="*/ 12 w 53"/>
                <a:gd name="T31" fmla="*/ 64 h 95"/>
                <a:gd name="T32" fmla="*/ 12 w 53"/>
                <a:gd name="T33" fmla="*/ 95 h 95"/>
                <a:gd name="T34" fmla="*/ 0 w 53"/>
                <a:gd name="T35" fmla="*/ 95 h 95"/>
                <a:gd name="T36" fmla="*/ 0 w 53"/>
                <a:gd name="T37" fmla="*/ 0 h 95"/>
                <a:gd name="T38" fmla="*/ 12 w 53"/>
                <a:gd name="T39" fmla="*/ 0 h 95"/>
                <a:gd name="T40" fmla="*/ 12 w 53"/>
                <a:gd name="T41" fmla="*/ 45 h 95"/>
                <a:gd name="T42" fmla="*/ 12 w 53"/>
                <a:gd name="T4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3" h="95">
                  <a:moveTo>
                    <a:pt x="12" y="45"/>
                  </a:moveTo>
                  <a:cubicBezTo>
                    <a:pt x="13" y="42"/>
                    <a:pt x="16" y="39"/>
                    <a:pt x="19" y="37"/>
                  </a:cubicBezTo>
                  <a:cubicBezTo>
                    <a:pt x="23" y="35"/>
                    <a:pt x="26" y="34"/>
                    <a:pt x="31" y="34"/>
                  </a:cubicBezTo>
                  <a:cubicBezTo>
                    <a:pt x="35" y="34"/>
                    <a:pt x="38" y="35"/>
                    <a:pt x="41" y="36"/>
                  </a:cubicBezTo>
                  <a:cubicBezTo>
                    <a:pt x="43" y="37"/>
                    <a:pt x="46" y="39"/>
                    <a:pt x="48" y="41"/>
                  </a:cubicBezTo>
                  <a:cubicBezTo>
                    <a:pt x="49" y="43"/>
                    <a:pt x="51" y="46"/>
                    <a:pt x="52" y="49"/>
                  </a:cubicBezTo>
                  <a:cubicBezTo>
                    <a:pt x="53" y="52"/>
                    <a:pt x="53" y="55"/>
                    <a:pt x="53" y="58"/>
                  </a:cubicBezTo>
                  <a:cubicBezTo>
                    <a:pt x="53" y="95"/>
                    <a:pt x="53" y="95"/>
                    <a:pt x="53" y="95"/>
                  </a:cubicBezTo>
                  <a:cubicBezTo>
                    <a:pt x="41" y="95"/>
                    <a:pt x="41" y="95"/>
                    <a:pt x="41" y="95"/>
                  </a:cubicBezTo>
                  <a:cubicBezTo>
                    <a:pt x="41" y="62"/>
                    <a:pt x="41" y="62"/>
                    <a:pt x="41" y="62"/>
                  </a:cubicBezTo>
                  <a:cubicBezTo>
                    <a:pt x="41" y="60"/>
                    <a:pt x="41" y="57"/>
                    <a:pt x="41" y="55"/>
                  </a:cubicBezTo>
                  <a:cubicBezTo>
                    <a:pt x="40" y="53"/>
                    <a:pt x="40" y="51"/>
                    <a:pt x="39" y="49"/>
                  </a:cubicBezTo>
                  <a:cubicBezTo>
                    <a:pt x="38" y="48"/>
                    <a:pt x="36" y="46"/>
                    <a:pt x="34" y="45"/>
                  </a:cubicBezTo>
                  <a:cubicBezTo>
                    <a:pt x="33" y="44"/>
                    <a:pt x="31" y="44"/>
                    <a:pt x="28" y="44"/>
                  </a:cubicBezTo>
                  <a:cubicBezTo>
                    <a:pt x="23" y="44"/>
                    <a:pt x="19" y="46"/>
                    <a:pt x="16" y="49"/>
                  </a:cubicBezTo>
                  <a:cubicBezTo>
                    <a:pt x="13" y="53"/>
                    <a:pt x="12" y="58"/>
                    <a:pt x="12" y="64"/>
                  </a:cubicBezTo>
                  <a:cubicBezTo>
                    <a:pt x="12" y="95"/>
                    <a:pt x="12" y="95"/>
                    <a:pt x="12" y="95"/>
                  </a:cubicBezTo>
                  <a:cubicBezTo>
                    <a:pt x="0" y="95"/>
                    <a:pt x="0" y="95"/>
                    <a:pt x="0" y="95"/>
                  </a:cubicBezTo>
                  <a:cubicBezTo>
                    <a:pt x="0" y="0"/>
                    <a:pt x="0" y="0"/>
                    <a:pt x="0" y="0"/>
                  </a:cubicBezTo>
                  <a:cubicBezTo>
                    <a:pt x="12" y="0"/>
                    <a:pt x="12" y="0"/>
                    <a:pt x="12" y="0"/>
                  </a:cubicBezTo>
                  <a:cubicBezTo>
                    <a:pt x="12" y="45"/>
                    <a:pt x="12" y="45"/>
                    <a:pt x="12" y="45"/>
                  </a:cubicBezTo>
                  <a:cubicBezTo>
                    <a:pt x="12" y="45"/>
                    <a:pt x="12" y="45"/>
                    <a:pt x="12" y="45"/>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noEditPoints="1"/>
            </p:cNvSpPr>
            <p:nvPr userDrawn="1"/>
          </p:nvSpPr>
          <p:spPr bwMode="auto">
            <a:xfrm>
              <a:off x="9004301" y="-741363"/>
              <a:ext cx="311150" cy="350838"/>
            </a:xfrm>
            <a:custGeom>
              <a:avLst/>
              <a:gdLst>
                <a:gd name="T0" fmla="*/ 45 w 83"/>
                <a:gd name="T1" fmla="*/ 21 h 93"/>
                <a:gd name="T2" fmla="*/ 42 w 83"/>
                <a:gd name="T3" fmla="*/ 13 h 93"/>
                <a:gd name="T4" fmla="*/ 33 w 83"/>
                <a:gd name="T5" fmla="*/ 10 h 93"/>
                <a:gd name="T6" fmla="*/ 25 w 83"/>
                <a:gd name="T7" fmla="*/ 13 h 93"/>
                <a:gd name="T8" fmla="*/ 21 w 83"/>
                <a:gd name="T9" fmla="*/ 22 h 93"/>
                <a:gd name="T10" fmla="*/ 22 w 83"/>
                <a:gd name="T11" fmla="*/ 26 h 93"/>
                <a:gd name="T12" fmla="*/ 24 w 83"/>
                <a:gd name="T13" fmla="*/ 30 h 93"/>
                <a:gd name="T14" fmla="*/ 27 w 83"/>
                <a:gd name="T15" fmla="*/ 34 h 93"/>
                <a:gd name="T16" fmla="*/ 30 w 83"/>
                <a:gd name="T17" fmla="*/ 37 h 93"/>
                <a:gd name="T18" fmla="*/ 36 w 83"/>
                <a:gd name="T19" fmla="*/ 34 h 93"/>
                <a:gd name="T20" fmla="*/ 40 w 83"/>
                <a:gd name="T21" fmla="*/ 31 h 93"/>
                <a:gd name="T22" fmla="*/ 43 w 83"/>
                <a:gd name="T23" fmla="*/ 26 h 93"/>
                <a:gd name="T24" fmla="*/ 45 w 83"/>
                <a:gd name="T25" fmla="*/ 21 h 93"/>
                <a:gd name="T26" fmla="*/ 26 w 83"/>
                <a:gd name="T27" fmla="*/ 50 h 93"/>
                <a:gd name="T28" fmla="*/ 16 w 83"/>
                <a:gd name="T29" fmla="*/ 56 h 93"/>
                <a:gd name="T30" fmla="*/ 12 w 83"/>
                <a:gd name="T31" fmla="*/ 67 h 93"/>
                <a:gd name="T32" fmla="*/ 14 w 83"/>
                <a:gd name="T33" fmla="*/ 74 h 93"/>
                <a:gd name="T34" fmla="*/ 17 w 83"/>
                <a:gd name="T35" fmla="*/ 79 h 93"/>
                <a:gd name="T36" fmla="*/ 23 w 83"/>
                <a:gd name="T37" fmla="*/ 82 h 93"/>
                <a:gd name="T38" fmla="*/ 29 w 83"/>
                <a:gd name="T39" fmla="*/ 83 h 93"/>
                <a:gd name="T40" fmla="*/ 40 w 83"/>
                <a:gd name="T41" fmla="*/ 80 h 93"/>
                <a:gd name="T42" fmla="*/ 48 w 83"/>
                <a:gd name="T43" fmla="*/ 72 h 93"/>
                <a:gd name="T44" fmla="*/ 26 w 83"/>
                <a:gd name="T45" fmla="*/ 50 h 93"/>
                <a:gd name="T46" fmla="*/ 63 w 83"/>
                <a:gd name="T47" fmla="*/ 70 h 93"/>
                <a:gd name="T48" fmla="*/ 83 w 83"/>
                <a:gd name="T49" fmla="*/ 91 h 93"/>
                <a:gd name="T50" fmla="*/ 67 w 83"/>
                <a:gd name="T51" fmla="*/ 91 h 93"/>
                <a:gd name="T52" fmla="*/ 55 w 83"/>
                <a:gd name="T53" fmla="*/ 79 h 93"/>
                <a:gd name="T54" fmla="*/ 44 w 83"/>
                <a:gd name="T55" fmla="*/ 89 h 93"/>
                <a:gd name="T56" fmla="*/ 29 w 83"/>
                <a:gd name="T57" fmla="*/ 93 h 93"/>
                <a:gd name="T58" fmla="*/ 17 w 83"/>
                <a:gd name="T59" fmla="*/ 91 h 93"/>
                <a:gd name="T60" fmla="*/ 8 w 83"/>
                <a:gd name="T61" fmla="*/ 86 h 93"/>
                <a:gd name="T62" fmla="*/ 2 w 83"/>
                <a:gd name="T63" fmla="*/ 78 h 93"/>
                <a:gd name="T64" fmla="*/ 0 w 83"/>
                <a:gd name="T65" fmla="*/ 68 h 93"/>
                <a:gd name="T66" fmla="*/ 1 w 83"/>
                <a:gd name="T67" fmla="*/ 59 h 93"/>
                <a:gd name="T68" fmla="*/ 6 w 83"/>
                <a:gd name="T69" fmla="*/ 51 h 93"/>
                <a:gd name="T70" fmla="*/ 12 w 83"/>
                <a:gd name="T71" fmla="*/ 46 h 93"/>
                <a:gd name="T72" fmla="*/ 20 w 83"/>
                <a:gd name="T73" fmla="*/ 42 h 93"/>
                <a:gd name="T74" fmla="*/ 12 w 83"/>
                <a:gd name="T75" fmla="*/ 32 h 93"/>
                <a:gd name="T76" fmla="*/ 9 w 83"/>
                <a:gd name="T77" fmla="*/ 21 h 93"/>
                <a:gd name="T78" fmla="*/ 11 w 83"/>
                <a:gd name="T79" fmla="*/ 12 h 93"/>
                <a:gd name="T80" fmla="*/ 17 w 83"/>
                <a:gd name="T81" fmla="*/ 5 h 93"/>
                <a:gd name="T82" fmla="*/ 24 w 83"/>
                <a:gd name="T83" fmla="*/ 1 h 93"/>
                <a:gd name="T84" fmla="*/ 33 w 83"/>
                <a:gd name="T85" fmla="*/ 0 h 93"/>
                <a:gd name="T86" fmla="*/ 42 w 83"/>
                <a:gd name="T87" fmla="*/ 1 h 93"/>
                <a:gd name="T88" fmla="*/ 49 w 83"/>
                <a:gd name="T89" fmla="*/ 5 h 93"/>
                <a:gd name="T90" fmla="*/ 54 w 83"/>
                <a:gd name="T91" fmla="*/ 12 h 93"/>
                <a:gd name="T92" fmla="*/ 56 w 83"/>
                <a:gd name="T93" fmla="*/ 21 h 93"/>
                <a:gd name="T94" fmla="*/ 55 w 83"/>
                <a:gd name="T95" fmla="*/ 29 h 93"/>
                <a:gd name="T96" fmla="*/ 50 w 83"/>
                <a:gd name="T97" fmla="*/ 35 h 93"/>
                <a:gd name="T98" fmla="*/ 44 w 83"/>
                <a:gd name="T99" fmla="*/ 40 h 93"/>
                <a:gd name="T100" fmla="*/ 37 w 83"/>
                <a:gd name="T101" fmla="*/ 44 h 93"/>
                <a:gd name="T102" fmla="*/ 55 w 83"/>
                <a:gd name="T103" fmla="*/ 62 h 93"/>
                <a:gd name="T104" fmla="*/ 66 w 83"/>
                <a:gd name="T105" fmla="*/ 44 h 93"/>
                <a:gd name="T106" fmla="*/ 80 w 83"/>
                <a:gd name="T107" fmla="*/ 44 h 93"/>
                <a:gd name="T108" fmla="*/ 63 w 83"/>
                <a:gd name="T109" fmla="*/ 7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 h="93">
                  <a:moveTo>
                    <a:pt x="45" y="21"/>
                  </a:moveTo>
                  <a:cubicBezTo>
                    <a:pt x="45" y="18"/>
                    <a:pt x="44" y="15"/>
                    <a:pt x="42" y="13"/>
                  </a:cubicBezTo>
                  <a:cubicBezTo>
                    <a:pt x="39" y="11"/>
                    <a:pt x="37" y="10"/>
                    <a:pt x="33" y="10"/>
                  </a:cubicBezTo>
                  <a:cubicBezTo>
                    <a:pt x="30" y="10"/>
                    <a:pt x="27" y="11"/>
                    <a:pt x="25" y="13"/>
                  </a:cubicBezTo>
                  <a:cubicBezTo>
                    <a:pt x="23" y="15"/>
                    <a:pt x="21" y="18"/>
                    <a:pt x="21" y="22"/>
                  </a:cubicBezTo>
                  <a:cubicBezTo>
                    <a:pt x="21" y="23"/>
                    <a:pt x="22" y="25"/>
                    <a:pt x="22" y="26"/>
                  </a:cubicBezTo>
                  <a:cubicBezTo>
                    <a:pt x="23" y="27"/>
                    <a:pt x="24" y="29"/>
                    <a:pt x="24" y="30"/>
                  </a:cubicBezTo>
                  <a:cubicBezTo>
                    <a:pt x="25" y="32"/>
                    <a:pt x="26" y="33"/>
                    <a:pt x="27" y="34"/>
                  </a:cubicBezTo>
                  <a:cubicBezTo>
                    <a:pt x="28" y="35"/>
                    <a:pt x="29" y="36"/>
                    <a:pt x="30" y="37"/>
                  </a:cubicBezTo>
                  <a:cubicBezTo>
                    <a:pt x="32" y="36"/>
                    <a:pt x="34" y="35"/>
                    <a:pt x="36" y="34"/>
                  </a:cubicBezTo>
                  <a:cubicBezTo>
                    <a:pt x="37" y="33"/>
                    <a:pt x="39" y="32"/>
                    <a:pt x="40" y="31"/>
                  </a:cubicBezTo>
                  <a:cubicBezTo>
                    <a:pt x="42" y="30"/>
                    <a:pt x="43" y="28"/>
                    <a:pt x="43" y="26"/>
                  </a:cubicBezTo>
                  <a:cubicBezTo>
                    <a:pt x="44" y="25"/>
                    <a:pt x="45" y="23"/>
                    <a:pt x="45" y="21"/>
                  </a:cubicBezTo>
                  <a:close/>
                  <a:moveTo>
                    <a:pt x="26" y="50"/>
                  </a:moveTo>
                  <a:cubicBezTo>
                    <a:pt x="22" y="51"/>
                    <a:pt x="19" y="54"/>
                    <a:pt x="16" y="56"/>
                  </a:cubicBezTo>
                  <a:cubicBezTo>
                    <a:pt x="13" y="59"/>
                    <a:pt x="12" y="63"/>
                    <a:pt x="12" y="67"/>
                  </a:cubicBezTo>
                  <a:cubicBezTo>
                    <a:pt x="12" y="70"/>
                    <a:pt x="13" y="72"/>
                    <a:pt x="14" y="74"/>
                  </a:cubicBezTo>
                  <a:cubicBezTo>
                    <a:pt x="14" y="76"/>
                    <a:pt x="16" y="77"/>
                    <a:pt x="17" y="79"/>
                  </a:cubicBezTo>
                  <a:cubicBezTo>
                    <a:pt x="19" y="80"/>
                    <a:pt x="21" y="81"/>
                    <a:pt x="23" y="82"/>
                  </a:cubicBezTo>
                  <a:cubicBezTo>
                    <a:pt x="25" y="82"/>
                    <a:pt x="27" y="83"/>
                    <a:pt x="29" y="83"/>
                  </a:cubicBezTo>
                  <a:cubicBezTo>
                    <a:pt x="33" y="83"/>
                    <a:pt x="37" y="82"/>
                    <a:pt x="40" y="80"/>
                  </a:cubicBezTo>
                  <a:cubicBezTo>
                    <a:pt x="42" y="78"/>
                    <a:pt x="45" y="75"/>
                    <a:pt x="48" y="72"/>
                  </a:cubicBezTo>
                  <a:cubicBezTo>
                    <a:pt x="26" y="50"/>
                    <a:pt x="26" y="50"/>
                    <a:pt x="26" y="50"/>
                  </a:cubicBezTo>
                  <a:close/>
                  <a:moveTo>
                    <a:pt x="63" y="70"/>
                  </a:moveTo>
                  <a:cubicBezTo>
                    <a:pt x="83" y="91"/>
                    <a:pt x="83" y="91"/>
                    <a:pt x="83" y="91"/>
                  </a:cubicBezTo>
                  <a:cubicBezTo>
                    <a:pt x="67" y="91"/>
                    <a:pt x="67" y="91"/>
                    <a:pt x="67" y="91"/>
                  </a:cubicBezTo>
                  <a:cubicBezTo>
                    <a:pt x="55" y="79"/>
                    <a:pt x="55" y="79"/>
                    <a:pt x="55" y="79"/>
                  </a:cubicBezTo>
                  <a:cubicBezTo>
                    <a:pt x="52" y="84"/>
                    <a:pt x="48" y="87"/>
                    <a:pt x="44" y="89"/>
                  </a:cubicBezTo>
                  <a:cubicBezTo>
                    <a:pt x="40" y="92"/>
                    <a:pt x="35" y="93"/>
                    <a:pt x="29" y="93"/>
                  </a:cubicBezTo>
                  <a:cubicBezTo>
                    <a:pt x="25" y="93"/>
                    <a:pt x="21" y="92"/>
                    <a:pt x="17" y="91"/>
                  </a:cubicBezTo>
                  <a:cubicBezTo>
                    <a:pt x="14" y="90"/>
                    <a:pt x="11" y="88"/>
                    <a:pt x="8" y="86"/>
                  </a:cubicBezTo>
                  <a:cubicBezTo>
                    <a:pt x="6" y="84"/>
                    <a:pt x="3" y="81"/>
                    <a:pt x="2" y="78"/>
                  </a:cubicBezTo>
                  <a:cubicBezTo>
                    <a:pt x="0" y="75"/>
                    <a:pt x="0" y="72"/>
                    <a:pt x="0" y="68"/>
                  </a:cubicBezTo>
                  <a:cubicBezTo>
                    <a:pt x="0" y="64"/>
                    <a:pt x="0" y="61"/>
                    <a:pt x="1" y="59"/>
                  </a:cubicBezTo>
                  <a:cubicBezTo>
                    <a:pt x="2" y="56"/>
                    <a:pt x="4" y="54"/>
                    <a:pt x="6" y="51"/>
                  </a:cubicBezTo>
                  <a:cubicBezTo>
                    <a:pt x="8" y="49"/>
                    <a:pt x="10" y="48"/>
                    <a:pt x="12" y="46"/>
                  </a:cubicBezTo>
                  <a:cubicBezTo>
                    <a:pt x="15" y="44"/>
                    <a:pt x="17" y="43"/>
                    <a:pt x="20" y="42"/>
                  </a:cubicBezTo>
                  <a:cubicBezTo>
                    <a:pt x="17" y="39"/>
                    <a:pt x="14" y="36"/>
                    <a:pt x="12" y="32"/>
                  </a:cubicBezTo>
                  <a:cubicBezTo>
                    <a:pt x="10" y="29"/>
                    <a:pt x="9" y="25"/>
                    <a:pt x="9" y="21"/>
                  </a:cubicBezTo>
                  <a:cubicBezTo>
                    <a:pt x="9" y="18"/>
                    <a:pt x="10" y="15"/>
                    <a:pt x="11" y="12"/>
                  </a:cubicBezTo>
                  <a:cubicBezTo>
                    <a:pt x="13" y="9"/>
                    <a:pt x="14" y="7"/>
                    <a:pt x="17" y="5"/>
                  </a:cubicBezTo>
                  <a:cubicBezTo>
                    <a:pt x="19" y="4"/>
                    <a:pt x="21" y="2"/>
                    <a:pt x="24" y="1"/>
                  </a:cubicBezTo>
                  <a:cubicBezTo>
                    <a:pt x="27" y="0"/>
                    <a:pt x="30" y="0"/>
                    <a:pt x="33" y="0"/>
                  </a:cubicBezTo>
                  <a:cubicBezTo>
                    <a:pt x="36" y="0"/>
                    <a:pt x="39" y="0"/>
                    <a:pt x="42" y="1"/>
                  </a:cubicBezTo>
                  <a:cubicBezTo>
                    <a:pt x="45" y="2"/>
                    <a:pt x="47" y="4"/>
                    <a:pt x="49" y="5"/>
                  </a:cubicBezTo>
                  <a:cubicBezTo>
                    <a:pt x="51" y="7"/>
                    <a:pt x="53" y="9"/>
                    <a:pt x="54" y="12"/>
                  </a:cubicBezTo>
                  <a:cubicBezTo>
                    <a:pt x="55" y="14"/>
                    <a:pt x="56" y="17"/>
                    <a:pt x="56" y="21"/>
                  </a:cubicBezTo>
                  <a:cubicBezTo>
                    <a:pt x="56" y="24"/>
                    <a:pt x="56" y="26"/>
                    <a:pt x="55" y="29"/>
                  </a:cubicBezTo>
                  <a:cubicBezTo>
                    <a:pt x="53" y="31"/>
                    <a:pt x="52" y="33"/>
                    <a:pt x="50" y="35"/>
                  </a:cubicBezTo>
                  <a:cubicBezTo>
                    <a:pt x="49" y="37"/>
                    <a:pt x="47" y="39"/>
                    <a:pt x="44" y="40"/>
                  </a:cubicBezTo>
                  <a:cubicBezTo>
                    <a:pt x="42" y="42"/>
                    <a:pt x="40" y="43"/>
                    <a:pt x="37" y="44"/>
                  </a:cubicBezTo>
                  <a:cubicBezTo>
                    <a:pt x="55" y="62"/>
                    <a:pt x="55" y="62"/>
                    <a:pt x="55" y="62"/>
                  </a:cubicBezTo>
                  <a:cubicBezTo>
                    <a:pt x="66" y="44"/>
                    <a:pt x="66" y="44"/>
                    <a:pt x="66" y="44"/>
                  </a:cubicBezTo>
                  <a:cubicBezTo>
                    <a:pt x="80" y="44"/>
                    <a:pt x="80" y="44"/>
                    <a:pt x="80" y="44"/>
                  </a:cubicBezTo>
                  <a:cubicBezTo>
                    <a:pt x="63" y="70"/>
                    <a:pt x="63" y="70"/>
                    <a:pt x="63" y="7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noEditPoints="1"/>
            </p:cNvSpPr>
            <p:nvPr userDrawn="1"/>
          </p:nvSpPr>
          <p:spPr bwMode="auto">
            <a:xfrm>
              <a:off x="9447213" y="-741363"/>
              <a:ext cx="371475" cy="342900"/>
            </a:xfrm>
            <a:custGeom>
              <a:avLst/>
              <a:gdLst>
                <a:gd name="T0" fmla="*/ 14 w 99"/>
                <a:gd name="T1" fmla="*/ 46 h 91"/>
                <a:gd name="T2" fmla="*/ 16 w 99"/>
                <a:gd name="T3" fmla="*/ 59 h 91"/>
                <a:gd name="T4" fmla="*/ 23 w 99"/>
                <a:gd name="T5" fmla="*/ 70 h 91"/>
                <a:gd name="T6" fmla="*/ 33 w 99"/>
                <a:gd name="T7" fmla="*/ 77 h 91"/>
                <a:gd name="T8" fmla="*/ 46 w 99"/>
                <a:gd name="T9" fmla="*/ 80 h 91"/>
                <a:gd name="T10" fmla="*/ 60 w 99"/>
                <a:gd name="T11" fmla="*/ 77 h 91"/>
                <a:gd name="T12" fmla="*/ 70 w 99"/>
                <a:gd name="T13" fmla="*/ 70 h 91"/>
                <a:gd name="T14" fmla="*/ 77 w 99"/>
                <a:gd name="T15" fmla="*/ 59 h 91"/>
                <a:gd name="T16" fmla="*/ 79 w 99"/>
                <a:gd name="T17" fmla="*/ 46 h 91"/>
                <a:gd name="T18" fmla="*/ 77 w 99"/>
                <a:gd name="T19" fmla="*/ 32 h 91"/>
                <a:gd name="T20" fmla="*/ 70 w 99"/>
                <a:gd name="T21" fmla="*/ 21 h 91"/>
                <a:gd name="T22" fmla="*/ 60 w 99"/>
                <a:gd name="T23" fmla="*/ 14 h 91"/>
                <a:gd name="T24" fmla="*/ 47 w 99"/>
                <a:gd name="T25" fmla="*/ 11 h 91"/>
                <a:gd name="T26" fmla="*/ 33 w 99"/>
                <a:gd name="T27" fmla="*/ 14 h 91"/>
                <a:gd name="T28" fmla="*/ 23 w 99"/>
                <a:gd name="T29" fmla="*/ 21 h 91"/>
                <a:gd name="T30" fmla="*/ 16 w 99"/>
                <a:gd name="T31" fmla="*/ 32 h 91"/>
                <a:gd name="T32" fmla="*/ 14 w 99"/>
                <a:gd name="T33" fmla="*/ 46 h 91"/>
                <a:gd name="T34" fmla="*/ 99 w 99"/>
                <a:gd name="T35" fmla="*/ 91 h 91"/>
                <a:gd name="T36" fmla="*/ 46 w 99"/>
                <a:gd name="T37" fmla="*/ 91 h 91"/>
                <a:gd name="T38" fmla="*/ 28 w 99"/>
                <a:gd name="T39" fmla="*/ 88 h 91"/>
                <a:gd name="T40" fmla="*/ 13 w 99"/>
                <a:gd name="T41" fmla="*/ 79 h 91"/>
                <a:gd name="T42" fmla="*/ 4 w 99"/>
                <a:gd name="T43" fmla="*/ 64 h 91"/>
                <a:gd name="T44" fmla="*/ 0 w 99"/>
                <a:gd name="T45" fmla="*/ 46 h 91"/>
                <a:gd name="T46" fmla="*/ 4 w 99"/>
                <a:gd name="T47" fmla="*/ 27 h 91"/>
                <a:gd name="T48" fmla="*/ 13 w 99"/>
                <a:gd name="T49" fmla="*/ 13 h 91"/>
                <a:gd name="T50" fmla="*/ 28 w 99"/>
                <a:gd name="T51" fmla="*/ 3 h 91"/>
                <a:gd name="T52" fmla="*/ 47 w 99"/>
                <a:gd name="T53" fmla="*/ 0 h 91"/>
                <a:gd name="T54" fmla="*/ 65 w 99"/>
                <a:gd name="T55" fmla="*/ 3 h 91"/>
                <a:gd name="T56" fmla="*/ 79 w 99"/>
                <a:gd name="T57" fmla="*/ 13 h 91"/>
                <a:gd name="T58" fmla="*/ 89 w 99"/>
                <a:gd name="T59" fmla="*/ 27 h 91"/>
                <a:gd name="T60" fmla="*/ 92 w 99"/>
                <a:gd name="T61" fmla="*/ 46 h 91"/>
                <a:gd name="T62" fmla="*/ 87 w 99"/>
                <a:gd name="T63" fmla="*/ 66 h 91"/>
                <a:gd name="T64" fmla="*/ 74 w 99"/>
                <a:gd name="T65" fmla="*/ 80 h 91"/>
                <a:gd name="T66" fmla="*/ 74 w 99"/>
                <a:gd name="T67" fmla="*/ 81 h 91"/>
                <a:gd name="T68" fmla="*/ 99 w 99"/>
                <a:gd name="T69" fmla="*/ 81 h 91"/>
                <a:gd name="T70" fmla="*/ 99 w 99"/>
                <a:gd name="T7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91">
                  <a:moveTo>
                    <a:pt x="14" y="46"/>
                  </a:moveTo>
                  <a:cubicBezTo>
                    <a:pt x="14" y="50"/>
                    <a:pt x="14" y="55"/>
                    <a:pt x="16" y="59"/>
                  </a:cubicBezTo>
                  <a:cubicBezTo>
                    <a:pt x="18" y="63"/>
                    <a:pt x="20" y="67"/>
                    <a:pt x="23" y="70"/>
                  </a:cubicBezTo>
                  <a:cubicBezTo>
                    <a:pt x="25" y="73"/>
                    <a:pt x="29" y="76"/>
                    <a:pt x="33" y="77"/>
                  </a:cubicBezTo>
                  <a:cubicBezTo>
                    <a:pt x="37" y="79"/>
                    <a:pt x="41" y="80"/>
                    <a:pt x="46" y="80"/>
                  </a:cubicBezTo>
                  <a:cubicBezTo>
                    <a:pt x="51" y="80"/>
                    <a:pt x="56" y="79"/>
                    <a:pt x="60" y="77"/>
                  </a:cubicBezTo>
                  <a:cubicBezTo>
                    <a:pt x="64" y="76"/>
                    <a:pt x="67" y="73"/>
                    <a:pt x="70" y="70"/>
                  </a:cubicBezTo>
                  <a:cubicBezTo>
                    <a:pt x="73" y="67"/>
                    <a:pt x="75" y="63"/>
                    <a:pt x="77" y="59"/>
                  </a:cubicBezTo>
                  <a:cubicBezTo>
                    <a:pt x="78" y="55"/>
                    <a:pt x="79" y="50"/>
                    <a:pt x="79" y="46"/>
                  </a:cubicBezTo>
                  <a:cubicBezTo>
                    <a:pt x="79" y="41"/>
                    <a:pt x="78" y="36"/>
                    <a:pt x="77" y="32"/>
                  </a:cubicBezTo>
                  <a:cubicBezTo>
                    <a:pt x="75" y="28"/>
                    <a:pt x="73" y="24"/>
                    <a:pt x="70" y="21"/>
                  </a:cubicBezTo>
                  <a:cubicBezTo>
                    <a:pt x="68" y="18"/>
                    <a:pt x="64" y="16"/>
                    <a:pt x="60" y="14"/>
                  </a:cubicBezTo>
                  <a:cubicBezTo>
                    <a:pt x="56" y="12"/>
                    <a:pt x="52" y="11"/>
                    <a:pt x="47" y="11"/>
                  </a:cubicBezTo>
                  <a:cubicBezTo>
                    <a:pt x="42" y="11"/>
                    <a:pt x="37" y="12"/>
                    <a:pt x="33" y="14"/>
                  </a:cubicBezTo>
                  <a:cubicBezTo>
                    <a:pt x="29" y="16"/>
                    <a:pt x="26" y="18"/>
                    <a:pt x="23" y="21"/>
                  </a:cubicBezTo>
                  <a:cubicBezTo>
                    <a:pt x="20" y="24"/>
                    <a:pt x="18" y="28"/>
                    <a:pt x="16" y="32"/>
                  </a:cubicBezTo>
                  <a:cubicBezTo>
                    <a:pt x="14" y="36"/>
                    <a:pt x="14" y="41"/>
                    <a:pt x="14" y="46"/>
                  </a:cubicBezTo>
                  <a:close/>
                  <a:moveTo>
                    <a:pt x="99" y="91"/>
                  </a:moveTo>
                  <a:cubicBezTo>
                    <a:pt x="46" y="91"/>
                    <a:pt x="46" y="91"/>
                    <a:pt x="46" y="91"/>
                  </a:cubicBezTo>
                  <a:cubicBezTo>
                    <a:pt x="40" y="91"/>
                    <a:pt x="33" y="90"/>
                    <a:pt x="28" y="88"/>
                  </a:cubicBezTo>
                  <a:cubicBezTo>
                    <a:pt x="22" y="86"/>
                    <a:pt x="17" y="83"/>
                    <a:pt x="13" y="79"/>
                  </a:cubicBezTo>
                  <a:cubicBezTo>
                    <a:pt x="9" y="75"/>
                    <a:pt x="6" y="70"/>
                    <a:pt x="4" y="64"/>
                  </a:cubicBezTo>
                  <a:cubicBezTo>
                    <a:pt x="1" y="59"/>
                    <a:pt x="0" y="52"/>
                    <a:pt x="0" y="46"/>
                  </a:cubicBezTo>
                  <a:cubicBezTo>
                    <a:pt x="0" y="39"/>
                    <a:pt x="1" y="33"/>
                    <a:pt x="4" y="27"/>
                  </a:cubicBezTo>
                  <a:cubicBezTo>
                    <a:pt x="6" y="22"/>
                    <a:pt x="9" y="17"/>
                    <a:pt x="13" y="13"/>
                  </a:cubicBezTo>
                  <a:cubicBezTo>
                    <a:pt x="18" y="9"/>
                    <a:pt x="22" y="6"/>
                    <a:pt x="28" y="3"/>
                  </a:cubicBezTo>
                  <a:cubicBezTo>
                    <a:pt x="34" y="1"/>
                    <a:pt x="40" y="0"/>
                    <a:pt x="47" y="0"/>
                  </a:cubicBezTo>
                  <a:cubicBezTo>
                    <a:pt x="53" y="0"/>
                    <a:pt x="59" y="1"/>
                    <a:pt x="65" y="3"/>
                  </a:cubicBezTo>
                  <a:cubicBezTo>
                    <a:pt x="70" y="6"/>
                    <a:pt x="75" y="9"/>
                    <a:pt x="79" y="13"/>
                  </a:cubicBezTo>
                  <a:cubicBezTo>
                    <a:pt x="84" y="17"/>
                    <a:pt x="87" y="22"/>
                    <a:pt x="89" y="27"/>
                  </a:cubicBezTo>
                  <a:cubicBezTo>
                    <a:pt x="91" y="33"/>
                    <a:pt x="92" y="39"/>
                    <a:pt x="92" y="46"/>
                  </a:cubicBezTo>
                  <a:cubicBezTo>
                    <a:pt x="92" y="53"/>
                    <a:pt x="91" y="60"/>
                    <a:pt x="87" y="66"/>
                  </a:cubicBezTo>
                  <a:cubicBezTo>
                    <a:pt x="84" y="72"/>
                    <a:pt x="80" y="77"/>
                    <a:pt x="74" y="80"/>
                  </a:cubicBezTo>
                  <a:cubicBezTo>
                    <a:pt x="74" y="81"/>
                    <a:pt x="74" y="81"/>
                    <a:pt x="74" y="81"/>
                  </a:cubicBezTo>
                  <a:cubicBezTo>
                    <a:pt x="99" y="81"/>
                    <a:pt x="99" y="81"/>
                    <a:pt x="99" y="81"/>
                  </a:cubicBezTo>
                  <a:cubicBezTo>
                    <a:pt x="99" y="91"/>
                    <a:pt x="99" y="91"/>
                    <a:pt x="99" y="9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userDrawn="1"/>
          </p:nvSpPr>
          <p:spPr bwMode="auto">
            <a:xfrm>
              <a:off x="9848851" y="-620713"/>
              <a:ext cx="203200" cy="230188"/>
            </a:xfrm>
            <a:custGeom>
              <a:avLst/>
              <a:gdLst>
                <a:gd name="T0" fmla="*/ 42 w 54"/>
                <a:gd name="T1" fmla="*/ 59 h 61"/>
                <a:gd name="T2" fmla="*/ 42 w 54"/>
                <a:gd name="T3" fmla="*/ 54 h 61"/>
                <a:gd name="T4" fmla="*/ 42 w 54"/>
                <a:gd name="T5" fmla="*/ 49 h 61"/>
                <a:gd name="T6" fmla="*/ 42 w 54"/>
                <a:gd name="T7" fmla="*/ 49 h 61"/>
                <a:gd name="T8" fmla="*/ 34 w 54"/>
                <a:gd name="T9" fmla="*/ 57 h 61"/>
                <a:gd name="T10" fmla="*/ 22 w 54"/>
                <a:gd name="T11" fmla="*/ 61 h 61"/>
                <a:gd name="T12" fmla="*/ 12 w 54"/>
                <a:gd name="T13" fmla="*/ 59 h 61"/>
                <a:gd name="T14" fmla="*/ 5 w 54"/>
                <a:gd name="T15" fmla="*/ 54 h 61"/>
                <a:gd name="T16" fmla="*/ 1 w 54"/>
                <a:gd name="T17" fmla="*/ 46 h 61"/>
                <a:gd name="T18" fmla="*/ 0 w 54"/>
                <a:gd name="T19" fmla="*/ 37 h 61"/>
                <a:gd name="T20" fmla="*/ 0 w 54"/>
                <a:gd name="T21" fmla="*/ 0 h 61"/>
                <a:gd name="T22" fmla="*/ 12 w 54"/>
                <a:gd name="T23" fmla="*/ 0 h 61"/>
                <a:gd name="T24" fmla="*/ 12 w 54"/>
                <a:gd name="T25" fmla="*/ 32 h 61"/>
                <a:gd name="T26" fmla="*/ 12 w 54"/>
                <a:gd name="T27" fmla="*/ 39 h 61"/>
                <a:gd name="T28" fmla="*/ 14 w 54"/>
                <a:gd name="T29" fmla="*/ 45 h 61"/>
                <a:gd name="T30" fmla="*/ 19 w 54"/>
                <a:gd name="T31" fmla="*/ 49 h 61"/>
                <a:gd name="T32" fmla="*/ 25 w 54"/>
                <a:gd name="T33" fmla="*/ 51 h 61"/>
                <a:gd name="T34" fmla="*/ 37 w 54"/>
                <a:gd name="T35" fmla="*/ 45 h 61"/>
                <a:gd name="T36" fmla="*/ 41 w 54"/>
                <a:gd name="T37" fmla="*/ 31 h 61"/>
                <a:gd name="T38" fmla="*/ 41 w 54"/>
                <a:gd name="T39" fmla="*/ 0 h 61"/>
                <a:gd name="T40" fmla="*/ 53 w 54"/>
                <a:gd name="T41" fmla="*/ 0 h 61"/>
                <a:gd name="T42" fmla="*/ 53 w 54"/>
                <a:gd name="T43" fmla="*/ 46 h 61"/>
                <a:gd name="T44" fmla="*/ 53 w 54"/>
                <a:gd name="T45" fmla="*/ 52 h 61"/>
                <a:gd name="T46" fmla="*/ 54 w 54"/>
                <a:gd name="T47" fmla="*/ 59 h 61"/>
                <a:gd name="T48" fmla="*/ 42 w 54"/>
                <a:gd name="T49" fmla="*/ 5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61">
                  <a:moveTo>
                    <a:pt x="42" y="59"/>
                  </a:moveTo>
                  <a:cubicBezTo>
                    <a:pt x="42" y="58"/>
                    <a:pt x="42" y="56"/>
                    <a:pt x="42" y="54"/>
                  </a:cubicBezTo>
                  <a:cubicBezTo>
                    <a:pt x="42" y="52"/>
                    <a:pt x="42" y="51"/>
                    <a:pt x="42" y="49"/>
                  </a:cubicBezTo>
                  <a:cubicBezTo>
                    <a:pt x="42" y="49"/>
                    <a:pt x="42" y="49"/>
                    <a:pt x="42" y="49"/>
                  </a:cubicBezTo>
                  <a:cubicBezTo>
                    <a:pt x="40" y="52"/>
                    <a:pt x="38" y="55"/>
                    <a:pt x="34" y="57"/>
                  </a:cubicBezTo>
                  <a:cubicBezTo>
                    <a:pt x="31" y="60"/>
                    <a:pt x="27" y="61"/>
                    <a:pt x="22" y="61"/>
                  </a:cubicBezTo>
                  <a:cubicBezTo>
                    <a:pt x="18" y="61"/>
                    <a:pt x="15" y="60"/>
                    <a:pt x="12" y="59"/>
                  </a:cubicBezTo>
                  <a:cubicBezTo>
                    <a:pt x="9" y="58"/>
                    <a:pt x="7" y="56"/>
                    <a:pt x="5" y="54"/>
                  </a:cubicBezTo>
                  <a:cubicBezTo>
                    <a:pt x="4" y="51"/>
                    <a:pt x="2" y="49"/>
                    <a:pt x="1" y="46"/>
                  </a:cubicBezTo>
                  <a:cubicBezTo>
                    <a:pt x="0" y="43"/>
                    <a:pt x="0" y="40"/>
                    <a:pt x="0" y="37"/>
                  </a:cubicBezTo>
                  <a:cubicBezTo>
                    <a:pt x="0" y="0"/>
                    <a:pt x="0" y="0"/>
                    <a:pt x="0" y="0"/>
                  </a:cubicBezTo>
                  <a:cubicBezTo>
                    <a:pt x="12" y="0"/>
                    <a:pt x="12" y="0"/>
                    <a:pt x="12" y="0"/>
                  </a:cubicBezTo>
                  <a:cubicBezTo>
                    <a:pt x="12" y="32"/>
                    <a:pt x="12" y="32"/>
                    <a:pt x="12" y="32"/>
                  </a:cubicBezTo>
                  <a:cubicBezTo>
                    <a:pt x="12" y="35"/>
                    <a:pt x="12" y="37"/>
                    <a:pt x="12" y="39"/>
                  </a:cubicBezTo>
                  <a:cubicBezTo>
                    <a:pt x="13" y="42"/>
                    <a:pt x="13" y="44"/>
                    <a:pt x="14" y="45"/>
                  </a:cubicBezTo>
                  <a:cubicBezTo>
                    <a:pt x="15" y="47"/>
                    <a:pt x="17" y="48"/>
                    <a:pt x="19" y="49"/>
                  </a:cubicBezTo>
                  <a:cubicBezTo>
                    <a:pt x="20" y="50"/>
                    <a:pt x="23" y="51"/>
                    <a:pt x="25" y="51"/>
                  </a:cubicBezTo>
                  <a:cubicBezTo>
                    <a:pt x="30" y="51"/>
                    <a:pt x="34" y="49"/>
                    <a:pt x="37" y="45"/>
                  </a:cubicBezTo>
                  <a:cubicBezTo>
                    <a:pt x="40" y="42"/>
                    <a:pt x="41" y="37"/>
                    <a:pt x="41" y="31"/>
                  </a:cubicBezTo>
                  <a:cubicBezTo>
                    <a:pt x="41" y="0"/>
                    <a:pt x="41" y="0"/>
                    <a:pt x="41" y="0"/>
                  </a:cubicBezTo>
                  <a:cubicBezTo>
                    <a:pt x="53" y="0"/>
                    <a:pt x="53" y="0"/>
                    <a:pt x="53" y="0"/>
                  </a:cubicBezTo>
                  <a:cubicBezTo>
                    <a:pt x="53" y="46"/>
                    <a:pt x="53" y="46"/>
                    <a:pt x="53" y="46"/>
                  </a:cubicBezTo>
                  <a:cubicBezTo>
                    <a:pt x="53" y="48"/>
                    <a:pt x="53" y="50"/>
                    <a:pt x="53" y="52"/>
                  </a:cubicBezTo>
                  <a:cubicBezTo>
                    <a:pt x="53" y="55"/>
                    <a:pt x="53" y="57"/>
                    <a:pt x="54" y="59"/>
                  </a:cubicBezTo>
                  <a:cubicBezTo>
                    <a:pt x="42" y="59"/>
                    <a:pt x="42" y="59"/>
                    <a:pt x="42" y="5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noEditPoints="1"/>
            </p:cNvSpPr>
            <p:nvPr userDrawn="1"/>
          </p:nvSpPr>
          <p:spPr bwMode="auto">
            <a:xfrm>
              <a:off x="10115551" y="-733425"/>
              <a:ext cx="60325" cy="334963"/>
            </a:xfrm>
            <a:custGeom>
              <a:avLst/>
              <a:gdLst>
                <a:gd name="T0" fmla="*/ 14 w 16"/>
                <a:gd name="T1" fmla="*/ 89 h 89"/>
                <a:gd name="T2" fmla="*/ 2 w 16"/>
                <a:gd name="T3" fmla="*/ 89 h 89"/>
                <a:gd name="T4" fmla="*/ 2 w 16"/>
                <a:gd name="T5" fmla="*/ 30 h 89"/>
                <a:gd name="T6" fmla="*/ 14 w 16"/>
                <a:gd name="T7" fmla="*/ 30 h 89"/>
                <a:gd name="T8" fmla="*/ 14 w 16"/>
                <a:gd name="T9" fmla="*/ 89 h 89"/>
                <a:gd name="T10" fmla="*/ 16 w 16"/>
                <a:gd name="T11" fmla="*/ 8 h 89"/>
                <a:gd name="T12" fmla="*/ 13 w 16"/>
                <a:gd name="T13" fmla="*/ 14 h 89"/>
                <a:gd name="T14" fmla="*/ 8 w 16"/>
                <a:gd name="T15" fmla="*/ 16 h 89"/>
                <a:gd name="T16" fmla="*/ 2 w 16"/>
                <a:gd name="T17" fmla="*/ 13 h 89"/>
                <a:gd name="T18" fmla="*/ 0 w 16"/>
                <a:gd name="T19" fmla="*/ 8 h 89"/>
                <a:gd name="T20" fmla="*/ 2 w 16"/>
                <a:gd name="T21" fmla="*/ 3 h 89"/>
                <a:gd name="T22" fmla="*/ 8 w 16"/>
                <a:gd name="T23" fmla="*/ 0 h 89"/>
                <a:gd name="T24" fmla="*/ 13 w 16"/>
                <a:gd name="T25" fmla="*/ 3 h 89"/>
                <a:gd name="T26" fmla="*/ 16 w 16"/>
                <a:gd name="T27"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9">
                  <a:moveTo>
                    <a:pt x="14" y="89"/>
                  </a:moveTo>
                  <a:cubicBezTo>
                    <a:pt x="2" y="89"/>
                    <a:pt x="2" y="89"/>
                    <a:pt x="2" y="89"/>
                  </a:cubicBezTo>
                  <a:cubicBezTo>
                    <a:pt x="2" y="30"/>
                    <a:pt x="2" y="30"/>
                    <a:pt x="2" y="30"/>
                  </a:cubicBezTo>
                  <a:cubicBezTo>
                    <a:pt x="14" y="30"/>
                    <a:pt x="14" y="30"/>
                    <a:pt x="14" y="30"/>
                  </a:cubicBezTo>
                  <a:cubicBezTo>
                    <a:pt x="14" y="89"/>
                    <a:pt x="14" y="89"/>
                    <a:pt x="14" y="89"/>
                  </a:cubicBezTo>
                  <a:close/>
                  <a:moveTo>
                    <a:pt x="16" y="8"/>
                  </a:moveTo>
                  <a:cubicBezTo>
                    <a:pt x="16" y="10"/>
                    <a:pt x="15" y="12"/>
                    <a:pt x="13" y="14"/>
                  </a:cubicBezTo>
                  <a:cubicBezTo>
                    <a:pt x="12" y="15"/>
                    <a:pt x="10" y="16"/>
                    <a:pt x="8" y="16"/>
                  </a:cubicBezTo>
                  <a:cubicBezTo>
                    <a:pt x="6" y="16"/>
                    <a:pt x="4" y="15"/>
                    <a:pt x="2" y="13"/>
                  </a:cubicBezTo>
                  <a:cubicBezTo>
                    <a:pt x="1" y="12"/>
                    <a:pt x="0" y="10"/>
                    <a:pt x="0" y="8"/>
                  </a:cubicBezTo>
                  <a:cubicBezTo>
                    <a:pt x="0" y="6"/>
                    <a:pt x="1" y="4"/>
                    <a:pt x="2" y="3"/>
                  </a:cubicBezTo>
                  <a:cubicBezTo>
                    <a:pt x="4" y="1"/>
                    <a:pt x="6" y="0"/>
                    <a:pt x="8" y="0"/>
                  </a:cubicBezTo>
                  <a:cubicBezTo>
                    <a:pt x="10" y="0"/>
                    <a:pt x="12" y="1"/>
                    <a:pt x="13" y="3"/>
                  </a:cubicBezTo>
                  <a:cubicBezTo>
                    <a:pt x="15" y="4"/>
                    <a:pt x="16" y="6"/>
                    <a:pt x="16"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p:cNvSpPr>
            <p:nvPr userDrawn="1"/>
          </p:nvSpPr>
          <p:spPr bwMode="auto">
            <a:xfrm>
              <a:off x="10239376" y="-627063"/>
              <a:ext cx="203200" cy="228600"/>
            </a:xfrm>
            <a:custGeom>
              <a:avLst/>
              <a:gdLst>
                <a:gd name="T0" fmla="*/ 12 w 54"/>
                <a:gd name="T1" fmla="*/ 2 h 61"/>
                <a:gd name="T2" fmla="*/ 12 w 54"/>
                <a:gd name="T3" fmla="*/ 7 h 61"/>
                <a:gd name="T4" fmla="*/ 12 w 54"/>
                <a:gd name="T5" fmla="*/ 11 h 61"/>
                <a:gd name="T6" fmla="*/ 12 w 54"/>
                <a:gd name="T7" fmla="*/ 11 h 61"/>
                <a:gd name="T8" fmla="*/ 16 w 54"/>
                <a:gd name="T9" fmla="*/ 7 h 61"/>
                <a:gd name="T10" fmla="*/ 20 w 54"/>
                <a:gd name="T11" fmla="*/ 3 h 61"/>
                <a:gd name="T12" fmla="*/ 26 w 54"/>
                <a:gd name="T13" fmla="*/ 1 h 61"/>
                <a:gd name="T14" fmla="*/ 32 w 54"/>
                <a:gd name="T15" fmla="*/ 0 h 61"/>
                <a:gd name="T16" fmla="*/ 42 w 54"/>
                <a:gd name="T17" fmla="*/ 2 h 61"/>
                <a:gd name="T18" fmla="*/ 49 w 54"/>
                <a:gd name="T19" fmla="*/ 7 h 61"/>
                <a:gd name="T20" fmla="*/ 53 w 54"/>
                <a:gd name="T21" fmla="*/ 15 h 61"/>
                <a:gd name="T22" fmla="*/ 54 w 54"/>
                <a:gd name="T23" fmla="*/ 24 h 61"/>
                <a:gd name="T24" fmla="*/ 54 w 54"/>
                <a:gd name="T25" fmla="*/ 61 h 61"/>
                <a:gd name="T26" fmla="*/ 42 w 54"/>
                <a:gd name="T27" fmla="*/ 61 h 61"/>
                <a:gd name="T28" fmla="*/ 42 w 54"/>
                <a:gd name="T29" fmla="*/ 28 h 61"/>
                <a:gd name="T30" fmla="*/ 42 w 54"/>
                <a:gd name="T31" fmla="*/ 21 h 61"/>
                <a:gd name="T32" fmla="*/ 40 w 54"/>
                <a:gd name="T33" fmla="*/ 15 h 61"/>
                <a:gd name="T34" fmla="*/ 35 w 54"/>
                <a:gd name="T35" fmla="*/ 11 h 61"/>
                <a:gd name="T36" fmla="*/ 29 w 54"/>
                <a:gd name="T37" fmla="*/ 10 h 61"/>
                <a:gd name="T38" fmla="*/ 17 w 54"/>
                <a:gd name="T39" fmla="*/ 15 h 61"/>
                <a:gd name="T40" fmla="*/ 13 w 54"/>
                <a:gd name="T41" fmla="*/ 29 h 61"/>
                <a:gd name="T42" fmla="*/ 13 w 54"/>
                <a:gd name="T43" fmla="*/ 61 h 61"/>
                <a:gd name="T44" fmla="*/ 1 w 54"/>
                <a:gd name="T45" fmla="*/ 61 h 61"/>
                <a:gd name="T46" fmla="*/ 1 w 54"/>
                <a:gd name="T47" fmla="*/ 14 h 61"/>
                <a:gd name="T48" fmla="*/ 1 w 54"/>
                <a:gd name="T49" fmla="*/ 8 h 61"/>
                <a:gd name="T50" fmla="*/ 0 w 54"/>
                <a:gd name="T51" fmla="*/ 2 h 61"/>
                <a:gd name="T52" fmla="*/ 12 w 54"/>
                <a:gd name="T5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61">
                  <a:moveTo>
                    <a:pt x="12" y="2"/>
                  </a:moveTo>
                  <a:cubicBezTo>
                    <a:pt x="12" y="3"/>
                    <a:pt x="12" y="5"/>
                    <a:pt x="12" y="7"/>
                  </a:cubicBezTo>
                  <a:cubicBezTo>
                    <a:pt x="12" y="9"/>
                    <a:pt x="12" y="10"/>
                    <a:pt x="12" y="11"/>
                  </a:cubicBezTo>
                  <a:cubicBezTo>
                    <a:pt x="12" y="11"/>
                    <a:pt x="12" y="11"/>
                    <a:pt x="12" y="11"/>
                  </a:cubicBezTo>
                  <a:cubicBezTo>
                    <a:pt x="13" y="10"/>
                    <a:pt x="14" y="8"/>
                    <a:pt x="16" y="7"/>
                  </a:cubicBezTo>
                  <a:cubicBezTo>
                    <a:pt x="17" y="6"/>
                    <a:pt x="18" y="4"/>
                    <a:pt x="20" y="3"/>
                  </a:cubicBezTo>
                  <a:cubicBezTo>
                    <a:pt x="22" y="2"/>
                    <a:pt x="24" y="1"/>
                    <a:pt x="26" y="1"/>
                  </a:cubicBezTo>
                  <a:cubicBezTo>
                    <a:pt x="28" y="0"/>
                    <a:pt x="30" y="0"/>
                    <a:pt x="32" y="0"/>
                  </a:cubicBezTo>
                  <a:cubicBezTo>
                    <a:pt x="36" y="0"/>
                    <a:pt x="39" y="1"/>
                    <a:pt x="42" y="2"/>
                  </a:cubicBezTo>
                  <a:cubicBezTo>
                    <a:pt x="44" y="3"/>
                    <a:pt x="47" y="5"/>
                    <a:pt x="49" y="7"/>
                  </a:cubicBezTo>
                  <a:cubicBezTo>
                    <a:pt x="50" y="9"/>
                    <a:pt x="52" y="12"/>
                    <a:pt x="53" y="15"/>
                  </a:cubicBezTo>
                  <a:cubicBezTo>
                    <a:pt x="54" y="18"/>
                    <a:pt x="54" y="21"/>
                    <a:pt x="54" y="24"/>
                  </a:cubicBezTo>
                  <a:cubicBezTo>
                    <a:pt x="54" y="61"/>
                    <a:pt x="54" y="61"/>
                    <a:pt x="54" y="61"/>
                  </a:cubicBezTo>
                  <a:cubicBezTo>
                    <a:pt x="42" y="61"/>
                    <a:pt x="42" y="61"/>
                    <a:pt x="42" y="61"/>
                  </a:cubicBezTo>
                  <a:cubicBezTo>
                    <a:pt x="42" y="28"/>
                    <a:pt x="42" y="28"/>
                    <a:pt x="42" y="28"/>
                  </a:cubicBezTo>
                  <a:cubicBezTo>
                    <a:pt x="42" y="26"/>
                    <a:pt x="42" y="23"/>
                    <a:pt x="42" y="21"/>
                  </a:cubicBezTo>
                  <a:cubicBezTo>
                    <a:pt x="41" y="19"/>
                    <a:pt x="41" y="17"/>
                    <a:pt x="40" y="15"/>
                  </a:cubicBezTo>
                  <a:cubicBezTo>
                    <a:pt x="39" y="14"/>
                    <a:pt x="37" y="12"/>
                    <a:pt x="35" y="11"/>
                  </a:cubicBezTo>
                  <a:cubicBezTo>
                    <a:pt x="34" y="10"/>
                    <a:pt x="31" y="10"/>
                    <a:pt x="29" y="10"/>
                  </a:cubicBezTo>
                  <a:cubicBezTo>
                    <a:pt x="24" y="10"/>
                    <a:pt x="20" y="12"/>
                    <a:pt x="17" y="15"/>
                  </a:cubicBezTo>
                  <a:cubicBezTo>
                    <a:pt x="14" y="19"/>
                    <a:pt x="13" y="24"/>
                    <a:pt x="13" y="29"/>
                  </a:cubicBezTo>
                  <a:cubicBezTo>
                    <a:pt x="13" y="61"/>
                    <a:pt x="13" y="61"/>
                    <a:pt x="13" y="61"/>
                  </a:cubicBezTo>
                  <a:cubicBezTo>
                    <a:pt x="1" y="61"/>
                    <a:pt x="1" y="61"/>
                    <a:pt x="1" y="61"/>
                  </a:cubicBezTo>
                  <a:cubicBezTo>
                    <a:pt x="1" y="14"/>
                    <a:pt x="1" y="14"/>
                    <a:pt x="1" y="14"/>
                  </a:cubicBezTo>
                  <a:cubicBezTo>
                    <a:pt x="1" y="13"/>
                    <a:pt x="1" y="11"/>
                    <a:pt x="1" y="8"/>
                  </a:cubicBezTo>
                  <a:cubicBezTo>
                    <a:pt x="1" y="6"/>
                    <a:pt x="1" y="4"/>
                    <a:pt x="0" y="2"/>
                  </a:cubicBezTo>
                  <a:cubicBezTo>
                    <a:pt x="12" y="2"/>
                    <a:pt x="12" y="2"/>
                    <a:pt x="12" y="2"/>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2"/>
            <p:cNvSpPr>
              <a:spLocks/>
            </p:cNvSpPr>
            <p:nvPr userDrawn="1"/>
          </p:nvSpPr>
          <p:spPr bwMode="auto">
            <a:xfrm>
              <a:off x="10480676" y="-684213"/>
              <a:ext cx="146050" cy="290513"/>
            </a:xfrm>
            <a:custGeom>
              <a:avLst/>
              <a:gdLst>
                <a:gd name="T0" fmla="*/ 39 w 39"/>
                <a:gd name="T1" fmla="*/ 26 h 77"/>
                <a:gd name="T2" fmla="*/ 23 w 39"/>
                <a:gd name="T3" fmla="*/ 26 h 77"/>
                <a:gd name="T4" fmla="*/ 23 w 39"/>
                <a:gd name="T5" fmla="*/ 57 h 77"/>
                <a:gd name="T6" fmla="*/ 25 w 39"/>
                <a:gd name="T7" fmla="*/ 65 h 77"/>
                <a:gd name="T8" fmla="*/ 31 w 39"/>
                <a:gd name="T9" fmla="*/ 67 h 77"/>
                <a:gd name="T10" fmla="*/ 35 w 39"/>
                <a:gd name="T11" fmla="*/ 67 h 77"/>
                <a:gd name="T12" fmla="*/ 38 w 39"/>
                <a:gd name="T13" fmla="*/ 66 h 77"/>
                <a:gd name="T14" fmla="*/ 39 w 39"/>
                <a:gd name="T15" fmla="*/ 75 h 77"/>
                <a:gd name="T16" fmla="*/ 34 w 39"/>
                <a:gd name="T17" fmla="*/ 77 h 77"/>
                <a:gd name="T18" fmla="*/ 29 w 39"/>
                <a:gd name="T19" fmla="*/ 77 h 77"/>
                <a:gd name="T20" fmla="*/ 16 w 39"/>
                <a:gd name="T21" fmla="*/ 72 h 77"/>
                <a:gd name="T22" fmla="*/ 11 w 39"/>
                <a:gd name="T23" fmla="*/ 59 h 77"/>
                <a:gd name="T24" fmla="*/ 11 w 39"/>
                <a:gd name="T25" fmla="*/ 26 h 77"/>
                <a:gd name="T26" fmla="*/ 0 w 39"/>
                <a:gd name="T27" fmla="*/ 26 h 77"/>
                <a:gd name="T28" fmla="*/ 0 w 39"/>
                <a:gd name="T29" fmla="*/ 17 h 77"/>
                <a:gd name="T30" fmla="*/ 11 w 39"/>
                <a:gd name="T31" fmla="*/ 17 h 77"/>
                <a:gd name="T32" fmla="*/ 11 w 39"/>
                <a:gd name="T33" fmla="*/ 0 h 77"/>
                <a:gd name="T34" fmla="*/ 23 w 39"/>
                <a:gd name="T35" fmla="*/ 0 h 77"/>
                <a:gd name="T36" fmla="*/ 23 w 39"/>
                <a:gd name="T37" fmla="*/ 17 h 77"/>
                <a:gd name="T38" fmla="*/ 39 w 39"/>
                <a:gd name="T39" fmla="*/ 17 h 77"/>
                <a:gd name="T40" fmla="*/ 39 w 39"/>
                <a:gd name="T4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77">
                  <a:moveTo>
                    <a:pt x="39" y="26"/>
                  </a:moveTo>
                  <a:cubicBezTo>
                    <a:pt x="23" y="26"/>
                    <a:pt x="23" y="26"/>
                    <a:pt x="23" y="26"/>
                  </a:cubicBezTo>
                  <a:cubicBezTo>
                    <a:pt x="23" y="57"/>
                    <a:pt x="23" y="57"/>
                    <a:pt x="23" y="57"/>
                  </a:cubicBezTo>
                  <a:cubicBezTo>
                    <a:pt x="23" y="61"/>
                    <a:pt x="24" y="63"/>
                    <a:pt x="25" y="65"/>
                  </a:cubicBezTo>
                  <a:cubicBezTo>
                    <a:pt x="26" y="66"/>
                    <a:pt x="28" y="67"/>
                    <a:pt x="31" y="67"/>
                  </a:cubicBezTo>
                  <a:cubicBezTo>
                    <a:pt x="32" y="67"/>
                    <a:pt x="34" y="67"/>
                    <a:pt x="35" y="67"/>
                  </a:cubicBezTo>
                  <a:cubicBezTo>
                    <a:pt x="36" y="67"/>
                    <a:pt x="37" y="66"/>
                    <a:pt x="38" y="66"/>
                  </a:cubicBezTo>
                  <a:cubicBezTo>
                    <a:pt x="39" y="75"/>
                    <a:pt x="39" y="75"/>
                    <a:pt x="39" y="75"/>
                  </a:cubicBezTo>
                  <a:cubicBezTo>
                    <a:pt x="37" y="76"/>
                    <a:pt x="36" y="76"/>
                    <a:pt x="34" y="77"/>
                  </a:cubicBezTo>
                  <a:cubicBezTo>
                    <a:pt x="32" y="77"/>
                    <a:pt x="30" y="77"/>
                    <a:pt x="29" y="77"/>
                  </a:cubicBezTo>
                  <a:cubicBezTo>
                    <a:pt x="23" y="77"/>
                    <a:pt x="19" y="76"/>
                    <a:pt x="16" y="72"/>
                  </a:cubicBezTo>
                  <a:cubicBezTo>
                    <a:pt x="13" y="69"/>
                    <a:pt x="11" y="65"/>
                    <a:pt x="11" y="59"/>
                  </a:cubicBezTo>
                  <a:cubicBezTo>
                    <a:pt x="11" y="26"/>
                    <a:pt x="11" y="26"/>
                    <a:pt x="11" y="26"/>
                  </a:cubicBezTo>
                  <a:cubicBezTo>
                    <a:pt x="0" y="26"/>
                    <a:pt x="0" y="26"/>
                    <a:pt x="0" y="26"/>
                  </a:cubicBezTo>
                  <a:cubicBezTo>
                    <a:pt x="0" y="17"/>
                    <a:pt x="0" y="17"/>
                    <a:pt x="0" y="17"/>
                  </a:cubicBezTo>
                  <a:cubicBezTo>
                    <a:pt x="11" y="17"/>
                    <a:pt x="11" y="17"/>
                    <a:pt x="11" y="17"/>
                  </a:cubicBezTo>
                  <a:cubicBezTo>
                    <a:pt x="11" y="0"/>
                    <a:pt x="11" y="0"/>
                    <a:pt x="11" y="0"/>
                  </a:cubicBezTo>
                  <a:cubicBezTo>
                    <a:pt x="23" y="0"/>
                    <a:pt x="23" y="0"/>
                    <a:pt x="23" y="0"/>
                  </a:cubicBezTo>
                  <a:cubicBezTo>
                    <a:pt x="23" y="17"/>
                    <a:pt x="23" y="17"/>
                    <a:pt x="23" y="17"/>
                  </a:cubicBezTo>
                  <a:cubicBezTo>
                    <a:pt x="39" y="17"/>
                    <a:pt x="39" y="17"/>
                    <a:pt x="39" y="17"/>
                  </a:cubicBezTo>
                  <a:cubicBezTo>
                    <a:pt x="39" y="26"/>
                    <a:pt x="39" y="26"/>
                    <a:pt x="39" y="26"/>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3"/>
            <p:cNvSpPr>
              <a:spLocks noEditPoints="1"/>
            </p:cNvSpPr>
            <p:nvPr userDrawn="1"/>
          </p:nvSpPr>
          <p:spPr bwMode="auto">
            <a:xfrm>
              <a:off x="10660063" y="-733425"/>
              <a:ext cx="60325" cy="334963"/>
            </a:xfrm>
            <a:custGeom>
              <a:avLst/>
              <a:gdLst>
                <a:gd name="T0" fmla="*/ 14 w 16"/>
                <a:gd name="T1" fmla="*/ 89 h 89"/>
                <a:gd name="T2" fmla="*/ 2 w 16"/>
                <a:gd name="T3" fmla="*/ 89 h 89"/>
                <a:gd name="T4" fmla="*/ 2 w 16"/>
                <a:gd name="T5" fmla="*/ 30 h 89"/>
                <a:gd name="T6" fmla="*/ 14 w 16"/>
                <a:gd name="T7" fmla="*/ 30 h 89"/>
                <a:gd name="T8" fmla="*/ 14 w 16"/>
                <a:gd name="T9" fmla="*/ 89 h 89"/>
                <a:gd name="T10" fmla="*/ 16 w 16"/>
                <a:gd name="T11" fmla="*/ 8 h 89"/>
                <a:gd name="T12" fmla="*/ 14 w 16"/>
                <a:gd name="T13" fmla="*/ 14 h 89"/>
                <a:gd name="T14" fmla="*/ 8 w 16"/>
                <a:gd name="T15" fmla="*/ 16 h 89"/>
                <a:gd name="T16" fmla="*/ 2 w 16"/>
                <a:gd name="T17" fmla="*/ 13 h 89"/>
                <a:gd name="T18" fmla="*/ 0 w 16"/>
                <a:gd name="T19" fmla="*/ 8 h 89"/>
                <a:gd name="T20" fmla="*/ 2 w 16"/>
                <a:gd name="T21" fmla="*/ 3 h 89"/>
                <a:gd name="T22" fmla="*/ 8 w 16"/>
                <a:gd name="T23" fmla="*/ 0 h 89"/>
                <a:gd name="T24" fmla="*/ 14 w 16"/>
                <a:gd name="T25" fmla="*/ 3 h 89"/>
                <a:gd name="T26" fmla="*/ 16 w 16"/>
                <a:gd name="T27"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9">
                  <a:moveTo>
                    <a:pt x="14" y="89"/>
                  </a:moveTo>
                  <a:cubicBezTo>
                    <a:pt x="2" y="89"/>
                    <a:pt x="2" y="89"/>
                    <a:pt x="2" y="89"/>
                  </a:cubicBezTo>
                  <a:cubicBezTo>
                    <a:pt x="2" y="30"/>
                    <a:pt x="2" y="30"/>
                    <a:pt x="2" y="30"/>
                  </a:cubicBezTo>
                  <a:cubicBezTo>
                    <a:pt x="14" y="30"/>
                    <a:pt x="14" y="30"/>
                    <a:pt x="14" y="30"/>
                  </a:cubicBezTo>
                  <a:cubicBezTo>
                    <a:pt x="14" y="89"/>
                    <a:pt x="14" y="89"/>
                    <a:pt x="14" y="89"/>
                  </a:cubicBezTo>
                  <a:close/>
                  <a:moveTo>
                    <a:pt x="16" y="8"/>
                  </a:moveTo>
                  <a:cubicBezTo>
                    <a:pt x="16" y="10"/>
                    <a:pt x="15" y="12"/>
                    <a:pt x="14" y="14"/>
                  </a:cubicBezTo>
                  <a:cubicBezTo>
                    <a:pt x="12" y="15"/>
                    <a:pt x="10" y="16"/>
                    <a:pt x="8" y="16"/>
                  </a:cubicBezTo>
                  <a:cubicBezTo>
                    <a:pt x="6" y="16"/>
                    <a:pt x="4" y="15"/>
                    <a:pt x="2" y="13"/>
                  </a:cubicBezTo>
                  <a:cubicBezTo>
                    <a:pt x="1" y="12"/>
                    <a:pt x="0" y="10"/>
                    <a:pt x="0" y="8"/>
                  </a:cubicBezTo>
                  <a:cubicBezTo>
                    <a:pt x="0" y="6"/>
                    <a:pt x="1" y="4"/>
                    <a:pt x="2" y="3"/>
                  </a:cubicBezTo>
                  <a:cubicBezTo>
                    <a:pt x="4" y="1"/>
                    <a:pt x="6" y="0"/>
                    <a:pt x="8" y="0"/>
                  </a:cubicBezTo>
                  <a:cubicBezTo>
                    <a:pt x="10" y="0"/>
                    <a:pt x="12" y="1"/>
                    <a:pt x="14" y="3"/>
                  </a:cubicBezTo>
                  <a:cubicBezTo>
                    <a:pt x="15" y="4"/>
                    <a:pt x="16" y="6"/>
                    <a:pt x="16"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p:cNvSpPr>
            <p:nvPr userDrawn="1"/>
          </p:nvSpPr>
          <p:spPr bwMode="auto">
            <a:xfrm>
              <a:off x="10788651" y="-755650"/>
              <a:ext cx="44450" cy="357188"/>
            </a:xfrm>
            <a:custGeom>
              <a:avLst/>
              <a:gdLst>
                <a:gd name="T0" fmla="*/ 28 w 28"/>
                <a:gd name="T1" fmla="*/ 225 h 225"/>
                <a:gd name="T2" fmla="*/ 0 w 28"/>
                <a:gd name="T3" fmla="*/ 225 h 225"/>
                <a:gd name="T4" fmla="*/ 0 w 28"/>
                <a:gd name="T5" fmla="*/ 0 h 225"/>
                <a:gd name="T6" fmla="*/ 28 w 28"/>
                <a:gd name="T7" fmla="*/ 0 h 225"/>
                <a:gd name="T8" fmla="*/ 28 w 28"/>
                <a:gd name="T9" fmla="*/ 225 h 225"/>
                <a:gd name="T10" fmla="*/ 28 w 28"/>
                <a:gd name="T11" fmla="*/ 225 h 225"/>
              </a:gdLst>
              <a:ahLst/>
              <a:cxnLst>
                <a:cxn ang="0">
                  <a:pos x="T0" y="T1"/>
                </a:cxn>
                <a:cxn ang="0">
                  <a:pos x="T2" y="T3"/>
                </a:cxn>
                <a:cxn ang="0">
                  <a:pos x="T4" y="T5"/>
                </a:cxn>
                <a:cxn ang="0">
                  <a:pos x="T6" y="T7"/>
                </a:cxn>
                <a:cxn ang="0">
                  <a:pos x="T8" y="T9"/>
                </a:cxn>
                <a:cxn ang="0">
                  <a:pos x="T10" y="T11"/>
                </a:cxn>
              </a:cxnLst>
              <a:rect l="0" t="0" r="r" b="b"/>
              <a:pathLst>
                <a:path w="28" h="225">
                  <a:moveTo>
                    <a:pt x="28" y="225"/>
                  </a:moveTo>
                  <a:lnTo>
                    <a:pt x="0" y="225"/>
                  </a:lnTo>
                  <a:lnTo>
                    <a:pt x="0" y="0"/>
                  </a:lnTo>
                  <a:lnTo>
                    <a:pt x="28" y="0"/>
                  </a:lnTo>
                  <a:lnTo>
                    <a:pt x="28" y="225"/>
                  </a:lnTo>
                  <a:lnTo>
                    <a:pt x="28" y="225"/>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5"/>
            <p:cNvSpPr>
              <a:spLocks noEditPoints="1"/>
            </p:cNvSpPr>
            <p:nvPr userDrawn="1"/>
          </p:nvSpPr>
          <p:spPr bwMode="auto">
            <a:xfrm>
              <a:off x="10885488" y="-627063"/>
              <a:ext cx="222250" cy="236538"/>
            </a:xfrm>
            <a:custGeom>
              <a:avLst/>
              <a:gdLst>
                <a:gd name="T0" fmla="*/ 47 w 59"/>
                <a:gd name="T1" fmla="*/ 26 h 63"/>
                <a:gd name="T2" fmla="*/ 46 w 59"/>
                <a:gd name="T3" fmla="*/ 19 h 63"/>
                <a:gd name="T4" fmla="*/ 43 w 59"/>
                <a:gd name="T5" fmla="*/ 14 h 63"/>
                <a:gd name="T6" fmla="*/ 38 w 59"/>
                <a:gd name="T7" fmla="*/ 11 h 63"/>
                <a:gd name="T8" fmla="*/ 31 w 59"/>
                <a:gd name="T9" fmla="*/ 9 h 63"/>
                <a:gd name="T10" fmla="*/ 24 w 59"/>
                <a:gd name="T11" fmla="*/ 11 h 63"/>
                <a:gd name="T12" fmla="*/ 18 w 59"/>
                <a:gd name="T13" fmla="*/ 14 h 63"/>
                <a:gd name="T14" fmla="*/ 14 w 59"/>
                <a:gd name="T15" fmla="*/ 19 h 63"/>
                <a:gd name="T16" fmla="*/ 12 w 59"/>
                <a:gd name="T17" fmla="*/ 26 h 63"/>
                <a:gd name="T18" fmla="*/ 47 w 59"/>
                <a:gd name="T19" fmla="*/ 26 h 63"/>
                <a:gd name="T20" fmla="*/ 59 w 59"/>
                <a:gd name="T21" fmla="*/ 31 h 63"/>
                <a:gd name="T22" fmla="*/ 59 w 59"/>
                <a:gd name="T23" fmla="*/ 33 h 63"/>
                <a:gd name="T24" fmla="*/ 59 w 59"/>
                <a:gd name="T25" fmla="*/ 35 h 63"/>
                <a:gd name="T26" fmla="*/ 12 w 59"/>
                <a:gd name="T27" fmla="*/ 35 h 63"/>
                <a:gd name="T28" fmla="*/ 14 w 59"/>
                <a:gd name="T29" fmla="*/ 42 h 63"/>
                <a:gd name="T30" fmla="*/ 18 w 59"/>
                <a:gd name="T31" fmla="*/ 48 h 63"/>
                <a:gd name="T32" fmla="*/ 24 w 59"/>
                <a:gd name="T33" fmla="*/ 51 h 63"/>
                <a:gd name="T34" fmla="*/ 31 w 59"/>
                <a:gd name="T35" fmla="*/ 53 h 63"/>
                <a:gd name="T36" fmla="*/ 42 w 59"/>
                <a:gd name="T37" fmla="*/ 50 h 63"/>
                <a:gd name="T38" fmla="*/ 49 w 59"/>
                <a:gd name="T39" fmla="*/ 44 h 63"/>
                <a:gd name="T40" fmla="*/ 57 w 59"/>
                <a:gd name="T41" fmla="*/ 50 h 63"/>
                <a:gd name="T42" fmla="*/ 46 w 59"/>
                <a:gd name="T43" fmla="*/ 60 h 63"/>
                <a:gd name="T44" fmla="*/ 31 w 59"/>
                <a:gd name="T45" fmla="*/ 63 h 63"/>
                <a:gd name="T46" fmla="*/ 19 w 59"/>
                <a:gd name="T47" fmla="*/ 60 h 63"/>
                <a:gd name="T48" fmla="*/ 9 w 59"/>
                <a:gd name="T49" fmla="*/ 54 h 63"/>
                <a:gd name="T50" fmla="*/ 2 w 59"/>
                <a:gd name="T51" fmla="*/ 44 h 63"/>
                <a:gd name="T52" fmla="*/ 0 w 59"/>
                <a:gd name="T53" fmla="*/ 31 h 63"/>
                <a:gd name="T54" fmla="*/ 2 w 59"/>
                <a:gd name="T55" fmla="*/ 19 h 63"/>
                <a:gd name="T56" fmla="*/ 9 w 59"/>
                <a:gd name="T57" fmla="*/ 9 h 63"/>
                <a:gd name="T58" fmla="*/ 18 w 59"/>
                <a:gd name="T59" fmla="*/ 2 h 63"/>
                <a:gd name="T60" fmla="*/ 31 w 59"/>
                <a:gd name="T61" fmla="*/ 0 h 63"/>
                <a:gd name="T62" fmla="*/ 43 w 59"/>
                <a:gd name="T63" fmla="*/ 2 h 63"/>
                <a:gd name="T64" fmla="*/ 52 w 59"/>
                <a:gd name="T65" fmla="*/ 8 h 63"/>
                <a:gd name="T66" fmla="*/ 57 w 59"/>
                <a:gd name="T67" fmla="*/ 18 h 63"/>
                <a:gd name="T68" fmla="*/ 59 w 59"/>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63">
                  <a:moveTo>
                    <a:pt x="47" y="26"/>
                  </a:moveTo>
                  <a:cubicBezTo>
                    <a:pt x="47" y="24"/>
                    <a:pt x="47" y="22"/>
                    <a:pt x="46" y="19"/>
                  </a:cubicBezTo>
                  <a:cubicBezTo>
                    <a:pt x="45" y="17"/>
                    <a:pt x="44" y="16"/>
                    <a:pt x="43" y="14"/>
                  </a:cubicBezTo>
                  <a:cubicBezTo>
                    <a:pt x="42" y="13"/>
                    <a:pt x="40" y="11"/>
                    <a:pt x="38" y="11"/>
                  </a:cubicBezTo>
                  <a:cubicBezTo>
                    <a:pt x="36" y="10"/>
                    <a:pt x="33" y="9"/>
                    <a:pt x="31" y="9"/>
                  </a:cubicBezTo>
                  <a:cubicBezTo>
                    <a:pt x="28" y="9"/>
                    <a:pt x="26" y="10"/>
                    <a:pt x="24" y="11"/>
                  </a:cubicBezTo>
                  <a:cubicBezTo>
                    <a:pt x="21" y="11"/>
                    <a:pt x="19" y="13"/>
                    <a:pt x="18" y="14"/>
                  </a:cubicBezTo>
                  <a:cubicBezTo>
                    <a:pt x="16" y="16"/>
                    <a:pt x="15" y="17"/>
                    <a:pt x="14" y="19"/>
                  </a:cubicBezTo>
                  <a:cubicBezTo>
                    <a:pt x="13" y="22"/>
                    <a:pt x="12" y="24"/>
                    <a:pt x="12" y="26"/>
                  </a:cubicBezTo>
                  <a:cubicBezTo>
                    <a:pt x="47" y="26"/>
                    <a:pt x="47" y="26"/>
                    <a:pt x="47" y="26"/>
                  </a:cubicBezTo>
                  <a:close/>
                  <a:moveTo>
                    <a:pt x="59" y="31"/>
                  </a:moveTo>
                  <a:cubicBezTo>
                    <a:pt x="59" y="32"/>
                    <a:pt x="59" y="32"/>
                    <a:pt x="59" y="33"/>
                  </a:cubicBezTo>
                  <a:cubicBezTo>
                    <a:pt x="59" y="34"/>
                    <a:pt x="59" y="34"/>
                    <a:pt x="59"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1" y="53"/>
                  </a:cubicBezTo>
                  <a:cubicBezTo>
                    <a:pt x="35" y="53"/>
                    <a:pt x="39" y="52"/>
                    <a:pt x="42" y="50"/>
                  </a:cubicBezTo>
                  <a:cubicBezTo>
                    <a:pt x="45" y="48"/>
                    <a:pt x="47" y="46"/>
                    <a:pt x="49" y="44"/>
                  </a:cubicBezTo>
                  <a:cubicBezTo>
                    <a:pt x="57" y="50"/>
                    <a:pt x="57" y="50"/>
                    <a:pt x="57" y="50"/>
                  </a:cubicBezTo>
                  <a:cubicBezTo>
                    <a:pt x="54" y="55"/>
                    <a:pt x="50" y="58"/>
                    <a:pt x="46" y="60"/>
                  </a:cubicBezTo>
                  <a:cubicBezTo>
                    <a:pt x="41" y="62"/>
                    <a:pt x="37" y="63"/>
                    <a:pt x="31" y="63"/>
                  </a:cubicBezTo>
                  <a:cubicBezTo>
                    <a:pt x="27" y="63"/>
                    <a:pt x="23" y="62"/>
                    <a:pt x="19" y="60"/>
                  </a:cubicBezTo>
                  <a:cubicBezTo>
                    <a:pt x="15" y="59"/>
                    <a:pt x="12" y="57"/>
                    <a:pt x="9" y="54"/>
                  </a:cubicBezTo>
                  <a:cubicBezTo>
                    <a:pt x="6" y="51"/>
                    <a:pt x="4" y="48"/>
                    <a:pt x="2" y="44"/>
                  </a:cubicBezTo>
                  <a:cubicBezTo>
                    <a:pt x="1" y="40"/>
                    <a:pt x="0" y="36"/>
                    <a:pt x="0" y="31"/>
                  </a:cubicBezTo>
                  <a:cubicBezTo>
                    <a:pt x="0" y="27"/>
                    <a:pt x="1" y="23"/>
                    <a:pt x="2" y="19"/>
                  </a:cubicBezTo>
                  <a:cubicBezTo>
                    <a:pt x="4" y="15"/>
                    <a:pt x="6" y="12"/>
                    <a:pt x="9" y="9"/>
                  </a:cubicBezTo>
                  <a:cubicBezTo>
                    <a:pt x="11" y="6"/>
                    <a:pt x="15" y="4"/>
                    <a:pt x="18" y="2"/>
                  </a:cubicBezTo>
                  <a:cubicBezTo>
                    <a:pt x="22" y="1"/>
                    <a:pt x="26" y="0"/>
                    <a:pt x="31" y="0"/>
                  </a:cubicBezTo>
                  <a:cubicBezTo>
                    <a:pt x="35" y="0"/>
                    <a:pt x="39" y="1"/>
                    <a:pt x="43" y="2"/>
                  </a:cubicBezTo>
                  <a:cubicBezTo>
                    <a:pt x="46" y="4"/>
                    <a:pt x="49" y="6"/>
                    <a:pt x="52" y="8"/>
                  </a:cubicBezTo>
                  <a:cubicBezTo>
                    <a:pt x="54" y="11"/>
                    <a:pt x="56" y="14"/>
                    <a:pt x="57" y="18"/>
                  </a:cubicBezTo>
                  <a:cubicBezTo>
                    <a:pt x="59" y="22"/>
                    <a:pt x="59" y="26"/>
                    <a:pt x="59"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6"/>
            <p:cNvSpPr>
              <a:spLocks/>
            </p:cNvSpPr>
            <p:nvPr userDrawn="1"/>
          </p:nvSpPr>
          <p:spPr bwMode="auto">
            <a:xfrm>
              <a:off x="11141076" y="-627063"/>
              <a:ext cx="180975" cy="236538"/>
            </a:xfrm>
            <a:custGeom>
              <a:avLst/>
              <a:gdLst>
                <a:gd name="T0" fmla="*/ 39 w 48"/>
                <a:gd name="T1" fmla="*/ 17 h 63"/>
                <a:gd name="T2" fmla="*/ 34 w 48"/>
                <a:gd name="T3" fmla="*/ 11 h 63"/>
                <a:gd name="T4" fmla="*/ 25 w 48"/>
                <a:gd name="T5" fmla="*/ 9 h 63"/>
                <a:gd name="T6" fmla="*/ 21 w 48"/>
                <a:gd name="T7" fmla="*/ 10 h 63"/>
                <a:gd name="T8" fmla="*/ 18 w 48"/>
                <a:gd name="T9" fmla="*/ 11 h 63"/>
                <a:gd name="T10" fmla="*/ 15 w 48"/>
                <a:gd name="T11" fmla="*/ 13 h 63"/>
                <a:gd name="T12" fmla="*/ 14 w 48"/>
                <a:gd name="T13" fmla="*/ 17 h 63"/>
                <a:gd name="T14" fmla="*/ 18 w 48"/>
                <a:gd name="T15" fmla="*/ 23 h 63"/>
                <a:gd name="T16" fmla="*/ 28 w 48"/>
                <a:gd name="T17" fmla="*/ 26 h 63"/>
                <a:gd name="T18" fmla="*/ 36 w 48"/>
                <a:gd name="T19" fmla="*/ 28 h 63"/>
                <a:gd name="T20" fmla="*/ 42 w 48"/>
                <a:gd name="T21" fmla="*/ 32 h 63"/>
                <a:gd name="T22" fmla="*/ 46 w 48"/>
                <a:gd name="T23" fmla="*/ 37 h 63"/>
                <a:gd name="T24" fmla="*/ 48 w 48"/>
                <a:gd name="T25" fmla="*/ 44 h 63"/>
                <a:gd name="T26" fmla="*/ 46 w 48"/>
                <a:gd name="T27" fmla="*/ 52 h 63"/>
                <a:gd name="T28" fmla="*/ 41 w 48"/>
                <a:gd name="T29" fmla="*/ 58 h 63"/>
                <a:gd name="T30" fmla="*/ 33 w 48"/>
                <a:gd name="T31" fmla="*/ 62 h 63"/>
                <a:gd name="T32" fmla="*/ 24 w 48"/>
                <a:gd name="T33" fmla="*/ 63 h 63"/>
                <a:gd name="T34" fmla="*/ 11 w 48"/>
                <a:gd name="T35" fmla="*/ 60 h 63"/>
                <a:gd name="T36" fmla="*/ 0 w 48"/>
                <a:gd name="T37" fmla="*/ 52 h 63"/>
                <a:gd name="T38" fmla="*/ 9 w 48"/>
                <a:gd name="T39" fmla="*/ 45 h 63"/>
                <a:gd name="T40" fmla="*/ 15 w 48"/>
                <a:gd name="T41" fmla="*/ 51 h 63"/>
                <a:gd name="T42" fmla="*/ 24 w 48"/>
                <a:gd name="T43" fmla="*/ 53 h 63"/>
                <a:gd name="T44" fmla="*/ 29 w 48"/>
                <a:gd name="T45" fmla="*/ 53 h 63"/>
                <a:gd name="T46" fmla="*/ 33 w 48"/>
                <a:gd name="T47" fmla="*/ 51 h 63"/>
                <a:gd name="T48" fmla="*/ 35 w 48"/>
                <a:gd name="T49" fmla="*/ 49 h 63"/>
                <a:gd name="T50" fmla="*/ 36 w 48"/>
                <a:gd name="T51" fmla="*/ 45 h 63"/>
                <a:gd name="T52" fmla="*/ 32 w 48"/>
                <a:gd name="T53" fmla="*/ 38 h 63"/>
                <a:gd name="T54" fmla="*/ 21 w 48"/>
                <a:gd name="T55" fmla="*/ 35 h 63"/>
                <a:gd name="T56" fmla="*/ 15 w 48"/>
                <a:gd name="T57" fmla="*/ 33 h 63"/>
                <a:gd name="T58" fmla="*/ 9 w 48"/>
                <a:gd name="T59" fmla="*/ 30 h 63"/>
                <a:gd name="T60" fmla="*/ 5 w 48"/>
                <a:gd name="T61" fmla="*/ 25 h 63"/>
                <a:gd name="T62" fmla="*/ 3 w 48"/>
                <a:gd name="T63" fmla="*/ 18 h 63"/>
                <a:gd name="T64" fmla="*/ 5 w 48"/>
                <a:gd name="T65" fmla="*/ 10 h 63"/>
                <a:gd name="T66" fmla="*/ 10 w 48"/>
                <a:gd name="T67" fmla="*/ 4 h 63"/>
                <a:gd name="T68" fmla="*/ 18 w 48"/>
                <a:gd name="T69" fmla="*/ 1 h 63"/>
                <a:gd name="T70" fmla="*/ 26 w 48"/>
                <a:gd name="T71" fmla="*/ 0 h 63"/>
                <a:gd name="T72" fmla="*/ 38 w 48"/>
                <a:gd name="T73" fmla="*/ 2 h 63"/>
                <a:gd name="T74" fmla="*/ 47 w 48"/>
                <a:gd name="T75" fmla="*/ 10 h 63"/>
                <a:gd name="T76" fmla="*/ 39 w 48"/>
                <a:gd name="T77" fmla="*/ 1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63">
                  <a:moveTo>
                    <a:pt x="39" y="17"/>
                  </a:moveTo>
                  <a:cubicBezTo>
                    <a:pt x="38" y="14"/>
                    <a:pt x="36" y="13"/>
                    <a:pt x="34" y="11"/>
                  </a:cubicBezTo>
                  <a:cubicBezTo>
                    <a:pt x="31" y="10"/>
                    <a:pt x="28" y="9"/>
                    <a:pt x="25" y="9"/>
                  </a:cubicBezTo>
                  <a:cubicBezTo>
                    <a:pt x="24" y="9"/>
                    <a:pt x="23" y="9"/>
                    <a:pt x="21" y="10"/>
                  </a:cubicBezTo>
                  <a:cubicBezTo>
                    <a:pt x="20" y="10"/>
                    <a:pt x="19" y="10"/>
                    <a:pt x="18" y="11"/>
                  </a:cubicBezTo>
                  <a:cubicBezTo>
                    <a:pt x="17" y="12"/>
                    <a:pt x="16" y="13"/>
                    <a:pt x="15" y="13"/>
                  </a:cubicBezTo>
                  <a:cubicBezTo>
                    <a:pt x="15" y="14"/>
                    <a:pt x="14" y="16"/>
                    <a:pt x="14" y="17"/>
                  </a:cubicBezTo>
                  <a:cubicBezTo>
                    <a:pt x="14" y="20"/>
                    <a:pt x="16" y="21"/>
                    <a:pt x="18" y="23"/>
                  </a:cubicBezTo>
                  <a:cubicBezTo>
                    <a:pt x="20" y="24"/>
                    <a:pt x="23" y="25"/>
                    <a:pt x="28" y="26"/>
                  </a:cubicBezTo>
                  <a:cubicBezTo>
                    <a:pt x="31" y="27"/>
                    <a:pt x="33" y="27"/>
                    <a:pt x="36" y="28"/>
                  </a:cubicBezTo>
                  <a:cubicBezTo>
                    <a:pt x="38" y="29"/>
                    <a:pt x="40" y="30"/>
                    <a:pt x="42" y="32"/>
                  </a:cubicBezTo>
                  <a:cubicBezTo>
                    <a:pt x="44" y="33"/>
                    <a:pt x="45" y="35"/>
                    <a:pt x="46" y="37"/>
                  </a:cubicBezTo>
                  <a:cubicBezTo>
                    <a:pt x="47" y="39"/>
                    <a:pt x="48" y="41"/>
                    <a:pt x="48" y="44"/>
                  </a:cubicBezTo>
                  <a:cubicBezTo>
                    <a:pt x="48" y="47"/>
                    <a:pt x="47" y="50"/>
                    <a:pt x="46" y="52"/>
                  </a:cubicBezTo>
                  <a:cubicBezTo>
                    <a:pt x="45" y="55"/>
                    <a:pt x="43" y="57"/>
                    <a:pt x="41" y="58"/>
                  </a:cubicBezTo>
                  <a:cubicBezTo>
                    <a:pt x="38" y="60"/>
                    <a:pt x="36" y="61"/>
                    <a:pt x="33" y="62"/>
                  </a:cubicBezTo>
                  <a:cubicBezTo>
                    <a:pt x="30" y="62"/>
                    <a:pt x="27" y="63"/>
                    <a:pt x="24" y="63"/>
                  </a:cubicBezTo>
                  <a:cubicBezTo>
                    <a:pt x="20" y="63"/>
                    <a:pt x="15" y="62"/>
                    <a:pt x="11" y="60"/>
                  </a:cubicBezTo>
                  <a:cubicBezTo>
                    <a:pt x="7" y="58"/>
                    <a:pt x="3" y="56"/>
                    <a:pt x="0" y="52"/>
                  </a:cubicBezTo>
                  <a:cubicBezTo>
                    <a:pt x="9" y="45"/>
                    <a:pt x="9" y="45"/>
                    <a:pt x="9" y="45"/>
                  </a:cubicBezTo>
                  <a:cubicBezTo>
                    <a:pt x="10" y="47"/>
                    <a:pt x="12" y="49"/>
                    <a:pt x="15" y="51"/>
                  </a:cubicBezTo>
                  <a:cubicBezTo>
                    <a:pt x="18" y="52"/>
                    <a:pt x="21" y="53"/>
                    <a:pt x="24" y="53"/>
                  </a:cubicBezTo>
                  <a:cubicBezTo>
                    <a:pt x="26" y="53"/>
                    <a:pt x="27" y="53"/>
                    <a:pt x="29" y="53"/>
                  </a:cubicBezTo>
                  <a:cubicBezTo>
                    <a:pt x="30" y="52"/>
                    <a:pt x="31" y="52"/>
                    <a:pt x="33" y="51"/>
                  </a:cubicBezTo>
                  <a:cubicBezTo>
                    <a:pt x="34" y="51"/>
                    <a:pt x="35" y="50"/>
                    <a:pt x="35" y="49"/>
                  </a:cubicBezTo>
                  <a:cubicBezTo>
                    <a:pt x="36" y="48"/>
                    <a:pt x="36" y="46"/>
                    <a:pt x="36" y="45"/>
                  </a:cubicBezTo>
                  <a:cubicBezTo>
                    <a:pt x="36" y="42"/>
                    <a:pt x="35" y="40"/>
                    <a:pt x="32" y="38"/>
                  </a:cubicBezTo>
                  <a:cubicBezTo>
                    <a:pt x="30" y="37"/>
                    <a:pt x="26" y="36"/>
                    <a:pt x="21" y="35"/>
                  </a:cubicBezTo>
                  <a:cubicBezTo>
                    <a:pt x="19" y="34"/>
                    <a:pt x="17" y="34"/>
                    <a:pt x="15" y="33"/>
                  </a:cubicBezTo>
                  <a:cubicBezTo>
                    <a:pt x="13" y="32"/>
                    <a:pt x="11" y="31"/>
                    <a:pt x="9" y="30"/>
                  </a:cubicBezTo>
                  <a:cubicBezTo>
                    <a:pt x="7" y="29"/>
                    <a:pt x="6" y="27"/>
                    <a:pt x="5" y="25"/>
                  </a:cubicBezTo>
                  <a:cubicBezTo>
                    <a:pt x="4" y="23"/>
                    <a:pt x="3" y="21"/>
                    <a:pt x="3" y="18"/>
                  </a:cubicBezTo>
                  <a:cubicBezTo>
                    <a:pt x="3" y="15"/>
                    <a:pt x="4" y="12"/>
                    <a:pt x="5" y="10"/>
                  </a:cubicBezTo>
                  <a:cubicBezTo>
                    <a:pt x="7" y="8"/>
                    <a:pt x="8" y="6"/>
                    <a:pt x="10" y="4"/>
                  </a:cubicBezTo>
                  <a:cubicBezTo>
                    <a:pt x="13" y="3"/>
                    <a:pt x="15" y="2"/>
                    <a:pt x="18" y="1"/>
                  </a:cubicBezTo>
                  <a:cubicBezTo>
                    <a:pt x="20" y="0"/>
                    <a:pt x="23" y="0"/>
                    <a:pt x="26" y="0"/>
                  </a:cubicBezTo>
                  <a:cubicBezTo>
                    <a:pt x="30" y="0"/>
                    <a:pt x="34" y="1"/>
                    <a:pt x="38" y="2"/>
                  </a:cubicBezTo>
                  <a:cubicBezTo>
                    <a:pt x="42" y="4"/>
                    <a:pt x="45" y="7"/>
                    <a:pt x="47" y="10"/>
                  </a:cubicBezTo>
                  <a:cubicBezTo>
                    <a:pt x="39" y="17"/>
                    <a:pt x="39" y="17"/>
                    <a:pt x="39" y="17"/>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7"/>
            <p:cNvSpPr>
              <a:spLocks noEditPoints="1"/>
            </p:cNvSpPr>
            <p:nvPr userDrawn="1"/>
          </p:nvSpPr>
          <p:spPr bwMode="auto">
            <a:xfrm>
              <a:off x="11476038" y="-627063"/>
              <a:ext cx="198438" cy="236538"/>
            </a:xfrm>
            <a:custGeom>
              <a:avLst/>
              <a:gdLst>
                <a:gd name="T0" fmla="*/ 38 w 53"/>
                <a:gd name="T1" fmla="*/ 33 h 63"/>
                <a:gd name="T2" fmla="*/ 29 w 53"/>
                <a:gd name="T3" fmla="*/ 33 h 63"/>
                <a:gd name="T4" fmla="*/ 21 w 53"/>
                <a:gd name="T5" fmla="*/ 35 h 63"/>
                <a:gd name="T6" fmla="*/ 14 w 53"/>
                <a:gd name="T7" fmla="*/ 38 h 63"/>
                <a:gd name="T8" fmla="*/ 12 w 53"/>
                <a:gd name="T9" fmla="*/ 44 h 63"/>
                <a:gd name="T10" fmla="*/ 13 w 53"/>
                <a:gd name="T11" fmla="*/ 48 h 63"/>
                <a:gd name="T12" fmla="*/ 16 w 53"/>
                <a:gd name="T13" fmla="*/ 51 h 63"/>
                <a:gd name="T14" fmla="*/ 20 w 53"/>
                <a:gd name="T15" fmla="*/ 53 h 63"/>
                <a:gd name="T16" fmla="*/ 24 w 53"/>
                <a:gd name="T17" fmla="*/ 53 h 63"/>
                <a:gd name="T18" fmla="*/ 37 w 53"/>
                <a:gd name="T19" fmla="*/ 48 h 63"/>
                <a:gd name="T20" fmla="*/ 41 w 53"/>
                <a:gd name="T21" fmla="*/ 36 h 63"/>
                <a:gd name="T22" fmla="*/ 41 w 53"/>
                <a:gd name="T23" fmla="*/ 33 h 63"/>
                <a:gd name="T24" fmla="*/ 38 w 53"/>
                <a:gd name="T25" fmla="*/ 33 h 63"/>
                <a:gd name="T26" fmla="*/ 41 w 53"/>
                <a:gd name="T27" fmla="*/ 23 h 63"/>
                <a:gd name="T28" fmla="*/ 37 w 53"/>
                <a:gd name="T29" fmla="*/ 13 h 63"/>
                <a:gd name="T30" fmla="*/ 27 w 53"/>
                <a:gd name="T31" fmla="*/ 10 h 63"/>
                <a:gd name="T32" fmla="*/ 17 w 53"/>
                <a:gd name="T33" fmla="*/ 11 h 63"/>
                <a:gd name="T34" fmla="*/ 10 w 53"/>
                <a:gd name="T35" fmla="*/ 16 h 63"/>
                <a:gd name="T36" fmla="*/ 3 w 53"/>
                <a:gd name="T37" fmla="*/ 9 h 63"/>
                <a:gd name="T38" fmla="*/ 14 w 53"/>
                <a:gd name="T39" fmla="*/ 2 h 63"/>
                <a:gd name="T40" fmla="*/ 28 w 53"/>
                <a:gd name="T41" fmla="*/ 0 h 63"/>
                <a:gd name="T42" fmla="*/ 39 w 53"/>
                <a:gd name="T43" fmla="*/ 2 h 63"/>
                <a:gd name="T44" fmla="*/ 47 w 53"/>
                <a:gd name="T45" fmla="*/ 7 h 63"/>
                <a:gd name="T46" fmla="*/ 51 w 53"/>
                <a:gd name="T47" fmla="*/ 14 h 63"/>
                <a:gd name="T48" fmla="*/ 53 w 53"/>
                <a:gd name="T49" fmla="*/ 23 h 63"/>
                <a:gd name="T50" fmla="*/ 53 w 53"/>
                <a:gd name="T51" fmla="*/ 49 h 63"/>
                <a:gd name="T52" fmla="*/ 53 w 53"/>
                <a:gd name="T53" fmla="*/ 56 h 63"/>
                <a:gd name="T54" fmla="*/ 53 w 53"/>
                <a:gd name="T55" fmla="*/ 61 h 63"/>
                <a:gd name="T56" fmla="*/ 43 w 53"/>
                <a:gd name="T57" fmla="*/ 61 h 63"/>
                <a:gd name="T58" fmla="*/ 42 w 53"/>
                <a:gd name="T59" fmla="*/ 53 h 63"/>
                <a:gd name="T60" fmla="*/ 41 w 53"/>
                <a:gd name="T61" fmla="*/ 53 h 63"/>
                <a:gd name="T62" fmla="*/ 33 w 53"/>
                <a:gd name="T63" fmla="*/ 60 h 63"/>
                <a:gd name="T64" fmla="*/ 21 w 53"/>
                <a:gd name="T65" fmla="*/ 63 h 63"/>
                <a:gd name="T66" fmla="*/ 14 w 53"/>
                <a:gd name="T67" fmla="*/ 62 h 63"/>
                <a:gd name="T68" fmla="*/ 7 w 53"/>
                <a:gd name="T69" fmla="*/ 59 h 63"/>
                <a:gd name="T70" fmla="*/ 2 w 53"/>
                <a:gd name="T71" fmla="*/ 53 h 63"/>
                <a:gd name="T72" fmla="*/ 0 w 53"/>
                <a:gd name="T73" fmla="*/ 44 h 63"/>
                <a:gd name="T74" fmla="*/ 3 w 53"/>
                <a:gd name="T75" fmla="*/ 34 h 63"/>
                <a:gd name="T76" fmla="*/ 13 w 53"/>
                <a:gd name="T77" fmla="*/ 28 h 63"/>
                <a:gd name="T78" fmla="*/ 26 w 53"/>
                <a:gd name="T79" fmla="*/ 25 h 63"/>
                <a:gd name="T80" fmla="*/ 41 w 53"/>
                <a:gd name="T81" fmla="*/ 24 h 63"/>
                <a:gd name="T82" fmla="*/ 41 w 53"/>
                <a:gd name="T83"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63">
                  <a:moveTo>
                    <a:pt x="38" y="33"/>
                  </a:moveTo>
                  <a:cubicBezTo>
                    <a:pt x="35" y="33"/>
                    <a:pt x="32" y="33"/>
                    <a:pt x="29" y="33"/>
                  </a:cubicBezTo>
                  <a:cubicBezTo>
                    <a:pt x="26" y="33"/>
                    <a:pt x="23" y="34"/>
                    <a:pt x="21" y="35"/>
                  </a:cubicBezTo>
                  <a:cubicBezTo>
                    <a:pt x="18" y="35"/>
                    <a:pt x="16" y="37"/>
                    <a:pt x="14" y="38"/>
                  </a:cubicBezTo>
                  <a:cubicBezTo>
                    <a:pt x="13" y="40"/>
                    <a:pt x="12" y="42"/>
                    <a:pt x="12" y="44"/>
                  </a:cubicBezTo>
                  <a:cubicBezTo>
                    <a:pt x="12" y="46"/>
                    <a:pt x="12" y="47"/>
                    <a:pt x="13" y="48"/>
                  </a:cubicBezTo>
                  <a:cubicBezTo>
                    <a:pt x="14" y="50"/>
                    <a:pt x="15" y="51"/>
                    <a:pt x="16" y="51"/>
                  </a:cubicBezTo>
                  <a:cubicBezTo>
                    <a:pt x="17" y="52"/>
                    <a:pt x="18" y="53"/>
                    <a:pt x="20" y="53"/>
                  </a:cubicBezTo>
                  <a:cubicBezTo>
                    <a:pt x="21" y="53"/>
                    <a:pt x="23" y="53"/>
                    <a:pt x="24" y="53"/>
                  </a:cubicBezTo>
                  <a:cubicBezTo>
                    <a:pt x="30" y="53"/>
                    <a:pt x="34" y="52"/>
                    <a:pt x="37" y="48"/>
                  </a:cubicBezTo>
                  <a:cubicBezTo>
                    <a:pt x="40" y="45"/>
                    <a:pt x="41" y="41"/>
                    <a:pt x="41" y="36"/>
                  </a:cubicBezTo>
                  <a:cubicBezTo>
                    <a:pt x="41" y="33"/>
                    <a:pt x="41" y="33"/>
                    <a:pt x="41" y="33"/>
                  </a:cubicBezTo>
                  <a:cubicBezTo>
                    <a:pt x="38" y="33"/>
                    <a:pt x="38" y="33"/>
                    <a:pt x="38" y="33"/>
                  </a:cubicBezTo>
                  <a:close/>
                  <a:moveTo>
                    <a:pt x="41" y="23"/>
                  </a:moveTo>
                  <a:cubicBezTo>
                    <a:pt x="41" y="18"/>
                    <a:pt x="40" y="15"/>
                    <a:pt x="37" y="13"/>
                  </a:cubicBezTo>
                  <a:cubicBezTo>
                    <a:pt x="35" y="11"/>
                    <a:pt x="31" y="10"/>
                    <a:pt x="27" y="10"/>
                  </a:cubicBezTo>
                  <a:cubicBezTo>
                    <a:pt x="23" y="10"/>
                    <a:pt x="20" y="10"/>
                    <a:pt x="17" y="11"/>
                  </a:cubicBezTo>
                  <a:cubicBezTo>
                    <a:pt x="14" y="13"/>
                    <a:pt x="12" y="14"/>
                    <a:pt x="10" y="16"/>
                  </a:cubicBezTo>
                  <a:cubicBezTo>
                    <a:pt x="3" y="9"/>
                    <a:pt x="3" y="9"/>
                    <a:pt x="3" y="9"/>
                  </a:cubicBezTo>
                  <a:cubicBezTo>
                    <a:pt x="6" y="6"/>
                    <a:pt x="10" y="4"/>
                    <a:pt x="14" y="2"/>
                  </a:cubicBezTo>
                  <a:cubicBezTo>
                    <a:pt x="18" y="1"/>
                    <a:pt x="23" y="0"/>
                    <a:pt x="28" y="0"/>
                  </a:cubicBezTo>
                  <a:cubicBezTo>
                    <a:pt x="32" y="0"/>
                    <a:pt x="36" y="1"/>
                    <a:pt x="39" y="2"/>
                  </a:cubicBezTo>
                  <a:cubicBezTo>
                    <a:pt x="42" y="3"/>
                    <a:pt x="45" y="5"/>
                    <a:pt x="47" y="7"/>
                  </a:cubicBezTo>
                  <a:cubicBezTo>
                    <a:pt x="49" y="9"/>
                    <a:pt x="50" y="11"/>
                    <a:pt x="51" y="14"/>
                  </a:cubicBezTo>
                  <a:cubicBezTo>
                    <a:pt x="52" y="17"/>
                    <a:pt x="53" y="20"/>
                    <a:pt x="53" y="23"/>
                  </a:cubicBezTo>
                  <a:cubicBezTo>
                    <a:pt x="53" y="49"/>
                    <a:pt x="53" y="49"/>
                    <a:pt x="53" y="49"/>
                  </a:cubicBezTo>
                  <a:cubicBezTo>
                    <a:pt x="53" y="51"/>
                    <a:pt x="53" y="53"/>
                    <a:pt x="53" y="56"/>
                  </a:cubicBezTo>
                  <a:cubicBezTo>
                    <a:pt x="53" y="58"/>
                    <a:pt x="53" y="60"/>
                    <a:pt x="53" y="61"/>
                  </a:cubicBezTo>
                  <a:cubicBezTo>
                    <a:pt x="43" y="61"/>
                    <a:pt x="43" y="61"/>
                    <a:pt x="43" y="61"/>
                  </a:cubicBezTo>
                  <a:cubicBezTo>
                    <a:pt x="42" y="58"/>
                    <a:pt x="42" y="55"/>
                    <a:pt x="42" y="53"/>
                  </a:cubicBezTo>
                  <a:cubicBezTo>
                    <a:pt x="41" y="53"/>
                    <a:pt x="41" y="53"/>
                    <a:pt x="41" y="53"/>
                  </a:cubicBezTo>
                  <a:cubicBezTo>
                    <a:pt x="39" y="56"/>
                    <a:pt x="36" y="58"/>
                    <a:pt x="33" y="60"/>
                  </a:cubicBezTo>
                  <a:cubicBezTo>
                    <a:pt x="30" y="62"/>
                    <a:pt x="26" y="63"/>
                    <a:pt x="21" y="63"/>
                  </a:cubicBezTo>
                  <a:cubicBezTo>
                    <a:pt x="19" y="63"/>
                    <a:pt x="17" y="62"/>
                    <a:pt x="14" y="62"/>
                  </a:cubicBezTo>
                  <a:cubicBezTo>
                    <a:pt x="12" y="61"/>
                    <a:pt x="9" y="60"/>
                    <a:pt x="7" y="59"/>
                  </a:cubicBezTo>
                  <a:cubicBezTo>
                    <a:pt x="5" y="57"/>
                    <a:pt x="3" y="55"/>
                    <a:pt x="2" y="53"/>
                  </a:cubicBezTo>
                  <a:cubicBezTo>
                    <a:pt x="1" y="51"/>
                    <a:pt x="0" y="48"/>
                    <a:pt x="0" y="44"/>
                  </a:cubicBezTo>
                  <a:cubicBezTo>
                    <a:pt x="0" y="40"/>
                    <a:pt x="1" y="36"/>
                    <a:pt x="3" y="34"/>
                  </a:cubicBezTo>
                  <a:cubicBezTo>
                    <a:pt x="6" y="31"/>
                    <a:pt x="9" y="29"/>
                    <a:pt x="13" y="28"/>
                  </a:cubicBezTo>
                  <a:cubicBezTo>
                    <a:pt x="17" y="26"/>
                    <a:pt x="21" y="25"/>
                    <a:pt x="26" y="25"/>
                  </a:cubicBezTo>
                  <a:cubicBezTo>
                    <a:pt x="31" y="24"/>
                    <a:pt x="36" y="24"/>
                    <a:pt x="41" y="24"/>
                  </a:cubicBezTo>
                  <a:cubicBezTo>
                    <a:pt x="41" y="23"/>
                    <a:pt x="41" y="23"/>
                    <a:pt x="41" y="23"/>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8"/>
            <p:cNvSpPr>
              <a:spLocks/>
            </p:cNvSpPr>
            <p:nvPr userDrawn="1"/>
          </p:nvSpPr>
          <p:spPr bwMode="auto">
            <a:xfrm>
              <a:off x="11734801" y="-627063"/>
              <a:ext cx="131763" cy="228600"/>
            </a:xfrm>
            <a:custGeom>
              <a:avLst/>
              <a:gdLst>
                <a:gd name="T0" fmla="*/ 0 w 35"/>
                <a:gd name="T1" fmla="*/ 8 h 61"/>
                <a:gd name="T2" fmla="*/ 0 w 35"/>
                <a:gd name="T3" fmla="*/ 2 h 61"/>
                <a:gd name="T4" fmla="*/ 11 w 35"/>
                <a:gd name="T5" fmla="*/ 2 h 61"/>
                <a:gd name="T6" fmla="*/ 11 w 35"/>
                <a:gd name="T7" fmla="*/ 7 h 61"/>
                <a:gd name="T8" fmla="*/ 11 w 35"/>
                <a:gd name="T9" fmla="*/ 12 h 61"/>
                <a:gd name="T10" fmla="*/ 12 w 35"/>
                <a:gd name="T11" fmla="*/ 12 h 61"/>
                <a:gd name="T12" fmla="*/ 19 w 35"/>
                <a:gd name="T13" fmla="*/ 3 h 61"/>
                <a:gd name="T14" fmla="*/ 30 w 35"/>
                <a:gd name="T15" fmla="*/ 0 h 61"/>
                <a:gd name="T16" fmla="*/ 35 w 35"/>
                <a:gd name="T17" fmla="*/ 0 h 61"/>
                <a:gd name="T18" fmla="*/ 34 w 35"/>
                <a:gd name="T19" fmla="*/ 11 h 61"/>
                <a:gd name="T20" fmla="*/ 29 w 35"/>
                <a:gd name="T21" fmla="*/ 11 h 61"/>
                <a:gd name="T22" fmla="*/ 21 w 35"/>
                <a:gd name="T23" fmla="*/ 12 h 61"/>
                <a:gd name="T24" fmla="*/ 16 w 35"/>
                <a:gd name="T25" fmla="*/ 17 h 61"/>
                <a:gd name="T26" fmla="*/ 13 w 35"/>
                <a:gd name="T27" fmla="*/ 23 h 61"/>
                <a:gd name="T28" fmla="*/ 12 w 35"/>
                <a:gd name="T29" fmla="*/ 30 h 61"/>
                <a:gd name="T30" fmla="*/ 12 w 35"/>
                <a:gd name="T31" fmla="*/ 61 h 61"/>
                <a:gd name="T32" fmla="*/ 0 w 35"/>
                <a:gd name="T33" fmla="*/ 61 h 61"/>
                <a:gd name="T34" fmla="*/ 0 w 35"/>
                <a:gd name="T35" fmla="*/ 14 h 61"/>
                <a:gd name="T36" fmla="*/ 0 w 35"/>
                <a:gd name="T3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61">
                  <a:moveTo>
                    <a:pt x="0" y="8"/>
                  </a:moveTo>
                  <a:cubicBezTo>
                    <a:pt x="0" y="6"/>
                    <a:pt x="0" y="4"/>
                    <a:pt x="0" y="2"/>
                  </a:cubicBezTo>
                  <a:cubicBezTo>
                    <a:pt x="11" y="2"/>
                    <a:pt x="11" y="2"/>
                    <a:pt x="11" y="2"/>
                  </a:cubicBezTo>
                  <a:cubicBezTo>
                    <a:pt x="11" y="3"/>
                    <a:pt x="11" y="5"/>
                    <a:pt x="11" y="7"/>
                  </a:cubicBezTo>
                  <a:cubicBezTo>
                    <a:pt x="11" y="9"/>
                    <a:pt x="11" y="10"/>
                    <a:pt x="11" y="12"/>
                  </a:cubicBezTo>
                  <a:cubicBezTo>
                    <a:pt x="12" y="12"/>
                    <a:pt x="12" y="12"/>
                    <a:pt x="12" y="12"/>
                  </a:cubicBezTo>
                  <a:cubicBezTo>
                    <a:pt x="13" y="8"/>
                    <a:pt x="16" y="5"/>
                    <a:pt x="19" y="3"/>
                  </a:cubicBezTo>
                  <a:cubicBezTo>
                    <a:pt x="22" y="1"/>
                    <a:pt x="26" y="0"/>
                    <a:pt x="30" y="0"/>
                  </a:cubicBezTo>
                  <a:cubicBezTo>
                    <a:pt x="32" y="0"/>
                    <a:pt x="33" y="0"/>
                    <a:pt x="35" y="0"/>
                  </a:cubicBezTo>
                  <a:cubicBezTo>
                    <a:pt x="34" y="11"/>
                    <a:pt x="34" y="11"/>
                    <a:pt x="34" y="11"/>
                  </a:cubicBezTo>
                  <a:cubicBezTo>
                    <a:pt x="32" y="11"/>
                    <a:pt x="31" y="11"/>
                    <a:pt x="29" y="11"/>
                  </a:cubicBezTo>
                  <a:cubicBezTo>
                    <a:pt x="26" y="11"/>
                    <a:pt x="23" y="11"/>
                    <a:pt x="21" y="12"/>
                  </a:cubicBezTo>
                  <a:cubicBezTo>
                    <a:pt x="19" y="13"/>
                    <a:pt x="17" y="15"/>
                    <a:pt x="16" y="17"/>
                  </a:cubicBezTo>
                  <a:cubicBezTo>
                    <a:pt x="15" y="18"/>
                    <a:pt x="14" y="20"/>
                    <a:pt x="13" y="23"/>
                  </a:cubicBezTo>
                  <a:cubicBezTo>
                    <a:pt x="12" y="25"/>
                    <a:pt x="12" y="27"/>
                    <a:pt x="12" y="30"/>
                  </a:cubicBezTo>
                  <a:cubicBezTo>
                    <a:pt x="12" y="61"/>
                    <a:pt x="12" y="61"/>
                    <a:pt x="12" y="61"/>
                  </a:cubicBezTo>
                  <a:cubicBezTo>
                    <a:pt x="0" y="61"/>
                    <a:pt x="0" y="61"/>
                    <a:pt x="0" y="61"/>
                  </a:cubicBezTo>
                  <a:cubicBezTo>
                    <a:pt x="0" y="14"/>
                    <a:pt x="0" y="14"/>
                    <a:pt x="0" y="14"/>
                  </a:cubicBezTo>
                  <a:cubicBezTo>
                    <a:pt x="0" y="13"/>
                    <a:pt x="0" y="11"/>
                    <a:pt x="0"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9"/>
            <p:cNvSpPr>
              <a:spLocks noEditPoints="1"/>
            </p:cNvSpPr>
            <p:nvPr userDrawn="1"/>
          </p:nvSpPr>
          <p:spPr bwMode="auto">
            <a:xfrm>
              <a:off x="11880851" y="-627063"/>
              <a:ext cx="225425" cy="236538"/>
            </a:xfrm>
            <a:custGeom>
              <a:avLst/>
              <a:gdLst>
                <a:gd name="T0" fmla="*/ 47 w 60"/>
                <a:gd name="T1" fmla="*/ 26 h 63"/>
                <a:gd name="T2" fmla="*/ 46 w 60"/>
                <a:gd name="T3" fmla="*/ 19 h 63"/>
                <a:gd name="T4" fmla="*/ 43 w 60"/>
                <a:gd name="T5" fmla="*/ 14 h 63"/>
                <a:gd name="T6" fmla="*/ 38 w 60"/>
                <a:gd name="T7" fmla="*/ 11 h 63"/>
                <a:gd name="T8" fmla="*/ 31 w 60"/>
                <a:gd name="T9" fmla="*/ 9 h 63"/>
                <a:gd name="T10" fmla="*/ 24 w 60"/>
                <a:gd name="T11" fmla="*/ 11 h 63"/>
                <a:gd name="T12" fmla="*/ 18 w 60"/>
                <a:gd name="T13" fmla="*/ 14 h 63"/>
                <a:gd name="T14" fmla="*/ 14 w 60"/>
                <a:gd name="T15" fmla="*/ 19 h 63"/>
                <a:gd name="T16" fmla="*/ 12 w 60"/>
                <a:gd name="T17" fmla="*/ 26 h 63"/>
                <a:gd name="T18" fmla="*/ 47 w 60"/>
                <a:gd name="T19" fmla="*/ 26 h 63"/>
                <a:gd name="T20" fmla="*/ 60 w 60"/>
                <a:gd name="T21" fmla="*/ 31 h 63"/>
                <a:gd name="T22" fmla="*/ 60 w 60"/>
                <a:gd name="T23" fmla="*/ 33 h 63"/>
                <a:gd name="T24" fmla="*/ 59 w 60"/>
                <a:gd name="T25" fmla="*/ 35 h 63"/>
                <a:gd name="T26" fmla="*/ 12 w 60"/>
                <a:gd name="T27" fmla="*/ 35 h 63"/>
                <a:gd name="T28" fmla="*/ 14 w 60"/>
                <a:gd name="T29" fmla="*/ 42 h 63"/>
                <a:gd name="T30" fmla="*/ 18 w 60"/>
                <a:gd name="T31" fmla="*/ 48 h 63"/>
                <a:gd name="T32" fmla="*/ 24 w 60"/>
                <a:gd name="T33" fmla="*/ 51 h 63"/>
                <a:gd name="T34" fmla="*/ 31 w 60"/>
                <a:gd name="T35" fmla="*/ 53 h 63"/>
                <a:gd name="T36" fmla="*/ 42 w 60"/>
                <a:gd name="T37" fmla="*/ 50 h 63"/>
                <a:gd name="T38" fmla="*/ 49 w 60"/>
                <a:gd name="T39" fmla="*/ 44 h 63"/>
                <a:gd name="T40" fmla="*/ 57 w 60"/>
                <a:gd name="T41" fmla="*/ 50 h 63"/>
                <a:gd name="T42" fmla="*/ 46 w 60"/>
                <a:gd name="T43" fmla="*/ 60 h 63"/>
                <a:gd name="T44" fmla="*/ 31 w 60"/>
                <a:gd name="T45" fmla="*/ 63 h 63"/>
                <a:gd name="T46" fmla="*/ 19 w 60"/>
                <a:gd name="T47" fmla="*/ 60 h 63"/>
                <a:gd name="T48" fmla="*/ 9 w 60"/>
                <a:gd name="T49" fmla="*/ 54 h 63"/>
                <a:gd name="T50" fmla="*/ 2 w 60"/>
                <a:gd name="T51" fmla="*/ 44 h 63"/>
                <a:gd name="T52" fmla="*/ 0 w 60"/>
                <a:gd name="T53" fmla="*/ 31 h 63"/>
                <a:gd name="T54" fmla="*/ 2 w 60"/>
                <a:gd name="T55" fmla="*/ 19 h 63"/>
                <a:gd name="T56" fmla="*/ 9 w 60"/>
                <a:gd name="T57" fmla="*/ 9 h 63"/>
                <a:gd name="T58" fmla="*/ 19 w 60"/>
                <a:gd name="T59" fmla="*/ 2 h 63"/>
                <a:gd name="T60" fmla="*/ 31 w 60"/>
                <a:gd name="T61" fmla="*/ 0 h 63"/>
                <a:gd name="T62" fmla="*/ 43 w 60"/>
                <a:gd name="T63" fmla="*/ 2 h 63"/>
                <a:gd name="T64" fmla="*/ 52 w 60"/>
                <a:gd name="T65" fmla="*/ 8 h 63"/>
                <a:gd name="T66" fmla="*/ 58 w 60"/>
                <a:gd name="T67" fmla="*/ 18 h 63"/>
                <a:gd name="T68" fmla="*/ 60 w 60"/>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3">
                  <a:moveTo>
                    <a:pt x="47" y="26"/>
                  </a:moveTo>
                  <a:cubicBezTo>
                    <a:pt x="47" y="24"/>
                    <a:pt x="47" y="22"/>
                    <a:pt x="46" y="19"/>
                  </a:cubicBezTo>
                  <a:cubicBezTo>
                    <a:pt x="46" y="17"/>
                    <a:pt x="45" y="16"/>
                    <a:pt x="43" y="14"/>
                  </a:cubicBezTo>
                  <a:cubicBezTo>
                    <a:pt x="42" y="13"/>
                    <a:pt x="40" y="11"/>
                    <a:pt x="38" y="11"/>
                  </a:cubicBezTo>
                  <a:cubicBezTo>
                    <a:pt x="36" y="10"/>
                    <a:pt x="34" y="9"/>
                    <a:pt x="31" y="9"/>
                  </a:cubicBezTo>
                  <a:cubicBezTo>
                    <a:pt x="28" y="9"/>
                    <a:pt x="26" y="10"/>
                    <a:pt x="24" y="11"/>
                  </a:cubicBezTo>
                  <a:cubicBezTo>
                    <a:pt x="21" y="11"/>
                    <a:pt x="20" y="13"/>
                    <a:pt x="18" y="14"/>
                  </a:cubicBezTo>
                  <a:cubicBezTo>
                    <a:pt x="16" y="16"/>
                    <a:pt x="15" y="17"/>
                    <a:pt x="14" y="19"/>
                  </a:cubicBezTo>
                  <a:cubicBezTo>
                    <a:pt x="13" y="22"/>
                    <a:pt x="12" y="24"/>
                    <a:pt x="12" y="26"/>
                  </a:cubicBezTo>
                  <a:cubicBezTo>
                    <a:pt x="47" y="26"/>
                    <a:pt x="47" y="26"/>
                    <a:pt x="47" y="26"/>
                  </a:cubicBezTo>
                  <a:close/>
                  <a:moveTo>
                    <a:pt x="60" y="31"/>
                  </a:moveTo>
                  <a:cubicBezTo>
                    <a:pt x="60" y="32"/>
                    <a:pt x="60" y="32"/>
                    <a:pt x="60" y="33"/>
                  </a:cubicBezTo>
                  <a:cubicBezTo>
                    <a:pt x="60" y="34"/>
                    <a:pt x="59" y="34"/>
                    <a:pt x="59"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1" y="53"/>
                  </a:cubicBezTo>
                  <a:cubicBezTo>
                    <a:pt x="35" y="53"/>
                    <a:pt x="39" y="52"/>
                    <a:pt x="42" y="50"/>
                  </a:cubicBezTo>
                  <a:cubicBezTo>
                    <a:pt x="45" y="48"/>
                    <a:pt x="47" y="46"/>
                    <a:pt x="49" y="44"/>
                  </a:cubicBezTo>
                  <a:cubicBezTo>
                    <a:pt x="57" y="50"/>
                    <a:pt x="57" y="50"/>
                    <a:pt x="57" y="50"/>
                  </a:cubicBezTo>
                  <a:cubicBezTo>
                    <a:pt x="54" y="55"/>
                    <a:pt x="50" y="58"/>
                    <a:pt x="46" y="60"/>
                  </a:cubicBezTo>
                  <a:cubicBezTo>
                    <a:pt x="41" y="62"/>
                    <a:pt x="37" y="63"/>
                    <a:pt x="31" y="63"/>
                  </a:cubicBezTo>
                  <a:cubicBezTo>
                    <a:pt x="27" y="63"/>
                    <a:pt x="23" y="62"/>
                    <a:pt x="19" y="60"/>
                  </a:cubicBezTo>
                  <a:cubicBezTo>
                    <a:pt x="15" y="59"/>
                    <a:pt x="12" y="57"/>
                    <a:pt x="9" y="54"/>
                  </a:cubicBezTo>
                  <a:cubicBezTo>
                    <a:pt x="6" y="51"/>
                    <a:pt x="4" y="48"/>
                    <a:pt x="2" y="44"/>
                  </a:cubicBezTo>
                  <a:cubicBezTo>
                    <a:pt x="1" y="40"/>
                    <a:pt x="0" y="36"/>
                    <a:pt x="0" y="31"/>
                  </a:cubicBezTo>
                  <a:cubicBezTo>
                    <a:pt x="0" y="27"/>
                    <a:pt x="1" y="23"/>
                    <a:pt x="2" y="19"/>
                  </a:cubicBezTo>
                  <a:cubicBezTo>
                    <a:pt x="4" y="15"/>
                    <a:pt x="6" y="12"/>
                    <a:pt x="9" y="9"/>
                  </a:cubicBezTo>
                  <a:cubicBezTo>
                    <a:pt x="12" y="6"/>
                    <a:pt x="15" y="4"/>
                    <a:pt x="19" y="2"/>
                  </a:cubicBezTo>
                  <a:cubicBezTo>
                    <a:pt x="22" y="1"/>
                    <a:pt x="26" y="0"/>
                    <a:pt x="31" y="0"/>
                  </a:cubicBezTo>
                  <a:cubicBezTo>
                    <a:pt x="35" y="0"/>
                    <a:pt x="39" y="1"/>
                    <a:pt x="43" y="2"/>
                  </a:cubicBezTo>
                  <a:cubicBezTo>
                    <a:pt x="46" y="4"/>
                    <a:pt x="49" y="6"/>
                    <a:pt x="52" y="8"/>
                  </a:cubicBezTo>
                  <a:cubicBezTo>
                    <a:pt x="54" y="11"/>
                    <a:pt x="56" y="14"/>
                    <a:pt x="58" y="18"/>
                  </a:cubicBezTo>
                  <a:cubicBezTo>
                    <a:pt x="59" y="22"/>
                    <a:pt x="60" y="26"/>
                    <a:pt x="60"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0"/>
            <p:cNvSpPr>
              <a:spLocks/>
            </p:cNvSpPr>
            <p:nvPr userDrawn="1"/>
          </p:nvSpPr>
          <p:spPr bwMode="auto">
            <a:xfrm>
              <a:off x="12260263" y="-627063"/>
              <a:ext cx="198438" cy="228600"/>
            </a:xfrm>
            <a:custGeom>
              <a:avLst/>
              <a:gdLst>
                <a:gd name="T0" fmla="*/ 11 w 53"/>
                <a:gd name="T1" fmla="*/ 2 h 61"/>
                <a:gd name="T2" fmla="*/ 11 w 53"/>
                <a:gd name="T3" fmla="*/ 7 h 61"/>
                <a:gd name="T4" fmla="*/ 11 w 53"/>
                <a:gd name="T5" fmla="*/ 11 h 61"/>
                <a:gd name="T6" fmla="*/ 12 w 53"/>
                <a:gd name="T7" fmla="*/ 11 h 61"/>
                <a:gd name="T8" fmla="*/ 15 w 53"/>
                <a:gd name="T9" fmla="*/ 7 h 61"/>
                <a:gd name="T10" fmla="*/ 19 w 53"/>
                <a:gd name="T11" fmla="*/ 3 h 61"/>
                <a:gd name="T12" fmla="*/ 25 w 53"/>
                <a:gd name="T13" fmla="*/ 1 h 61"/>
                <a:gd name="T14" fmla="*/ 31 w 53"/>
                <a:gd name="T15" fmla="*/ 0 h 61"/>
                <a:gd name="T16" fmla="*/ 41 w 53"/>
                <a:gd name="T17" fmla="*/ 2 h 61"/>
                <a:gd name="T18" fmla="*/ 48 w 53"/>
                <a:gd name="T19" fmla="*/ 7 h 61"/>
                <a:gd name="T20" fmla="*/ 52 w 53"/>
                <a:gd name="T21" fmla="*/ 15 h 61"/>
                <a:gd name="T22" fmla="*/ 53 w 53"/>
                <a:gd name="T23" fmla="*/ 24 h 61"/>
                <a:gd name="T24" fmla="*/ 53 w 53"/>
                <a:gd name="T25" fmla="*/ 61 h 61"/>
                <a:gd name="T26" fmla="*/ 41 w 53"/>
                <a:gd name="T27" fmla="*/ 61 h 61"/>
                <a:gd name="T28" fmla="*/ 41 w 53"/>
                <a:gd name="T29" fmla="*/ 28 h 61"/>
                <a:gd name="T30" fmla="*/ 41 w 53"/>
                <a:gd name="T31" fmla="*/ 21 h 61"/>
                <a:gd name="T32" fmla="*/ 39 w 53"/>
                <a:gd name="T33" fmla="*/ 15 h 61"/>
                <a:gd name="T34" fmla="*/ 35 w 53"/>
                <a:gd name="T35" fmla="*/ 11 h 61"/>
                <a:gd name="T36" fmla="*/ 28 w 53"/>
                <a:gd name="T37" fmla="*/ 10 h 61"/>
                <a:gd name="T38" fmla="*/ 16 w 53"/>
                <a:gd name="T39" fmla="*/ 15 h 61"/>
                <a:gd name="T40" fmla="*/ 12 w 53"/>
                <a:gd name="T41" fmla="*/ 29 h 61"/>
                <a:gd name="T42" fmla="*/ 12 w 53"/>
                <a:gd name="T43" fmla="*/ 61 h 61"/>
                <a:gd name="T44" fmla="*/ 0 w 53"/>
                <a:gd name="T45" fmla="*/ 61 h 61"/>
                <a:gd name="T46" fmla="*/ 0 w 53"/>
                <a:gd name="T47" fmla="*/ 14 h 61"/>
                <a:gd name="T48" fmla="*/ 0 w 53"/>
                <a:gd name="T49" fmla="*/ 8 h 61"/>
                <a:gd name="T50" fmla="*/ 0 w 53"/>
                <a:gd name="T51" fmla="*/ 2 h 61"/>
                <a:gd name="T52" fmla="*/ 11 w 53"/>
                <a:gd name="T5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61">
                  <a:moveTo>
                    <a:pt x="11" y="2"/>
                  </a:moveTo>
                  <a:cubicBezTo>
                    <a:pt x="11" y="3"/>
                    <a:pt x="11" y="5"/>
                    <a:pt x="11" y="7"/>
                  </a:cubicBezTo>
                  <a:cubicBezTo>
                    <a:pt x="11" y="9"/>
                    <a:pt x="11" y="10"/>
                    <a:pt x="11" y="11"/>
                  </a:cubicBezTo>
                  <a:cubicBezTo>
                    <a:pt x="12" y="11"/>
                    <a:pt x="12" y="11"/>
                    <a:pt x="12" y="11"/>
                  </a:cubicBezTo>
                  <a:cubicBezTo>
                    <a:pt x="12" y="10"/>
                    <a:pt x="14" y="8"/>
                    <a:pt x="15" y="7"/>
                  </a:cubicBezTo>
                  <a:cubicBezTo>
                    <a:pt x="16" y="6"/>
                    <a:pt x="18" y="4"/>
                    <a:pt x="19" y="3"/>
                  </a:cubicBezTo>
                  <a:cubicBezTo>
                    <a:pt x="21" y="2"/>
                    <a:pt x="23" y="1"/>
                    <a:pt x="25" y="1"/>
                  </a:cubicBezTo>
                  <a:cubicBezTo>
                    <a:pt x="27" y="0"/>
                    <a:pt x="29" y="0"/>
                    <a:pt x="31" y="0"/>
                  </a:cubicBezTo>
                  <a:cubicBezTo>
                    <a:pt x="35" y="0"/>
                    <a:pt x="38" y="1"/>
                    <a:pt x="41" y="2"/>
                  </a:cubicBezTo>
                  <a:cubicBezTo>
                    <a:pt x="44" y="3"/>
                    <a:pt x="46" y="5"/>
                    <a:pt x="48" y="7"/>
                  </a:cubicBezTo>
                  <a:cubicBezTo>
                    <a:pt x="50" y="9"/>
                    <a:pt x="51" y="12"/>
                    <a:pt x="52" y="15"/>
                  </a:cubicBezTo>
                  <a:cubicBezTo>
                    <a:pt x="53" y="18"/>
                    <a:pt x="53" y="21"/>
                    <a:pt x="53" y="24"/>
                  </a:cubicBezTo>
                  <a:cubicBezTo>
                    <a:pt x="53" y="61"/>
                    <a:pt x="53" y="61"/>
                    <a:pt x="53" y="61"/>
                  </a:cubicBezTo>
                  <a:cubicBezTo>
                    <a:pt x="41" y="61"/>
                    <a:pt x="41" y="61"/>
                    <a:pt x="41" y="61"/>
                  </a:cubicBezTo>
                  <a:cubicBezTo>
                    <a:pt x="41" y="28"/>
                    <a:pt x="41" y="28"/>
                    <a:pt x="41" y="28"/>
                  </a:cubicBezTo>
                  <a:cubicBezTo>
                    <a:pt x="41" y="26"/>
                    <a:pt x="41" y="23"/>
                    <a:pt x="41" y="21"/>
                  </a:cubicBezTo>
                  <a:cubicBezTo>
                    <a:pt x="41" y="19"/>
                    <a:pt x="40" y="17"/>
                    <a:pt x="39" y="15"/>
                  </a:cubicBezTo>
                  <a:cubicBezTo>
                    <a:pt x="38" y="14"/>
                    <a:pt x="36" y="12"/>
                    <a:pt x="35" y="11"/>
                  </a:cubicBezTo>
                  <a:cubicBezTo>
                    <a:pt x="33" y="10"/>
                    <a:pt x="31" y="10"/>
                    <a:pt x="28" y="10"/>
                  </a:cubicBezTo>
                  <a:cubicBezTo>
                    <a:pt x="23" y="10"/>
                    <a:pt x="19" y="12"/>
                    <a:pt x="16" y="15"/>
                  </a:cubicBezTo>
                  <a:cubicBezTo>
                    <a:pt x="13" y="19"/>
                    <a:pt x="12" y="24"/>
                    <a:pt x="12" y="29"/>
                  </a:cubicBezTo>
                  <a:cubicBezTo>
                    <a:pt x="12" y="61"/>
                    <a:pt x="12" y="61"/>
                    <a:pt x="12" y="61"/>
                  </a:cubicBezTo>
                  <a:cubicBezTo>
                    <a:pt x="0" y="61"/>
                    <a:pt x="0" y="61"/>
                    <a:pt x="0" y="61"/>
                  </a:cubicBezTo>
                  <a:cubicBezTo>
                    <a:pt x="0" y="14"/>
                    <a:pt x="0" y="14"/>
                    <a:pt x="0" y="14"/>
                  </a:cubicBezTo>
                  <a:cubicBezTo>
                    <a:pt x="0" y="13"/>
                    <a:pt x="0" y="11"/>
                    <a:pt x="0" y="8"/>
                  </a:cubicBezTo>
                  <a:cubicBezTo>
                    <a:pt x="0" y="6"/>
                    <a:pt x="0" y="4"/>
                    <a:pt x="0" y="2"/>
                  </a:cubicBezTo>
                  <a:cubicBezTo>
                    <a:pt x="11" y="2"/>
                    <a:pt x="11" y="2"/>
                    <a:pt x="11" y="2"/>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1"/>
            <p:cNvSpPr>
              <a:spLocks noEditPoints="1"/>
            </p:cNvSpPr>
            <p:nvPr userDrawn="1"/>
          </p:nvSpPr>
          <p:spPr bwMode="auto">
            <a:xfrm>
              <a:off x="12507913" y="-627063"/>
              <a:ext cx="239713" cy="236538"/>
            </a:xfrm>
            <a:custGeom>
              <a:avLst/>
              <a:gdLst>
                <a:gd name="T0" fmla="*/ 52 w 64"/>
                <a:gd name="T1" fmla="*/ 31 h 63"/>
                <a:gd name="T2" fmla="*/ 51 w 64"/>
                <a:gd name="T3" fmla="*/ 23 h 63"/>
                <a:gd name="T4" fmla="*/ 47 w 64"/>
                <a:gd name="T5" fmla="*/ 16 h 63"/>
                <a:gd name="T6" fmla="*/ 41 w 64"/>
                <a:gd name="T7" fmla="*/ 12 h 63"/>
                <a:gd name="T8" fmla="*/ 32 w 64"/>
                <a:gd name="T9" fmla="*/ 10 h 63"/>
                <a:gd name="T10" fmla="*/ 24 w 64"/>
                <a:gd name="T11" fmla="*/ 12 h 63"/>
                <a:gd name="T12" fmla="*/ 18 w 64"/>
                <a:gd name="T13" fmla="*/ 16 h 63"/>
                <a:gd name="T14" fmla="*/ 14 w 64"/>
                <a:gd name="T15" fmla="*/ 23 h 63"/>
                <a:gd name="T16" fmla="*/ 12 w 64"/>
                <a:gd name="T17" fmla="*/ 31 h 63"/>
                <a:gd name="T18" fmla="*/ 14 w 64"/>
                <a:gd name="T19" fmla="*/ 39 h 63"/>
                <a:gd name="T20" fmla="*/ 18 w 64"/>
                <a:gd name="T21" fmla="*/ 46 h 63"/>
                <a:gd name="T22" fmla="*/ 24 w 64"/>
                <a:gd name="T23" fmla="*/ 51 h 63"/>
                <a:gd name="T24" fmla="*/ 32 w 64"/>
                <a:gd name="T25" fmla="*/ 53 h 63"/>
                <a:gd name="T26" fmla="*/ 41 w 64"/>
                <a:gd name="T27" fmla="*/ 51 h 63"/>
                <a:gd name="T28" fmla="*/ 47 w 64"/>
                <a:gd name="T29" fmla="*/ 46 h 63"/>
                <a:gd name="T30" fmla="*/ 51 w 64"/>
                <a:gd name="T31" fmla="*/ 39 h 63"/>
                <a:gd name="T32" fmla="*/ 52 w 64"/>
                <a:gd name="T33" fmla="*/ 31 h 63"/>
                <a:gd name="T34" fmla="*/ 64 w 64"/>
                <a:gd name="T35" fmla="*/ 31 h 63"/>
                <a:gd name="T36" fmla="*/ 62 w 64"/>
                <a:gd name="T37" fmla="*/ 44 h 63"/>
                <a:gd name="T38" fmla="*/ 55 w 64"/>
                <a:gd name="T39" fmla="*/ 54 h 63"/>
                <a:gd name="T40" fmla="*/ 45 w 64"/>
                <a:gd name="T41" fmla="*/ 60 h 63"/>
                <a:gd name="T42" fmla="*/ 32 w 64"/>
                <a:gd name="T43" fmla="*/ 63 h 63"/>
                <a:gd name="T44" fmla="*/ 20 w 64"/>
                <a:gd name="T45" fmla="*/ 60 h 63"/>
                <a:gd name="T46" fmla="*/ 9 w 64"/>
                <a:gd name="T47" fmla="*/ 54 h 63"/>
                <a:gd name="T48" fmla="*/ 3 w 64"/>
                <a:gd name="T49" fmla="*/ 44 h 63"/>
                <a:gd name="T50" fmla="*/ 0 w 64"/>
                <a:gd name="T51" fmla="*/ 31 h 63"/>
                <a:gd name="T52" fmla="*/ 3 w 64"/>
                <a:gd name="T53" fmla="*/ 19 h 63"/>
                <a:gd name="T54" fmla="*/ 9 w 64"/>
                <a:gd name="T55" fmla="*/ 9 h 63"/>
                <a:gd name="T56" fmla="*/ 20 w 64"/>
                <a:gd name="T57" fmla="*/ 2 h 63"/>
                <a:gd name="T58" fmla="*/ 32 w 64"/>
                <a:gd name="T59" fmla="*/ 0 h 63"/>
                <a:gd name="T60" fmla="*/ 45 w 64"/>
                <a:gd name="T61" fmla="*/ 2 h 63"/>
                <a:gd name="T62" fmla="*/ 55 w 64"/>
                <a:gd name="T63" fmla="*/ 9 h 63"/>
                <a:gd name="T64" fmla="*/ 62 w 64"/>
                <a:gd name="T65" fmla="*/ 19 h 63"/>
                <a:gd name="T66" fmla="*/ 64 w 64"/>
                <a:gd name="T6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63">
                  <a:moveTo>
                    <a:pt x="52" y="31"/>
                  </a:moveTo>
                  <a:cubicBezTo>
                    <a:pt x="52" y="28"/>
                    <a:pt x="52" y="26"/>
                    <a:pt x="51" y="23"/>
                  </a:cubicBezTo>
                  <a:cubicBezTo>
                    <a:pt x="50" y="21"/>
                    <a:pt x="49" y="18"/>
                    <a:pt x="47" y="16"/>
                  </a:cubicBezTo>
                  <a:cubicBezTo>
                    <a:pt x="45" y="14"/>
                    <a:pt x="43" y="13"/>
                    <a:pt x="41" y="12"/>
                  </a:cubicBezTo>
                  <a:cubicBezTo>
                    <a:pt x="38" y="10"/>
                    <a:pt x="35" y="10"/>
                    <a:pt x="32" y="10"/>
                  </a:cubicBezTo>
                  <a:cubicBezTo>
                    <a:pt x="29" y="10"/>
                    <a:pt x="26" y="10"/>
                    <a:pt x="24" y="12"/>
                  </a:cubicBezTo>
                  <a:cubicBezTo>
                    <a:pt x="21" y="13"/>
                    <a:pt x="19" y="14"/>
                    <a:pt x="18" y="16"/>
                  </a:cubicBezTo>
                  <a:cubicBezTo>
                    <a:pt x="16" y="18"/>
                    <a:pt x="15" y="21"/>
                    <a:pt x="14" y="23"/>
                  </a:cubicBezTo>
                  <a:cubicBezTo>
                    <a:pt x="13" y="26"/>
                    <a:pt x="12" y="28"/>
                    <a:pt x="12" y="31"/>
                  </a:cubicBezTo>
                  <a:cubicBezTo>
                    <a:pt x="12" y="34"/>
                    <a:pt x="13" y="37"/>
                    <a:pt x="14" y="39"/>
                  </a:cubicBezTo>
                  <a:cubicBezTo>
                    <a:pt x="15" y="42"/>
                    <a:pt x="16" y="44"/>
                    <a:pt x="18" y="46"/>
                  </a:cubicBezTo>
                  <a:cubicBezTo>
                    <a:pt x="19" y="48"/>
                    <a:pt x="21" y="50"/>
                    <a:pt x="24" y="51"/>
                  </a:cubicBezTo>
                  <a:cubicBezTo>
                    <a:pt x="26" y="52"/>
                    <a:pt x="29" y="53"/>
                    <a:pt x="32" y="53"/>
                  </a:cubicBezTo>
                  <a:cubicBezTo>
                    <a:pt x="35" y="53"/>
                    <a:pt x="38" y="52"/>
                    <a:pt x="41" y="51"/>
                  </a:cubicBezTo>
                  <a:cubicBezTo>
                    <a:pt x="43" y="50"/>
                    <a:pt x="45" y="48"/>
                    <a:pt x="47" y="46"/>
                  </a:cubicBezTo>
                  <a:cubicBezTo>
                    <a:pt x="49" y="44"/>
                    <a:pt x="50" y="42"/>
                    <a:pt x="51" y="39"/>
                  </a:cubicBezTo>
                  <a:cubicBezTo>
                    <a:pt x="52" y="37"/>
                    <a:pt x="52" y="34"/>
                    <a:pt x="52" y="31"/>
                  </a:cubicBezTo>
                  <a:close/>
                  <a:moveTo>
                    <a:pt x="64" y="31"/>
                  </a:moveTo>
                  <a:cubicBezTo>
                    <a:pt x="64" y="36"/>
                    <a:pt x="64" y="40"/>
                    <a:pt x="62" y="44"/>
                  </a:cubicBezTo>
                  <a:cubicBezTo>
                    <a:pt x="60" y="48"/>
                    <a:pt x="58" y="51"/>
                    <a:pt x="55" y="54"/>
                  </a:cubicBezTo>
                  <a:cubicBezTo>
                    <a:pt x="52" y="57"/>
                    <a:pt x="49" y="59"/>
                    <a:pt x="45" y="60"/>
                  </a:cubicBezTo>
                  <a:cubicBezTo>
                    <a:pt x="41" y="62"/>
                    <a:pt x="37" y="63"/>
                    <a:pt x="32" y="63"/>
                  </a:cubicBezTo>
                  <a:cubicBezTo>
                    <a:pt x="28" y="63"/>
                    <a:pt x="24" y="62"/>
                    <a:pt x="20" y="60"/>
                  </a:cubicBezTo>
                  <a:cubicBezTo>
                    <a:pt x="16" y="59"/>
                    <a:pt x="12" y="57"/>
                    <a:pt x="9" y="54"/>
                  </a:cubicBezTo>
                  <a:cubicBezTo>
                    <a:pt x="7" y="51"/>
                    <a:pt x="4" y="48"/>
                    <a:pt x="3" y="44"/>
                  </a:cubicBezTo>
                  <a:cubicBezTo>
                    <a:pt x="1" y="40"/>
                    <a:pt x="0" y="36"/>
                    <a:pt x="0" y="31"/>
                  </a:cubicBezTo>
                  <a:cubicBezTo>
                    <a:pt x="0" y="27"/>
                    <a:pt x="1" y="22"/>
                    <a:pt x="3" y="19"/>
                  </a:cubicBezTo>
                  <a:cubicBezTo>
                    <a:pt x="4" y="15"/>
                    <a:pt x="7" y="12"/>
                    <a:pt x="9" y="9"/>
                  </a:cubicBezTo>
                  <a:cubicBezTo>
                    <a:pt x="12" y="6"/>
                    <a:pt x="16" y="4"/>
                    <a:pt x="20" y="2"/>
                  </a:cubicBezTo>
                  <a:cubicBezTo>
                    <a:pt x="24" y="1"/>
                    <a:pt x="28" y="0"/>
                    <a:pt x="32" y="0"/>
                  </a:cubicBezTo>
                  <a:cubicBezTo>
                    <a:pt x="37" y="0"/>
                    <a:pt x="41" y="1"/>
                    <a:pt x="45" y="2"/>
                  </a:cubicBezTo>
                  <a:cubicBezTo>
                    <a:pt x="49" y="4"/>
                    <a:pt x="52" y="6"/>
                    <a:pt x="55" y="9"/>
                  </a:cubicBezTo>
                  <a:cubicBezTo>
                    <a:pt x="58" y="12"/>
                    <a:pt x="60" y="15"/>
                    <a:pt x="62" y="19"/>
                  </a:cubicBezTo>
                  <a:cubicBezTo>
                    <a:pt x="64" y="22"/>
                    <a:pt x="64" y="27"/>
                    <a:pt x="64"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2"/>
            <p:cNvSpPr>
              <a:spLocks/>
            </p:cNvSpPr>
            <p:nvPr userDrawn="1"/>
          </p:nvSpPr>
          <p:spPr bwMode="auto">
            <a:xfrm>
              <a:off x="12777788" y="-620713"/>
              <a:ext cx="349250" cy="222250"/>
            </a:xfrm>
            <a:custGeom>
              <a:avLst/>
              <a:gdLst>
                <a:gd name="T0" fmla="*/ 31 w 220"/>
                <a:gd name="T1" fmla="*/ 0 h 140"/>
                <a:gd name="T2" fmla="*/ 62 w 220"/>
                <a:gd name="T3" fmla="*/ 107 h 140"/>
                <a:gd name="T4" fmla="*/ 62 w 220"/>
                <a:gd name="T5" fmla="*/ 107 h 140"/>
                <a:gd name="T6" fmla="*/ 95 w 220"/>
                <a:gd name="T7" fmla="*/ 0 h 140"/>
                <a:gd name="T8" fmla="*/ 126 w 220"/>
                <a:gd name="T9" fmla="*/ 0 h 140"/>
                <a:gd name="T10" fmla="*/ 159 w 220"/>
                <a:gd name="T11" fmla="*/ 107 h 140"/>
                <a:gd name="T12" fmla="*/ 161 w 220"/>
                <a:gd name="T13" fmla="*/ 107 h 140"/>
                <a:gd name="T14" fmla="*/ 192 w 220"/>
                <a:gd name="T15" fmla="*/ 0 h 140"/>
                <a:gd name="T16" fmla="*/ 220 w 220"/>
                <a:gd name="T17" fmla="*/ 0 h 140"/>
                <a:gd name="T18" fmla="*/ 175 w 220"/>
                <a:gd name="T19" fmla="*/ 140 h 140"/>
                <a:gd name="T20" fmla="*/ 145 w 220"/>
                <a:gd name="T21" fmla="*/ 140 h 140"/>
                <a:gd name="T22" fmla="*/ 111 w 220"/>
                <a:gd name="T23" fmla="*/ 34 h 140"/>
                <a:gd name="T24" fmla="*/ 109 w 220"/>
                <a:gd name="T25" fmla="*/ 34 h 140"/>
                <a:gd name="T26" fmla="*/ 76 w 220"/>
                <a:gd name="T27" fmla="*/ 140 h 140"/>
                <a:gd name="T28" fmla="*/ 48 w 220"/>
                <a:gd name="T29" fmla="*/ 140 h 140"/>
                <a:gd name="T30" fmla="*/ 0 w 220"/>
                <a:gd name="T31" fmla="*/ 0 h 140"/>
                <a:gd name="T32" fmla="*/ 31 w 220"/>
                <a:gd name="T33" fmla="*/ 0 h 140"/>
                <a:gd name="T34" fmla="*/ 31 w 220"/>
                <a:gd name="T3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140">
                  <a:moveTo>
                    <a:pt x="31" y="0"/>
                  </a:moveTo>
                  <a:lnTo>
                    <a:pt x="62" y="107"/>
                  </a:lnTo>
                  <a:lnTo>
                    <a:pt x="62" y="107"/>
                  </a:lnTo>
                  <a:lnTo>
                    <a:pt x="95" y="0"/>
                  </a:lnTo>
                  <a:lnTo>
                    <a:pt x="126" y="0"/>
                  </a:lnTo>
                  <a:lnTo>
                    <a:pt x="159" y="107"/>
                  </a:lnTo>
                  <a:lnTo>
                    <a:pt x="161" y="107"/>
                  </a:lnTo>
                  <a:lnTo>
                    <a:pt x="192" y="0"/>
                  </a:lnTo>
                  <a:lnTo>
                    <a:pt x="220" y="0"/>
                  </a:lnTo>
                  <a:lnTo>
                    <a:pt x="175" y="140"/>
                  </a:lnTo>
                  <a:lnTo>
                    <a:pt x="145" y="140"/>
                  </a:lnTo>
                  <a:lnTo>
                    <a:pt x="111" y="34"/>
                  </a:lnTo>
                  <a:lnTo>
                    <a:pt x="109" y="34"/>
                  </a:lnTo>
                  <a:lnTo>
                    <a:pt x="76" y="140"/>
                  </a:lnTo>
                  <a:lnTo>
                    <a:pt x="48" y="140"/>
                  </a:lnTo>
                  <a:lnTo>
                    <a:pt x="0" y="0"/>
                  </a:lnTo>
                  <a:lnTo>
                    <a:pt x="31" y="0"/>
                  </a:lnTo>
                  <a:lnTo>
                    <a:pt x="31" y="0"/>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82299678"/>
      </p:ext>
    </p:extLst>
  </p:cSld>
  <p:clrMap bg1="lt1" tx1="dk1" bg2="lt2" tx2="dk2" accent1="accent1" accent2="accent2" accent3="accent3" accent4="accent4" accent5="accent5" accent6="accent6" hlink="hlink" folHlink="folHlink"/>
  <p:hf dt="0"/>
  <p:notesStyle>
    <a:lvl1pPr marL="1174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3</a:t>
            </a:fld>
            <a:endParaRPr lang="en-US" dirty="0"/>
          </a:p>
        </p:txBody>
      </p:sp>
    </p:spTree>
    <p:extLst>
      <p:ext uri="{BB962C8B-B14F-4D97-AF65-F5344CB8AC3E}">
        <p14:creationId xmlns:p14="http://schemas.microsoft.com/office/powerpoint/2010/main" val="1143685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7475" marR="0" lvl="0" indent="-117475"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endParaRPr lang="en-US" altLang="zh-CN" sz="1200" dirty="0"/>
          </a:p>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6</a:t>
            </a:fld>
            <a:endParaRPr lang="en-US" dirty="0"/>
          </a:p>
        </p:txBody>
      </p:sp>
    </p:spTree>
    <p:extLst>
      <p:ext uri="{BB962C8B-B14F-4D97-AF65-F5344CB8AC3E}">
        <p14:creationId xmlns:p14="http://schemas.microsoft.com/office/powerpoint/2010/main" val="669763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7</a:t>
            </a:fld>
            <a:endParaRPr lang="en-US" dirty="0"/>
          </a:p>
        </p:txBody>
      </p:sp>
    </p:spTree>
    <p:extLst>
      <p:ext uri="{BB962C8B-B14F-4D97-AF65-F5344CB8AC3E}">
        <p14:creationId xmlns:p14="http://schemas.microsoft.com/office/powerpoint/2010/main" val="16243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11</a:t>
            </a:fld>
            <a:endParaRPr lang="en-US" dirty="0"/>
          </a:p>
        </p:txBody>
      </p:sp>
    </p:spTree>
    <p:extLst>
      <p:ext uri="{BB962C8B-B14F-4D97-AF65-F5344CB8AC3E}">
        <p14:creationId xmlns:p14="http://schemas.microsoft.com/office/powerpoint/2010/main" val="2399758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12</a:t>
            </a:fld>
            <a:endParaRPr lang="en-US" dirty="0"/>
          </a:p>
        </p:txBody>
      </p:sp>
    </p:spTree>
    <p:extLst>
      <p:ext uri="{BB962C8B-B14F-4D97-AF65-F5344CB8AC3E}">
        <p14:creationId xmlns:p14="http://schemas.microsoft.com/office/powerpoint/2010/main" val="889780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13</a:t>
            </a:fld>
            <a:endParaRPr lang="en-US" dirty="0"/>
          </a:p>
        </p:txBody>
      </p:sp>
    </p:spTree>
    <p:extLst>
      <p:ext uri="{BB962C8B-B14F-4D97-AF65-F5344CB8AC3E}">
        <p14:creationId xmlns:p14="http://schemas.microsoft.com/office/powerpoint/2010/main" val="907648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14</a:t>
            </a:fld>
            <a:endParaRPr lang="en-US" dirty="0"/>
          </a:p>
        </p:txBody>
      </p:sp>
    </p:spTree>
    <p:extLst>
      <p:ext uri="{BB962C8B-B14F-4D97-AF65-F5344CB8AC3E}">
        <p14:creationId xmlns:p14="http://schemas.microsoft.com/office/powerpoint/2010/main" val="2442601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endParaRPr lang="en-US" dirty="0"/>
          </a:p>
        </p:txBody>
      </p:sp>
      <p:sp>
        <p:nvSpPr>
          <p:cNvPr id="5" name="灯片编号占位符 4"/>
          <p:cNvSpPr>
            <a:spLocks noGrp="1"/>
          </p:cNvSpPr>
          <p:nvPr>
            <p:ph type="sldNum" sz="quarter" idx="5"/>
          </p:nvPr>
        </p:nvSpPr>
        <p:spPr/>
        <p:txBody>
          <a:bodyPr/>
          <a:lstStyle/>
          <a:p>
            <a:fld id="{CA61E296-9532-40C3-9174-581AD2B7748B}" type="slidenum">
              <a:rPr lang="en-US" smtClean="0"/>
              <a:pPr/>
              <a:t>15</a:t>
            </a:fld>
            <a:endParaRPr lang="en-US" dirty="0"/>
          </a:p>
        </p:txBody>
      </p:sp>
    </p:spTree>
    <p:extLst>
      <p:ext uri="{BB962C8B-B14F-4D97-AF65-F5344CB8AC3E}">
        <p14:creationId xmlns:p14="http://schemas.microsoft.com/office/powerpoint/2010/main" val="2733321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sp>
        <p:nvSpPr>
          <p:cNvPr id="12" name="Rectangle 58"/>
          <p:cNvSpPr>
            <a:spLocks noChangeArrowheads="1"/>
          </p:cNvSpPr>
          <p:nvPr/>
        </p:nvSpPr>
        <p:spPr bwMode="gray">
          <a:xfrm>
            <a:off x="771351" y="773388"/>
            <a:ext cx="7744035" cy="17576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2" name="Text Placeholder 21"/>
          <p:cNvSpPr>
            <a:spLocks noGrp="1"/>
          </p:cNvSpPr>
          <p:nvPr>
            <p:ph type="body" sz="quarter" idx="10" hasCustomPrompt="1"/>
          </p:nvPr>
        </p:nvSpPr>
        <p:spPr>
          <a:xfrm>
            <a:off x="2859578" y="4084609"/>
            <a:ext cx="8266214" cy="646331"/>
          </a:xfrm>
          <a:prstGeom prst="rect">
            <a:avLst/>
          </a:prstGeom>
        </p:spPr>
        <p:txBody>
          <a:bodyPr>
            <a:noAutofit/>
          </a:bodyPr>
          <a:lstStyle>
            <a:lvl1pPr marL="0" indent="0" algn="r">
              <a:lnSpc>
                <a:spcPct val="100000"/>
              </a:lnSpc>
              <a:spcBef>
                <a:spcPts val="0"/>
              </a:spcBef>
              <a:buNone/>
              <a:defRPr sz="2000" i="1">
                <a:solidFill>
                  <a:schemeClr val="accent1"/>
                </a:solidFill>
              </a:defRPr>
            </a:lvl1pPr>
          </a:lstStyle>
          <a:p>
            <a:pPr lvl="0"/>
            <a:r>
              <a:rPr lang="en-US" dirty="0"/>
              <a:t>Subheads are 20pt Arial Italic sentence case</a:t>
            </a:r>
          </a:p>
        </p:txBody>
      </p:sp>
      <p:sp>
        <p:nvSpPr>
          <p:cNvPr id="3" name="Subtitle 2"/>
          <p:cNvSpPr>
            <a:spLocks noGrp="1"/>
          </p:cNvSpPr>
          <p:nvPr>
            <p:ph type="subTitle" idx="1" hasCustomPrompt="1"/>
          </p:nvPr>
        </p:nvSpPr>
        <p:spPr>
          <a:xfrm>
            <a:off x="6325192" y="4865458"/>
            <a:ext cx="4800600" cy="338554"/>
          </a:xfrm>
          <a:prstGeom prst="rect">
            <a:avLst/>
          </a:prstGeom>
        </p:spPr>
        <p:txBody>
          <a:bodyPr>
            <a:noAutofit/>
          </a:bodyPr>
          <a:lstStyle>
            <a:lvl1pPr marL="0" indent="0" algn="r">
              <a:lnSpc>
                <a:spcPct val="100000"/>
              </a:lnSpc>
              <a:spcBef>
                <a:spcPts val="200"/>
              </a:spcBef>
              <a:buNone/>
              <a:defRPr sz="1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 First Last Name 16pt Arial</a:t>
            </a:r>
          </a:p>
        </p:txBody>
      </p:sp>
      <p:sp>
        <p:nvSpPr>
          <p:cNvPr id="2" name="Title 1"/>
          <p:cNvSpPr>
            <a:spLocks noGrp="1"/>
          </p:cNvSpPr>
          <p:nvPr>
            <p:ph type="ctrTitle" hasCustomPrompt="1"/>
          </p:nvPr>
        </p:nvSpPr>
        <p:spPr>
          <a:xfrm>
            <a:off x="2768138" y="1830302"/>
            <a:ext cx="8357654" cy="2286058"/>
          </a:xfrm>
          <a:prstGeom prst="rect">
            <a:avLst/>
          </a:prstGeom>
        </p:spPr>
        <p:txBody>
          <a:bodyPr anchor="b"/>
          <a:lstStyle>
            <a:lvl1pPr algn="r">
              <a:lnSpc>
                <a:spcPct val="100000"/>
              </a:lnSpc>
              <a:defRPr sz="3200" b="1">
                <a:solidFill>
                  <a:schemeClr val="tx1"/>
                </a:solidFill>
              </a:defRPr>
            </a:lvl1pPr>
          </a:lstStyle>
          <a:p>
            <a:r>
              <a:rPr lang="en-US" dirty="0"/>
              <a:t>Headlines Are 32pt Arial Bold Title Case</a:t>
            </a:r>
          </a:p>
        </p:txBody>
      </p:sp>
      <p:sp>
        <p:nvSpPr>
          <p:cNvPr id="11" name="Rectangle 58"/>
          <p:cNvSpPr>
            <a:spLocks noChangeArrowheads="1"/>
          </p:cNvSpPr>
          <p:nvPr/>
        </p:nvSpPr>
        <p:spPr bwMode="gray">
          <a:xfrm>
            <a:off x="11506198" y="771348"/>
            <a:ext cx="697189"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3" name="Rectangle 58"/>
          <p:cNvSpPr>
            <a:spLocks noChangeArrowheads="1"/>
          </p:cNvSpPr>
          <p:nvPr/>
        </p:nvSpPr>
        <p:spPr bwMode="gray">
          <a:xfrm rot="5400000">
            <a:off x="-864496" y="2477220"/>
            <a:ext cx="3447991" cy="17630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8" name="Rectangle 58"/>
          <p:cNvSpPr>
            <a:spLocks noChangeArrowheads="1"/>
          </p:cNvSpPr>
          <p:nvPr/>
        </p:nvSpPr>
        <p:spPr bwMode="gray">
          <a:xfrm rot="5400000">
            <a:off x="-436735" y="5497452"/>
            <a:ext cx="2592472" cy="1763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grpSp>
        <p:nvGrpSpPr>
          <p:cNvPr id="14" name="Group 13"/>
          <p:cNvGrpSpPr/>
          <p:nvPr/>
        </p:nvGrpSpPr>
        <p:grpSpPr bwMode="gray">
          <a:xfrm>
            <a:off x="12420545" y="0"/>
            <a:ext cx="284385" cy="5779689"/>
            <a:chOff x="12358552" y="0"/>
            <a:chExt cx="284385" cy="5779689"/>
          </a:xfrm>
        </p:grpSpPr>
        <p:sp>
          <p:nvSpPr>
            <p:cNvPr id="16" name="Rectangle 15"/>
            <p:cNvSpPr/>
            <p:nvPr/>
          </p:nvSpPr>
          <p:spPr bwMode="gray">
            <a:xfrm>
              <a:off x="12358552" y="0"/>
              <a:ext cx="284385" cy="284385"/>
            </a:xfrm>
            <a:prstGeom prst="rect">
              <a:avLst/>
            </a:prstGeom>
            <a:solidFill>
              <a:srgbClr val="34B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bwMode="gray">
            <a:xfrm>
              <a:off x="12358552"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bwMode="gray">
            <a:xfrm>
              <a:off x="12358552"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bwMode="gray">
            <a:xfrm>
              <a:off x="12358552"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bwMode="gray">
            <a:xfrm>
              <a:off x="12358552"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bwMode="gray">
            <a:xfrm>
              <a:off x="12358552"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bwMode="gray">
            <a:xfrm>
              <a:off x="12358552"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bwMode="gray">
            <a:xfrm>
              <a:off x="12358552" y="2874528"/>
              <a:ext cx="284385" cy="284385"/>
            </a:xfrm>
            <a:prstGeom prst="rect">
              <a:avLst/>
            </a:prstGeom>
            <a:solidFill>
              <a:srgbClr val="06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bwMode="gray">
            <a:xfrm>
              <a:off x="12358552" y="3206436"/>
              <a:ext cx="284385" cy="284385"/>
            </a:xfrm>
            <a:prstGeom prst="rect">
              <a:avLst/>
            </a:prstGeom>
            <a:solidFill>
              <a:srgbClr val="00C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bwMode="gray">
            <a:xfrm>
              <a:off x="12358552" y="3853100"/>
              <a:ext cx="284385" cy="284385"/>
            </a:xfrm>
            <a:prstGeom prst="rect">
              <a:avLst/>
            </a:prstGeom>
            <a:solidFill>
              <a:srgbClr val="0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bwMode="gray">
            <a:xfrm>
              <a:off x="12358552" y="4187002"/>
              <a:ext cx="284385" cy="284385"/>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bwMode="gray">
            <a:xfrm>
              <a:off x="12358552"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bwMode="gray">
            <a:xfrm>
              <a:off x="12358552"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bwMode="gray">
            <a:xfrm>
              <a:off x="12358552"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58">
            <a:extLst>
              <a:ext uri="{FF2B5EF4-FFF2-40B4-BE49-F238E27FC236}">
                <a16:creationId xmlns:a16="http://schemas.microsoft.com/office/drawing/2014/main" id="{DD70878B-8307-44FE-A052-F6C4CE9B8DC5}"/>
              </a:ext>
            </a:extLst>
          </p:cNvPr>
          <p:cNvSpPr>
            <a:spLocks noChangeArrowheads="1"/>
          </p:cNvSpPr>
          <p:nvPr userDrawn="1"/>
        </p:nvSpPr>
        <p:spPr bwMode="gray">
          <a:xfrm>
            <a:off x="8511611" y="772748"/>
            <a:ext cx="2998363" cy="1764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Subhead_Only">
    <p:spTree>
      <p:nvGrpSpPr>
        <p:cNvPr id="1" name=""/>
        <p:cNvGrpSpPr/>
        <p:nvPr/>
      </p:nvGrpSpPr>
      <p:grpSpPr>
        <a:xfrm>
          <a:off x="0" y="0"/>
          <a:ext cx="0" cy="0"/>
          <a:chOff x="0" y="0"/>
          <a:chExt cx="0" cy="0"/>
        </a:xfrm>
      </p:grpSpPr>
      <p:sp>
        <p:nvSpPr>
          <p:cNvPr id="12"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3"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9" name="Footer Placeholder 6"/>
          <p:cNvSpPr>
            <a:spLocks noGrp="1"/>
          </p:cNvSpPr>
          <p:nvPr>
            <p:ph type="ftr" sz="quarter" idx="10"/>
          </p:nvPr>
        </p:nvSpPr>
        <p:spPr>
          <a:xfrm>
            <a:off x="384693" y="6387858"/>
            <a:ext cx="9116145" cy="338087"/>
          </a:xfrm>
        </p:spPr>
        <p:txBody>
          <a:bodyPr/>
          <a:lstStyle/>
          <a:p>
            <a:endParaRPr lang="en-US" dirty="0"/>
          </a:p>
        </p:txBody>
      </p:sp>
      <p:sp>
        <p:nvSpPr>
          <p:cNvPr id="15"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6"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ogo Only">
    <p:spTree>
      <p:nvGrpSpPr>
        <p:cNvPr id="1" name=""/>
        <p:cNvGrpSpPr/>
        <p:nvPr/>
      </p:nvGrpSpPr>
      <p:grpSpPr>
        <a:xfrm>
          <a:off x="0" y="0"/>
          <a:ext cx="0" cy="0"/>
          <a:chOff x="0" y="0"/>
          <a:chExt cx="0" cy="0"/>
        </a:xfrm>
      </p:grpSpPr>
      <p:sp>
        <p:nvSpPr>
          <p:cNvPr id="9" name="Footer Placeholder 6"/>
          <p:cNvSpPr>
            <a:spLocks noGrp="1"/>
          </p:cNvSpPr>
          <p:nvPr>
            <p:ph type="ftr" sz="quarter" idx="10"/>
          </p:nvPr>
        </p:nvSpPr>
        <p:spPr>
          <a:xfrm>
            <a:off x="384693" y="6387858"/>
            <a:ext cx="9116145" cy="338087"/>
          </a:xfrm>
        </p:spPr>
        <p:txBody>
          <a:bodyPr/>
          <a:lstStyle/>
          <a:p>
            <a:endParaRPr lang="en-US" dirty="0"/>
          </a:p>
        </p:txBody>
      </p:sp>
      <p:sp>
        <p:nvSpPr>
          <p:cNvPr id="11"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2"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84694" y="6387858"/>
            <a:ext cx="9119524" cy="338087"/>
          </a:xfrm>
        </p:spPr>
        <p:txBody>
          <a:bodyPr/>
          <a:lstStyle/>
          <a:p>
            <a:endParaRPr lang="en-US"/>
          </a:p>
        </p:txBody>
      </p:sp>
      <p:sp>
        <p:nvSpPr>
          <p:cNvPr id="8" name="Slide Number Placeholder 5"/>
          <p:cNvSpPr txBox="1">
            <a:spLocks/>
          </p:cNvSpPr>
          <p:nvPr/>
        </p:nvSpPr>
        <p:spPr>
          <a:xfrm>
            <a:off x="11615748" y="6419366"/>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tx1"/>
                </a:solidFill>
              </a:rPr>
              <a:t>‹#›</a:t>
            </a:fld>
            <a:endParaRPr lang="en-US" sz="900" dirty="0">
              <a:solidFill>
                <a:schemeClr val="tx1"/>
              </a:solidFill>
            </a:endParaRPr>
          </a:p>
        </p:txBody>
      </p:sp>
      <p:grpSp>
        <p:nvGrpSpPr>
          <p:cNvPr id="4" name="Group 3"/>
          <p:cNvGrpSpPr/>
          <p:nvPr/>
        </p:nvGrpSpPr>
        <p:grpSpPr>
          <a:xfrm>
            <a:off x="12420545" y="0"/>
            <a:ext cx="284385" cy="5779689"/>
            <a:chOff x="12358552" y="0"/>
            <a:chExt cx="284385" cy="5779689"/>
          </a:xfrm>
        </p:grpSpPr>
        <p:sp>
          <p:nvSpPr>
            <p:cNvPr id="6" name="Rectangle 5"/>
            <p:cNvSpPr/>
            <p:nvPr/>
          </p:nvSpPr>
          <p:spPr>
            <a:xfrm>
              <a:off x="12358552" y="0"/>
              <a:ext cx="284385" cy="284385"/>
            </a:xfrm>
            <a:prstGeom prst="rect">
              <a:avLst/>
            </a:prstGeom>
            <a:solidFill>
              <a:srgbClr val="34B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358552"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358552"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358552"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358552"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358552"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358552"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358552" y="2874528"/>
              <a:ext cx="284385" cy="284385"/>
            </a:xfrm>
            <a:prstGeom prst="rect">
              <a:avLst/>
            </a:prstGeom>
            <a:solidFill>
              <a:srgbClr val="06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358552" y="3206436"/>
              <a:ext cx="284385" cy="284385"/>
            </a:xfrm>
            <a:prstGeom prst="rect">
              <a:avLst/>
            </a:prstGeom>
            <a:solidFill>
              <a:srgbClr val="00C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358552" y="3853100"/>
              <a:ext cx="284385" cy="284385"/>
            </a:xfrm>
            <a:prstGeom prst="rect">
              <a:avLst/>
            </a:prstGeom>
            <a:solidFill>
              <a:srgbClr val="0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358552" y="4187002"/>
              <a:ext cx="284385" cy="284385"/>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358552"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358552"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358552"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1" name="Rectangle 60"/>
          <p:cNvSpPr>
            <a:spLocks noChangeArrowheads="1"/>
          </p:cNvSpPr>
          <p:nvPr/>
        </p:nvSpPr>
        <p:spPr bwMode="gray">
          <a:xfrm>
            <a:off x="582283" y="-1"/>
            <a:ext cx="3078445" cy="685800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TextBox 160"/>
          <p:cNvSpPr txBox="1"/>
          <p:nvPr/>
        </p:nvSpPr>
        <p:spPr bwMode="white">
          <a:xfrm>
            <a:off x="946623" y="835016"/>
            <a:ext cx="1816547" cy="4999475"/>
          </a:xfrm>
          <a:prstGeom prst="rect">
            <a:avLst/>
          </a:prstGeom>
          <a:noFill/>
        </p:spPr>
        <p:txBody>
          <a:bodyPr wrap="square" rtlCol="0" anchor="ctr" anchorCtr="0">
            <a:noAutofit/>
          </a:bodyPr>
          <a:lstStyle/>
          <a:p>
            <a:r>
              <a:rPr lang="en-US" sz="2800" b="1" dirty="0">
                <a:solidFill>
                  <a:schemeClr val="bg1"/>
                </a:solidFill>
              </a:rPr>
              <a:t>Table</a:t>
            </a:r>
            <a:r>
              <a:rPr lang="en-US" sz="2800" b="1" baseline="0" dirty="0">
                <a:solidFill>
                  <a:schemeClr val="bg1"/>
                </a:solidFill>
              </a:rPr>
              <a:t> of Contents</a:t>
            </a:r>
            <a:endParaRPr lang="en-US" sz="2800" b="1" dirty="0">
              <a:solidFill>
                <a:schemeClr val="bg1"/>
              </a:solidFill>
            </a:endParaRPr>
          </a:p>
        </p:txBody>
      </p:sp>
      <p:sp>
        <p:nvSpPr>
          <p:cNvPr id="164" name="Text Placeholder 163"/>
          <p:cNvSpPr>
            <a:spLocks noGrp="1"/>
          </p:cNvSpPr>
          <p:nvPr>
            <p:ph type="body" sz="quarter" idx="11" hasCustomPrompt="1"/>
          </p:nvPr>
        </p:nvSpPr>
        <p:spPr>
          <a:xfrm>
            <a:off x="4236980" y="835016"/>
            <a:ext cx="7090641" cy="4999475"/>
          </a:xfrm>
          <a:prstGeom prst="rect">
            <a:avLst/>
          </a:prstGeom>
        </p:spPr>
        <p:txBody>
          <a:bodyPr anchor="ctr"/>
          <a:lstStyle>
            <a:lvl1pPr marL="228600" indent="-228600">
              <a:lnSpc>
                <a:spcPct val="100000"/>
              </a:lnSpc>
              <a:spcBef>
                <a:spcPts val="2000"/>
              </a:spcBef>
              <a:buClr>
                <a:schemeClr val="accent1"/>
              </a:buClr>
              <a:buFont typeface="Arial" panose="020B0604020202020204" pitchFamily="34" charset="0"/>
              <a:buChar char="+"/>
              <a:defRPr sz="1800" baseline="0"/>
            </a:lvl1pPr>
            <a:lvl2pPr marL="400050" indent="-171450">
              <a:buClr>
                <a:schemeClr val="bg2"/>
              </a:buClr>
              <a:defRPr sz="1800"/>
            </a:lvl2pPr>
            <a:lvl3pPr>
              <a:defRPr sz="1800"/>
            </a:lvl3pPr>
            <a:lvl4pPr>
              <a:defRPr sz="1800"/>
            </a:lvl4pPr>
            <a:lvl5pPr>
              <a:defRPr sz="1800"/>
            </a:lvl5pPr>
          </a:lstStyle>
          <a:p>
            <a:pPr lvl="0"/>
            <a:r>
              <a:rPr lang="en-US" dirty="0"/>
              <a:t>Arial 18pt TOC</a:t>
            </a:r>
          </a:p>
        </p:txBody>
      </p:sp>
      <p:sp>
        <p:nvSpPr>
          <p:cNvPr id="26" name="Rectangle 58"/>
          <p:cNvSpPr>
            <a:spLocks noChangeArrowheads="1"/>
          </p:cNvSpPr>
          <p:nvPr/>
        </p:nvSpPr>
        <p:spPr bwMode="gray">
          <a:xfrm>
            <a:off x="3660728" y="6420040"/>
            <a:ext cx="8035279" cy="1778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7" name="Rectangle 58"/>
          <p:cNvSpPr>
            <a:spLocks noChangeArrowheads="1"/>
          </p:cNvSpPr>
          <p:nvPr/>
        </p:nvSpPr>
        <p:spPr bwMode="white">
          <a:xfrm>
            <a:off x="582284" y="6420040"/>
            <a:ext cx="3078444" cy="17780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8" name="Rectangle 58"/>
          <p:cNvSpPr>
            <a:spLocks noChangeArrowheads="1"/>
          </p:cNvSpPr>
          <p:nvPr/>
        </p:nvSpPr>
        <p:spPr bwMode="gray">
          <a:xfrm>
            <a:off x="6033" y="6420040"/>
            <a:ext cx="576252" cy="1778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3" name="Rectangle 58"/>
          <p:cNvSpPr>
            <a:spLocks noChangeArrowheads="1"/>
          </p:cNvSpPr>
          <p:nvPr/>
        </p:nvSpPr>
        <p:spPr bwMode="gray">
          <a:xfrm>
            <a:off x="11615748" y="6420040"/>
            <a:ext cx="576252" cy="1778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4"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22" name="Rectangle 58"/>
          <p:cNvSpPr>
            <a:spLocks noChangeArrowheads="1"/>
          </p:cNvSpPr>
          <p:nvPr/>
        </p:nvSpPr>
        <p:spPr bwMode="gray">
          <a:xfrm rot="5400000">
            <a:off x="-2148815" y="3761537"/>
            <a:ext cx="6016625" cy="17630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5" name="Rectangle 4"/>
          <p:cNvSpPr/>
          <p:nvPr/>
        </p:nvSpPr>
        <p:spPr bwMode="gray">
          <a:xfrm>
            <a:off x="0" y="1786580"/>
            <a:ext cx="8515386" cy="42598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 name="Title 1"/>
          <p:cNvSpPr>
            <a:spLocks noGrp="1"/>
          </p:cNvSpPr>
          <p:nvPr>
            <p:ph type="title" hasCustomPrompt="1"/>
          </p:nvPr>
        </p:nvSpPr>
        <p:spPr bwMode="white">
          <a:xfrm>
            <a:off x="1721276" y="2107576"/>
            <a:ext cx="6494469" cy="3616037"/>
          </a:xfrm>
          <a:prstGeom prst="rect">
            <a:avLst/>
          </a:prstGeom>
        </p:spPr>
        <p:txBody>
          <a:bodyPr anchor="ctr" anchorCtr="0"/>
          <a:lstStyle>
            <a:lvl1pPr>
              <a:defRPr sz="2800" b="1">
                <a:solidFill>
                  <a:schemeClr val="bg1"/>
                </a:solidFill>
              </a:defRPr>
            </a:lvl1pPr>
          </a:lstStyle>
          <a:p>
            <a:r>
              <a:rPr lang="en-US" dirty="0"/>
              <a:t>Dividers Are 28pt Arial Bold Title Case</a:t>
            </a:r>
          </a:p>
        </p:txBody>
      </p:sp>
      <p:sp>
        <p:nvSpPr>
          <p:cNvPr id="16" name="Rectangle 58"/>
          <p:cNvSpPr>
            <a:spLocks noChangeArrowheads="1"/>
          </p:cNvSpPr>
          <p:nvPr/>
        </p:nvSpPr>
        <p:spPr bwMode="white">
          <a:xfrm rot="5400000">
            <a:off x="-1272658" y="3828727"/>
            <a:ext cx="4261751" cy="173737"/>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8" name="Slide Number Placeholder 5"/>
          <p:cNvSpPr txBox="1">
            <a:spLocks/>
          </p:cNvSpPr>
          <p:nvPr/>
        </p:nvSpPr>
        <p:spPr>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tx1"/>
                </a:solidFill>
              </a:rPr>
              <a:t>‹#›</a:t>
            </a:fld>
            <a:endParaRPr lang="en-US" sz="900" dirty="0">
              <a:solidFill>
                <a:schemeClr val="tx1"/>
              </a:solidFill>
            </a:endParaRPr>
          </a:p>
        </p:txBody>
      </p:sp>
      <p:sp>
        <p:nvSpPr>
          <p:cNvPr id="19" name="Rectangle 58"/>
          <p:cNvSpPr>
            <a:spLocks noChangeArrowheads="1"/>
          </p:cNvSpPr>
          <p:nvPr/>
        </p:nvSpPr>
        <p:spPr bwMode="gray">
          <a:xfrm>
            <a:off x="771351" y="771348"/>
            <a:ext cx="10999471" cy="180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3" name="Rectangle 58"/>
          <p:cNvSpPr>
            <a:spLocks noChangeArrowheads="1"/>
          </p:cNvSpPr>
          <p:nvPr/>
        </p:nvSpPr>
        <p:spPr bwMode="gray">
          <a:xfrm>
            <a:off x="11506198" y="771348"/>
            <a:ext cx="697189" cy="1800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ought Slide">
    <p:spTree>
      <p:nvGrpSpPr>
        <p:cNvPr id="1" name=""/>
        <p:cNvGrpSpPr/>
        <p:nvPr/>
      </p:nvGrpSpPr>
      <p:grpSpPr>
        <a:xfrm>
          <a:off x="0" y="0"/>
          <a:ext cx="0" cy="0"/>
          <a:chOff x="0" y="0"/>
          <a:chExt cx="0" cy="0"/>
        </a:xfrm>
      </p:grpSpPr>
      <p:sp>
        <p:nvSpPr>
          <p:cNvPr id="5" name="Rectangle 4"/>
          <p:cNvSpPr/>
          <p:nvPr/>
        </p:nvSpPr>
        <p:spPr bwMode="ltGray">
          <a:xfrm>
            <a:off x="0" y="0"/>
            <a:ext cx="12192000"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 name="Title 1"/>
          <p:cNvSpPr>
            <a:spLocks noGrp="1"/>
          </p:cNvSpPr>
          <p:nvPr>
            <p:ph type="title" hasCustomPrompt="1"/>
          </p:nvPr>
        </p:nvSpPr>
        <p:spPr bwMode="white">
          <a:xfrm>
            <a:off x="1053219" y="914400"/>
            <a:ext cx="10085832" cy="5029199"/>
          </a:xfrm>
          <a:prstGeom prst="rect">
            <a:avLst/>
          </a:prstGeom>
        </p:spPr>
        <p:txBody>
          <a:bodyPr anchor="ctr" anchorCtr="0"/>
          <a:lstStyle>
            <a:lvl1pPr>
              <a:defRPr sz="3600" b="0">
                <a:solidFill>
                  <a:schemeClr val="bg1"/>
                </a:solidFill>
              </a:defRPr>
            </a:lvl1pPr>
          </a:lstStyle>
          <a:p>
            <a:r>
              <a:rPr lang="en-US" dirty="0"/>
              <a:t>Thought slides are 36pt Arial sentence case</a:t>
            </a:r>
          </a:p>
        </p:txBody>
      </p:sp>
    </p:spTree>
  </p:cSld>
  <p:clrMapOvr>
    <a:masterClrMapping/>
  </p:clrMapOvr>
  <p:transition spd="med">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4" y="1286359"/>
            <a:ext cx="11338560" cy="4866467"/>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7" name="Footer Placeholder 6"/>
          <p:cNvSpPr>
            <a:spLocks noGrp="1"/>
          </p:cNvSpPr>
          <p:nvPr>
            <p:ph type="ftr" sz="quarter" idx="10"/>
          </p:nvPr>
        </p:nvSpPr>
        <p:spPr>
          <a:xfrm>
            <a:off x="384693" y="6387858"/>
            <a:ext cx="9116145" cy="338087"/>
          </a:xfrm>
        </p:spPr>
        <p:txBody>
          <a:bodyPr/>
          <a:lstStyle/>
          <a:p>
            <a:endParaRPr lang="en-US" dirty="0"/>
          </a:p>
        </p:txBody>
      </p:sp>
      <p:sp>
        <p:nvSpPr>
          <p:cNvPr id="10"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1"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
        <p:nvSpPr>
          <p:cNvPr id="13"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grpSp>
        <p:nvGrpSpPr>
          <p:cNvPr id="8" name="Group 7"/>
          <p:cNvGrpSpPr/>
          <p:nvPr/>
        </p:nvGrpSpPr>
        <p:grpSpPr bwMode="gray">
          <a:xfrm>
            <a:off x="12420545" y="0"/>
            <a:ext cx="284385" cy="5779689"/>
            <a:chOff x="12358552" y="0"/>
            <a:chExt cx="284385" cy="5779689"/>
          </a:xfrm>
        </p:grpSpPr>
        <p:sp>
          <p:nvSpPr>
            <p:cNvPr id="9" name="Rectangle 8"/>
            <p:cNvSpPr/>
            <p:nvPr/>
          </p:nvSpPr>
          <p:spPr bwMode="gray">
            <a:xfrm>
              <a:off x="12358552" y="0"/>
              <a:ext cx="284385" cy="284385"/>
            </a:xfrm>
            <a:prstGeom prst="rect">
              <a:avLst/>
            </a:prstGeom>
            <a:solidFill>
              <a:srgbClr val="34B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bwMode="gray">
            <a:xfrm>
              <a:off x="12358552"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bwMode="gray">
            <a:xfrm>
              <a:off x="12358552"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bwMode="gray">
            <a:xfrm>
              <a:off x="12358552"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bwMode="gray">
            <a:xfrm>
              <a:off x="12358552"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bwMode="gray">
            <a:xfrm>
              <a:off x="12358552"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bwMode="gray">
            <a:xfrm>
              <a:off x="12358552"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bwMode="gray">
            <a:xfrm>
              <a:off x="12358552" y="2874528"/>
              <a:ext cx="284385" cy="284385"/>
            </a:xfrm>
            <a:prstGeom prst="rect">
              <a:avLst/>
            </a:prstGeom>
            <a:solidFill>
              <a:srgbClr val="06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bwMode="gray">
            <a:xfrm>
              <a:off x="12358552" y="3206436"/>
              <a:ext cx="284385" cy="284385"/>
            </a:xfrm>
            <a:prstGeom prst="rect">
              <a:avLst/>
            </a:prstGeom>
            <a:solidFill>
              <a:srgbClr val="00C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bwMode="gray">
            <a:xfrm>
              <a:off x="12358552" y="3853100"/>
              <a:ext cx="284385" cy="284385"/>
            </a:xfrm>
            <a:prstGeom prst="rect">
              <a:avLst/>
            </a:prstGeom>
            <a:solidFill>
              <a:srgbClr val="0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bwMode="gray">
            <a:xfrm>
              <a:off x="12358552" y="4187002"/>
              <a:ext cx="284385" cy="284385"/>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bwMode="gray">
            <a:xfrm>
              <a:off x="12358552"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bwMode="gray">
            <a:xfrm>
              <a:off x="12358552"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bwMode="gray">
            <a:xfrm>
              <a:off x="12358552"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_Subhead">
    <p:spTree>
      <p:nvGrpSpPr>
        <p:cNvPr id="1" name=""/>
        <p:cNvGrpSpPr/>
        <p:nvPr/>
      </p:nvGrpSpPr>
      <p:grpSpPr>
        <a:xfrm>
          <a:off x="0" y="0"/>
          <a:ext cx="0" cy="0"/>
          <a:chOff x="0" y="0"/>
          <a:chExt cx="0" cy="0"/>
        </a:xfrm>
      </p:grpSpPr>
      <p:sp>
        <p:nvSpPr>
          <p:cNvPr id="9" name="Text Placeholder 8"/>
          <p:cNvSpPr>
            <a:spLocks noGrp="1"/>
          </p:cNvSpPr>
          <p:nvPr>
            <p:ph type="body" sz="quarter" idx="16" hasCustomPrompt="1"/>
          </p:nvPr>
        </p:nvSpPr>
        <p:spPr>
          <a:xfrm>
            <a:off x="384694" y="1091062"/>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2"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3" name="Content Placeholder 2"/>
          <p:cNvSpPr>
            <a:spLocks noGrp="1"/>
          </p:cNvSpPr>
          <p:nvPr>
            <p:ph idx="1" hasCustomPrompt="1"/>
          </p:nvPr>
        </p:nvSpPr>
        <p:spPr>
          <a:xfrm>
            <a:off x="384694" y="1702631"/>
            <a:ext cx="11338560" cy="4434698"/>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0" name="Footer Placeholder 6"/>
          <p:cNvSpPr>
            <a:spLocks noGrp="1"/>
          </p:cNvSpPr>
          <p:nvPr>
            <p:ph type="ftr" sz="quarter" idx="10"/>
          </p:nvPr>
        </p:nvSpPr>
        <p:spPr>
          <a:xfrm>
            <a:off x="384693" y="6387858"/>
            <a:ext cx="9116145" cy="338087"/>
          </a:xfrm>
        </p:spPr>
        <p:txBody>
          <a:bodyPr/>
          <a:lstStyle/>
          <a:p>
            <a:endParaRPr lang="en-US" dirty="0"/>
          </a:p>
        </p:txBody>
      </p:sp>
      <p:sp>
        <p:nvSpPr>
          <p:cNvPr id="13"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4"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_Callout Opt1">
    <p:spTree>
      <p:nvGrpSpPr>
        <p:cNvPr id="1" name=""/>
        <p:cNvGrpSpPr/>
        <p:nvPr/>
      </p:nvGrpSpPr>
      <p:grpSpPr>
        <a:xfrm>
          <a:off x="0" y="0"/>
          <a:ext cx="0" cy="0"/>
          <a:chOff x="0" y="0"/>
          <a:chExt cx="0" cy="0"/>
        </a:xfrm>
      </p:grpSpPr>
      <p:sp>
        <p:nvSpPr>
          <p:cNvPr id="8" name="Text Placeholder 11"/>
          <p:cNvSpPr>
            <a:spLocks noGrp="1"/>
          </p:cNvSpPr>
          <p:nvPr>
            <p:ph type="body" sz="quarter" idx="15" hasCustomPrompt="1"/>
          </p:nvPr>
        </p:nvSpPr>
        <p:spPr bwMode="gray">
          <a:xfrm>
            <a:off x="8132063" y="1876358"/>
            <a:ext cx="3764662" cy="4323305"/>
          </a:xfrm>
          <a:prstGeom prst="rect">
            <a:avLst/>
          </a:prstGeom>
        </p:spPr>
        <p:txBody>
          <a:bodyPr wrap="square" anchor="t" anchorCtr="0">
            <a:noAutofit/>
          </a:bodyPr>
          <a:lstStyle>
            <a:lvl1pPr marL="0" marR="0" indent="0" algn="l" defTabSz="1219170" rtl="0" eaLnBrk="0" fontAlgn="base" latinLnBrk="0" hangingPunct="0">
              <a:lnSpc>
                <a:spcPct val="100000"/>
              </a:lnSpc>
              <a:spcBef>
                <a:spcPts val="0"/>
              </a:spcBef>
              <a:spcAft>
                <a:spcPct val="0"/>
              </a:spcAft>
              <a:buClrTx/>
              <a:buSzTx/>
              <a:buFontTx/>
              <a:buNone/>
              <a:tabLst/>
              <a:defRPr sz="1600" b="1" i="0" baseline="0">
                <a:solidFill>
                  <a:schemeClr val="accent3"/>
                </a:solidFill>
                <a:latin typeface="+mj-lt"/>
              </a:defRPr>
            </a:lvl1pPr>
            <a:lvl2pPr marL="230188" indent="-119063">
              <a:lnSpc>
                <a:spcPct val="100000"/>
              </a:lnSpc>
              <a:buFont typeface="Arial"/>
              <a:buChar char="•"/>
              <a:defRPr sz="1200" b="0" i="0" baseline="0">
                <a:solidFill>
                  <a:schemeClr val="accent1"/>
                </a:solidFill>
                <a:latin typeface="+mj-lt"/>
                <a:cs typeface="Arial"/>
              </a:defRPr>
            </a:lvl2pPr>
            <a:lvl3pPr marL="609585" indent="-228594">
              <a:lnSpc>
                <a:spcPct val="100000"/>
              </a:lnSpc>
              <a:buFont typeface="Arial" pitchFamily="34" charset="0"/>
              <a:buChar char="•"/>
              <a:defRPr sz="1200" b="0" i="0">
                <a:solidFill>
                  <a:schemeClr val="bg1"/>
                </a:solidFill>
                <a:latin typeface="+mj-lt"/>
                <a:cs typeface="Arial"/>
              </a:defRPr>
            </a:lvl3pPr>
            <a:lvl4pPr>
              <a:defRPr sz="2133" b="0" i="0">
                <a:latin typeface="Georgia" pitchFamily="18" charset="0"/>
              </a:defRPr>
            </a:lvl4pPr>
          </a:lstStyle>
          <a:p>
            <a:pPr lvl="0"/>
            <a:r>
              <a:rPr lang="en-US" noProof="0" dirty="0"/>
              <a:t>Callouts are 16pt Arial Bold sentence case lorem ipsum dolor sit </a:t>
            </a:r>
            <a:r>
              <a:rPr lang="en-US" noProof="0" dirty="0" err="1"/>
              <a:t>amet</a:t>
            </a:r>
            <a:r>
              <a:rPr lang="en-US" noProof="0" dirty="0"/>
              <a:t>, </a:t>
            </a:r>
            <a:r>
              <a:rPr lang="en-US" noProof="0" dirty="0" err="1"/>
              <a:t>consec</a:t>
            </a:r>
            <a:r>
              <a:rPr lang="en-US" noProof="0" dirty="0"/>
              <a:t> </a:t>
            </a:r>
            <a:r>
              <a:rPr lang="en-US" noProof="0" dirty="0" err="1"/>
              <a:t>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tincidunt</a:t>
            </a:r>
            <a:r>
              <a:rPr lang="en-US" noProof="0" dirty="0"/>
              <a:t> </a:t>
            </a:r>
            <a:r>
              <a:rPr lang="en-US" noProof="0" dirty="0" err="1"/>
              <a:t>ut</a:t>
            </a:r>
            <a:r>
              <a:rPr lang="en-US" noProof="0" dirty="0"/>
              <a:t> </a:t>
            </a:r>
            <a:r>
              <a:rPr lang="en-US" noProof="0" dirty="0" err="1"/>
              <a:t>laoreet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Lorem ipsum dolor sit </a:t>
            </a:r>
            <a:r>
              <a:rPr lang="en-US" noProof="0" dirty="0" err="1"/>
              <a:t>amet</a:t>
            </a:r>
            <a:r>
              <a:rPr lang="en-US" noProof="0" dirty="0"/>
              <a:t>, </a:t>
            </a:r>
            <a:r>
              <a:rPr lang="en-US" noProof="0" dirty="0" err="1"/>
              <a:t>consectetuer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ut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a:t>
            </a:r>
          </a:p>
        </p:txBody>
      </p:sp>
      <p:sp>
        <p:nvSpPr>
          <p:cNvPr id="6" name="Rectangle 5"/>
          <p:cNvSpPr/>
          <p:nvPr/>
        </p:nvSpPr>
        <p:spPr bwMode="gray">
          <a:xfrm>
            <a:off x="8220075" y="1687496"/>
            <a:ext cx="3971925" cy="95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 name="Content Placeholder 2"/>
          <p:cNvSpPr>
            <a:spLocks noGrp="1"/>
          </p:cNvSpPr>
          <p:nvPr>
            <p:ph idx="1" hasCustomPrompt="1"/>
          </p:nvPr>
        </p:nvSpPr>
        <p:spPr>
          <a:xfrm>
            <a:off x="384694" y="1702630"/>
            <a:ext cx="7492481" cy="4512189"/>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4"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5"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6" name="Footer Placeholder 6"/>
          <p:cNvSpPr>
            <a:spLocks noGrp="1"/>
          </p:cNvSpPr>
          <p:nvPr>
            <p:ph type="ftr" sz="quarter" idx="10"/>
          </p:nvPr>
        </p:nvSpPr>
        <p:spPr>
          <a:xfrm>
            <a:off x="384693" y="6387858"/>
            <a:ext cx="9116145" cy="338087"/>
          </a:xfrm>
        </p:spPr>
        <p:txBody>
          <a:bodyPr/>
          <a:lstStyle/>
          <a:p>
            <a:endParaRPr lang="en-US" dirty="0"/>
          </a:p>
        </p:txBody>
      </p:sp>
      <p:sp>
        <p:nvSpPr>
          <p:cNvPr id="18"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9"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_Callout Opt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4" y="1702630"/>
            <a:ext cx="7492481" cy="4496691"/>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3" name="Text Placeholder 11"/>
          <p:cNvSpPr>
            <a:spLocks noGrp="1"/>
          </p:cNvSpPr>
          <p:nvPr>
            <p:ph type="body" sz="quarter" idx="15" hasCustomPrompt="1"/>
          </p:nvPr>
        </p:nvSpPr>
        <p:spPr bwMode="gray">
          <a:xfrm>
            <a:off x="8132063" y="1876358"/>
            <a:ext cx="3764662" cy="4308456"/>
          </a:xfrm>
          <a:prstGeom prst="rect">
            <a:avLst/>
          </a:prstGeom>
        </p:spPr>
        <p:txBody>
          <a:bodyPr wrap="square" anchor="t" anchorCtr="0">
            <a:noAutofit/>
          </a:bodyPr>
          <a:lstStyle>
            <a:lvl1pPr marL="0" marR="0" indent="0" algn="l" defTabSz="1219170" rtl="0" eaLnBrk="0" fontAlgn="base" latinLnBrk="0" hangingPunct="0">
              <a:lnSpc>
                <a:spcPct val="100000"/>
              </a:lnSpc>
              <a:spcBef>
                <a:spcPts val="0"/>
              </a:spcBef>
              <a:spcAft>
                <a:spcPct val="0"/>
              </a:spcAft>
              <a:buClrTx/>
              <a:buSzTx/>
              <a:buFontTx/>
              <a:buNone/>
              <a:tabLst/>
              <a:defRPr sz="1600" b="1" i="0" baseline="0">
                <a:solidFill>
                  <a:schemeClr val="accent4"/>
                </a:solidFill>
                <a:latin typeface="+mj-lt"/>
              </a:defRPr>
            </a:lvl1pPr>
            <a:lvl2pPr marL="230188" indent="-119063">
              <a:lnSpc>
                <a:spcPct val="100000"/>
              </a:lnSpc>
              <a:buFont typeface="Arial"/>
              <a:buChar char="•"/>
              <a:defRPr sz="1200" b="0" i="0" baseline="0">
                <a:solidFill>
                  <a:schemeClr val="accent1"/>
                </a:solidFill>
                <a:latin typeface="+mj-lt"/>
                <a:cs typeface="Arial"/>
              </a:defRPr>
            </a:lvl2pPr>
            <a:lvl3pPr marL="609585" indent="-228594">
              <a:lnSpc>
                <a:spcPct val="100000"/>
              </a:lnSpc>
              <a:buFont typeface="Arial" pitchFamily="34" charset="0"/>
              <a:buChar char="•"/>
              <a:defRPr sz="1200" b="0" i="0">
                <a:solidFill>
                  <a:schemeClr val="bg1"/>
                </a:solidFill>
                <a:latin typeface="+mj-lt"/>
                <a:cs typeface="Arial"/>
              </a:defRPr>
            </a:lvl3pPr>
            <a:lvl4pPr>
              <a:defRPr sz="2133" b="0" i="0">
                <a:latin typeface="Georgia" pitchFamily="18" charset="0"/>
              </a:defRPr>
            </a:lvl4pPr>
          </a:lstStyle>
          <a:p>
            <a:pPr lvl="0"/>
            <a:r>
              <a:rPr lang="en-US" noProof="0" dirty="0"/>
              <a:t>Callouts are 16pt Arial Bold sentence case lorem ipsum dolor sit </a:t>
            </a:r>
            <a:r>
              <a:rPr lang="en-US" noProof="0" dirty="0" err="1"/>
              <a:t>amet</a:t>
            </a:r>
            <a:r>
              <a:rPr lang="en-US" noProof="0" dirty="0"/>
              <a:t>, </a:t>
            </a:r>
            <a:r>
              <a:rPr lang="en-US" noProof="0" dirty="0" err="1"/>
              <a:t>consec</a:t>
            </a:r>
            <a:r>
              <a:rPr lang="en-US" noProof="0" dirty="0"/>
              <a:t> </a:t>
            </a:r>
            <a:r>
              <a:rPr lang="en-US" noProof="0" dirty="0" err="1"/>
              <a:t>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tincidunt</a:t>
            </a:r>
            <a:r>
              <a:rPr lang="en-US" noProof="0" dirty="0"/>
              <a:t> </a:t>
            </a:r>
            <a:r>
              <a:rPr lang="en-US" noProof="0" dirty="0" err="1"/>
              <a:t>ut</a:t>
            </a:r>
            <a:r>
              <a:rPr lang="en-US" noProof="0" dirty="0"/>
              <a:t> </a:t>
            </a:r>
            <a:r>
              <a:rPr lang="en-US" noProof="0" dirty="0" err="1"/>
              <a:t>laoreet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Lorem ipsum dolor sit </a:t>
            </a:r>
            <a:r>
              <a:rPr lang="en-US" noProof="0" dirty="0" err="1"/>
              <a:t>amet</a:t>
            </a:r>
            <a:r>
              <a:rPr lang="en-US" noProof="0" dirty="0"/>
              <a:t>, </a:t>
            </a:r>
            <a:r>
              <a:rPr lang="en-US" noProof="0" dirty="0" err="1"/>
              <a:t>consectetuer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ut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a:t>
            </a:r>
          </a:p>
        </p:txBody>
      </p:sp>
      <p:sp>
        <p:nvSpPr>
          <p:cNvPr id="14" name="Rectangle 13"/>
          <p:cNvSpPr/>
          <p:nvPr/>
        </p:nvSpPr>
        <p:spPr bwMode="gray">
          <a:xfrm>
            <a:off x="8220075" y="1687496"/>
            <a:ext cx="397192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6"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7"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8" name="Footer Placeholder 6"/>
          <p:cNvSpPr>
            <a:spLocks noGrp="1"/>
          </p:cNvSpPr>
          <p:nvPr>
            <p:ph type="ftr" sz="quarter" idx="10"/>
          </p:nvPr>
        </p:nvSpPr>
        <p:spPr>
          <a:xfrm>
            <a:off x="384693" y="6387858"/>
            <a:ext cx="9116145" cy="338087"/>
          </a:xfrm>
        </p:spPr>
        <p:txBody>
          <a:bodyPr/>
          <a:lstStyle/>
          <a:p>
            <a:endParaRPr lang="en-US" dirty="0"/>
          </a:p>
        </p:txBody>
      </p:sp>
      <p:sp>
        <p:nvSpPr>
          <p:cNvPr id="20"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1"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_Callout Opt3">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4" y="1702630"/>
            <a:ext cx="7492481" cy="4512189"/>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2" name="Text Placeholder 11"/>
          <p:cNvSpPr>
            <a:spLocks noGrp="1"/>
          </p:cNvSpPr>
          <p:nvPr>
            <p:ph type="body" sz="quarter" idx="15" hasCustomPrompt="1"/>
          </p:nvPr>
        </p:nvSpPr>
        <p:spPr bwMode="gray">
          <a:xfrm>
            <a:off x="8132063" y="1876358"/>
            <a:ext cx="3764662" cy="4323305"/>
          </a:xfrm>
          <a:prstGeom prst="rect">
            <a:avLst/>
          </a:prstGeom>
        </p:spPr>
        <p:txBody>
          <a:bodyPr wrap="square" anchor="t" anchorCtr="0">
            <a:noAutofit/>
          </a:bodyPr>
          <a:lstStyle>
            <a:lvl1pPr marL="0" marR="0" indent="0" algn="l" defTabSz="1219170" rtl="0" eaLnBrk="0" fontAlgn="base" latinLnBrk="0" hangingPunct="0">
              <a:lnSpc>
                <a:spcPct val="100000"/>
              </a:lnSpc>
              <a:spcBef>
                <a:spcPts val="0"/>
              </a:spcBef>
              <a:spcAft>
                <a:spcPct val="0"/>
              </a:spcAft>
              <a:buClrTx/>
              <a:buSzTx/>
              <a:buFontTx/>
              <a:buNone/>
              <a:tabLst/>
              <a:defRPr sz="1600" b="1" i="0" baseline="0">
                <a:solidFill>
                  <a:schemeClr val="accent2"/>
                </a:solidFill>
                <a:latin typeface="+mj-lt"/>
              </a:defRPr>
            </a:lvl1pPr>
            <a:lvl2pPr marL="230188" indent="-119063">
              <a:lnSpc>
                <a:spcPct val="100000"/>
              </a:lnSpc>
              <a:buFont typeface="Arial"/>
              <a:buChar char="•"/>
              <a:defRPr sz="1200" b="0" i="0" baseline="0">
                <a:solidFill>
                  <a:schemeClr val="accent1"/>
                </a:solidFill>
                <a:latin typeface="+mj-lt"/>
                <a:cs typeface="Arial"/>
              </a:defRPr>
            </a:lvl2pPr>
            <a:lvl3pPr marL="609585" indent="-228594">
              <a:lnSpc>
                <a:spcPct val="100000"/>
              </a:lnSpc>
              <a:buFont typeface="Arial" pitchFamily="34" charset="0"/>
              <a:buChar char="•"/>
              <a:defRPr sz="1200" b="0" i="0">
                <a:solidFill>
                  <a:schemeClr val="bg1"/>
                </a:solidFill>
                <a:latin typeface="+mj-lt"/>
                <a:cs typeface="Arial"/>
              </a:defRPr>
            </a:lvl3pPr>
            <a:lvl4pPr>
              <a:defRPr sz="2133" b="0" i="0">
                <a:latin typeface="Georgia" pitchFamily="18" charset="0"/>
              </a:defRPr>
            </a:lvl4pPr>
          </a:lstStyle>
          <a:p>
            <a:pPr lvl="0"/>
            <a:r>
              <a:rPr lang="en-US" noProof="0" dirty="0"/>
              <a:t>Callouts are 16pt Arial Bold sentence case lorem ipsum dolor sit </a:t>
            </a:r>
            <a:r>
              <a:rPr lang="en-US" noProof="0" dirty="0" err="1"/>
              <a:t>amet</a:t>
            </a:r>
            <a:r>
              <a:rPr lang="en-US" noProof="0" dirty="0"/>
              <a:t>, </a:t>
            </a:r>
            <a:r>
              <a:rPr lang="en-US" noProof="0" dirty="0" err="1"/>
              <a:t>consec</a:t>
            </a:r>
            <a:r>
              <a:rPr lang="en-US" noProof="0" dirty="0"/>
              <a:t> </a:t>
            </a:r>
            <a:r>
              <a:rPr lang="en-US" noProof="0" dirty="0" err="1"/>
              <a:t>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tincidunt</a:t>
            </a:r>
            <a:r>
              <a:rPr lang="en-US" noProof="0" dirty="0"/>
              <a:t> </a:t>
            </a:r>
            <a:r>
              <a:rPr lang="en-US" noProof="0" dirty="0" err="1"/>
              <a:t>ut</a:t>
            </a:r>
            <a:r>
              <a:rPr lang="en-US" noProof="0" dirty="0"/>
              <a:t> </a:t>
            </a:r>
            <a:r>
              <a:rPr lang="en-US" noProof="0" dirty="0" err="1"/>
              <a:t>laoreet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Lorem ipsum dolor sit </a:t>
            </a:r>
            <a:r>
              <a:rPr lang="en-US" noProof="0" dirty="0" err="1"/>
              <a:t>amet</a:t>
            </a:r>
            <a:r>
              <a:rPr lang="en-US" noProof="0" dirty="0"/>
              <a:t>, </a:t>
            </a:r>
            <a:r>
              <a:rPr lang="en-US" noProof="0" dirty="0" err="1"/>
              <a:t>consectetuer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ut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a:t>
            </a:r>
          </a:p>
        </p:txBody>
      </p:sp>
      <p:sp>
        <p:nvSpPr>
          <p:cNvPr id="13" name="Rectangle 12"/>
          <p:cNvSpPr/>
          <p:nvPr/>
        </p:nvSpPr>
        <p:spPr bwMode="gray">
          <a:xfrm>
            <a:off x="8220075" y="1687496"/>
            <a:ext cx="3971925"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6"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7"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8" name="Footer Placeholder 6"/>
          <p:cNvSpPr>
            <a:spLocks noGrp="1"/>
          </p:cNvSpPr>
          <p:nvPr>
            <p:ph type="ftr" sz="quarter" idx="10"/>
          </p:nvPr>
        </p:nvSpPr>
        <p:spPr>
          <a:xfrm>
            <a:off x="384693" y="6387858"/>
            <a:ext cx="9116145" cy="338087"/>
          </a:xfrm>
        </p:spPr>
        <p:txBody>
          <a:bodyPr/>
          <a:lstStyle/>
          <a:p>
            <a:endParaRPr lang="en-US" dirty="0"/>
          </a:p>
        </p:txBody>
      </p:sp>
      <p:sp>
        <p:nvSpPr>
          <p:cNvPr id="20"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1"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3" y="1702631"/>
            <a:ext cx="5532120"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7" name="Content Placeholder 2"/>
          <p:cNvSpPr>
            <a:spLocks noGrp="1"/>
          </p:cNvSpPr>
          <p:nvPr>
            <p:ph idx="17" hasCustomPrompt="1"/>
          </p:nvPr>
        </p:nvSpPr>
        <p:spPr>
          <a:xfrm>
            <a:off x="6191134" y="1702631"/>
            <a:ext cx="5532120"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tabLst/>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3"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4"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5" name="Footer Placeholder 6"/>
          <p:cNvSpPr>
            <a:spLocks noGrp="1"/>
          </p:cNvSpPr>
          <p:nvPr>
            <p:ph type="ftr" sz="quarter" idx="10"/>
          </p:nvPr>
        </p:nvSpPr>
        <p:spPr>
          <a:xfrm>
            <a:off x="384693" y="6387858"/>
            <a:ext cx="9116145" cy="338087"/>
          </a:xfrm>
        </p:spPr>
        <p:txBody>
          <a:bodyPr/>
          <a:lstStyle/>
          <a:p>
            <a:endParaRPr lang="en-US" dirty="0"/>
          </a:p>
        </p:txBody>
      </p:sp>
      <p:sp>
        <p:nvSpPr>
          <p:cNvPr id="17"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8"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2" y="1702631"/>
            <a:ext cx="3616187"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7" name="Content Placeholder 2"/>
          <p:cNvSpPr>
            <a:spLocks noGrp="1"/>
          </p:cNvSpPr>
          <p:nvPr>
            <p:ph idx="17" hasCustomPrompt="1"/>
          </p:nvPr>
        </p:nvSpPr>
        <p:spPr>
          <a:xfrm>
            <a:off x="4245879" y="1702631"/>
            <a:ext cx="3616187"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8" name="Content Placeholder 2"/>
          <p:cNvSpPr>
            <a:spLocks noGrp="1"/>
          </p:cNvSpPr>
          <p:nvPr>
            <p:ph idx="18" hasCustomPrompt="1"/>
          </p:nvPr>
        </p:nvSpPr>
        <p:spPr>
          <a:xfrm>
            <a:off x="8107067" y="1702631"/>
            <a:ext cx="3616187"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4"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5"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6" name="Footer Placeholder 6"/>
          <p:cNvSpPr>
            <a:spLocks noGrp="1"/>
          </p:cNvSpPr>
          <p:nvPr>
            <p:ph type="ftr" sz="quarter" idx="10"/>
          </p:nvPr>
        </p:nvSpPr>
        <p:spPr>
          <a:xfrm>
            <a:off x="384693" y="6387858"/>
            <a:ext cx="9116145" cy="338087"/>
          </a:xfrm>
        </p:spPr>
        <p:txBody>
          <a:bodyPr/>
          <a:lstStyle/>
          <a:p>
            <a:endParaRPr lang="en-US" dirty="0"/>
          </a:p>
        </p:txBody>
      </p:sp>
      <p:sp>
        <p:nvSpPr>
          <p:cNvPr id="18"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9"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0" name="Footer Placeholder 6"/>
          <p:cNvSpPr>
            <a:spLocks noGrp="1"/>
          </p:cNvSpPr>
          <p:nvPr>
            <p:ph type="ftr" sz="quarter" idx="10"/>
          </p:nvPr>
        </p:nvSpPr>
        <p:spPr>
          <a:xfrm>
            <a:off x="384693" y="6387858"/>
            <a:ext cx="9116145" cy="338087"/>
          </a:xfrm>
        </p:spPr>
        <p:txBody>
          <a:bodyPr/>
          <a:lstStyle/>
          <a:p>
            <a:endParaRPr lang="en-US" dirty="0"/>
          </a:p>
        </p:txBody>
      </p:sp>
      <p:sp>
        <p:nvSpPr>
          <p:cNvPr id="13"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4"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a:t>
            </a:fld>
            <a:endParaRPr lang="en-US" sz="900" dirty="0">
              <a:solidFill>
                <a:schemeClr val="bg1"/>
              </a:solidFill>
            </a:endParaRPr>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bwMode="gray">
          <a:xfrm>
            <a:off x="384694" y="6387858"/>
            <a:ext cx="8831696" cy="338087"/>
          </a:xfrm>
          <a:prstGeom prst="rect">
            <a:avLst/>
          </a:prstGeom>
          <a:solidFill>
            <a:schemeClr val="bg1"/>
          </a:solid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grpSp>
        <p:nvGrpSpPr>
          <p:cNvPr id="2" name="Group 1"/>
          <p:cNvGrpSpPr/>
          <p:nvPr userDrawn="1"/>
        </p:nvGrpSpPr>
        <p:grpSpPr>
          <a:xfrm>
            <a:off x="12420545" y="0"/>
            <a:ext cx="284385" cy="5779689"/>
            <a:chOff x="12420545" y="0"/>
            <a:chExt cx="284385" cy="5779689"/>
          </a:xfrm>
        </p:grpSpPr>
        <p:sp>
          <p:nvSpPr>
            <p:cNvPr id="4" name="Rectangle 3"/>
            <p:cNvSpPr/>
            <p:nvPr userDrawn="1"/>
          </p:nvSpPr>
          <p:spPr bwMode="gray">
            <a:xfrm>
              <a:off x="12420545" y="0"/>
              <a:ext cx="284385" cy="284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bwMode="gray">
            <a:xfrm>
              <a:off x="12420545"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gray">
            <a:xfrm>
              <a:off x="12420545"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gray">
            <a:xfrm>
              <a:off x="12420545"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gray">
            <a:xfrm>
              <a:off x="12420545"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bwMode="gray">
            <a:xfrm>
              <a:off x="12420545"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bwMode="gray">
            <a:xfrm>
              <a:off x="12420545"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12420545" y="2874528"/>
              <a:ext cx="284385" cy="2843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12420545" y="3206436"/>
              <a:ext cx="284385" cy="2843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12420545" y="3853100"/>
              <a:ext cx="284385" cy="2843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bwMode="gray">
            <a:xfrm>
              <a:off x="12420545" y="4187002"/>
              <a:ext cx="284385" cy="284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bwMode="gray">
            <a:xfrm>
              <a:off x="12420545"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bwMode="gray">
            <a:xfrm>
              <a:off x="12420545"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2420545"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5569689"/>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10.emf"/></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image" Target="../media/image13.emf"/><Relationship Id="rId2" Type="http://schemas.openxmlformats.org/officeDocument/2006/relationships/tags" Target="../tags/tag13.xml"/><Relationship Id="rId16" Type="http://schemas.openxmlformats.org/officeDocument/2006/relationships/image" Target="../media/image12.emf"/><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5" Type="http://schemas.openxmlformats.org/officeDocument/2006/relationships/notesSlide" Target="../notesSlides/notesSlide4.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image" Target="../media/image14.emf"/><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notesSlide" Target="../notesSlides/notesSlide5.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slideLayout" Target="../slideLayouts/slideLayout2.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tags" Target="../tags/tag3.xml"/><Relationship Id="rId7" Type="http://schemas.openxmlformats.org/officeDocument/2006/relationships/chart" Target="../charts/chart5.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4.xml"/><Relationship Id="rId9"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Exploratory analysis to proof-of-concept outcome and suggestions to Phase III study</a:t>
            </a:r>
          </a:p>
        </p:txBody>
      </p:sp>
      <p:sp>
        <p:nvSpPr>
          <p:cNvPr id="6" name="Subtitle 5"/>
          <p:cNvSpPr>
            <a:spLocks noGrp="1"/>
          </p:cNvSpPr>
          <p:nvPr>
            <p:ph type="subTitle" idx="1"/>
          </p:nvPr>
        </p:nvSpPr>
        <p:spPr/>
        <p:txBody>
          <a:bodyPr/>
          <a:lstStyle/>
          <a:p>
            <a:r>
              <a:rPr lang="en-US" altLang="zh-CN" dirty="0"/>
              <a:t>Bi </a:t>
            </a:r>
            <a:r>
              <a:rPr lang="en-US" altLang="zh-CN" dirty="0" err="1"/>
              <a:t>Bozhu</a:t>
            </a:r>
            <a:endParaRPr lang="en-US" altLang="zh-CN" dirty="0"/>
          </a:p>
          <a:p>
            <a:endParaRPr lang="en-US" dirty="0"/>
          </a:p>
        </p:txBody>
      </p:sp>
      <p:sp>
        <p:nvSpPr>
          <p:cNvPr id="5" name="Title 4"/>
          <p:cNvSpPr>
            <a:spLocks noGrp="1"/>
          </p:cNvSpPr>
          <p:nvPr>
            <p:ph type="ctrTitle"/>
          </p:nvPr>
        </p:nvSpPr>
        <p:spPr/>
        <p:txBody>
          <a:bodyPr/>
          <a:lstStyle/>
          <a:p>
            <a:r>
              <a:rPr lang="en-US" dirty="0"/>
              <a:t>An</a:t>
            </a:r>
            <a:r>
              <a:rPr lang="zh-CN" altLang="en-US" dirty="0"/>
              <a:t> </a:t>
            </a:r>
            <a:r>
              <a:rPr lang="en-US" altLang="zh-CN" dirty="0"/>
              <a:t>Evaluation of </a:t>
            </a:r>
            <a:r>
              <a:rPr lang="en-US" altLang="zh-CN" dirty="0" err="1"/>
              <a:t>Superdupripine</a:t>
            </a:r>
            <a:r>
              <a:rPr lang="en-US" altLang="zh-CN" dirty="0"/>
              <a:t> Outcome on</a:t>
            </a:r>
            <a:r>
              <a:rPr lang="en-US" dirty="0"/>
              <a:t> Nosebleeds</a:t>
            </a:r>
          </a:p>
        </p:txBody>
      </p:sp>
    </p:spTree>
    <p:extLst>
      <p:ext uri="{BB962C8B-B14F-4D97-AF65-F5344CB8AC3E}">
        <p14:creationId xmlns:p14="http://schemas.microsoft.com/office/powerpoint/2010/main" val="1375895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F800BA1-8500-4036-8F59-A52B0AA5CD74}"/>
              </a:ext>
            </a:extLst>
          </p:cNvPr>
          <p:cNvSpPr>
            <a:spLocks noGrp="1"/>
          </p:cNvSpPr>
          <p:nvPr>
            <p:ph type="body" sz="quarter" idx="16"/>
          </p:nvPr>
        </p:nvSpPr>
        <p:spPr/>
        <p:txBody>
          <a:bodyPr/>
          <a:lstStyle/>
          <a:p>
            <a:r>
              <a:rPr lang="en-US" altLang="zh-CN" dirty="0">
                <a:latin typeface="+mj-lt"/>
              </a:rPr>
              <a:t>Overall decision making process to select the most appropriate model</a:t>
            </a:r>
            <a:endParaRPr lang="zh-CN" altLang="en-US" dirty="0">
              <a:latin typeface="+mj-lt"/>
            </a:endParaRPr>
          </a:p>
        </p:txBody>
      </p:sp>
      <p:sp>
        <p:nvSpPr>
          <p:cNvPr id="3" name="标题 2">
            <a:extLst>
              <a:ext uri="{FF2B5EF4-FFF2-40B4-BE49-F238E27FC236}">
                <a16:creationId xmlns:a16="http://schemas.microsoft.com/office/drawing/2014/main" id="{85019E91-1183-4EBE-9095-157100D075B1}"/>
              </a:ext>
            </a:extLst>
          </p:cNvPr>
          <p:cNvSpPr>
            <a:spLocks noGrp="1"/>
          </p:cNvSpPr>
          <p:nvPr>
            <p:ph type="title"/>
          </p:nvPr>
        </p:nvSpPr>
        <p:spPr/>
        <p:txBody>
          <a:bodyPr/>
          <a:lstStyle/>
          <a:p>
            <a:r>
              <a:rPr lang="en-US" altLang="zh-CN" dirty="0"/>
              <a:t>Modeling process</a:t>
            </a:r>
            <a:endParaRPr lang="zh-CN" altLang="en-US" dirty="0"/>
          </a:p>
        </p:txBody>
      </p:sp>
      <p:sp>
        <p:nvSpPr>
          <p:cNvPr id="4" name="页脚占位符 3">
            <a:extLst>
              <a:ext uri="{FF2B5EF4-FFF2-40B4-BE49-F238E27FC236}">
                <a16:creationId xmlns:a16="http://schemas.microsoft.com/office/drawing/2014/main" id="{5AF172DF-AD99-431D-8706-71FABC9D3F7B}"/>
              </a:ext>
            </a:extLst>
          </p:cNvPr>
          <p:cNvSpPr>
            <a:spLocks noGrp="1"/>
          </p:cNvSpPr>
          <p:nvPr>
            <p:ph type="ftr" sz="quarter" idx="10"/>
          </p:nvPr>
        </p:nvSpPr>
        <p:spPr/>
        <p:txBody>
          <a:bodyPr/>
          <a:lstStyle/>
          <a:p>
            <a:endParaRPr lang="en-US" dirty="0">
              <a:latin typeface="+mj-lt"/>
            </a:endParaRPr>
          </a:p>
        </p:txBody>
      </p:sp>
      <p:sp>
        <p:nvSpPr>
          <p:cNvPr id="9" name="Freeform 17">
            <a:extLst>
              <a:ext uri="{FF2B5EF4-FFF2-40B4-BE49-F238E27FC236}">
                <a16:creationId xmlns:a16="http://schemas.microsoft.com/office/drawing/2014/main" id="{E81B3E69-6772-4E83-98EF-22065FE7C1BB}"/>
              </a:ext>
            </a:extLst>
          </p:cNvPr>
          <p:cNvSpPr>
            <a:spLocks noEditPoints="1"/>
          </p:cNvSpPr>
          <p:nvPr/>
        </p:nvSpPr>
        <p:spPr bwMode="auto">
          <a:xfrm>
            <a:off x="1932226" y="2040824"/>
            <a:ext cx="114100" cy="22577"/>
          </a:xfrm>
          <a:custGeom>
            <a:avLst/>
            <a:gdLst>
              <a:gd name="T0" fmla="*/ 16 w 17"/>
              <a:gd name="T1" fmla="*/ 12 h 12"/>
              <a:gd name="T2" fmla="*/ 1 w 17"/>
              <a:gd name="T3" fmla="*/ 12 h 12"/>
              <a:gd name="T4" fmla="*/ 0 w 17"/>
              <a:gd name="T5" fmla="*/ 11 h 12"/>
              <a:gd name="T6" fmla="*/ 0 w 17"/>
              <a:gd name="T7" fmla="*/ 2 h 12"/>
              <a:gd name="T8" fmla="*/ 1 w 17"/>
              <a:gd name="T9" fmla="*/ 0 h 12"/>
              <a:gd name="T10" fmla="*/ 16 w 17"/>
              <a:gd name="T11" fmla="*/ 0 h 12"/>
              <a:gd name="T12" fmla="*/ 17 w 17"/>
              <a:gd name="T13" fmla="*/ 2 h 12"/>
              <a:gd name="T14" fmla="*/ 17 w 17"/>
              <a:gd name="T15" fmla="*/ 11 h 12"/>
              <a:gd name="T16" fmla="*/ 16 w 17"/>
              <a:gd name="T17" fmla="*/ 12 h 12"/>
              <a:gd name="T18" fmla="*/ 2 w 17"/>
              <a:gd name="T19" fmla="*/ 10 h 12"/>
              <a:gd name="T20" fmla="*/ 14 w 17"/>
              <a:gd name="T21" fmla="*/ 10 h 12"/>
              <a:gd name="T22" fmla="*/ 14 w 17"/>
              <a:gd name="T23" fmla="*/ 3 h 12"/>
              <a:gd name="T24" fmla="*/ 2 w 17"/>
              <a:gd name="T25" fmla="*/ 3 h 12"/>
              <a:gd name="T26" fmla="*/ 2 w 17"/>
              <a:gd name="T2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2">
                <a:moveTo>
                  <a:pt x="16" y="12"/>
                </a:moveTo>
                <a:cubicBezTo>
                  <a:pt x="1" y="12"/>
                  <a:pt x="1" y="12"/>
                  <a:pt x="1" y="12"/>
                </a:cubicBezTo>
                <a:cubicBezTo>
                  <a:pt x="1" y="12"/>
                  <a:pt x="0" y="12"/>
                  <a:pt x="0" y="11"/>
                </a:cubicBezTo>
                <a:cubicBezTo>
                  <a:pt x="0" y="2"/>
                  <a:pt x="0" y="2"/>
                  <a:pt x="0" y="2"/>
                </a:cubicBezTo>
                <a:cubicBezTo>
                  <a:pt x="0" y="1"/>
                  <a:pt x="1" y="0"/>
                  <a:pt x="1" y="0"/>
                </a:cubicBezTo>
                <a:cubicBezTo>
                  <a:pt x="16" y="0"/>
                  <a:pt x="16" y="0"/>
                  <a:pt x="16" y="0"/>
                </a:cubicBezTo>
                <a:cubicBezTo>
                  <a:pt x="16" y="0"/>
                  <a:pt x="17" y="1"/>
                  <a:pt x="17" y="2"/>
                </a:cubicBezTo>
                <a:cubicBezTo>
                  <a:pt x="17" y="11"/>
                  <a:pt x="17" y="11"/>
                  <a:pt x="17" y="11"/>
                </a:cubicBezTo>
                <a:cubicBezTo>
                  <a:pt x="17" y="12"/>
                  <a:pt x="16" y="12"/>
                  <a:pt x="16" y="12"/>
                </a:cubicBezTo>
                <a:close/>
                <a:moveTo>
                  <a:pt x="2" y="10"/>
                </a:moveTo>
                <a:cubicBezTo>
                  <a:pt x="14" y="10"/>
                  <a:pt x="14" y="10"/>
                  <a:pt x="14" y="10"/>
                </a:cubicBezTo>
                <a:cubicBezTo>
                  <a:pt x="14" y="3"/>
                  <a:pt x="14" y="3"/>
                  <a:pt x="14" y="3"/>
                </a:cubicBezTo>
                <a:cubicBezTo>
                  <a:pt x="2" y="3"/>
                  <a:pt x="2" y="3"/>
                  <a:pt x="2" y="3"/>
                </a:cubicBezTo>
                <a:lnTo>
                  <a:pt x="2"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sz="1200">
              <a:solidFill>
                <a:prstClr val="black"/>
              </a:solidFill>
              <a:latin typeface="+mj-lt"/>
              <a:cs typeface="+mn-ea"/>
              <a:sym typeface="+mn-lt"/>
            </a:endParaRPr>
          </a:p>
        </p:txBody>
      </p:sp>
      <p:sp>
        <p:nvSpPr>
          <p:cNvPr id="10" name="Freeform 18">
            <a:extLst>
              <a:ext uri="{FF2B5EF4-FFF2-40B4-BE49-F238E27FC236}">
                <a16:creationId xmlns:a16="http://schemas.microsoft.com/office/drawing/2014/main" id="{8E82E8E9-2414-4A1E-B7F3-65187F5A4ABC}"/>
              </a:ext>
            </a:extLst>
          </p:cNvPr>
          <p:cNvSpPr>
            <a:spLocks/>
          </p:cNvSpPr>
          <p:nvPr/>
        </p:nvSpPr>
        <p:spPr bwMode="auto">
          <a:xfrm>
            <a:off x="1901588" y="2059836"/>
            <a:ext cx="175377" cy="3565"/>
          </a:xfrm>
          <a:custGeom>
            <a:avLst/>
            <a:gdLst>
              <a:gd name="T0" fmla="*/ 25 w 26"/>
              <a:gd name="T1" fmla="*/ 2 h 2"/>
              <a:gd name="T2" fmla="*/ 2 w 26"/>
              <a:gd name="T3" fmla="*/ 2 h 2"/>
              <a:gd name="T4" fmla="*/ 0 w 26"/>
              <a:gd name="T5" fmla="*/ 1 h 2"/>
              <a:gd name="T6" fmla="*/ 2 w 26"/>
              <a:gd name="T7" fmla="*/ 0 h 2"/>
              <a:gd name="T8" fmla="*/ 25 w 26"/>
              <a:gd name="T9" fmla="*/ 0 h 2"/>
              <a:gd name="T10" fmla="*/ 26 w 26"/>
              <a:gd name="T11" fmla="*/ 1 h 2"/>
              <a:gd name="T12" fmla="*/ 25 w 2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6" h="2">
                <a:moveTo>
                  <a:pt x="25" y="2"/>
                </a:moveTo>
                <a:cubicBezTo>
                  <a:pt x="2" y="2"/>
                  <a:pt x="2" y="2"/>
                  <a:pt x="2" y="2"/>
                </a:cubicBezTo>
                <a:cubicBezTo>
                  <a:pt x="1" y="2"/>
                  <a:pt x="0" y="2"/>
                  <a:pt x="0" y="1"/>
                </a:cubicBezTo>
                <a:cubicBezTo>
                  <a:pt x="0" y="0"/>
                  <a:pt x="1" y="0"/>
                  <a:pt x="2" y="0"/>
                </a:cubicBezTo>
                <a:cubicBezTo>
                  <a:pt x="25" y="0"/>
                  <a:pt x="25" y="0"/>
                  <a:pt x="25" y="0"/>
                </a:cubicBezTo>
                <a:cubicBezTo>
                  <a:pt x="26" y="0"/>
                  <a:pt x="26" y="0"/>
                  <a:pt x="26" y="1"/>
                </a:cubicBezTo>
                <a:cubicBezTo>
                  <a:pt x="26" y="2"/>
                  <a:pt x="26" y="2"/>
                  <a:pt x="25"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bg-BG" sz="1200">
              <a:solidFill>
                <a:prstClr val="black"/>
              </a:solidFill>
              <a:latin typeface="+mj-lt"/>
              <a:cs typeface="+mn-ea"/>
              <a:sym typeface="+mn-lt"/>
            </a:endParaRPr>
          </a:p>
        </p:txBody>
      </p:sp>
      <p:sp>
        <p:nvSpPr>
          <p:cNvPr id="44" name="TextBox 69">
            <a:extLst>
              <a:ext uri="{FF2B5EF4-FFF2-40B4-BE49-F238E27FC236}">
                <a16:creationId xmlns:a16="http://schemas.microsoft.com/office/drawing/2014/main" id="{260DCABE-8FD0-4DB5-8CE7-9CC859EF1B17}"/>
              </a:ext>
            </a:extLst>
          </p:cNvPr>
          <p:cNvSpPr txBox="1"/>
          <p:nvPr/>
        </p:nvSpPr>
        <p:spPr>
          <a:xfrm>
            <a:off x="997456" y="1703070"/>
            <a:ext cx="2129693" cy="338554"/>
          </a:xfrm>
          <a:prstGeom prst="rect">
            <a:avLst/>
          </a:prstGeom>
          <a:noFill/>
        </p:spPr>
        <p:txBody>
          <a:bodyPr wrap="square" rtlCol="0">
            <a:spAutoFit/>
          </a:bodyPr>
          <a:lstStyle/>
          <a:p>
            <a:r>
              <a:rPr lang="en-US" sz="1600" dirty="0">
                <a:solidFill>
                  <a:schemeClr val="accent1"/>
                </a:solidFill>
                <a:latin typeface="+mj-lt"/>
                <a:cs typeface="+mn-ea"/>
                <a:sym typeface="+mn-lt"/>
              </a:rPr>
              <a:t>Key considering</a:t>
            </a:r>
            <a:endParaRPr lang="en-US" sz="1400" dirty="0">
              <a:latin typeface="+mj-lt"/>
              <a:cs typeface="+mn-ea"/>
              <a:sym typeface="+mn-lt"/>
            </a:endParaRPr>
          </a:p>
        </p:txBody>
      </p:sp>
      <p:sp>
        <p:nvSpPr>
          <p:cNvPr id="45" name="TextBox 69">
            <a:extLst>
              <a:ext uri="{FF2B5EF4-FFF2-40B4-BE49-F238E27FC236}">
                <a16:creationId xmlns:a16="http://schemas.microsoft.com/office/drawing/2014/main" id="{0D1DAE46-EB22-45FD-A83A-3A49BEA05277}"/>
              </a:ext>
            </a:extLst>
          </p:cNvPr>
          <p:cNvSpPr txBox="1"/>
          <p:nvPr/>
        </p:nvSpPr>
        <p:spPr>
          <a:xfrm>
            <a:off x="4770163" y="1713762"/>
            <a:ext cx="1657215" cy="338554"/>
          </a:xfrm>
          <a:prstGeom prst="rect">
            <a:avLst/>
          </a:prstGeom>
          <a:noFill/>
        </p:spPr>
        <p:txBody>
          <a:bodyPr wrap="square" rtlCol="0">
            <a:spAutoFit/>
          </a:bodyPr>
          <a:lstStyle/>
          <a:p>
            <a:r>
              <a:rPr lang="en-US" sz="1600" dirty="0">
                <a:solidFill>
                  <a:schemeClr val="accent1"/>
                </a:solidFill>
                <a:latin typeface="+mj-lt"/>
                <a:cs typeface="+mn-ea"/>
                <a:sym typeface="+mn-lt"/>
              </a:rPr>
              <a:t>Facts </a:t>
            </a:r>
            <a:endParaRPr lang="en-US" sz="1400" dirty="0">
              <a:latin typeface="+mj-lt"/>
              <a:cs typeface="+mn-ea"/>
              <a:sym typeface="+mn-lt"/>
            </a:endParaRPr>
          </a:p>
        </p:txBody>
      </p:sp>
      <p:sp>
        <p:nvSpPr>
          <p:cNvPr id="46" name="TextBox 69">
            <a:extLst>
              <a:ext uri="{FF2B5EF4-FFF2-40B4-BE49-F238E27FC236}">
                <a16:creationId xmlns:a16="http://schemas.microsoft.com/office/drawing/2014/main" id="{BB7534E1-47D0-4D62-94BF-A7BCAEA277C3}"/>
              </a:ext>
            </a:extLst>
          </p:cNvPr>
          <p:cNvSpPr txBox="1"/>
          <p:nvPr/>
        </p:nvSpPr>
        <p:spPr>
          <a:xfrm>
            <a:off x="8070392" y="1696362"/>
            <a:ext cx="3098304" cy="338554"/>
          </a:xfrm>
          <a:prstGeom prst="rect">
            <a:avLst/>
          </a:prstGeom>
          <a:noFill/>
        </p:spPr>
        <p:txBody>
          <a:bodyPr wrap="square" rtlCol="0">
            <a:spAutoFit/>
          </a:bodyPr>
          <a:lstStyle/>
          <a:p>
            <a:r>
              <a:rPr lang="en-US" sz="1600" dirty="0">
                <a:solidFill>
                  <a:schemeClr val="accent1"/>
                </a:solidFill>
                <a:latin typeface="+mj-lt"/>
                <a:cs typeface="+mn-ea"/>
                <a:sym typeface="+mn-lt"/>
              </a:rPr>
              <a:t>Analysis methods to consider </a:t>
            </a:r>
            <a:endParaRPr lang="en-US" sz="1400" dirty="0">
              <a:latin typeface="+mj-lt"/>
              <a:cs typeface="+mn-ea"/>
              <a:sym typeface="+mn-lt"/>
            </a:endParaRPr>
          </a:p>
        </p:txBody>
      </p:sp>
      <p:sp>
        <p:nvSpPr>
          <p:cNvPr id="63" name="Rectangle 134">
            <a:extLst>
              <a:ext uri="{FF2B5EF4-FFF2-40B4-BE49-F238E27FC236}">
                <a16:creationId xmlns:a16="http://schemas.microsoft.com/office/drawing/2014/main" id="{6689A593-FEDF-44E9-B0FF-800013565B19}"/>
              </a:ext>
            </a:extLst>
          </p:cNvPr>
          <p:cNvSpPr/>
          <p:nvPr/>
        </p:nvSpPr>
        <p:spPr bwMode="auto">
          <a:xfrm>
            <a:off x="686371" y="2091500"/>
            <a:ext cx="2605811" cy="654483"/>
          </a:xfrm>
          <a:prstGeom prst="rect">
            <a:avLst/>
          </a:prstGeom>
          <a:noFill/>
          <a:ln w="9525" algn="ctr">
            <a:solidFill>
              <a:srgbClr val="002060">
                <a:lumMod val="75000"/>
              </a:srgbClr>
            </a:solid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Time effect ?</a:t>
            </a:r>
          </a:p>
        </p:txBody>
      </p:sp>
      <p:sp>
        <p:nvSpPr>
          <p:cNvPr id="64" name="Rectangle 134">
            <a:extLst>
              <a:ext uri="{FF2B5EF4-FFF2-40B4-BE49-F238E27FC236}">
                <a16:creationId xmlns:a16="http://schemas.microsoft.com/office/drawing/2014/main" id="{9B313F65-E1F5-46C7-99C4-F38BF677B00B}"/>
              </a:ext>
            </a:extLst>
          </p:cNvPr>
          <p:cNvSpPr/>
          <p:nvPr/>
        </p:nvSpPr>
        <p:spPr bwMode="auto">
          <a:xfrm>
            <a:off x="686371" y="2861246"/>
            <a:ext cx="2605811" cy="654483"/>
          </a:xfrm>
          <a:prstGeom prst="rect">
            <a:avLst/>
          </a:prstGeom>
          <a:noFill/>
          <a:ln w="9525" algn="ctr">
            <a:solidFill>
              <a:srgbClr val="002060">
                <a:lumMod val="75000"/>
              </a:srgbClr>
            </a:solid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Data type of response variable?</a:t>
            </a:r>
          </a:p>
        </p:txBody>
      </p:sp>
      <p:sp>
        <p:nvSpPr>
          <p:cNvPr id="65" name="Rectangle 134">
            <a:extLst>
              <a:ext uri="{FF2B5EF4-FFF2-40B4-BE49-F238E27FC236}">
                <a16:creationId xmlns:a16="http://schemas.microsoft.com/office/drawing/2014/main" id="{A0B4B751-C94C-4EFE-A0C8-E798146C4C7A}"/>
              </a:ext>
            </a:extLst>
          </p:cNvPr>
          <p:cNvSpPr/>
          <p:nvPr/>
        </p:nvSpPr>
        <p:spPr bwMode="auto">
          <a:xfrm>
            <a:off x="686371" y="3603943"/>
            <a:ext cx="2605811" cy="1240844"/>
          </a:xfrm>
          <a:prstGeom prst="rect">
            <a:avLst/>
          </a:prstGeom>
          <a:noFill/>
          <a:ln w="9525" algn="ctr">
            <a:solidFill>
              <a:srgbClr val="002060">
                <a:lumMod val="75000"/>
              </a:srgbClr>
            </a:solid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Any data transformation or features selection process ?</a:t>
            </a:r>
          </a:p>
        </p:txBody>
      </p:sp>
      <p:sp>
        <p:nvSpPr>
          <p:cNvPr id="66" name="Rectangle 134">
            <a:extLst>
              <a:ext uri="{FF2B5EF4-FFF2-40B4-BE49-F238E27FC236}">
                <a16:creationId xmlns:a16="http://schemas.microsoft.com/office/drawing/2014/main" id="{B30EA5B2-915E-4E05-8CF2-CBAF4F28D798}"/>
              </a:ext>
            </a:extLst>
          </p:cNvPr>
          <p:cNvSpPr/>
          <p:nvPr/>
        </p:nvSpPr>
        <p:spPr bwMode="auto">
          <a:xfrm>
            <a:off x="686371" y="4971620"/>
            <a:ext cx="2605811" cy="1296000"/>
          </a:xfrm>
          <a:prstGeom prst="rect">
            <a:avLst/>
          </a:prstGeom>
          <a:noFill/>
          <a:ln w="9525" algn="ctr">
            <a:solidFill>
              <a:srgbClr val="002060">
                <a:lumMod val="75000"/>
              </a:srgbClr>
            </a:solidFill>
            <a:miter lim="800000"/>
            <a:headEnd/>
            <a:tailEnd/>
          </a:ln>
        </p:spPr>
        <p:txBody>
          <a:bodyPr wrap="square" lIns="95735" tIns="49783" rIns="95735" bIns="49783" rtlCol="0" anchor="ctr">
            <a:noAutofit/>
          </a:bodyPr>
          <a:lstStyle/>
          <a:p>
            <a:pPr lvl="0" fontAlgn="base">
              <a:lnSpc>
                <a:spcPct val="102000"/>
              </a:lnSpc>
              <a:spcBef>
                <a:spcPct val="0"/>
              </a:spcBef>
              <a:spcAft>
                <a:spcPct val="0"/>
              </a:spcAft>
              <a:defRPr/>
            </a:pPr>
            <a:r>
              <a:rPr lang="en-US" altLang="zh-CN" sz="1200" kern="0" dirty="0">
                <a:latin typeface="+mj-lt"/>
                <a:ea typeface="微软雅黑" pitchFamily="34" charset="-122"/>
              </a:rPr>
              <a:t>Overdispersion or zero-inflated?</a:t>
            </a:r>
          </a:p>
        </p:txBody>
      </p:sp>
      <p:sp>
        <p:nvSpPr>
          <p:cNvPr id="67" name="Rectangle 134">
            <a:extLst>
              <a:ext uri="{FF2B5EF4-FFF2-40B4-BE49-F238E27FC236}">
                <a16:creationId xmlns:a16="http://schemas.microsoft.com/office/drawing/2014/main" id="{078A10A0-53AE-4A95-A91B-7B08D842E299}"/>
              </a:ext>
            </a:extLst>
          </p:cNvPr>
          <p:cNvSpPr/>
          <p:nvPr/>
        </p:nvSpPr>
        <p:spPr bwMode="auto">
          <a:xfrm>
            <a:off x="4213248" y="2091500"/>
            <a:ext cx="3132000" cy="6544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No exact date event happened was provided.</a:t>
            </a:r>
          </a:p>
        </p:txBody>
      </p:sp>
      <p:sp>
        <p:nvSpPr>
          <p:cNvPr id="68" name="Rectangle 134">
            <a:extLst>
              <a:ext uri="{FF2B5EF4-FFF2-40B4-BE49-F238E27FC236}">
                <a16:creationId xmlns:a16="http://schemas.microsoft.com/office/drawing/2014/main" id="{3F4EB158-8534-4DE1-90A7-7987D67830A3}"/>
              </a:ext>
            </a:extLst>
          </p:cNvPr>
          <p:cNvSpPr/>
          <p:nvPr/>
        </p:nvSpPr>
        <p:spPr bwMode="auto">
          <a:xfrm>
            <a:off x="7704571" y="2091500"/>
            <a:ext cx="3960000" cy="6544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1" i="0" u="none" strike="noStrike" kern="0" cap="none" spc="0" normalizeH="0" baseline="0" noProof="0" dirty="0">
                <a:ln>
                  <a:noFill/>
                </a:ln>
                <a:effectLst/>
                <a:uLnTx/>
                <a:uFillTx/>
                <a:latin typeface="+mj-lt"/>
                <a:ea typeface="微软雅黑" pitchFamily="34" charset="-122"/>
              </a:rPr>
              <a:t>No survival analysis </a:t>
            </a:r>
            <a:r>
              <a:rPr kumimoji="0" lang="en-US" altLang="zh-CN" sz="1200" b="0" i="0" u="none" strike="noStrike" kern="0" cap="none" spc="0" normalizeH="0" baseline="0" noProof="0" dirty="0">
                <a:ln>
                  <a:noFill/>
                </a:ln>
                <a:effectLst/>
                <a:uLnTx/>
                <a:uFillTx/>
                <a:latin typeface="+mj-lt"/>
                <a:ea typeface="微软雅黑" pitchFamily="34" charset="-122"/>
              </a:rPr>
              <a:t>could be done.</a:t>
            </a:r>
          </a:p>
        </p:txBody>
      </p:sp>
      <p:sp>
        <p:nvSpPr>
          <p:cNvPr id="69" name="Rectangle 134">
            <a:extLst>
              <a:ext uri="{FF2B5EF4-FFF2-40B4-BE49-F238E27FC236}">
                <a16:creationId xmlns:a16="http://schemas.microsoft.com/office/drawing/2014/main" id="{6EAA99FC-1FE2-4D1B-BA78-D893C3BDA2BD}"/>
              </a:ext>
            </a:extLst>
          </p:cNvPr>
          <p:cNvSpPr/>
          <p:nvPr/>
        </p:nvSpPr>
        <p:spPr bwMode="auto">
          <a:xfrm>
            <a:off x="4213248" y="2861246"/>
            <a:ext cx="3132000" cy="6544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The response variable is count of event incidence in specified window. It is integer with &gt;=0.</a:t>
            </a:r>
          </a:p>
        </p:txBody>
      </p:sp>
      <p:sp>
        <p:nvSpPr>
          <p:cNvPr id="70" name="Rectangle 134">
            <a:extLst>
              <a:ext uri="{FF2B5EF4-FFF2-40B4-BE49-F238E27FC236}">
                <a16:creationId xmlns:a16="http://schemas.microsoft.com/office/drawing/2014/main" id="{C9607F33-589E-4BCA-A666-37233E55BBCD}"/>
              </a:ext>
            </a:extLst>
          </p:cNvPr>
          <p:cNvSpPr/>
          <p:nvPr/>
        </p:nvSpPr>
        <p:spPr bwMode="auto">
          <a:xfrm>
            <a:off x="7704571" y="2861246"/>
            <a:ext cx="3960000" cy="6544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1" i="0" u="none" strike="noStrike" kern="0" cap="none" spc="0" normalizeH="0" baseline="0" noProof="0" dirty="0">
                <a:ln>
                  <a:noFill/>
                </a:ln>
                <a:effectLst/>
                <a:uLnTx/>
                <a:uFillTx/>
                <a:latin typeface="+mj-lt"/>
                <a:ea typeface="微软雅黑" pitchFamily="34" charset="-122"/>
              </a:rPr>
              <a:t>The Poisson or Negative Binominal regression used to be applied.</a:t>
            </a:r>
          </a:p>
        </p:txBody>
      </p:sp>
      <p:sp>
        <p:nvSpPr>
          <p:cNvPr id="71" name="Rectangle 134">
            <a:extLst>
              <a:ext uri="{FF2B5EF4-FFF2-40B4-BE49-F238E27FC236}">
                <a16:creationId xmlns:a16="http://schemas.microsoft.com/office/drawing/2014/main" id="{2D884B2D-9C40-48EA-8566-B8F1F159D036}"/>
              </a:ext>
            </a:extLst>
          </p:cNvPr>
          <p:cNvSpPr/>
          <p:nvPr/>
        </p:nvSpPr>
        <p:spPr bwMode="auto">
          <a:xfrm>
            <a:off x="4213248" y="4995651"/>
            <a:ext cx="3132000" cy="1221125"/>
          </a:xfrm>
          <a:prstGeom prst="rect">
            <a:avLst/>
          </a:prstGeom>
          <a:noFill/>
          <a:ln w="9525" algn="ctr">
            <a:noFill/>
            <a:miter lim="800000"/>
            <a:headEnd/>
            <a:tailEnd/>
          </a:ln>
        </p:spPr>
        <p:txBody>
          <a:bodyPr wrap="square" lIns="95735" tIns="49783" rIns="95735" bIns="49783" rtlCol="0" anchor="t">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The unconditional ratio table is </a:t>
            </a:r>
          </a:p>
        </p:txBody>
      </p:sp>
      <p:pic>
        <p:nvPicPr>
          <p:cNvPr id="74" name="图片 73">
            <a:extLst>
              <a:ext uri="{FF2B5EF4-FFF2-40B4-BE49-F238E27FC236}">
                <a16:creationId xmlns:a16="http://schemas.microsoft.com/office/drawing/2014/main" id="{F4AF0B5F-4FA5-468E-9E51-C04D32BAC04E}"/>
              </a:ext>
            </a:extLst>
          </p:cNvPr>
          <p:cNvPicPr>
            <a:picLocks noChangeAspect="1"/>
          </p:cNvPicPr>
          <p:nvPr/>
        </p:nvPicPr>
        <p:blipFill>
          <a:blip r:embed="rId9"/>
          <a:stretch>
            <a:fillRect/>
          </a:stretch>
        </p:blipFill>
        <p:spPr>
          <a:xfrm>
            <a:off x="4276933" y="5381825"/>
            <a:ext cx="2922597" cy="788506"/>
          </a:xfrm>
          <a:prstGeom prst="rect">
            <a:avLst/>
          </a:prstGeom>
        </p:spPr>
      </p:pic>
      <p:sp>
        <p:nvSpPr>
          <p:cNvPr id="75" name="Rectangle 134">
            <a:extLst>
              <a:ext uri="{FF2B5EF4-FFF2-40B4-BE49-F238E27FC236}">
                <a16:creationId xmlns:a16="http://schemas.microsoft.com/office/drawing/2014/main" id="{5BD2735A-2728-4730-A385-FEE47CF31946}"/>
              </a:ext>
            </a:extLst>
          </p:cNvPr>
          <p:cNvSpPr/>
          <p:nvPr/>
        </p:nvSpPr>
        <p:spPr bwMode="auto">
          <a:xfrm>
            <a:off x="7704571" y="4998322"/>
            <a:ext cx="3960000" cy="12919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The unconditional ratio of variance and mean looks a bit over-dispersed but</a:t>
            </a:r>
            <a:r>
              <a:rPr lang="en-US" altLang="zh-CN" sz="1200" kern="0" dirty="0">
                <a:latin typeface="+mj-lt"/>
                <a:ea typeface="微软雅黑" pitchFamily="34" charset="-122"/>
              </a:rPr>
              <a:t> not significant. Thus, </a:t>
            </a:r>
            <a:r>
              <a:rPr lang="en-US" altLang="zh-CN" sz="1200" b="1" kern="0" dirty="0">
                <a:latin typeface="+mj-lt"/>
                <a:ea typeface="微软雅黑" pitchFamily="34" charset="-122"/>
              </a:rPr>
              <a:t>Poisson regression is suggested to be the first option</a:t>
            </a:r>
            <a:r>
              <a:rPr lang="en-US" altLang="zh-CN" sz="1200" kern="0" dirty="0">
                <a:latin typeface="+mj-lt"/>
                <a:ea typeface="微软雅黑" pitchFamily="34" charset="-122"/>
              </a:rPr>
              <a:t> and conditional dispersion would be monitored. And then further decide if negative binominal regression or zero inflated model is needed to avoid the overdispersion. </a:t>
            </a:r>
            <a:endParaRPr kumimoji="0" lang="en-US" altLang="zh-CN" sz="1200" b="0" i="0" u="none" strike="noStrike" kern="0" cap="none" spc="0" normalizeH="0" baseline="0" noProof="0" dirty="0">
              <a:ln>
                <a:noFill/>
              </a:ln>
              <a:effectLst/>
              <a:uLnTx/>
              <a:uFillTx/>
              <a:latin typeface="+mj-lt"/>
              <a:ea typeface="微软雅黑" pitchFamily="34" charset="-122"/>
            </a:endParaRPr>
          </a:p>
        </p:txBody>
      </p:sp>
      <p:sp>
        <p:nvSpPr>
          <p:cNvPr id="81" name="椭圆 41">
            <a:extLst>
              <a:ext uri="{FF2B5EF4-FFF2-40B4-BE49-F238E27FC236}">
                <a16:creationId xmlns:a16="http://schemas.microsoft.com/office/drawing/2014/main" id="{C5034643-E47E-4A82-9BE3-0E134902BB1B}"/>
              </a:ext>
            </a:extLst>
          </p:cNvPr>
          <p:cNvSpPr/>
          <p:nvPr>
            <p:custDataLst>
              <p:tags r:id="rId1"/>
            </p:custDataLst>
          </p:nvPr>
        </p:nvSpPr>
        <p:spPr>
          <a:xfrm>
            <a:off x="530908" y="1997767"/>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j-lt"/>
              </a:rPr>
              <a:t>1</a:t>
            </a:r>
            <a:endParaRPr lang="zh-CN" altLang="en-US" sz="1200" b="1" dirty="0">
              <a:solidFill>
                <a:srgbClr val="FFFFFF"/>
              </a:solidFill>
              <a:latin typeface="+mj-lt"/>
            </a:endParaRPr>
          </a:p>
        </p:txBody>
      </p:sp>
      <p:sp>
        <p:nvSpPr>
          <p:cNvPr id="82" name="椭圆 41">
            <a:extLst>
              <a:ext uri="{FF2B5EF4-FFF2-40B4-BE49-F238E27FC236}">
                <a16:creationId xmlns:a16="http://schemas.microsoft.com/office/drawing/2014/main" id="{B0D4DDB4-82DE-47B5-8A21-1D1FFF59B086}"/>
              </a:ext>
            </a:extLst>
          </p:cNvPr>
          <p:cNvSpPr/>
          <p:nvPr>
            <p:custDataLst>
              <p:tags r:id="rId2"/>
            </p:custDataLst>
          </p:nvPr>
        </p:nvSpPr>
        <p:spPr>
          <a:xfrm>
            <a:off x="527429" y="2795859"/>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j-lt"/>
              </a:rPr>
              <a:t>2</a:t>
            </a:r>
            <a:endParaRPr lang="zh-CN" altLang="en-US" sz="1200" b="1" dirty="0">
              <a:solidFill>
                <a:srgbClr val="FFFFFF"/>
              </a:solidFill>
              <a:latin typeface="+mj-lt"/>
            </a:endParaRPr>
          </a:p>
        </p:txBody>
      </p:sp>
      <p:sp>
        <p:nvSpPr>
          <p:cNvPr id="83" name="椭圆 41">
            <a:extLst>
              <a:ext uri="{FF2B5EF4-FFF2-40B4-BE49-F238E27FC236}">
                <a16:creationId xmlns:a16="http://schemas.microsoft.com/office/drawing/2014/main" id="{E9DDF584-F021-4529-9D97-A144FCC8C5B2}"/>
              </a:ext>
            </a:extLst>
          </p:cNvPr>
          <p:cNvSpPr/>
          <p:nvPr>
            <p:custDataLst>
              <p:tags r:id="rId3"/>
            </p:custDataLst>
          </p:nvPr>
        </p:nvSpPr>
        <p:spPr>
          <a:xfrm>
            <a:off x="527429" y="3515268"/>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j-lt"/>
              </a:rPr>
              <a:t>3</a:t>
            </a:r>
            <a:endParaRPr lang="zh-CN" altLang="en-US" sz="1200" b="1" dirty="0">
              <a:solidFill>
                <a:srgbClr val="FFFFFF"/>
              </a:solidFill>
              <a:latin typeface="+mj-lt"/>
            </a:endParaRPr>
          </a:p>
        </p:txBody>
      </p:sp>
      <p:sp>
        <p:nvSpPr>
          <p:cNvPr id="84" name="椭圆 41">
            <a:extLst>
              <a:ext uri="{FF2B5EF4-FFF2-40B4-BE49-F238E27FC236}">
                <a16:creationId xmlns:a16="http://schemas.microsoft.com/office/drawing/2014/main" id="{29046A51-BB16-437B-90F5-EA3F8E168D4A}"/>
              </a:ext>
            </a:extLst>
          </p:cNvPr>
          <p:cNvSpPr/>
          <p:nvPr>
            <p:custDataLst>
              <p:tags r:id="rId4"/>
            </p:custDataLst>
          </p:nvPr>
        </p:nvSpPr>
        <p:spPr>
          <a:xfrm>
            <a:off x="527429" y="4844787"/>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j-lt"/>
              </a:rPr>
              <a:t>4</a:t>
            </a:r>
            <a:endParaRPr lang="zh-CN" altLang="en-US" sz="1200" b="1" dirty="0">
              <a:solidFill>
                <a:srgbClr val="FFFFFF"/>
              </a:solidFill>
              <a:latin typeface="+mj-lt"/>
            </a:endParaRPr>
          </a:p>
        </p:txBody>
      </p:sp>
      <p:sp>
        <p:nvSpPr>
          <p:cNvPr id="85" name="等腰三角形 55">
            <a:extLst>
              <a:ext uri="{FF2B5EF4-FFF2-40B4-BE49-F238E27FC236}">
                <a16:creationId xmlns:a16="http://schemas.microsoft.com/office/drawing/2014/main" id="{06D40588-E5FE-445F-A3DD-259FB0D0CDCF}"/>
              </a:ext>
            </a:extLst>
          </p:cNvPr>
          <p:cNvSpPr/>
          <p:nvPr>
            <p:custDataLst>
              <p:tags r:id="rId5"/>
            </p:custDataLst>
          </p:nvPr>
        </p:nvSpPr>
        <p:spPr bwMode="auto">
          <a:xfrm flipV="1">
            <a:off x="1603942" y="2771677"/>
            <a:ext cx="770665" cy="185531"/>
          </a:xfrm>
          <a:prstGeom prs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2400">
              <a:solidFill>
                <a:srgbClr val="111111"/>
              </a:solidFill>
              <a:latin typeface="+mj-lt"/>
            </a:endParaRPr>
          </a:p>
        </p:txBody>
      </p:sp>
      <p:sp>
        <p:nvSpPr>
          <p:cNvPr id="86" name="等腰三角形 55">
            <a:extLst>
              <a:ext uri="{FF2B5EF4-FFF2-40B4-BE49-F238E27FC236}">
                <a16:creationId xmlns:a16="http://schemas.microsoft.com/office/drawing/2014/main" id="{E7CC075A-6B1E-467E-B2A8-A41E1B886310}"/>
              </a:ext>
            </a:extLst>
          </p:cNvPr>
          <p:cNvSpPr/>
          <p:nvPr>
            <p:custDataLst>
              <p:tags r:id="rId6"/>
            </p:custDataLst>
          </p:nvPr>
        </p:nvSpPr>
        <p:spPr bwMode="auto">
          <a:xfrm flipV="1">
            <a:off x="1603942" y="3531782"/>
            <a:ext cx="770665" cy="185531"/>
          </a:xfrm>
          <a:prstGeom prs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2400">
              <a:solidFill>
                <a:srgbClr val="111111"/>
              </a:solidFill>
              <a:latin typeface="+mj-lt"/>
            </a:endParaRPr>
          </a:p>
        </p:txBody>
      </p:sp>
      <p:sp>
        <p:nvSpPr>
          <p:cNvPr id="87" name="等腰三角形 55">
            <a:extLst>
              <a:ext uri="{FF2B5EF4-FFF2-40B4-BE49-F238E27FC236}">
                <a16:creationId xmlns:a16="http://schemas.microsoft.com/office/drawing/2014/main" id="{074E66F5-A871-4F70-B3A6-2A23890C9868}"/>
              </a:ext>
            </a:extLst>
          </p:cNvPr>
          <p:cNvSpPr/>
          <p:nvPr>
            <p:custDataLst>
              <p:tags r:id="rId7"/>
            </p:custDataLst>
          </p:nvPr>
        </p:nvSpPr>
        <p:spPr bwMode="auto">
          <a:xfrm flipV="1">
            <a:off x="1603942" y="4870357"/>
            <a:ext cx="770665" cy="185531"/>
          </a:xfrm>
          <a:prstGeom prst="triangl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2400">
              <a:solidFill>
                <a:srgbClr val="111111"/>
              </a:solidFill>
              <a:latin typeface="+mj-lt"/>
            </a:endParaRPr>
          </a:p>
        </p:txBody>
      </p:sp>
      <p:cxnSp>
        <p:nvCxnSpPr>
          <p:cNvPr id="89" name="直接连接符 88">
            <a:extLst>
              <a:ext uri="{FF2B5EF4-FFF2-40B4-BE49-F238E27FC236}">
                <a16:creationId xmlns:a16="http://schemas.microsoft.com/office/drawing/2014/main" id="{8AEE279B-B210-4BDF-A235-63457718272D}"/>
              </a:ext>
            </a:extLst>
          </p:cNvPr>
          <p:cNvCxnSpPr>
            <a:cxnSpLocks/>
          </p:cNvCxnSpPr>
          <p:nvPr/>
        </p:nvCxnSpPr>
        <p:spPr>
          <a:xfrm flipH="1">
            <a:off x="3874973" y="2795859"/>
            <a:ext cx="79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71090936-2AEA-4DE3-9E6B-2D85A2222019}"/>
              </a:ext>
            </a:extLst>
          </p:cNvPr>
          <p:cNvCxnSpPr>
            <a:cxnSpLocks/>
          </p:cNvCxnSpPr>
          <p:nvPr/>
        </p:nvCxnSpPr>
        <p:spPr>
          <a:xfrm flipH="1">
            <a:off x="3874973" y="3515268"/>
            <a:ext cx="79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AC65F083-3659-4B83-A9C2-DB315AA32C6B}"/>
              </a:ext>
            </a:extLst>
          </p:cNvPr>
          <p:cNvCxnSpPr>
            <a:cxnSpLocks/>
          </p:cNvCxnSpPr>
          <p:nvPr/>
        </p:nvCxnSpPr>
        <p:spPr>
          <a:xfrm flipH="1">
            <a:off x="4014375" y="4963122"/>
            <a:ext cx="79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4AE14A06-5D03-4477-803D-493CC2084962}"/>
              </a:ext>
            </a:extLst>
          </p:cNvPr>
          <p:cNvCxnSpPr>
            <a:cxnSpLocks/>
          </p:cNvCxnSpPr>
          <p:nvPr/>
        </p:nvCxnSpPr>
        <p:spPr>
          <a:xfrm flipH="1">
            <a:off x="3874973" y="2057092"/>
            <a:ext cx="792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134">
            <a:extLst>
              <a:ext uri="{FF2B5EF4-FFF2-40B4-BE49-F238E27FC236}">
                <a16:creationId xmlns:a16="http://schemas.microsoft.com/office/drawing/2014/main" id="{209CD906-4D02-41A0-991A-65D029653B01}"/>
              </a:ext>
            </a:extLst>
          </p:cNvPr>
          <p:cNvSpPr/>
          <p:nvPr/>
        </p:nvSpPr>
        <p:spPr bwMode="auto">
          <a:xfrm>
            <a:off x="4213248" y="3577499"/>
            <a:ext cx="3132000" cy="1335744"/>
          </a:xfrm>
          <a:prstGeom prst="rect">
            <a:avLst/>
          </a:prstGeom>
          <a:noFill/>
          <a:ln w="9525" algn="ctr">
            <a:noFill/>
            <a:miter lim="800000"/>
            <a:headEnd/>
            <a:tailEnd/>
          </a:ln>
        </p:spPr>
        <p:txBody>
          <a:bodyPr wrap="square" lIns="95735" tIns="49783" rIns="95735" bIns="49783" rtlCol="0" anchor="t">
            <a:noAutofit/>
          </a:bodyPr>
          <a:lstStyle/>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r>
              <a:rPr kumimoji="0" lang="en-US" altLang="zh-CN" sz="1200" b="0" i="0" u="none" strike="noStrike" kern="0" cap="none" spc="0" normalizeH="0" baseline="0" noProof="0" dirty="0">
                <a:ln>
                  <a:noFill/>
                </a:ln>
                <a:effectLst/>
                <a:uLnTx/>
                <a:uFillTx/>
                <a:latin typeface="+mj-lt"/>
                <a:ea typeface="微软雅黑" pitchFamily="34" charset="-122"/>
              </a:rPr>
              <a:t>Duration is not equal to 365 days for all patients.</a:t>
            </a:r>
          </a:p>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r>
              <a:rPr lang="en-US" altLang="zh-CN" sz="1200" kern="0" dirty="0">
                <a:latin typeface="+mj-lt"/>
                <a:ea typeface="微软雅黑" pitchFamily="34" charset="-122"/>
              </a:rPr>
              <a:t>4 categorical predictors (country, </a:t>
            </a:r>
            <a:r>
              <a:rPr lang="en-US" altLang="zh-CN" sz="1200" kern="0" dirty="0" err="1">
                <a:latin typeface="+mj-lt"/>
                <a:ea typeface="微软雅黑" pitchFamily="34" charset="-122"/>
              </a:rPr>
              <a:t>eye_colour</a:t>
            </a:r>
            <a:r>
              <a:rPr lang="en-US" altLang="zh-CN" sz="1200" kern="0" dirty="0">
                <a:latin typeface="+mj-lt"/>
                <a:ea typeface="微软雅黑" pitchFamily="34" charset="-122"/>
              </a:rPr>
              <a:t>, arm, </a:t>
            </a:r>
            <a:r>
              <a:rPr lang="en-US" altLang="zh-CN" sz="1200" kern="0" dirty="0" err="1">
                <a:latin typeface="+mj-lt"/>
                <a:ea typeface="微软雅黑" pitchFamily="34" charset="-122"/>
              </a:rPr>
              <a:t>tissue_use</a:t>
            </a:r>
            <a:r>
              <a:rPr lang="en-US" altLang="zh-CN" sz="1200" kern="0" dirty="0">
                <a:latin typeface="+mj-lt"/>
                <a:ea typeface="微软雅黑" pitchFamily="34" charset="-122"/>
              </a:rPr>
              <a:t>) and 2 continuous variables (previous year, mucus viscosity)</a:t>
            </a:r>
          </a:p>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r>
              <a:rPr kumimoji="0" lang="en-US" altLang="zh-CN" sz="1200" b="0" i="0" u="none" strike="noStrike" kern="0" cap="none" spc="0" normalizeH="0" baseline="0" noProof="0" dirty="0">
                <a:ln>
                  <a:noFill/>
                </a:ln>
                <a:effectLst/>
                <a:uLnTx/>
                <a:uFillTx/>
                <a:latin typeface="+mj-lt"/>
                <a:ea typeface="微软雅黑" pitchFamily="34" charset="-122"/>
              </a:rPr>
              <a:t>No obvious collinearity was detected.</a:t>
            </a:r>
          </a:p>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endParaRPr kumimoji="0" lang="en-US" altLang="zh-CN" sz="1200" b="0" i="0" u="none" strike="noStrike" kern="0" cap="none" spc="0" normalizeH="0" baseline="0" noProof="0" dirty="0">
              <a:ln>
                <a:noFill/>
              </a:ln>
              <a:effectLst/>
              <a:uLnTx/>
              <a:uFillTx/>
              <a:latin typeface="+mj-lt"/>
              <a:ea typeface="微软雅黑" pitchFamily="34" charset="-122"/>
            </a:endParaRPr>
          </a:p>
          <a:p>
            <a:pPr marL="228600" marR="0" lvl="0" indent="-228600" defTabSz="914400" eaLnBrk="1" fontAlgn="base" latinLnBrk="0" hangingPunct="1">
              <a:lnSpc>
                <a:spcPct val="102000"/>
              </a:lnSpc>
              <a:spcBef>
                <a:spcPct val="0"/>
              </a:spcBef>
              <a:spcAft>
                <a:spcPct val="0"/>
              </a:spcAft>
              <a:buClrTx/>
              <a:buSzTx/>
              <a:buFont typeface="Arial" panose="020B0604020202020204" pitchFamily="34" charset="0"/>
              <a:buChar char="•"/>
              <a:tabLst/>
              <a:defRPr/>
            </a:pPr>
            <a:endParaRPr kumimoji="0" lang="en-US" altLang="zh-CN" sz="1200" b="0" i="0" u="none" strike="noStrike" kern="0" cap="none" spc="0" normalizeH="0" baseline="0" noProof="0" dirty="0">
              <a:ln>
                <a:noFill/>
              </a:ln>
              <a:effectLst/>
              <a:uLnTx/>
              <a:uFillTx/>
              <a:latin typeface="+mj-lt"/>
              <a:ea typeface="微软雅黑" pitchFamily="34" charset="-122"/>
            </a:endParaRPr>
          </a:p>
        </p:txBody>
      </p:sp>
      <p:sp>
        <p:nvSpPr>
          <p:cNvPr id="36" name="Rectangle 134">
            <a:extLst>
              <a:ext uri="{FF2B5EF4-FFF2-40B4-BE49-F238E27FC236}">
                <a16:creationId xmlns:a16="http://schemas.microsoft.com/office/drawing/2014/main" id="{B130F918-35C2-4AD3-9448-EEA91AF168B9}"/>
              </a:ext>
            </a:extLst>
          </p:cNvPr>
          <p:cNvSpPr/>
          <p:nvPr/>
        </p:nvSpPr>
        <p:spPr bwMode="auto">
          <a:xfrm>
            <a:off x="7704571" y="3580170"/>
            <a:ext cx="3960000" cy="1291983"/>
          </a:xfrm>
          <a:prstGeom prst="rect">
            <a:avLst/>
          </a:prstGeom>
          <a:noFill/>
          <a:ln w="9525" algn="ctr">
            <a:noFill/>
            <a:miter lim="800000"/>
            <a:headEnd/>
            <a:tailEnd/>
          </a:ln>
        </p:spPr>
        <p:txBody>
          <a:bodyPr wrap="square" lIns="95735" tIns="49783" rIns="95735" bIns="49783" rtlCol="0" anchor="ctr">
            <a:noAutofit/>
          </a:bodyPr>
          <a:lstStyle/>
          <a:p>
            <a:pPr marR="0" lvl="0" defTabSz="914400" eaLnBrk="1" fontAlgn="base" latinLnBrk="0" hangingPunct="1">
              <a:lnSpc>
                <a:spcPct val="102000"/>
              </a:lnSpc>
              <a:spcBef>
                <a:spcPct val="0"/>
              </a:spcBef>
              <a:spcAft>
                <a:spcPct val="0"/>
              </a:spcAft>
              <a:buClrTx/>
              <a:buSzTx/>
              <a:tabLst/>
              <a:defRPr/>
            </a:pPr>
            <a:r>
              <a:rPr kumimoji="0" lang="en-US" altLang="zh-CN" sz="1200" b="0" i="0" u="none" strike="noStrike" kern="0" cap="none" spc="0" normalizeH="0" baseline="0" noProof="0" dirty="0">
                <a:ln>
                  <a:noFill/>
                </a:ln>
                <a:effectLst/>
                <a:uLnTx/>
                <a:uFillTx/>
                <a:latin typeface="+mj-lt"/>
                <a:ea typeface="微软雅黑" pitchFamily="34" charset="-122"/>
              </a:rPr>
              <a:t>Quick transformation </a:t>
            </a:r>
            <a:r>
              <a:rPr lang="en-US" altLang="zh-CN" sz="1200" kern="0" dirty="0">
                <a:latin typeface="+mj-lt"/>
                <a:ea typeface="微软雅黑" pitchFamily="34" charset="-122"/>
              </a:rPr>
              <a:t>for nosebleeds in visiting window is needed.</a:t>
            </a:r>
            <a:endParaRPr kumimoji="0" lang="en-US" altLang="zh-CN" sz="1200" b="0" i="0" u="none" strike="noStrike" kern="0" cap="none" spc="0" normalizeH="0" baseline="0" noProof="0" dirty="0">
              <a:ln>
                <a:noFill/>
              </a:ln>
              <a:effectLst/>
              <a:uLnTx/>
              <a:uFillTx/>
              <a:latin typeface="+mj-lt"/>
              <a:ea typeface="微软雅黑" pitchFamily="34" charset="-122"/>
            </a:endParaRPr>
          </a:p>
        </p:txBody>
      </p:sp>
    </p:spTree>
    <p:extLst>
      <p:ext uri="{BB962C8B-B14F-4D97-AF65-F5344CB8AC3E}">
        <p14:creationId xmlns:p14="http://schemas.microsoft.com/office/powerpoint/2010/main" val="1490043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4A40191-CE32-4A63-8885-ACB5D62E30E6}"/>
              </a:ext>
            </a:extLst>
          </p:cNvPr>
          <p:cNvSpPr>
            <a:spLocks noGrp="1"/>
          </p:cNvSpPr>
          <p:nvPr>
            <p:ph idx="1"/>
          </p:nvPr>
        </p:nvSpPr>
        <p:spPr>
          <a:xfrm>
            <a:off x="384694" y="1521391"/>
            <a:ext cx="11338560" cy="4866467"/>
          </a:xfrm>
        </p:spPr>
        <p:txBody>
          <a:bodyPr/>
          <a:lstStyle/>
          <a:p>
            <a:r>
              <a:rPr lang="en-US" altLang="zh-CN" dirty="0"/>
              <a:t>As discussed earlier, the below modeling was run –</a:t>
            </a:r>
          </a:p>
          <a:p>
            <a:pPr lvl="1"/>
            <a:r>
              <a:rPr lang="en-US" altLang="zh-CN" b="1" dirty="0">
                <a:solidFill>
                  <a:schemeClr val="accent1"/>
                </a:solidFill>
              </a:rPr>
              <a:t>Predictors: </a:t>
            </a:r>
          </a:p>
          <a:p>
            <a:pPr lvl="1"/>
            <a:endParaRPr lang="en-US" altLang="zh-CN" dirty="0"/>
          </a:p>
          <a:p>
            <a:pPr lvl="1"/>
            <a:endParaRPr lang="en-US" altLang="zh-CN" dirty="0"/>
          </a:p>
          <a:p>
            <a:pPr lvl="1"/>
            <a:endParaRPr lang="en-US" altLang="zh-CN" dirty="0"/>
          </a:p>
          <a:p>
            <a:pPr lvl="1"/>
            <a:endParaRPr lang="en-US" altLang="zh-CN" dirty="0"/>
          </a:p>
          <a:p>
            <a:pPr lvl="1"/>
            <a:r>
              <a:rPr lang="en-US" altLang="zh-CN" b="1" dirty="0">
                <a:solidFill>
                  <a:schemeClr val="accent1"/>
                </a:solidFill>
              </a:rPr>
              <a:t>Response: </a:t>
            </a:r>
            <a:r>
              <a:rPr lang="en-US" altLang="zh-CN" dirty="0"/>
              <a:t>nosebleeds </a:t>
            </a:r>
          </a:p>
          <a:p>
            <a:pPr lvl="1"/>
            <a:r>
              <a:rPr lang="en-US" altLang="zh-CN" b="1" dirty="0">
                <a:solidFill>
                  <a:schemeClr val="accent1"/>
                </a:solidFill>
              </a:rPr>
              <a:t>Variable transformation</a:t>
            </a:r>
          </a:p>
          <a:p>
            <a:pPr lvl="2"/>
            <a:r>
              <a:rPr lang="en-US" altLang="zh-CN" dirty="0"/>
              <a:t>Nosebleeds incidence rate was offset by duration, which means </a:t>
            </a:r>
            <a:r>
              <a:rPr lang="en-US" altLang="zh-CN" dirty="0" err="1"/>
              <a:t>expected_nosebleeds</a:t>
            </a:r>
            <a:r>
              <a:rPr lang="en-US" altLang="zh-CN" dirty="0"/>
              <a:t>=nosebleeds/duration*365</a:t>
            </a:r>
          </a:p>
          <a:p>
            <a:pPr lvl="1"/>
            <a:r>
              <a:rPr lang="en-US" altLang="zh-CN" b="1" dirty="0">
                <a:solidFill>
                  <a:schemeClr val="accent1"/>
                </a:solidFill>
              </a:rPr>
              <a:t>Model profile:</a:t>
            </a:r>
          </a:p>
          <a:p>
            <a:pPr lvl="2"/>
            <a:r>
              <a:rPr lang="en-US" altLang="zh-CN" dirty="0"/>
              <a:t>Pilot on Poisson regression firstly </a:t>
            </a:r>
          </a:p>
          <a:p>
            <a:pPr lvl="2"/>
            <a:r>
              <a:rPr lang="en-US" altLang="zh-CN" dirty="0"/>
              <a:t>Link function - Log</a:t>
            </a:r>
            <a:endParaRPr lang="zh-CN" altLang="en-US" dirty="0"/>
          </a:p>
        </p:txBody>
      </p:sp>
      <p:sp>
        <p:nvSpPr>
          <p:cNvPr id="3" name="页脚占位符 2">
            <a:extLst>
              <a:ext uri="{FF2B5EF4-FFF2-40B4-BE49-F238E27FC236}">
                <a16:creationId xmlns:a16="http://schemas.microsoft.com/office/drawing/2014/main" id="{FBB0570A-819A-4D19-B275-120511161D13}"/>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01558448-514A-4DAB-9733-330824AAFED0}"/>
              </a:ext>
            </a:extLst>
          </p:cNvPr>
          <p:cNvSpPr>
            <a:spLocks noGrp="1"/>
          </p:cNvSpPr>
          <p:nvPr>
            <p:ph type="title"/>
          </p:nvPr>
        </p:nvSpPr>
        <p:spPr/>
        <p:txBody>
          <a:bodyPr/>
          <a:lstStyle/>
          <a:p>
            <a:r>
              <a:rPr lang="en-US" altLang="zh-CN" dirty="0"/>
              <a:t>Modeling process (</a:t>
            </a:r>
            <a:r>
              <a:rPr lang="en-US" altLang="zh-CN" dirty="0" err="1"/>
              <a:t>contd</a:t>
            </a:r>
            <a:r>
              <a:rPr lang="en-US" altLang="zh-CN" dirty="0"/>
              <a:t>) </a:t>
            </a:r>
            <a:endParaRPr lang="zh-CN" altLang="en-US" dirty="0"/>
          </a:p>
        </p:txBody>
      </p:sp>
      <p:pic>
        <p:nvPicPr>
          <p:cNvPr id="6" name="图片 5">
            <a:extLst>
              <a:ext uri="{FF2B5EF4-FFF2-40B4-BE49-F238E27FC236}">
                <a16:creationId xmlns:a16="http://schemas.microsoft.com/office/drawing/2014/main" id="{F8DC2F58-8471-4663-AF68-84BA36B69520}"/>
              </a:ext>
            </a:extLst>
          </p:cNvPr>
          <p:cNvPicPr>
            <a:picLocks noChangeAspect="1"/>
          </p:cNvPicPr>
          <p:nvPr/>
        </p:nvPicPr>
        <p:blipFill>
          <a:blip r:embed="rId2"/>
          <a:stretch>
            <a:fillRect/>
          </a:stretch>
        </p:blipFill>
        <p:spPr>
          <a:xfrm>
            <a:off x="1887208" y="2097000"/>
            <a:ext cx="4515732" cy="1332000"/>
          </a:xfrm>
          <a:prstGeom prst="rect">
            <a:avLst/>
          </a:prstGeom>
        </p:spPr>
      </p:pic>
      <p:sp>
        <p:nvSpPr>
          <p:cNvPr id="8" name="文本占位符 1">
            <a:extLst>
              <a:ext uri="{FF2B5EF4-FFF2-40B4-BE49-F238E27FC236}">
                <a16:creationId xmlns:a16="http://schemas.microsoft.com/office/drawing/2014/main" id="{AA4DE458-6B01-4150-8E75-FF582ECEE0F3}"/>
              </a:ext>
            </a:extLst>
          </p:cNvPr>
          <p:cNvSpPr txBox="1">
            <a:spLocks/>
          </p:cNvSpPr>
          <p:nvPr/>
        </p:nvSpPr>
        <p:spPr>
          <a:xfrm>
            <a:off x="384694" y="1081826"/>
            <a:ext cx="1133856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i="1" dirty="0">
                <a:solidFill>
                  <a:schemeClr val="accent1"/>
                </a:solidFill>
              </a:rPr>
              <a:t>Model profile </a:t>
            </a:r>
            <a:endParaRPr lang="zh-CN" altLang="en-US" sz="2000" i="1" dirty="0">
              <a:solidFill>
                <a:schemeClr val="accent1"/>
              </a:solidFill>
            </a:endParaRPr>
          </a:p>
        </p:txBody>
      </p:sp>
      <p:sp>
        <p:nvSpPr>
          <p:cNvPr id="7" name="Content Placeholder 3">
            <a:extLst>
              <a:ext uri="{FF2B5EF4-FFF2-40B4-BE49-F238E27FC236}">
                <a16:creationId xmlns:a16="http://schemas.microsoft.com/office/drawing/2014/main" id="{C31DB716-B2E6-47B0-823C-F6FF601E3FA4}"/>
              </a:ext>
            </a:extLst>
          </p:cNvPr>
          <p:cNvSpPr txBox="1">
            <a:spLocks/>
          </p:cNvSpPr>
          <p:nvPr/>
        </p:nvSpPr>
        <p:spPr>
          <a:xfrm>
            <a:off x="656755" y="5966427"/>
            <a:ext cx="9440146" cy="253935"/>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Note: eye color is not taken into modeling due to the missing value, this will be further analyzed as subgroup analysis if needed. </a:t>
            </a:r>
          </a:p>
        </p:txBody>
      </p:sp>
    </p:spTree>
    <p:extLst>
      <p:ext uri="{BB962C8B-B14F-4D97-AF65-F5344CB8AC3E}">
        <p14:creationId xmlns:p14="http://schemas.microsoft.com/office/powerpoint/2010/main" val="127393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26A7AFFE-548A-4318-9925-6B41420F14EF}"/>
              </a:ext>
            </a:extLst>
          </p:cNvPr>
          <p:cNvPicPr>
            <a:picLocks noChangeAspect="1"/>
          </p:cNvPicPr>
          <p:nvPr/>
        </p:nvPicPr>
        <p:blipFill>
          <a:blip r:embed="rId16"/>
          <a:stretch>
            <a:fillRect/>
          </a:stretch>
        </p:blipFill>
        <p:spPr>
          <a:xfrm>
            <a:off x="547616" y="1695279"/>
            <a:ext cx="5346733" cy="725305"/>
          </a:xfrm>
          <a:prstGeom prst="rect">
            <a:avLst/>
          </a:prstGeom>
        </p:spPr>
      </p:pic>
      <p:sp>
        <p:nvSpPr>
          <p:cNvPr id="3" name="页脚占位符 2">
            <a:extLst>
              <a:ext uri="{FF2B5EF4-FFF2-40B4-BE49-F238E27FC236}">
                <a16:creationId xmlns:a16="http://schemas.microsoft.com/office/drawing/2014/main" id="{BAC48F10-1723-4F84-95B2-57C41D1431ED}"/>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8221C360-A1A4-4C2D-8C8F-D797912B007A}"/>
              </a:ext>
            </a:extLst>
          </p:cNvPr>
          <p:cNvSpPr>
            <a:spLocks noGrp="1"/>
          </p:cNvSpPr>
          <p:nvPr>
            <p:ph type="title"/>
          </p:nvPr>
        </p:nvSpPr>
        <p:spPr/>
        <p:txBody>
          <a:bodyPr/>
          <a:lstStyle/>
          <a:p>
            <a:r>
              <a:rPr lang="en-US" altLang="zh-CN" dirty="0"/>
              <a:t>Modeling process (</a:t>
            </a:r>
            <a:r>
              <a:rPr lang="en-US" altLang="zh-CN" dirty="0" err="1"/>
              <a:t>contd</a:t>
            </a:r>
            <a:r>
              <a:rPr lang="en-US" altLang="zh-CN" dirty="0"/>
              <a:t>)</a:t>
            </a:r>
            <a:endParaRPr lang="zh-CN" altLang="en-US" dirty="0"/>
          </a:p>
        </p:txBody>
      </p:sp>
      <p:sp>
        <p:nvSpPr>
          <p:cNvPr id="7" name="文本框 6">
            <a:extLst>
              <a:ext uri="{FF2B5EF4-FFF2-40B4-BE49-F238E27FC236}">
                <a16:creationId xmlns:a16="http://schemas.microsoft.com/office/drawing/2014/main" id="{9F8376A6-4969-4F1B-98D6-8EA24F081E57}"/>
              </a:ext>
            </a:extLst>
          </p:cNvPr>
          <p:cNvSpPr txBox="1"/>
          <p:nvPr/>
        </p:nvSpPr>
        <p:spPr>
          <a:xfrm>
            <a:off x="530837" y="1413494"/>
            <a:ext cx="1423798" cy="261610"/>
          </a:xfrm>
          <a:prstGeom prst="rect">
            <a:avLst/>
          </a:prstGeom>
          <a:noFill/>
        </p:spPr>
        <p:txBody>
          <a:bodyPr wrap="square" rtlCol="0">
            <a:spAutoFit/>
          </a:bodyPr>
          <a:lstStyle/>
          <a:p>
            <a:r>
              <a:rPr lang="en-US" altLang="zh-CN" sz="1100" dirty="0">
                <a:solidFill>
                  <a:schemeClr val="accent1"/>
                </a:solidFill>
              </a:rPr>
              <a:t>Table 1</a:t>
            </a:r>
            <a:endParaRPr lang="zh-CN" altLang="en-US" sz="1100" dirty="0" err="1">
              <a:solidFill>
                <a:schemeClr val="accent1"/>
              </a:solidFill>
            </a:endParaRPr>
          </a:p>
        </p:txBody>
      </p:sp>
      <p:sp>
        <p:nvSpPr>
          <p:cNvPr id="8" name="文本框 7">
            <a:extLst>
              <a:ext uri="{FF2B5EF4-FFF2-40B4-BE49-F238E27FC236}">
                <a16:creationId xmlns:a16="http://schemas.microsoft.com/office/drawing/2014/main" id="{AD1E1D28-525C-4BF9-B35C-B9D3F8FF3252}"/>
              </a:ext>
            </a:extLst>
          </p:cNvPr>
          <p:cNvSpPr txBox="1"/>
          <p:nvPr/>
        </p:nvSpPr>
        <p:spPr>
          <a:xfrm>
            <a:off x="530837" y="2549173"/>
            <a:ext cx="1423798" cy="261610"/>
          </a:xfrm>
          <a:prstGeom prst="rect">
            <a:avLst/>
          </a:prstGeom>
          <a:noFill/>
        </p:spPr>
        <p:txBody>
          <a:bodyPr wrap="square" rtlCol="0">
            <a:spAutoFit/>
          </a:bodyPr>
          <a:lstStyle/>
          <a:p>
            <a:r>
              <a:rPr lang="en-US" altLang="zh-CN" sz="1100" dirty="0">
                <a:solidFill>
                  <a:schemeClr val="accent1"/>
                </a:solidFill>
              </a:rPr>
              <a:t>Table 2</a:t>
            </a:r>
            <a:endParaRPr lang="zh-CN" altLang="en-US" sz="1100" dirty="0" err="1">
              <a:solidFill>
                <a:schemeClr val="accent1"/>
              </a:solidFill>
            </a:endParaRPr>
          </a:p>
        </p:txBody>
      </p:sp>
      <p:sp>
        <p:nvSpPr>
          <p:cNvPr id="9" name="Content Placeholder 3">
            <a:extLst>
              <a:ext uri="{FF2B5EF4-FFF2-40B4-BE49-F238E27FC236}">
                <a16:creationId xmlns:a16="http://schemas.microsoft.com/office/drawing/2014/main" id="{3D3C1732-73E8-4BE4-A4F4-ACB26842E062}"/>
              </a:ext>
            </a:extLst>
          </p:cNvPr>
          <p:cNvSpPr txBox="1">
            <a:spLocks/>
          </p:cNvSpPr>
          <p:nvPr/>
        </p:nvSpPr>
        <p:spPr>
          <a:xfrm>
            <a:off x="6437153" y="1669950"/>
            <a:ext cx="4796056" cy="126261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value close to 1 indicated no significant overdispersion in a conditional way. </a:t>
            </a:r>
          </a:p>
          <a:p>
            <a:r>
              <a:rPr lang="en-US" sz="1400" dirty="0"/>
              <a:t>Poisson regression is OK to fit the data.</a:t>
            </a:r>
          </a:p>
          <a:p>
            <a:r>
              <a:rPr lang="en-US" sz="1400" dirty="0"/>
              <a:t>P-value is 0.99, which indicated good fitness of model.</a:t>
            </a:r>
          </a:p>
          <a:p>
            <a:endParaRPr lang="en-US" sz="1400" dirty="0"/>
          </a:p>
        </p:txBody>
      </p:sp>
      <p:sp>
        <p:nvSpPr>
          <p:cNvPr id="10" name="椭圆 41">
            <a:extLst>
              <a:ext uri="{FF2B5EF4-FFF2-40B4-BE49-F238E27FC236}">
                <a16:creationId xmlns:a16="http://schemas.microsoft.com/office/drawing/2014/main" id="{3BE834D4-B41D-442C-9F00-A72D87BC9CFF}"/>
              </a:ext>
            </a:extLst>
          </p:cNvPr>
          <p:cNvSpPr/>
          <p:nvPr>
            <p:custDataLst>
              <p:tags r:id="rId1"/>
            </p:custDataLst>
          </p:nvPr>
        </p:nvSpPr>
        <p:spPr>
          <a:xfrm>
            <a:off x="3220982" y="2120364"/>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1" name="椭圆 41">
            <a:extLst>
              <a:ext uri="{FF2B5EF4-FFF2-40B4-BE49-F238E27FC236}">
                <a16:creationId xmlns:a16="http://schemas.microsoft.com/office/drawing/2014/main" id="{F3FEBE27-6B19-4019-9FF3-4D411CEC975C}"/>
              </a:ext>
            </a:extLst>
          </p:cNvPr>
          <p:cNvSpPr/>
          <p:nvPr>
            <p:custDataLst>
              <p:tags r:id="rId2"/>
            </p:custDataLst>
          </p:nvPr>
        </p:nvSpPr>
        <p:spPr>
          <a:xfrm>
            <a:off x="5407747" y="2157258"/>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2" name="椭圆 41">
            <a:extLst>
              <a:ext uri="{FF2B5EF4-FFF2-40B4-BE49-F238E27FC236}">
                <a16:creationId xmlns:a16="http://schemas.microsoft.com/office/drawing/2014/main" id="{A73BA2C1-FF92-40C7-A60E-B187AC17F1E3}"/>
              </a:ext>
            </a:extLst>
          </p:cNvPr>
          <p:cNvSpPr/>
          <p:nvPr>
            <p:custDataLst>
              <p:tags r:id="rId3"/>
            </p:custDataLst>
          </p:nvPr>
        </p:nvSpPr>
        <p:spPr>
          <a:xfrm>
            <a:off x="6365153" y="159795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3" name="Content Placeholder 3">
            <a:extLst>
              <a:ext uri="{FF2B5EF4-FFF2-40B4-BE49-F238E27FC236}">
                <a16:creationId xmlns:a16="http://schemas.microsoft.com/office/drawing/2014/main" id="{E6F93772-5C85-46BE-8C26-972CE10E75D0}"/>
              </a:ext>
            </a:extLst>
          </p:cNvPr>
          <p:cNvSpPr txBox="1">
            <a:spLocks/>
          </p:cNvSpPr>
          <p:nvPr/>
        </p:nvSpPr>
        <p:spPr>
          <a:xfrm>
            <a:off x="6437153" y="3068605"/>
            <a:ext cx="4796056" cy="776554"/>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t>The interaction item is significant to be non-zero, however, the main effects, both arm and </a:t>
            </a:r>
            <a:r>
              <a:rPr lang="en-US" altLang="zh-CN" sz="1400" dirty="0" err="1"/>
              <a:t>mucus_viscosity</a:t>
            </a:r>
            <a:r>
              <a:rPr lang="en-US" altLang="zh-CN" sz="1400" dirty="0"/>
              <a:t>, are not significantly non-zero</a:t>
            </a:r>
          </a:p>
        </p:txBody>
      </p:sp>
      <p:sp>
        <p:nvSpPr>
          <p:cNvPr id="14" name="椭圆 41">
            <a:extLst>
              <a:ext uri="{FF2B5EF4-FFF2-40B4-BE49-F238E27FC236}">
                <a16:creationId xmlns:a16="http://schemas.microsoft.com/office/drawing/2014/main" id="{FDC6A779-54D1-4E5F-988E-8626A7A11E8F}"/>
              </a:ext>
            </a:extLst>
          </p:cNvPr>
          <p:cNvSpPr/>
          <p:nvPr>
            <p:custDataLst>
              <p:tags r:id="rId4"/>
            </p:custDataLst>
          </p:nvPr>
        </p:nvSpPr>
        <p:spPr>
          <a:xfrm>
            <a:off x="6365153" y="3068605"/>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5" name="椭圆 41">
            <a:extLst>
              <a:ext uri="{FF2B5EF4-FFF2-40B4-BE49-F238E27FC236}">
                <a16:creationId xmlns:a16="http://schemas.microsoft.com/office/drawing/2014/main" id="{4D8D5ABB-1E0E-4BEF-8781-42BDC48FA095}"/>
              </a:ext>
            </a:extLst>
          </p:cNvPr>
          <p:cNvSpPr/>
          <p:nvPr>
            <p:custDataLst>
              <p:tags r:id="rId5"/>
            </p:custDataLst>
          </p:nvPr>
        </p:nvSpPr>
        <p:spPr>
          <a:xfrm>
            <a:off x="3441958" y="4218893"/>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6" name="椭圆 41">
            <a:extLst>
              <a:ext uri="{FF2B5EF4-FFF2-40B4-BE49-F238E27FC236}">
                <a16:creationId xmlns:a16="http://schemas.microsoft.com/office/drawing/2014/main" id="{7CA6222D-405D-4374-B7EB-C9469E6AE580}"/>
              </a:ext>
            </a:extLst>
          </p:cNvPr>
          <p:cNvSpPr/>
          <p:nvPr>
            <p:custDataLst>
              <p:tags r:id="rId6"/>
            </p:custDataLst>
          </p:nvPr>
        </p:nvSpPr>
        <p:spPr>
          <a:xfrm>
            <a:off x="3441958" y="3431413"/>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8" name="椭圆 41">
            <a:extLst>
              <a:ext uri="{FF2B5EF4-FFF2-40B4-BE49-F238E27FC236}">
                <a16:creationId xmlns:a16="http://schemas.microsoft.com/office/drawing/2014/main" id="{BDB92264-0618-4B7D-9599-77111460F0B1}"/>
              </a:ext>
            </a:extLst>
          </p:cNvPr>
          <p:cNvSpPr/>
          <p:nvPr>
            <p:custDataLst>
              <p:tags r:id="rId7"/>
            </p:custDataLst>
          </p:nvPr>
        </p:nvSpPr>
        <p:spPr>
          <a:xfrm>
            <a:off x="3441958" y="404354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9" name="椭圆 41">
            <a:extLst>
              <a:ext uri="{FF2B5EF4-FFF2-40B4-BE49-F238E27FC236}">
                <a16:creationId xmlns:a16="http://schemas.microsoft.com/office/drawing/2014/main" id="{3F496C2A-5803-49ED-8C74-CC2EB7795F52}"/>
              </a:ext>
            </a:extLst>
          </p:cNvPr>
          <p:cNvSpPr/>
          <p:nvPr>
            <p:custDataLst>
              <p:tags r:id="rId8"/>
            </p:custDataLst>
          </p:nvPr>
        </p:nvSpPr>
        <p:spPr>
          <a:xfrm>
            <a:off x="5201036" y="406514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20" name="椭圆 41">
            <a:extLst>
              <a:ext uri="{FF2B5EF4-FFF2-40B4-BE49-F238E27FC236}">
                <a16:creationId xmlns:a16="http://schemas.microsoft.com/office/drawing/2014/main" id="{4BF2283F-A550-4D6F-9E79-AB4696E3CBAE}"/>
              </a:ext>
            </a:extLst>
          </p:cNvPr>
          <p:cNvSpPr/>
          <p:nvPr>
            <p:custDataLst>
              <p:tags r:id="rId9"/>
            </p:custDataLst>
          </p:nvPr>
        </p:nvSpPr>
        <p:spPr>
          <a:xfrm>
            <a:off x="5201036" y="343271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22" name="Content Placeholder 3">
            <a:extLst>
              <a:ext uri="{FF2B5EF4-FFF2-40B4-BE49-F238E27FC236}">
                <a16:creationId xmlns:a16="http://schemas.microsoft.com/office/drawing/2014/main" id="{A23914E9-D3AB-4A75-8B28-FDA34D45023C}"/>
              </a:ext>
            </a:extLst>
          </p:cNvPr>
          <p:cNvSpPr txBox="1">
            <a:spLocks/>
          </p:cNvSpPr>
          <p:nvPr/>
        </p:nvSpPr>
        <p:spPr>
          <a:xfrm>
            <a:off x="6437153" y="4171258"/>
            <a:ext cx="4796056" cy="776554"/>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t>However, removing the interaction item, both main effect are better to be of significance.</a:t>
            </a:r>
          </a:p>
        </p:txBody>
      </p:sp>
      <p:sp>
        <p:nvSpPr>
          <p:cNvPr id="23" name="椭圆 41">
            <a:extLst>
              <a:ext uri="{FF2B5EF4-FFF2-40B4-BE49-F238E27FC236}">
                <a16:creationId xmlns:a16="http://schemas.microsoft.com/office/drawing/2014/main" id="{DD4A63DB-AD25-488B-A67A-A725A6A6388E}"/>
              </a:ext>
            </a:extLst>
          </p:cNvPr>
          <p:cNvSpPr/>
          <p:nvPr>
            <p:custDataLst>
              <p:tags r:id="rId10"/>
            </p:custDataLst>
          </p:nvPr>
        </p:nvSpPr>
        <p:spPr>
          <a:xfrm>
            <a:off x="6393674" y="4099578"/>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24" name="Content Placeholder 3">
            <a:extLst>
              <a:ext uri="{FF2B5EF4-FFF2-40B4-BE49-F238E27FC236}">
                <a16:creationId xmlns:a16="http://schemas.microsoft.com/office/drawing/2014/main" id="{2B1C7B34-1731-41B5-8414-C87014EE240D}"/>
              </a:ext>
            </a:extLst>
          </p:cNvPr>
          <p:cNvSpPr txBox="1">
            <a:spLocks/>
          </p:cNvSpPr>
          <p:nvPr/>
        </p:nvSpPr>
        <p:spPr>
          <a:xfrm>
            <a:off x="6437153" y="5203840"/>
            <a:ext cx="4796056" cy="776554"/>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dirty="0"/>
              <a:t>Considering no significant benefit from interaction inclusion (BIC value) and simplicity of model </a:t>
            </a:r>
            <a:r>
              <a:rPr lang="en-US" altLang="zh-CN" sz="1400" dirty="0" err="1"/>
              <a:t>intepretation</a:t>
            </a:r>
            <a:r>
              <a:rPr lang="en-US" altLang="zh-CN" sz="1400" dirty="0"/>
              <a:t>, </a:t>
            </a:r>
            <a:r>
              <a:rPr lang="en-US" altLang="zh-CN" sz="1400" b="1" u="sng" dirty="0"/>
              <a:t>the interaction item is removed. </a:t>
            </a:r>
          </a:p>
        </p:txBody>
      </p:sp>
      <p:sp>
        <p:nvSpPr>
          <p:cNvPr id="25" name="椭圆 41">
            <a:extLst>
              <a:ext uri="{FF2B5EF4-FFF2-40B4-BE49-F238E27FC236}">
                <a16:creationId xmlns:a16="http://schemas.microsoft.com/office/drawing/2014/main" id="{ED18E7E5-16A9-4A83-AE0A-F7074CCAC8FD}"/>
              </a:ext>
            </a:extLst>
          </p:cNvPr>
          <p:cNvSpPr/>
          <p:nvPr>
            <p:custDataLst>
              <p:tags r:id="rId11"/>
            </p:custDataLst>
          </p:nvPr>
        </p:nvSpPr>
        <p:spPr>
          <a:xfrm>
            <a:off x="6393674" y="515917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sp>
        <p:nvSpPr>
          <p:cNvPr id="26" name="椭圆 41">
            <a:extLst>
              <a:ext uri="{FF2B5EF4-FFF2-40B4-BE49-F238E27FC236}">
                <a16:creationId xmlns:a16="http://schemas.microsoft.com/office/drawing/2014/main" id="{5ABA7758-4E15-4B32-BD57-E02D46D69EEC}"/>
              </a:ext>
            </a:extLst>
          </p:cNvPr>
          <p:cNvSpPr/>
          <p:nvPr>
            <p:custDataLst>
              <p:tags r:id="rId12"/>
            </p:custDataLst>
          </p:nvPr>
        </p:nvSpPr>
        <p:spPr>
          <a:xfrm>
            <a:off x="2601191" y="236588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sp>
        <p:nvSpPr>
          <p:cNvPr id="27" name="椭圆 41">
            <a:extLst>
              <a:ext uri="{FF2B5EF4-FFF2-40B4-BE49-F238E27FC236}">
                <a16:creationId xmlns:a16="http://schemas.microsoft.com/office/drawing/2014/main" id="{02CFF582-7D2A-48BC-ABF5-FB8EC57EA19C}"/>
              </a:ext>
            </a:extLst>
          </p:cNvPr>
          <p:cNvSpPr/>
          <p:nvPr>
            <p:custDataLst>
              <p:tags r:id="rId13"/>
            </p:custDataLst>
          </p:nvPr>
        </p:nvSpPr>
        <p:spPr>
          <a:xfrm>
            <a:off x="4798765" y="236588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pic>
        <p:nvPicPr>
          <p:cNvPr id="28" name="图片 27">
            <a:extLst>
              <a:ext uri="{FF2B5EF4-FFF2-40B4-BE49-F238E27FC236}">
                <a16:creationId xmlns:a16="http://schemas.microsoft.com/office/drawing/2014/main" id="{38ED617F-94EE-4DFE-87D1-1505543D96C4}"/>
              </a:ext>
            </a:extLst>
          </p:cNvPr>
          <p:cNvPicPr>
            <a:picLocks noChangeAspect="1"/>
          </p:cNvPicPr>
          <p:nvPr/>
        </p:nvPicPr>
        <p:blipFill>
          <a:blip r:embed="rId17"/>
          <a:stretch>
            <a:fillRect/>
          </a:stretch>
        </p:blipFill>
        <p:spPr>
          <a:xfrm>
            <a:off x="547616" y="2811709"/>
            <a:ext cx="5181610" cy="3384835"/>
          </a:xfrm>
          <a:prstGeom prst="rect">
            <a:avLst/>
          </a:prstGeom>
        </p:spPr>
      </p:pic>
      <p:sp>
        <p:nvSpPr>
          <p:cNvPr id="30" name="文本占位符 1">
            <a:extLst>
              <a:ext uri="{FF2B5EF4-FFF2-40B4-BE49-F238E27FC236}">
                <a16:creationId xmlns:a16="http://schemas.microsoft.com/office/drawing/2014/main" id="{1638630D-3D59-4556-AAA0-708100834408}"/>
              </a:ext>
            </a:extLst>
          </p:cNvPr>
          <p:cNvSpPr txBox="1">
            <a:spLocks/>
          </p:cNvSpPr>
          <p:nvPr/>
        </p:nvSpPr>
        <p:spPr>
          <a:xfrm>
            <a:off x="384694" y="1081826"/>
            <a:ext cx="1133856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i="1" dirty="0">
                <a:solidFill>
                  <a:schemeClr val="accent1"/>
                </a:solidFill>
              </a:rPr>
              <a:t>Modeling result understanding </a:t>
            </a:r>
            <a:endParaRPr lang="zh-CN" altLang="en-US" sz="2000" i="1" dirty="0">
              <a:solidFill>
                <a:schemeClr val="accent1"/>
              </a:solidFill>
            </a:endParaRPr>
          </a:p>
        </p:txBody>
      </p:sp>
    </p:spTree>
    <p:extLst>
      <p:ext uri="{BB962C8B-B14F-4D97-AF65-F5344CB8AC3E}">
        <p14:creationId xmlns:p14="http://schemas.microsoft.com/office/powerpoint/2010/main" val="1109586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AD897618-A844-4933-A457-13273693DD12}"/>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203CE74F-249A-4D7B-A7CF-A0B0A78CF840}"/>
              </a:ext>
            </a:extLst>
          </p:cNvPr>
          <p:cNvSpPr>
            <a:spLocks noGrp="1"/>
          </p:cNvSpPr>
          <p:nvPr>
            <p:ph type="title"/>
          </p:nvPr>
        </p:nvSpPr>
        <p:spPr/>
        <p:txBody>
          <a:bodyPr/>
          <a:lstStyle/>
          <a:p>
            <a:r>
              <a:rPr lang="en-US" altLang="zh-CN" dirty="0"/>
              <a:t>Modeling process (</a:t>
            </a:r>
            <a:r>
              <a:rPr lang="en-US" altLang="zh-CN" dirty="0" err="1"/>
              <a:t>contd</a:t>
            </a:r>
            <a:r>
              <a:rPr lang="en-US" altLang="zh-CN" dirty="0"/>
              <a:t>)</a:t>
            </a:r>
            <a:endParaRPr lang="zh-CN" altLang="en-US" dirty="0"/>
          </a:p>
        </p:txBody>
      </p:sp>
      <p:sp>
        <p:nvSpPr>
          <p:cNvPr id="12" name="Content Placeholder 3">
            <a:extLst>
              <a:ext uri="{FF2B5EF4-FFF2-40B4-BE49-F238E27FC236}">
                <a16:creationId xmlns:a16="http://schemas.microsoft.com/office/drawing/2014/main" id="{7307DCC0-C187-4482-9015-EDAF9B93CA5F}"/>
              </a:ext>
            </a:extLst>
          </p:cNvPr>
          <p:cNvSpPr txBox="1">
            <a:spLocks/>
          </p:cNvSpPr>
          <p:nvPr/>
        </p:nvSpPr>
        <p:spPr>
          <a:xfrm>
            <a:off x="7102810" y="1596910"/>
            <a:ext cx="4796056" cy="126261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The expected log count for active is 0.31</a:t>
            </a:r>
            <a:r>
              <a:rPr lang="en-US" altLang="zh-CN" sz="1200" b="1" u="sng" dirty="0"/>
              <a:t> lower </a:t>
            </a:r>
            <a:r>
              <a:rPr lang="en-US" altLang="zh-CN" sz="1200" dirty="0"/>
              <a:t>than expected log count for placebo, which means that the nosebleeds of treatment is less than placebo keeping others constant. (exp(-0.31)=0.73)</a:t>
            </a:r>
          </a:p>
          <a:p>
            <a:pPr marL="171450" lvl="1">
              <a:spcBef>
                <a:spcPts val="1000"/>
              </a:spcBef>
              <a:buFont typeface="Arial" panose="020B0604020202020204" pitchFamily="34" charset="0"/>
              <a:buChar char="•"/>
            </a:pPr>
            <a:r>
              <a:rPr lang="en-US" altLang="zh-CN" sz="1200" dirty="0"/>
              <a:t>P-value &lt;0.05 indicated the active treatment significantly decreased the nosebleeds, comparing with placebo.</a:t>
            </a:r>
          </a:p>
        </p:txBody>
      </p:sp>
      <p:sp>
        <p:nvSpPr>
          <p:cNvPr id="13" name="椭圆 41">
            <a:extLst>
              <a:ext uri="{FF2B5EF4-FFF2-40B4-BE49-F238E27FC236}">
                <a16:creationId xmlns:a16="http://schemas.microsoft.com/office/drawing/2014/main" id="{E60037C0-AEB2-4EE5-851F-2144F1FA4EEA}"/>
              </a:ext>
            </a:extLst>
          </p:cNvPr>
          <p:cNvSpPr/>
          <p:nvPr>
            <p:custDataLst>
              <p:tags r:id="rId1"/>
            </p:custDataLst>
          </p:nvPr>
        </p:nvSpPr>
        <p:spPr>
          <a:xfrm>
            <a:off x="7030810" y="152491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4" name="Content Placeholder 3">
            <a:extLst>
              <a:ext uri="{FF2B5EF4-FFF2-40B4-BE49-F238E27FC236}">
                <a16:creationId xmlns:a16="http://schemas.microsoft.com/office/drawing/2014/main" id="{58AAD3DB-24BD-4271-BE70-89BABD8CA0F0}"/>
              </a:ext>
            </a:extLst>
          </p:cNvPr>
          <p:cNvSpPr txBox="1">
            <a:spLocks/>
          </p:cNvSpPr>
          <p:nvPr/>
        </p:nvSpPr>
        <p:spPr>
          <a:xfrm>
            <a:off x="7102810" y="3915356"/>
            <a:ext cx="4796056" cy="126261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the coefficient of mucus viscosity is -0.11, this means that expected decrease of log count for one unit increase in mucus viscosity is 0.11.</a:t>
            </a:r>
          </a:p>
          <a:p>
            <a:pPr marL="171450" lvl="1">
              <a:spcBef>
                <a:spcPts val="1000"/>
              </a:spcBef>
              <a:buFont typeface="Arial" panose="020B0604020202020204" pitchFamily="34" charset="0"/>
              <a:buChar char="•"/>
            </a:pPr>
            <a:r>
              <a:rPr lang="en-US" sz="1200" dirty="0"/>
              <a:t>However, mucus viscosity is not significant enough, with p-value is 0.06 above 0.05. It was highly suspect due to the correlation between mucus viscosity and tissue use. </a:t>
            </a:r>
          </a:p>
        </p:txBody>
      </p:sp>
      <p:sp>
        <p:nvSpPr>
          <p:cNvPr id="15" name="椭圆 41">
            <a:extLst>
              <a:ext uri="{FF2B5EF4-FFF2-40B4-BE49-F238E27FC236}">
                <a16:creationId xmlns:a16="http://schemas.microsoft.com/office/drawing/2014/main" id="{3C1544E6-18C1-4354-9CB1-1C59F176C167}"/>
              </a:ext>
            </a:extLst>
          </p:cNvPr>
          <p:cNvSpPr/>
          <p:nvPr>
            <p:custDataLst>
              <p:tags r:id="rId2"/>
            </p:custDataLst>
          </p:nvPr>
        </p:nvSpPr>
        <p:spPr>
          <a:xfrm>
            <a:off x="7030810" y="385718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16" name="Content Placeholder 3">
            <a:extLst>
              <a:ext uri="{FF2B5EF4-FFF2-40B4-BE49-F238E27FC236}">
                <a16:creationId xmlns:a16="http://schemas.microsoft.com/office/drawing/2014/main" id="{518F3FF2-6101-4CD5-A295-D13696FB3440}"/>
              </a:ext>
            </a:extLst>
          </p:cNvPr>
          <p:cNvSpPr txBox="1">
            <a:spLocks/>
          </p:cNvSpPr>
          <p:nvPr/>
        </p:nvSpPr>
        <p:spPr>
          <a:xfrm>
            <a:off x="7102810" y="2961489"/>
            <a:ext cx="4796056" cy="79443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Similar result is for tissue use.</a:t>
            </a:r>
          </a:p>
          <a:p>
            <a:pPr marL="171450" lvl="1">
              <a:spcBef>
                <a:spcPts val="1000"/>
              </a:spcBef>
              <a:buFont typeface="Arial" panose="020B0604020202020204" pitchFamily="34" charset="0"/>
              <a:buChar char="•"/>
            </a:pPr>
            <a:r>
              <a:rPr lang="en-US" altLang="zh-CN" sz="1200" dirty="0"/>
              <a:t>Significant </a:t>
            </a:r>
            <a:r>
              <a:rPr lang="en-US" altLang="zh-CN" sz="1200" b="1" u="sng" dirty="0"/>
              <a:t>higher</a:t>
            </a:r>
            <a:r>
              <a:rPr lang="en-US" altLang="zh-CN" sz="1200" dirty="0"/>
              <a:t> nosebleeds for high tissue use is observed, comparing with medium use.  </a:t>
            </a:r>
          </a:p>
        </p:txBody>
      </p:sp>
      <p:sp>
        <p:nvSpPr>
          <p:cNvPr id="17" name="椭圆 41">
            <a:extLst>
              <a:ext uri="{FF2B5EF4-FFF2-40B4-BE49-F238E27FC236}">
                <a16:creationId xmlns:a16="http://schemas.microsoft.com/office/drawing/2014/main" id="{190D7A6E-7E05-4249-B5F4-111443E08149}"/>
              </a:ext>
            </a:extLst>
          </p:cNvPr>
          <p:cNvSpPr/>
          <p:nvPr>
            <p:custDataLst>
              <p:tags r:id="rId3"/>
            </p:custDataLst>
          </p:nvPr>
        </p:nvSpPr>
        <p:spPr>
          <a:xfrm>
            <a:off x="7030810" y="2907814"/>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grpSp>
        <p:nvGrpSpPr>
          <p:cNvPr id="22" name="组合 21">
            <a:extLst>
              <a:ext uri="{FF2B5EF4-FFF2-40B4-BE49-F238E27FC236}">
                <a16:creationId xmlns:a16="http://schemas.microsoft.com/office/drawing/2014/main" id="{F36B1A88-ECC2-4EC8-B2A3-104718D6C8BF}"/>
              </a:ext>
            </a:extLst>
          </p:cNvPr>
          <p:cNvGrpSpPr/>
          <p:nvPr/>
        </p:nvGrpSpPr>
        <p:grpSpPr>
          <a:xfrm>
            <a:off x="515382" y="2222369"/>
            <a:ext cx="4524191" cy="3005851"/>
            <a:chOff x="688637" y="1443713"/>
            <a:chExt cx="4524191" cy="3005851"/>
          </a:xfrm>
        </p:grpSpPr>
        <p:pic>
          <p:nvPicPr>
            <p:cNvPr id="6" name="图片 5">
              <a:extLst>
                <a:ext uri="{FF2B5EF4-FFF2-40B4-BE49-F238E27FC236}">
                  <a16:creationId xmlns:a16="http://schemas.microsoft.com/office/drawing/2014/main" id="{30663CFE-D0C9-4A01-8473-C5C52D628814}"/>
                </a:ext>
              </a:extLst>
            </p:cNvPr>
            <p:cNvPicPr>
              <a:picLocks noChangeAspect="1"/>
            </p:cNvPicPr>
            <p:nvPr/>
          </p:nvPicPr>
          <p:blipFill>
            <a:blip r:embed="rId13"/>
            <a:stretch>
              <a:fillRect/>
            </a:stretch>
          </p:blipFill>
          <p:spPr>
            <a:xfrm>
              <a:off x="688637" y="1443713"/>
              <a:ext cx="4524191" cy="3005851"/>
            </a:xfrm>
            <a:prstGeom prst="rect">
              <a:avLst/>
            </a:prstGeom>
          </p:spPr>
        </p:pic>
        <p:sp>
          <p:nvSpPr>
            <p:cNvPr id="7" name="椭圆 41">
              <a:extLst>
                <a:ext uri="{FF2B5EF4-FFF2-40B4-BE49-F238E27FC236}">
                  <a16:creationId xmlns:a16="http://schemas.microsoft.com/office/drawing/2014/main" id="{E8E66162-F369-4F70-B740-6F0F4C996A21}"/>
                </a:ext>
              </a:extLst>
            </p:cNvPr>
            <p:cNvSpPr/>
            <p:nvPr>
              <p:custDataLst>
                <p:tags r:id="rId5"/>
              </p:custDataLst>
            </p:nvPr>
          </p:nvSpPr>
          <p:spPr>
            <a:xfrm>
              <a:off x="3432738" y="1773857"/>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8" name="椭圆 41">
              <a:extLst>
                <a:ext uri="{FF2B5EF4-FFF2-40B4-BE49-F238E27FC236}">
                  <a16:creationId xmlns:a16="http://schemas.microsoft.com/office/drawing/2014/main" id="{B45477F9-71B4-4E33-BF56-4876B1D4D04D}"/>
                </a:ext>
              </a:extLst>
            </p:cNvPr>
            <p:cNvSpPr/>
            <p:nvPr>
              <p:custDataLst>
                <p:tags r:id="rId6"/>
              </p:custDataLst>
            </p:nvPr>
          </p:nvSpPr>
          <p:spPr>
            <a:xfrm>
              <a:off x="3432738" y="2455647"/>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9" name="椭圆 41">
              <a:extLst>
                <a:ext uri="{FF2B5EF4-FFF2-40B4-BE49-F238E27FC236}">
                  <a16:creationId xmlns:a16="http://schemas.microsoft.com/office/drawing/2014/main" id="{A0A6DA1B-02F4-41C4-9946-890D973B55EB}"/>
                </a:ext>
              </a:extLst>
            </p:cNvPr>
            <p:cNvSpPr/>
            <p:nvPr>
              <p:custDataLst>
                <p:tags r:id="rId7"/>
              </p:custDataLst>
            </p:nvPr>
          </p:nvSpPr>
          <p:spPr>
            <a:xfrm>
              <a:off x="4737154" y="1797721"/>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1</a:t>
              </a:r>
              <a:endParaRPr lang="zh-CN" altLang="en-US" sz="900" b="1" dirty="0">
                <a:solidFill>
                  <a:srgbClr val="FFFFFF"/>
                </a:solidFill>
                <a:latin typeface="+mn-ea"/>
              </a:endParaRPr>
            </a:p>
          </p:txBody>
        </p:sp>
        <p:sp>
          <p:nvSpPr>
            <p:cNvPr id="10" name="椭圆 41">
              <a:extLst>
                <a:ext uri="{FF2B5EF4-FFF2-40B4-BE49-F238E27FC236}">
                  <a16:creationId xmlns:a16="http://schemas.microsoft.com/office/drawing/2014/main" id="{C36783EE-B1E4-4E98-8811-C88AF67B5BC2}"/>
                </a:ext>
              </a:extLst>
            </p:cNvPr>
            <p:cNvSpPr/>
            <p:nvPr>
              <p:custDataLst>
                <p:tags r:id="rId8"/>
              </p:custDataLst>
            </p:nvPr>
          </p:nvSpPr>
          <p:spPr>
            <a:xfrm>
              <a:off x="4737154" y="2126684"/>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2</a:t>
              </a:r>
              <a:endParaRPr lang="zh-CN" altLang="en-US" sz="900" b="1" dirty="0">
                <a:solidFill>
                  <a:srgbClr val="FFFFFF"/>
                </a:solidFill>
                <a:latin typeface="+mn-ea"/>
              </a:endParaRPr>
            </a:p>
          </p:txBody>
        </p:sp>
        <p:sp>
          <p:nvSpPr>
            <p:cNvPr id="11" name="椭圆 41">
              <a:extLst>
                <a:ext uri="{FF2B5EF4-FFF2-40B4-BE49-F238E27FC236}">
                  <a16:creationId xmlns:a16="http://schemas.microsoft.com/office/drawing/2014/main" id="{BAFF32B7-B5FB-4A88-9215-650F03860DAF}"/>
                </a:ext>
              </a:extLst>
            </p:cNvPr>
            <p:cNvSpPr/>
            <p:nvPr>
              <p:custDataLst>
                <p:tags r:id="rId9"/>
              </p:custDataLst>
            </p:nvPr>
          </p:nvSpPr>
          <p:spPr>
            <a:xfrm>
              <a:off x="4737154" y="2455647"/>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3</a:t>
              </a:r>
              <a:endParaRPr lang="zh-CN" altLang="en-US" sz="900" b="1" dirty="0">
                <a:solidFill>
                  <a:srgbClr val="FFFFFF"/>
                </a:solidFill>
                <a:latin typeface="+mn-ea"/>
              </a:endParaRPr>
            </a:p>
          </p:txBody>
        </p:sp>
        <p:sp>
          <p:nvSpPr>
            <p:cNvPr id="18" name="椭圆 41">
              <a:extLst>
                <a:ext uri="{FF2B5EF4-FFF2-40B4-BE49-F238E27FC236}">
                  <a16:creationId xmlns:a16="http://schemas.microsoft.com/office/drawing/2014/main" id="{260E9D2B-9040-41D0-A1F7-41B66B93539C}"/>
                </a:ext>
              </a:extLst>
            </p:cNvPr>
            <p:cNvSpPr/>
            <p:nvPr>
              <p:custDataLst>
                <p:tags r:id="rId10"/>
              </p:custDataLst>
            </p:nvPr>
          </p:nvSpPr>
          <p:spPr>
            <a:xfrm>
              <a:off x="4747543" y="265464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grpSp>
      <p:sp>
        <p:nvSpPr>
          <p:cNvPr id="19" name="Content Placeholder 3">
            <a:extLst>
              <a:ext uri="{FF2B5EF4-FFF2-40B4-BE49-F238E27FC236}">
                <a16:creationId xmlns:a16="http://schemas.microsoft.com/office/drawing/2014/main" id="{AC7B2409-B8B7-440F-BCE8-434DC9889693}"/>
              </a:ext>
            </a:extLst>
          </p:cNvPr>
          <p:cNvSpPr txBox="1">
            <a:spLocks/>
          </p:cNvSpPr>
          <p:nvPr/>
        </p:nvSpPr>
        <p:spPr>
          <a:xfrm>
            <a:off x="7102810" y="5378955"/>
            <a:ext cx="4796056" cy="794437"/>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No surprise that the nosebleeds at baseline is highly relevant to the nosebleeds, significantly with p-value&lt;0.01</a:t>
            </a:r>
          </a:p>
        </p:txBody>
      </p:sp>
      <p:sp>
        <p:nvSpPr>
          <p:cNvPr id="20" name="椭圆 41">
            <a:extLst>
              <a:ext uri="{FF2B5EF4-FFF2-40B4-BE49-F238E27FC236}">
                <a16:creationId xmlns:a16="http://schemas.microsoft.com/office/drawing/2014/main" id="{6059F489-ED70-438A-9FA8-344593C30C7E}"/>
              </a:ext>
            </a:extLst>
          </p:cNvPr>
          <p:cNvSpPr/>
          <p:nvPr>
            <p:custDataLst>
              <p:tags r:id="rId4"/>
            </p:custDataLst>
          </p:nvPr>
        </p:nvSpPr>
        <p:spPr>
          <a:xfrm>
            <a:off x="7030810" y="5325280"/>
            <a:ext cx="144000" cy="144000"/>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900" b="1" dirty="0">
                <a:solidFill>
                  <a:srgbClr val="FFFFFF"/>
                </a:solidFill>
                <a:latin typeface="+mn-ea"/>
              </a:rPr>
              <a:t>4</a:t>
            </a:r>
            <a:endParaRPr lang="zh-CN" altLang="en-US" sz="900" b="1" dirty="0">
              <a:solidFill>
                <a:srgbClr val="FFFFFF"/>
              </a:solidFill>
              <a:latin typeface="+mn-ea"/>
            </a:endParaRPr>
          </a:p>
        </p:txBody>
      </p:sp>
      <p:sp>
        <p:nvSpPr>
          <p:cNvPr id="21" name="矩形 20">
            <a:extLst>
              <a:ext uri="{FF2B5EF4-FFF2-40B4-BE49-F238E27FC236}">
                <a16:creationId xmlns:a16="http://schemas.microsoft.com/office/drawing/2014/main" id="{6D88E70B-2924-4210-8BB0-B91CA6980837}"/>
              </a:ext>
            </a:extLst>
          </p:cNvPr>
          <p:cNvSpPr/>
          <p:nvPr/>
        </p:nvSpPr>
        <p:spPr>
          <a:xfrm>
            <a:off x="5595688" y="1611162"/>
            <a:ext cx="1336016" cy="12134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dirty="0"/>
              <a:t>Arm</a:t>
            </a:r>
            <a:endParaRPr lang="zh-CN" altLang="en-US" sz="1600" dirty="0" err="1"/>
          </a:p>
        </p:txBody>
      </p:sp>
      <p:sp>
        <p:nvSpPr>
          <p:cNvPr id="23" name="矩形 22">
            <a:extLst>
              <a:ext uri="{FF2B5EF4-FFF2-40B4-BE49-F238E27FC236}">
                <a16:creationId xmlns:a16="http://schemas.microsoft.com/office/drawing/2014/main" id="{EAC57A57-CA1D-4ADB-A173-CFCB7A4E481A}"/>
              </a:ext>
            </a:extLst>
          </p:cNvPr>
          <p:cNvSpPr/>
          <p:nvPr/>
        </p:nvSpPr>
        <p:spPr>
          <a:xfrm>
            <a:off x="5586968" y="2961489"/>
            <a:ext cx="1336016" cy="7944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dirty="0"/>
              <a:t>Tissue use</a:t>
            </a:r>
            <a:endParaRPr lang="zh-CN" altLang="en-US" sz="1600" dirty="0" err="1"/>
          </a:p>
        </p:txBody>
      </p:sp>
      <p:sp>
        <p:nvSpPr>
          <p:cNvPr id="24" name="矩形 23">
            <a:extLst>
              <a:ext uri="{FF2B5EF4-FFF2-40B4-BE49-F238E27FC236}">
                <a16:creationId xmlns:a16="http://schemas.microsoft.com/office/drawing/2014/main" id="{A23CFC0E-6D3D-4D98-B7C1-CB68E266040B}"/>
              </a:ext>
            </a:extLst>
          </p:cNvPr>
          <p:cNvSpPr/>
          <p:nvPr/>
        </p:nvSpPr>
        <p:spPr>
          <a:xfrm>
            <a:off x="5595688" y="3984277"/>
            <a:ext cx="1336016" cy="118592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dirty="0"/>
              <a:t>Mucus viscosity </a:t>
            </a:r>
            <a:endParaRPr lang="zh-CN" altLang="en-US" sz="1600" dirty="0" err="1"/>
          </a:p>
        </p:txBody>
      </p:sp>
      <p:sp>
        <p:nvSpPr>
          <p:cNvPr id="25" name="矩形 24">
            <a:extLst>
              <a:ext uri="{FF2B5EF4-FFF2-40B4-BE49-F238E27FC236}">
                <a16:creationId xmlns:a16="http://schemas.microsoft.com/office/drawing/2014/main" id="{18C54651-7998-4603-AF60-12DD2883CCF1}"/>
              </a:ext>
            </a:extLst>
          </p:cNvPr>
          <p:cNvSpPr/>
          <p:nvPr/>
        </p:nvSpPr>
        <p:spPr>
          <a:xfrm>
            <a:off x="5595688" y="5387545"/>
            <a:ext cx="1336016" cy="7858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600" dirty="0"/>
              <a:t>Previous year</a:t>
            </a:r>
            <a:endParaRPr lang="zh-CN" altLang="en-US" sz="1600" dirty="0" err="1"/>
          </a:p>
        </p:txBody>
      </p:sp>
      <p:sp>
        <p:nvSpPr>
          <p:cNvPr id="26" name="文本占位符 1">
            <a:extLst>
              <a:ext uri="{FF2B5EF4-FFF2-40B4-BE49-F238E27FC236}">
                <a16:creationId xmlns:a16="http://schemas.microsoft.com/office/drawing/2014/main" id="{A8BE0C52-8A20-4867-9851-F69E4F446B56}"/>
              </a:ext>
            </a:extLst>
          </p:cNvPr>
          <p:cNvSpPr txBox="1">
            <a:spLocks/>
          </p:cNvSpPr>
          <p:nvPr/>
        </p:nvSpPr>
        <p:spPr>
          <a:xfrm>
            <a:off x="384694" y="1081826"/>
            <a:ext cx="1133856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i="1" dirty="0">
                <a:solidFill>
                  <a:schemeClr val="accent1"/>
                </a:solidFill>
              </a:rPr>
              <a:t>Modeling result understanding </a:t>
            </a:r>
            <a:endParaRPr lang="zh-CN" altLang="en-US" sz="2000" i="1" dirty="0">
              <a:solidFill>
                <a:schemeClr val="accent1"/>
              </a:solidFill>
            </a:endParaRPr>
          </a:p>
        </p:txBody>
      </p:sp>
    </p:spTree>
    <p:extLst>
      <p:ext uri="{BB962C8B-B14F-4D97-AF65-F5344CB8AC3E}">
        <p14:creationId xmlns:p14="http://schemas.microsoft.com/office/powerpoint/2010/main" val="2524548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74CEA58-D42D-4C7F-BFF2-E4A904F66E35}"/>
              </a:ext>
            </a:extLst>
          </p:cNvPr>
          <p:cNvSpPr>
            <a:spLocks noGrp="1"/>
          </p:cNvSpPr>
          <p:nvPr>
            <p:ph idx="1"/>
          </p:nvPr>
        </p:nvSpPr>
        <p:spPr>
          <a:xfrm>
            <a:off x="384694" y="1594367"/>
            <a:ext cx="11338560" cy="4866467"/>
          </a:xfrm>
        </p:spPr>
        <p:txBody>
          <a:bodyPr/>
          <a:lstStyle/>
          <a:p>
            <a:r>
              <a:rPr lang="en-US" altLang="zh-CN" dirty="0"/>
              <a:t>Looking at the data, the high incidence of zeros indicate possible ‘excessive’ zeros. But the conditional ratio of variance and mean does not indicate the overdispersion. </a:t>
            </a:r>
          </a:p>
          <a:p>
            <a:r>
              <a:rPr lang="en-US" altLang="zh-CN" dirty="0"/>
              <a:t>All the variables for zero-inflated model are not significant, the logistic model nested within zero inflated Poisson model are not statistically reasonable, and seems to be difficult to interpret either. </a:t>
            </a:r>
          </a:p>
          <a:p>
            <a:r>
              <a:rPr lang="en-US" altLang="zh-CN" dirty="0"/>
              <a:t>In this way, we still need to further discuss with project team on </a:t>
            </a:r>
          </a:p>
          <a:p>
            <a:pPr lvl="1"/>
            <a:r>
              <a:rPr lang="en-US" altLang="zh-CN" dirty="0"/>
              <a:t>Reasons / confounding to high zeros incidence </a:t>
            </a:r>
          </a:p>
          <a:p>
            <a:pPr lvl="1"/>
            <a:r>
              <a:rPr lang="en-US" altLang="zh-CN" dirty="0"/>
              <a:t>Predictors to ‘excess’ zeros group, if any</a:t>
            </a:r>
          </a:p>
          <a:p>
            <a:endParaRPr lang="zh-CN" altLang="en-US" dirty="0"/>
          </a:p>
        </p:txBody>
      </p:sp>
      <p:sp>
        <p:nvSpPr>
          <p:cNvPr id="3" name="页脚占位符 2">
            <a:extLst>
              <a:ext uri="{FF2B5EF4-FFF2-40B4-BE49-F238E27FC236}">
                <a16:creationId xmlns:a16="http://schemas.microsoft.com/office/drawing/2014/main" id="{29A9966F-D89D-41C3-A66E-E7917FDE8C4A}"/>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DD1C8069-3875-4EE9-AC74-132A147E9366}"/>
              </a:ext>
            </a:extLst>
          </p:cNvPr>
          <p:cNvSpPr>
            <a:spLocks noGrp="1"/>
          </p:cNvSpPr>
          <p:nvPr>
            <p:ph type="title"/>
          </p:nvPr>
        </p:nvSpPr>
        <p:spPr/>
        <p:txBody>
          <a:bodyPr/>
          <a:lstStyle/>
          <a:p>
            <a:r>
              <a:rPr lang="en-US" altLang="zh-CN" dirty="0"/>
              <a:t>Modeling process (</a:t>
            </a:r>
            <a:r>
              <a:rPr lang="en-US" altLang="zh-CN" dirty="0" err="1"/>
              <a:t>contd</a:t>
            </a:r>
            <a:r>
              <a:rPr lang="en-US" altLang="zh-CN" dirty="0"/>
              <a:t>)</a:t>
            </a:r>
            <a:endParaRPr lang="zh-CN" altLang="en-US" dirty="0"/>
          </a:p>
        </p:txBody>
      </p:sp>
      <p:sp>
        <p:nvSpPr>
          <p:cNvPr id="5" name="文本占位符 1">
            <a:extLst>
              <a:ext uri="{FF2B5EF4-FFF2-40B4-BE49-F238E27FC236}">
                <a16:creationId xmlns:a16="http://schemas.microsoft.com/office/drawing/2014/main" id="{63183DCB-2BE1-4011-926A-D7436AFDE2B8}"/>
              </a:ext>
            </a:extLst>
          </p:cNvPr>
          <p:cNvSpPr txBox="1">
            <a:spLocks/>
          </p:cNvSpPr>
          <p:nvPr/>
        </p:nvSpPr>
        <p:spPr>
          <a:xfrm>
            <a:off x="384694" y="1081826"/>
            <a:ext cx="11338560" cy="4023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i="1" dirty="0">
                <a:solidFill>
                  <a:schemeClr val="accent1"/>
                </a:solidFill>
              </a:rPr>
              <a:t>Things to consider and </a:t>
            </a:r>
            <a:r>
              <a:rPr lang="en-US" altLang="zh-CN" sz="2000" i="1">
                <a:solidFill>
                  <a:schemeClr val="accent1"/>
                </a:solidFill>
              </a:rPr>
              <a:t>other pilots</a:t>
            </a:r>
            <a:endParaRPr lang="zh-CN" altLang="en-US" sz="2000" i="1" dirty="0">
              <a:solidFill>
                <a:schemeClr val="accent1"/>
              </a:solidFill>
            </a:endParaRPr>
          </a:p>
        </p:txBody>
      </p:sp>
    </p:spTree>
    <p:extLst>
      <p:ext uri="{BB962C8B-B14F-4D97-AF65-F5344CB8AC3E}">
        <p14:creationId xmlns:p14="http://schemas.microsoft.com/office/powerpoint/2010/main" val="1617064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74CEA58-D42D-4C7F-BFF2-E4A904F66E35}"/>
              </a:ext>
            </a:extLst>
          </p:cNvPr>
          <p:cNvSpPr>
            <a:spLocks noGrp="1"/>
          </p:cNvSpPr>
          <p:nvPr>
            <p:ph idx="1"/>
          </p:nvPr>
        </p:nvSpPr>
        <p:spPr/>
        <p:txBody>
          <a:bodyPr/>
          <a:lstStyle/>
          <a:p>
            <a:r>
              <a:rPr lang="en-US" altLang="zh-CN" b="1" dirty="0">
                <a:solidFill>
                  <a:srgbClr val="00B0F0"/>
                </a:solidFill>
              </a:rPr>
              <a:t>Hospitalization </a:t>
            </a:r>
          </a:p>
          <a:p>
            <a:pPr lvl="1"/>
            <a:r>
              <a:rPr lang="en-US" altLang="zh-CN" dirty="0"/>
              <a:t>Hospitalization for nosebleeds in local medical practices may differ a lot. That may impact the predictor, for example, the measurement for mucus viscosity tends to be higher than others.</a:t>
            </a:r>
          </a:p>
          <a:p>
            <a:pPr lvl="1"/>
            <a:r>
              <a:rPr lang="en-US" altLang="zh-CN" dirty="0"/>
              <a:t>In this case, fixed effects model is suggested to applied, in order to control the average differences across the hospitals in any observable or unobservable predictors.</a:t>
            </a:r>
          </a:p>
          <a:p>
            <a:pPr lvl="1"/>
            <a:r>
              <a:rPr lang="en-US" altLang="zh-CN" dirty="0"/>
              <a:t>Fixed effects greatly reduced the impact of omitted variable bias. </a:t>
            </a:r>
          </a:p>
          <a:p>
            <a:r>
              <a:rPr lang="en-US" altLang="zh-CN" b="1" dirty="0">
                <a:solidFill>
                  <a:srgbClr val="00B0F0"/>
                </a:solidFill>
              </a:rPr>
              <a:t>Other exposure or confounding </a:t>
            </a:r>
            <a:r>
              <a:rPr lang="en-US" altLang="zh-CN" dirty="0"/>
              <a:t>was suggested to collect during the trial, which will be analyzed specially. </a:t>
            </a:r>
          </a:p>
          <a:p>
            <a:pPr lvl="1"/>
            <a:r>
              <a:rPr lang="en-US" altLang="zh-CN" dirty="0"/>
              <a:t>Co-prescription:</a:t>
            </a:r>
          </a:p>
          <a:p>
            <a:pPr lvl="2"/>
            <a:r>
              <a:rPr lang="en-US" altLang="zh-CN" dirty="0"/>
              <a:t>Other drugs used along with targeting drug, especially high possibility with adverse events nosebleeds, such as large doses of aspirin</a:t>
            </a:r>
          </a:p>
          <a:p>
            <a:pPr lvl="1"/>
            <a:r>
              <a:rPr lang="en-US" altLang="zh-CN" dirty="0"/>
              <a:t>Other diseases causing the nosebleeds, such as upper respiratory infection</a:t>
            </a:r>
          </a:p>
          <a:p>
            <a:pPr lvl="1"/>
            <a:r>
              <a:rPr lang="en-US" altLang="zh-CN" dirty="0"/>
              <a:t>Any other random events, such as injury, exposure to allergy </a:t>
            </a:r>
          </a:p>
        </p:txBody>
      </p:sp>
      <p:sp>
        <p:nvSpPr>
          <p:cNvPr id="3" name="页脚占位符 2">
            <a:extLst>
              <a:ext uri="{FF2B5EF4-FFF2-40B4-BE49-F238E27FC236}">
                <a16:creationId xmlns:a16="http://schemas.microsoft.com/office/drawing/2014/main" id="{29A9966F-D89D-41C3-A66E-E7917FDE8C4A}"/>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DD1C8069-3875-4EE9-AC74-132A147E9366}"/>
              </a:ext>
            </a:extLst>
          </p:cNvPr>
          <p:cNvSpPr>
            <a:spLocks noGrp="1"/>
          </p:cNvSpPr>
          <p:nvPr>
            <p:ph type="title"/>
          </p:nvPr>
        </p:nvSpPr>
        <p:spPr/>
        <p:txBody>
          <a:bodyPr/>
          <a:lstStyle/>
          <a:p>
            <a:r>
              <a:rPr lang="en-US" altLang="zh-CN" dirty="0"/>
              <a:t>Limitations to confounding or omitted variables in the model </a:t>
            </a:r>
            <a:endParaRPr lang="zh-CN" altLang="en-US" dirty="0"/>
          </a:p>
        </p:txBody>
      </p:sp>
    </p:spTree>
    <p:extLst>
      <p:ext uri="{BB962C8B-B14F-4D97-AF65-F5344CB8AC3E}">
        <p14:creationId xmlns:p14="http://schemas.microsoft.com/office/powerpoint/2010/main" val="3055302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74CEA58-D42D-4C7F-BFF2-E4A904F66E35}"/>
              </a:ext>
            </a:extLst>
          </p:cNvPr>
          <p:cNvSpPr>
            <a:spLocks noGrp="1"/>
          </p:cNvSpPr>
          <p:nvPr>
            <p:ph idx="1"/>
          </p:nvPr>
        </p:nvSpPr>
        <p:spPr/>
        <p:txBody>
          <a:bodyPr/>
          <a:lstStyle/>
          <a:p>
            <a:r>
              <a:rPr lang="en-US" altLang="zh-CN" dirty="0"/>
              <a:t>As learned from model, simulate below models</a:t>
            </a:r>
          </a:p>
          <a:p>
            <a:pPr lvl="1"/>
            <a:r>
              <a:rPr lang="en-US" altLang="zh-CN" dirty="0"/>
              <a:t>Patients with mucus viscosity &gt;=1 (that is the median) </a:t>
            </a:r>
          </a:p>
          <a:p>
            <a:pPr lvl="1"/>
            <a:r>
              <a:rPr lang="en-US" altLang="zh-CN" dirty="0"/>
              <a:t>Patients with high tissue use </a:t>
            </a:r>
          </a:p>
          <a:p>
            <a:pPr lvl="1"/>
            <a:endParaRPr lang="en-US" altLang="zh-CN" dirty="0"/>
          </a:p>
          <a:p>
            <a:pPr lvl="1"/>
            <a:endParaRPr lang="en-US" altLang="zh-CN" dirty="0"/>
          </a:p>
        </p:txBody>
      </p:sp>
      <p:sp>
        <p:nvSpPr>
          <p:cNvPr id="3" name="页脚占位符 2">
            <a:extLst>
              <a:ext uri="{FF2B5EF4-FFF2-40B4-BE49-F238E27FC236}">
                <a16:creationId xmlns:a16="http://schemas.microsoft.com/office/drawing/2014/main" id="{29A9966F-D89D-41C3-A66E-E7917FDE8C4A}"/>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DD1C8069-3875-4EE9-AC74-132A147E9366}"/>
              </a:ext>
            </a:extLst>
          </p:cNvPr>
          <p:cNvSpPr>
            <a:spLocks noGrp="1"/>
          </p:cNvSpPr>
          <p:nvPr>
            <p:ph type="title"/>
          </p:nvPr>
        </p:nvSpPr>
        <p:spPr/>
        <p:txBody>
          <a:bodyPr/>
          <a:lstStyle/>
          <a:p>
            <a:r>
              <a:rPr lang="en-US" altLang="zh-CN" dirty="0"/>
              <a:t>Suggestions to go with Phase III trial</a:t>
            </a:r>
            <a:endParaRPr lang="zh-CN" altLang="en-US" dirty="0"/>
          </a:p>
        </p:txBody>
      </p:sp>
      <p:pic>
        <p:nvPicPr>
          <p:cNvPr id="7" name="图片 6">
            <a:extLst>
              <a:ext uri="{FF2B5EF4-FFF2-40B4-BE49-F238E27FC236}">
                <a16:creationId xmlns:a16="http://schemas.microsoft.com/office/drawing/2014/main" id="{5482E2EE-BB0D-4D0C-99B3-2BF6E9297AF2}"/>
              </a:ext>
            </a:extLst>
          </p:cNvPr>
          <p:cNvPicPr>
            <a:picLocks noChangeAspect="1"/>
          </p:cNvPicPr>
          <p:nvPr/>
        </p:nvPicPr>
        <p:blipFill>
          <a:blip r:embed="rId3"/>
          <a:stretch>
            <a:fillRect/>
          </a:stretch>
        </p:blipFill>
        <p:spPr>
          <a:xfrm>
            <a:off x="468746" y="2508190"/>
            <a:ext cx="7750375" cy="3644636"/>
          </a:xfrm>
          <a:prstGeom prst="rect">
            <a:avLst/>
          </a:prstGeom>
        </p:spPr>
      </p:pic>
      <p:sp>
        <p:nvSpPr>
          <p:cNvPr id="8" name="Content Placeholder 3">
            <a:extLst>
              <a:ext uri="{FF2B5EF4-FFF2-40B4-BE49-F238E27FC236}">
                <a16:creationId xmlns:a16="http://schemas.microsoft.com/office/drawing/2014/main" id="{30C5DE1D-DC93-4AB3-8A9B-1D5D277091E3}"/>
              </a:ext>
            </a:extLst>
          </p:cNvPr>
          <p:cNvSpPr txBox="1">
            <a:spLocks/>
          </p:cNvSpPr>
          <p:nvPr/>
        </p:nvSpPr>
        <p:spPr>
          <a:xfrm>
            <a:off x="8872028" y="1376413"/>
            <a:ext cx="2819458" cy="4776413"/>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lvl="1">
              <a:spcBef>
                <a:spcPts val="1000"/>
              </a:spcBef>
              <a:buFont typeface="Arial" panose="020B0604020202020204" pitchFamily="34" charset="0"/>
              <a:buChar char="•"/>
            </a:pPr>
            <a:r>
              <a:rPr lang="en-US" altLang="zh-CN" sz="1200" dirty="0"/>
              <a:t>For 3 models, the expected mean of nosebleeds of active arm is significantly less than placebo arm.</a:t>
            </a:r>
          </a:p>
          <a:p>
            <a:pPr marL="171450" lvl="1">
              <a:spcBef>
                <a:spcPts val="1000"/>
              </a:spcBef>
              <a:buFont typeface="Arial" panose="020B0604020202020204" pitchFamily="34" charset="0"/>
              <a:buChar char="•"/>
            </a:pPr>
            <a:r>
              <a:rPr lang="en-US" altLang="zh-CN" sz="1200" dirty="0"/>
              <a:t>The quantified effect is </a:t>
            </a:r>
          </a:p>
          <a:p>
            <a:pPr marL="400050" lvl="2">
              <a:spcBef>
                <a:spcPts val="1000"/>
              </a:spcBef>
              <a:buFont typeface="Arial" panose="020B0604020202020204" pitchFamily="34" charset="0"/>
              <a:buChar char="•"/>
            </a:pPr>
            <a:r>
              <a:rPr lang="en-US" altLang="zh-CN" sz="1200" dirty="0"/>
              <a:t>Model 1: exp(-0.31)=0.74</a:t>
            </a:r>
          </a:p>
          <a:p>
            <a:pPr marL="400050" lvl="2">
              <a:spcBef>
                <a:spcPts val="1000"/>
              </a:spcBef>
              <a:buFont typeface="Arial" panose="020B0604020202020204" pitchFamily="34" charset="0"/>
              <a:buChar char="•"/>
            </a:pPr>
            <a:r>
              <a:rPr lang="en-US" altLang="zh-CN" sz="1200" dirty="0"/>
              <a:t>Model 2: exp(-0.51)=0.60</a:t>
            </a:r>
          </a:p>
          <a:p>
            <a:pPr marL="400050" lvl="2">
              <a:spcBef>
                <a:spcPts val="1000"/>
              </a:spcBef>
              <a:buFont typeface="Arial" panose="020B0604020202020204" pitchFamily="34" charset="0"/>
              <a:buChar char="•"/>
            </a:pPr>
            <a:r>
              <a:rPr lang="en-US" altLang="zh-CN" sz="1200" dirty="0"/>
              <a:t>Model 3: exp(-0.61)=0.54</a:t>
            </a:r>
          </a:p>
          <a:p>
            <a:pPr marL="171450" lvl="1">
              <a:spcBef>
                <a:spcPts val="1000"/>
              </a:spcBef>
              <a:buFont typeface="Arial" panose="020B0604020202020204" pitchFamily="34" charset="0"/>
              <a:buChar char="•"/>
            </a:pPr>
            <a:r>
              <a:rPr lang="en-US" altLang="zh-CN" sz="1200" dirty="0"/>
              <a:t>Thus, the treatment benefit is more significant for serious mucus viscosity and high tissue use group. It is lower risk to have significant result.</a:t>
            </a:r>
          </a:p>
          <a:p>
            <a:pPr marL="171450" lvl="1">
              <a:spcBef>
                <a:spcPts val="1000"/>
              </a:spcBef>
              <a:buFont typeface="Arial" panose="020B0604020202020204" pitchFamily="34" charset="0"/>
              <a:buChar char="•"/>
            </a:pPr>
            <a:r>
              <a:rPr lang="en-US" altLang="zh-CN" sz="1200" dirty="0"/>
              <a:t>The suggestion is based on current data, however, it would be better if confounding are collected. </a:t>
            </a:r>
          </a:p>
          <a:p>
            <a:pPr marL="171450" lvl="1">
              <a:spcBef>
                <a:spcPts val="1000"/>
              </a:spcBef>
              <a:buFont typeface="Arial" panose="020B0604020202020204" pitchFamily="34" charset="0"/>
              <a:buChar char="•"/>
            </a:pPr>
            <a:r>
              <a:rPr lang="en-US" altLang="zh-CN" sz="1200" dirty="0"/>
              <a:t>The </a:t>
            </a:r>
            <a:r>
              <a:rPr lang="en-US" altLang="zh-CN" sz="1200" b="1" u="sng" dirty="0"/>
              <a:t>medical consideration </a:t>
            </a:r>
            <a:r>
              <a:rPr lang="en-US" altLang="zh-CN" sz="1200" dirty="0"/>
              <a:t>and </a:t>
            </a:r>
            <a:r>
              <a:rPr lang="en-US" altLang="zh-CN" sz="1200" b="1" u="sng" dirty="0"/>
              <a:t>targeting patients size </a:t>
            </a:r>
            <a:r>
              <a:rPr lang="en-US" altLang="zh-CN" sz="1200" dirty="0"/>
              <a:t>should be taken into consideration to go ahead. </a:t>
            </a:r>
          </a:p>
        </p:txBody>
      </p:sp>
      <p:sp>
        <p:nvSpPr>
          <p:cNvPr id="9" name="矩形 8">
            <a:extLst>
              <a:ext uri="{FF2B5EF4-FFF2-40B4-BE49-F238E27FC236}">
                <a16:creationId xmlns:a16="http://schemas.microsoft.com/office/drawing/2014/main" id="{2FF1D9DB-53DA-4376-ADA7-7457EBA58F5C}"/>
              </a:ext>
            </a:extLst>
          </p:cNvPr>
          <p:cNvSpPr/>
          <p:nvPr/>
        </p:nvSpPr>
        <p:spPr>
          <a:xfrm>
            <a:off x="384693" y="3580598"/>
            <a:ext cx="8085539" cy="211756"/>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dirty="0" err="1"/>
          </a:p>
        </p:txBody>
      </p:sp>
      <p:sp>
        <p:nvSpPr>
          <p:cNvPr id="10" name="Content Placeholder 3">
            <a:extLst>
              <a:ext uri="{FF2B5EF4-FFF2-40B4-BE49-F238E27FC236}">
                <a16:creationId xmlns:a16="http://schemas.microsoft.com/office/drawing/2014/main" id="{E83BA92C-6D68-4BD4-8C56-9704EFE5833C}"/>
              </a:ext>
            </a:extLst>
          </p:cNvPr>
          <p:cNvSpPr txBox="1">
            <a:spLocks/>
          </p:cNvSpPr>
          <p:nvPr/>
        </p:nvSpPr>
        <p:spPr>
          <a:xfrm>
            <a:off x="468746" y="6183253"/>
            <a:ext cx="7857107" cy="253935"/>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Note: no significance difference was observed for the baseline of both model 2 and 3, by chi-square test for categorical variables and t-test for continuous variables.  </a:t>
            </a:r>
          </a:p>
        </p:txBody>
      </p:sp>
    </p:spTree>
    <p:extLst>
      <p:ext uri="{BB962C8B-B14F-4D97-AF65-F5344CB8AC3E}">
        <p14:creationId xmlns:p14="http://schemas.microsoft.com/office/powerpoint/2010/main" val="47129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59A9B16-B51D-444C-BCD4-455860DAC44F}"/>
              </a:ext>
            </a:extLst>
          </p:cNvPr>
          <p:cNvSpPr>
            <a:spLocks noGrp="1"/>
          </p:cNvSpPr>
          <p:nvPr>
            <p:ph idx="1"/>
          </p:nvPr>
        </p:nvSpPr>
        <p:spPr/>
        <p:txBody>
          <a:bodyPr/>
          <a:lstStyle/>
          <a:p>
            <a:r>
              <a:rPr lang="en-US" altLang="zh-CN" dirty="0"/>
              <a:t>In total, 444 patients were enrolled in this trial, ~13% of patients lost the visits within one year.</a:t>
            </a:r>
          </a:p>
          <a:p>
            <a:r>
              <a:rPr lang="en-US" altLang="zh-CN" dirty="0"/>
              <a:t>No significance of difference between 2 arms was observed for baseline, in terms of tissue use, nosebleeds of previous year, country, eye color, as well as the nasal mucus viscosity (NMV).</a:t>
            </a:r>
          </a:p>
          <a:p>
            <a:r>
              <a:rPr lang="en-US" altLang="zh-CN" dirty="0"/>
              <a:t>Potential interaction of arms and NMV was observed, while it was aligned pattern for tissue use and NMV, among different nosebleeds groups. </a:t>
            </a:r>
          </a:p>
          <a:p>
            <a:r>
              <a:rPr lang="en-US" altLang="zh-CN" dirty="0"/>
              <a:t>The response rate of treatment arm is higher than placebo, and response rate of high tissue use is higher than medium use. </a:t>
            </a:r>
          </a:p>
          <a:p>
            <a:r>
              <a:rPr lang="en-US" altLang="zh-CN" dirty="0"/>
              <a:t>The Poisson model results indicate the treatment efficacy, with expected average of nosebleeds 27% less than placebo.</a:t>
            </a:r>
          </a:p>
          <a:p>
            <a:r>
              <a:rPr lang="en-US" altLang="zh-CN" dirty="0"/>
              <a:t>Fixed effect is suggested to consider to cover observed and unobserved variables, considering the potential hospitalization heterogeneity.</a:t>
            </a:r>
          </a:p>
          <a:p>
            <a:r>
              <a:rPr lang="en-US" altLang="zh-CN" dirty="0"/>
              <a:t>To go ahead, below patients segmentations are suggested –</a:t>
            </a:r>
          </a:p>
          <a:p>
            <a:pPr lvl="1"/>
            <a:r>
              <a:rPr lang="en-US" altLang="zh-CN" dirty="0"/>
              <a:t>Patients with mucus viscosity &gt;=1 (that is the median) </a:t>
            </a:r>
          </a:p>
          <a:p>
            <a:pPr lvl="1"/>
            <a:r>
              <a:rPr lang="en-US" altLang="zh-CN" dirty="0"/>
              <a:t>Patients with high tissue use </a:t>
            </a:r>
          </a:p>
          <a:p>
            <a:r>
              <a:rPr lang="en-US" altLang="zh-CN" dirty="0"/>
              <a:t>Phase III trial is deserved from the data perspective, but still need medical team’s input on the inclusion/exclusion criteria, as well as the commercial consideration on the balance of investment and targeting patients’ market</a:t>
            </a:r>
          </a:p>
        </p:txBody>
      </p:sp>
      <p:sp>
        <p:nvSpPr>
          <p:cNvPr id="3" name="页脚占位符 2">
            <a:extLst>
              <a:ext uri="{FF2B5EF4-FFF2-40B4-BE49-F238E27FC236}">
                <a16:creationId xmlns:a16="http://schemas.microsoft.com/office/drawing/2014/main" id="{F856C4AB-74F3-4FA0-AB42-EFC11097B6D5}"/>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17DC5801-4BB8-45A2-AEDC-14FC02D8BA45}"/>
              </a:ext>
            </a:extLst>
          </p:cNvPr>
          <p:cNvSpPr>
            <a:spLocks noGrp="1"/>
          </p:cNvSpPr>
          <p:nvPr>
            <p:ph type="title"/>
          </p:nvPr>
        </p:nvSpPr>
        <p:spPr/>
        <p:txBody>
          <a:bodyPr/>
          <a:lstStyle/>
          <a:p>
            <a:r>
              <a:rPr lang="en-US" altLang="zh-CN" dirty="0"/>
              <a:t>Take-aways </a:t>
            </a:r>
            <a:endParaRPr lang="zh-CN" altLang="en-US" dirty="0"/>
          </a:p>
        </p:txBody>
      </p:sp>
    </p:spTree>
    <p:extLst>
      <p:ext uri="{BB962C8B-B14F-4D97-AF65-F5344CB8AC3E}">
        <p14:creationId xmlns:p14="http://schemas.microsoft.com/office/powerpoint/2010/main" val="525545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8AD7C-5651-42CD-8E6B-CD00A6CFCC70}"/>
              </a:ext>
            </a:extLst>
          </p:cNvPr>
          <p:cNvSpPr>
            <a:spLocks noGrp="1"/>
          </p:cNvSpPr>
          <p:nvPr>
            <p:ph type="title"/>
          </p:nvPr>
        </p:nvSpPr>
        <p:spPr/>
        <p:txBody>
          <a:bodyPr/>
          <a:lstStyle/>
          <a:p>
            <a:r>
              <a:rPr lang="en-US" altLang="zh-CN" dirty="0"/>
              <a:t>Thanks</a:t>
            </a:r>
            <a:endParaRPr lang="zh-CN" altLang="en-US" dirty="0"/>
          </a:p>
        </p:txBody>
      </p:sp>
    </p:spTree>
    <p:extLst>
      <p:ext uri="{BB962C8B-B14F-4D97-AF65-F5344CB8AC3E}">
        <p14:creationId xmlns:p14="http://schemas.microsoft.com/office/powerpoint/2010/main" val="277003360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p:txBody>
          <a:bodyPr/>
          <a:lstStyle/>
          <a:p>
            <a:r>
              <a:rPr lang="en-US" dirty="0"/>
              <a:t>Understanding the scenario </a:t>
            </a:r>
          </a:p>
          <a:p>
            <a:r>
              <a:rPr lang="en-US" dirty="0"/>
              <a:t>Understanding the data</a:t>
            </a:r>
          </a:p>
          <a:p>
            <a:pPr marL="228600" lvl="1" indent="-228600">
              <a:lnSpc>
                <a:spcPct val="100000"/>
              </a:lnSpc>
              <a:spcBef>
                <a:spcPts val="2000"/>
              </a:spcBef>
              <a:buClr>
                <a:schemeClr val="accent1"/>
              </a:buClr>
              <a:buFont typeface="Arial" panose="020B0604020202020204" pitchFamily="34" charset="0"/>
              <a:buChar char="+"/>
            </a:pPr>
            <a:r>
              <a:rPr lang="en-US" dirty="0"/>
              <a:t>E</a:t>
            </a:r>
            <a:r>
              <a:rPr lang="en-US" altLang="zh-CN" dirty="0"/>
              <a:t>xploring the response by arms</a:t>
            </a:r>
            <a:endParaRPr lang="en-US" dirty="0"/>
          </a:p>
          <a:p>
            <a:pPr marL="228600" lvl="1" indent="-228600">
              <a:lnSpc>
                <a:spcPct val="100000"/>
              </a:lnSpc>
              <a:spcBef>
                <a:spcPts val="2000"/>
              </a:spcBef>
              <a:buClr>
                <a:schemeClr val="accent1"/>
              </a:buClr>
              <a:buFont typeface="Arial" panose="020B0604020202020204" pitchFamily="34" charset="0"/>
              <a:buChar char="+"/>
            </a:pPr>
            <a:r>
              <a:rPr lang="en-US" dirty="0"/>
              <a:t>Data modeling 	</a:t>
            </a:r>
          </a:p>
          <a:p>
            <a:pPr marL="228600" lvl="1" indent="-228600">
              <a:lnSpc>
                <a:spcPct val="100000"/>
              </a:lnSpc>
              <a:spcBef>
                <a:spcPts val="2000"/>
              </a:spcBef>
              <a:buClr>
                <a:schemeClr val="accent1"/>
              </a:buClr>
              <a:buFont typeface="Arial" panose="020B0604020202020204" pitchFamily="34" charset="0"/>
              <a:buChar char="+"/>
            </a:pPr>
            <a:r>
              <a:rPr lang="en-US" dirty="0"/>
              <a:t>Suggestions and simulations of Phase III</a:t>
            </a:r>
          </a:p>
          <a:p>
            <a:pPr marL="228600" lvl="1" indent="-228600">
              <a:lnSpc>
                <a:spcPct val="100000"/>
              </a:lnSpc>
              <a:spcBef>
                <a:spcPts val="2000"/>
              </a:spcBef>
              <a:buClr>
                <a:schemeClr val="accent1"/>
              </a:buClr>
              <a:buFont typeface="Arial" panose="020B0604020202020204" pitchFamily="34" charset="0"/>
              <a:buChar char="+"/>
            </a:pPr>
            <a:r>
              <a:rPr lang="en-US" dirty="0"/>
              <a:t>Key take-aways  </a:t>
            </a:r>
          </a:p>
        </p:txBody>
      </p:sp>
    </p:spTree>
    <p:extLst>
      <p:ext uri="{BB962C8B-B14F-4D97-AF65-F5344CB8AC3E}">
        <p14:creationId xmlns:p14="http://schemas.microsoft.com/office/powerpoint/2010/main" val="102961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FDDDA9E2-6934-4087-9A70-EE0C070CC8A6}"/>
              </a:ext>
            </a:extLst>
          </p:cNvPr>
          <p:cNvSpPr>
            <a:spLocks noGrp="1"/>
          </p:cNvSpPr>
          <p:nvPr>
            <p:ph type="ftr" sz="quarter" idx="10"/>
          </p:nvPr>
        </p:nvSpPr>
        <p:spPr>
          <a:xfrm>
            <a:off x="384693" y="6387858"/>
            <a:ext cx="9116145" cy="338087"/>
          </a:xfrm>
        </p:spPr>
        <p:txBody>
          <a:bodyPr/>
          <a:lstStyle/>
          <a:p>
            <a:endParaRPr lang="en-US" dirty="0"/>
          </a:p>
        </p:txBody>
      </p:sp>
      <p:sp>
        <p:nvSpPr>
          <p:cNvPr id="4" name="标题 3">
            <a:extLst>
              <a:ext uri="{FF2B5EF4-FFF2-40B4-BE49-F238E27FC236}">
                <a16:creationId xmlns:a16="http://schemas.microsoft.com/office/drawing/2014/main" id="{A0BFEE8E-5A7C-42C5-AFED-BD2D625C11BE}"/>
              </a:ext>
            </a:extLst>
          </p:cNvPr>
          <p:cNvSpPr>
            <a:spLocks noGrp="1"/>
          </p:cNvSpPr>
          <p:nvPr>
            <p:ph type="title"/>
          </p:nvPr>
        </p:nvSpPr>
        <p:spPr>
          <a:xfrm>
            <a:off x="384694" y="294468"/>
            <a:ext cx="11338560" cy="768263"/>
          </a:xfrm>
        </p:spPr>
        <p:txBody>
          <a:bodyPr/>
          <a:lstStyle/>
          <a:p>
            <a:r>
              <a:rPr lang="en-US" altLang="zh-CN" dirty="0"/>
              <a:t>Thinking flow </a:t>
            </a:r>
            <a:endParaRPr lang="zh-CN" altLang="en-US" dirty="0"/>
          </a:p>
        </p:txBody>
      </p:sp>
      <p:sp>
        <p:nvSpPr>
          <p:cNvPr id="6" name="AutoShape 18">
            <a:extLst>
              <a:ext uri="{FF2B5EF4-FFF2-40B4-BE49-F238E27FC236}">
                <a16:creationId xmlns:a16="http://schemas.microsoft.com/office/drawing/2014/main" id="{311726E6-0520-4114-9129-9ACB5BC93B88}"/>
              </a:ext>
            </a:extLst>
          </p:cNvPr>
          <p:cNvSpPr>
            <a:spLocks noChangeArrowheads="1"/>
          </p:cNvSpPr>
          <p:nvPr/>
        </p:nvSpPr>
        <p:spPr bwMode="gray">
          <a:xfrm>
            <a:off x="6021334" y="1455482"/>
            <a:ext cx="2556000" cy="871765"/>
          </a:xfrm>
          <a:prstGeom prst="homePlate">
            <a:avLst>
              <a:gd name="adj" fmla="val 22528"/>
            </a:avLst>
          </a:prstGeom>
          <a:solidFill>
            <a:srgbClr val="25B4FF"/>
          </a:solidFill>
          <a:ln w="9525" algn="ctr">
            <a:noFill/>
            <a:miter lim="800000"/>
            <a:headEnd/>
            <a:tailEnd/>
          </a:ln>
          <a:effectLst/>
        </p:spPr>
        <p:txBody>
          <a:bodyPr lIns="45720" rIns="45720" anchor="ctr"/>
          <a:lstStyle/>
          <a:p>
            <a:pPr algn="l">
              <a:lnSpc>
                <a:spcPct val="90000"/>
              </a:lnSpc>
            </a:pPr>
            <a:endParaRPr lang="en-GB" sz="1100" dirty="0">
              <a:solidFill>
                <a:srgbClr val="FFFFFF"/>
              </a:solidFill>
            </a:endParaRPr>
          </a:p>
        </p:txBody>
      </p:sp>
      <p:sp>
        <p:nvSpPr>
          <p:cNvPr id="7" name="Text Box 6">
            <a:extLst>
              <a:ext uri="{FF2B5EF4-FFF2-40B4-BE49-F238E27FC236}">
                <a16:creationId xmlns:a16="http://schemas.microsoft.com/office/drawing/2014/main" id="{F91B687B-01B7-47C4-A36E-2E064B16B078}"/>
              </a:ext>
            </a:extLst>
          </p:cNvPr>
          <p:cNvSpPr txBox="1">
            <a:spLocks noChangeArrowheads="1"/>
          </p:cNvSpPr>
          <p:nvPr/>
        </p:nvSpPr>
        <p:spPr bwMode="auto">
          <a:xfrm>
            <a:off x="677643" y="2418143"/>
            <a:ext cx="2359172" cy="2724610"/>
          </a:xfrm>
          <a:prstGeom prst="rect">
            <a:avLst/>
          </a:prstGeom>
          <a:noFill/>
          <a:ln w="9525">
            <a:solidFill>
              <a:schemeClr val="accent1"/>
            </a:solidFill>
            <a:miter lim="800000"/>
            <a:headEnd/>
            <a:tailEnd/>
          </a:ln>
          <a:effectLst/>
        </p:spPr>
        <p:txBody>
          <a:bodyPr wrap="square" lIns="0" rIns="91440">
            <a:noAutofit/>
          </a:bodyPr>
          <a:lstStyle/>
          <a:p>
            <a:pPr marL="180000" indent="-119063" eaLnBrk="1" hangingPunct="1">
              <a:spcBef>
                <a:spcPts val="400"/>
              </a:spcBef>
              <a:buFontTx/>
              <a:buChar char="•"/>
            </a:pPr>
            <a:r>
              <a:rPr lang="en-US" sz="1050" dirty="0"/>
              <a:t>Going through the related material</a:t>
            </a:r>
          </a:p>
          <a:p>
            <a:pPr marL="180000" indent="-119063" eaLnBrk="1" hangingPunct="1">
              <a:spcBef>
                <a:spcPts val="400"/>
              </a:spcBef>
              <a:buFontTx/>
              <a:buChar char="•"/>
            </a:pPr>
            <a:r>
              <a:rPr lang="en-US" sz="1050" dirty="0"/>
              <a:t>Desk research </a:t>
            </a:r>
          </a:p>
          <a:p>
            <a:pPr marL="180000" indent="-119063" eaLnBrk="1" hangingPunct="1">
              <a:spcBef>
                <a:spcPts val="400"/>
              </a:spcBef>
              <a:buFontTx/>
              <a:buChar char="•"/>
            </a:pPr>
            <a:r>
              <a:rPr lang="en-US" sz="1050" dirty="0"/>
              <a:t>Literature review</a:t>
            </a:r>
          </a:p>
          <a:p>
            <a:pPr marL="180000" indent="-119063" eaLnBrk="1" hangingPunct="1">
              <a:spcBef>
                <a:spcPts val="400"/>
              </a:spcBef>
              <a:buFontTx/>
              <a:buChar char="•"/>
            </a:pPr>
            <a:r>
              <a:rPr lang="en-US" sz="1050" dirty="0"/>
              <a:t>Structure the analysis scope and list questions to be addressed </a:t>
            </a:r>
          </a:p>
        </p:txBody>
      </p:sp>
      <p:sp>
        <p:nvSpPr>
          <p:cNvPr id="8" name="Text Box 14">
            <a:extLst>
              <a:ext uri="{FF2B5EF4-FFF2-40B4-BE49-F238E27FC236}">
                <a16:creationId xmlns:a16="http://schemas.microsoft.com/office/drawing/2014/main" id="{85F317B2-1AF9-4C00-83F1-B3C865F5BAC7}"/>
              </a:ext>
            </a:extLst>
          </p:cNvPr>
          <p:cNvSpPr txBox="1">
            <a:spLocks noChangeArrowheads="1"/>
          </p:cNvSpPr>
          <p:nvPr/>
        </p:nvSpPr>
        <p:spPr bwMode="auto">
          <a:xfrm>
            <a:off x="8835910" y="2418143"/>
            <a:ext cx="2359172" cy="2724610"/>
          </a:xfrm>
          <a:prstGeom prst="rect">
            <a:avLst/>
          </a:prstGeom>
          <a:noFill/>
          <a:ln w="9525">
            <a:solidFill>
              <a:schemeClr val="accent1"/>
            </a:solidFill>
            <a:miter lim="800000"/>
            <a:headEnd/>
            <a:tailEnd/>
          </a:ln>
          <a:effectLst/>
        </p:spPr>
        <p:txBody>
          <a:bodyPr lIns="0" rIns="91440">
            <a:noAutofit/>
          </a:bodyPr>
          <a:lstStyle/>
          <a:p>
            <a:pPr marL="180000" indent="-119063">
              <a:spcBef>
                <a:spcPts val="400"/>
              </a:spcBef>
              <a:buFontTx/>
              <a:buChar char="•"/>
            </a:pPr>
            <a:r>
              <a:rPr lang="en-GB" altLang="zh-CN" sz="1050" dirty="0"/>
              <a:t>Select the appropriate model to fit the data </a:t>
            </a:r>
          </a:p>
          <a:p>
            <a:pPr marL="180000" indent="-119063">
              <a:spcBef>
                <a:spcPts val="400"/>
              </a:spcBef>
              <a:buFontTx/>
              <a:buChar char="•"/>
            </a:pPr>
            <a:r>
              <a:rPr lang="en-GB" altLang="zh-CN" sz="1050" dirty="0"/>
              <a:t>Understand the results and adjust the models if needed </a:t>
            </a:r>
          </a:p>
          <a:p>
            <a:pPr marL="180000" indent="-119063">
              <a:spcBef>
                <a:spcPts val="400"/>
              </a:spcBef>
              <a:buFontTx/>
              <a:buChar char="•"/>
            </a:pPr>
            <a:r>
              <a:rPr lang="en-GB" altLang="zh-CN" sz="1050" dirty="0"/>
              <a:t>Raise the potential limitations</a:t>
            </a:r>
          </a:p>
        </p:txBody>
      </p:sp>
      <p:sp>
        <p:nvSpPr>
          <p:cNvPr id="9" name="Text Box 14">
            <a:extLst>
              <a:ext uri="{FF2B5EF4-FFF2-40B4-BE49-F238E27FC236}">
                <a16:creationId xmlns:a16="http://schemas.microsoft.com/office/drawing/2014/main" id="{917F4B66-2EAC-4CBB-8659-30A16A04FD68}"/>
              </a:ext>
            </a:extLst>
          </p:cNvPr>
          <p:cNvSpPr txBox="1">
            <a:spLocks noChangeArrowheads="1"/>
          </p:cNvSpPr>
          <p:nvPr/>
        </p:nvSpPr>
        <p:spPr bwMode="auto">
          <a:xfrm>
            <a:off x="3392272" y="2391167"/>
            <a:ext cx="2359172" cy="2724610"/>
          </a:xfrm>
          <a:prstGeom prst="rect">
            <a:avLst/>
          </a:prstGeom>
          <a:noFill/>
          <a:ln w="9525">
            <a:solidFill>
              <a:schemeClr val="accent1"/>
            </a:solidFill>
            <a:miter lim="800000"/>
            <a:headEnd/>
            <a:tailEnd/>
          </a:ln>
          <a:effectLst/>
        </p:spPr>
        <p:txBody>
          <a:bodyPr lIns="0" rIns="91440">
            <a:noAutofit/>
          </a:bodyPr>
          <a:lstStyle/>
          <a:p>
            <a:pPr marL="180000" indent="-119063" eaLnBrk="1" hangingPunct="1">
              <a:spcBef>
                <a:spcPts val="400"/>
              </a:spcBef>
              <a:buFontTx/>
              <a:buChar char="•"/>
            </a:pPr>
            <a:r>
              <a:rPr lang="en-GB" sz="1050" dirty="0"/>
              <a:t>Understand the predictors and response variable</a:t>
            </a:r>
          </a:p>
          <a:p>
            <a:pPr marL="180000" indent="-119063" eaLnBrk="1" hangingPunct="1">
              <a:spcBef>
                <a:spcPts val="400"/>
              </a:spcBef>
              <a:buFontTx/>
              <a:buChar char="•"/>
            </a:pPr>
            <a:r>
              <a:rPr lang="en-GB" sz="1050" dirty="0"/>
              <a:t>Exploratory data analysis</a:t>
            </a:r>
          </a:p>
          <a:p>
            <a:pPr marL="277200" lvl="2" indent="-171450" defTabSz="540000">
              <a:lnSpc>
                <a:spcPts val="1000"/>
              </a:lnSpc>
              <a:spcBef>
                <a:spcPts val="600"/>
              </a:spcBef>
              <a:buFont typeface="Arial" panose="020B0604020202020204" pitchFamily="34" charset="0"/>
              <a:buChar char="-"/>
            </a:pPr>
            <a:r>
              <a:rPr lang="en-GB" sz="1050" dirty="0"/>
              <a:t>Describe the categorical variables</a:t>
            </a:r>
          </a:p>
          <a:p>
            <a:pPr marL="277200" lvl="2" indent="-171450" defTabSz="540000">
              <a:lnSpc>
                <a:spcPts val="1000"/>
              </a:lnSpc>
              <a:spcBef>
                <a:spcPts val="600"/>
              </a:spcBef>
              <a:buFont typeface="Arial" panose="020B0604020202020204" pitchFamily="34" charset="0"/>
              <a:buChar char="-"/>
            </a:pPr>
            <a:r>
              <a:rPr lang="en-GB" sz="1050" dirty="0"/>
              <a:t>Profile the distribution of the continuous variables </a:t>
            </a:r>
          </a:p>
          <a:p>
            <a:pPr marL="180000" indent="-119063">
              <a:spcBef>
                <a:spcPts val="400"/>
              </a:spcBef>
              <a:buFontTx/>
              <a:buChar char="•"/>
            </a:pPr>
            <a:r>
              <a:rPr lang="en-GB" sz="1050" dirty="0"/>
              <a:t>Identify the missing values and determine the imputation or not and corresponding methodology if yes.</a:t>
            </a:r>
          </a:p>
          <a:p>
            <a:pPr marL="180000" indent="-119063">
              <a:spcBef>
                <a:spcPts val="400"/>
              </a:spcBef>
              <a:buFontTx/>
              <a:buChar char="•"/>
            </a:pPr>
            <a:r>
              <a:rPr lang="en-GB" sz="1050" dirty="0"/>
              <a:t>Identify if any transformation is needed for all variables, e.g. log transformation or categorize the continuous variable </a:t>
            </a:r>
          </a:p>
        </p:txBody>
      </p:sp>
      <p:sp>
        <p:nvSpPr>
          <p:cNvPr id="10" name="AutoShape 4">
            <a:extLst>
              <a:ext uri="{FF2B5EF4-FFF2-40B4-BE49-F238E27FC236}">
                <a16:creationId xmlns:a16="http://schemas.microsoft.com/office/drawing/2014/main" id="{B8B16FE2-250A-4E86-9628-DF8138D7D6A6}"/>
              </a:ext>
            </a:extLst>
          </p:cNvPr>
          <p:cNvSpPr>
            <a:spLocks noChangeArrowheads="1"/>
          </p:cNvSpPr>
          <p:nvPr/>
        </p:nvSpPr>
        <p:spPr bwMode="gray">
          <a:xfrm>
            <a:off x="677643" y="1482458"/>
            <a:ext cx="2556000" cy="871765"/>
          </a:xfrm>
          <a:prstGeom prst="homePlate">
            <a:avLst>
              <a:gd name="adj" fmla="val 23777"/>
            </a:avLst>
          </a:prstGeom>
          <a:solidFill>
            <a:srgbClr val="25B4FF"/>
          </a:solidFill>
          <a:ln w="9525" algn="ctr">
            <a:noFill/>
            <a:miter lim="800000"/>
            <a:headEnd/>
            <a:tailEnd/>
          </a:ln>
          <a:effectLst/>
        </p:spPr>
        <p:txBody>
          <a:bodyPr lIns="45720" rIns="45720" anchor="ctr"/>
          <a:lstStyle/>
          <a:p>
            <a:pPr algn="l">
              <a:lnSpc>
                <a:spcPct val="90000"/>
              </a:lnSpc>
            </a:pPr>
            <a:r>
              <a:rPr lang="en-US" altLang="zh-CN" sz="1300" b="1" dirty="0">
                <a:solidFill>
                  <a:srgbClr val="FFFFFF"/>
                </a:solidFill>
              </a:rPr>
              <a:t>Understanding the </a:t>
            </a:r>
          </a:p>
          <a:p>
            <a:pPr algn="l">
              <a:lnSpc>
                <a:spcPct val="90000"/>
              </a:lnSpc>
            </a:pPr>
            <a:r>
              <a:rPr lang="en-US" altLang="zh-CN" sz="1300" b="1" dirty="0">
                <a:solidFill>
                  <a:srgbClr val="FFFFFF"/>
                </a:solidFill>
              </a:rPr>
              <a:t>scenarios </a:t>
            </a:r>
            <a:endParaRPr lang="en-US" sz="1300" b="1" dirty="0">
              <a:solidFill>
                <a:srgbClr val="FFFFFF"/>
              </a:solidFill>
            </a:endParaRPr>
          </a:p>
        </p:txBody>
      </p:sp>
      <p:sp>
        <p:nvSpPr>
          <p:cNvPr id="11" name="AutoShape 10">
            <a:extLst>
              <a:ext uri="{FF2B5EF4-FFF2-40B4-BE49-F238E27FC236}">
                <a16:creationId xmlns:a16="http://schemas.microsoft.com/office/drawing/2014/main" id="{15AB09EC-50AF-44FC-8438-4577E061765A}"/>
              </a:ext>
            </a:extLst>
          </p:cNvPr>
          <p:cNvSpPr>
            <a:spLocks noChangeArrowheads="1"/>
          </p:cNvSpPr>
          <p:nvPr/>
        </p:nvSpPr>
        <p:spPr bwMode="gray">
          <a:xfrm>
            <a:off x="8821663" y="1482458"/>
            <a:ext cx="2556000" cy="871765"/>
          </a:xfrm>
          <a:prstGeom prst="homePlate">
            <a:avLst>
              <a:gd name="adj" fmla="val 25026"/>
            </a:avLst>
          </a:prstGeom>
          <a:solidFill>
            <a:srgbClr val="25B4FF"/>
          </a:solidFill>
          <a:ln w="9525" algn="ctr">
            <a:noFill/>
            <a:miter lim="800000"/>
            <a:headEnd/>
            <a:tailEnd/>
          </a:ln>
          <a:effectLst/>
        </p:spPr>
        <p:txBody>
          <a:bodyPr lIns="45720" rIns="45720" anchor="ctr"/>
          <a:lstStyle/>
          <a:p>
            <a:pPr>
              <a:lnSpc>
                <a:spcPct val="90000"/>
              </a:lnSpc>
            </a:pPr>
            <a:r>
              <a:rPr lang="en-GB" altLang="zh-CN" sz="1300" b="1" dirty="0">
                <a:solidFill>
                  <a:srgbClr val="FFFFFF"/>
                </a:solidFill>
              </a:rPr>
              <a:t>Data modelling and interpretation  </a:t>
            </a:r>
          </a:p>
        </p:txBody>
      </p:sp>
      <p:sp>
        <p:nvSpPr>
          <p:cNvPr id="12" name="AutoShape 18">
            <a:extLst>
              <a:ext uri="{FF2B5EF4-FFF2-40B4-BE49-F238E27FC236}">
                <a16:creationId xmlns:a16="http://schemas.microsoft.com/office/drawing/2014/main" id="{75563A62-3D2F-4E66-963D-142ACF514374}"/>
              </a:ext>
            </a:extLst>
          </p:cNvPr>
          <p:cNvSpPr>
            <a:spLocks noChangeArrowheads="1"/>
          </p:cNvSpPr>
          <p:nvPr/>
        </p:nvSpPr>
        <p:spPr bwMode="gray">
          <a:xfrm>
            <a:off x="3391756" y="1455482"/>
            <a:ext cx="2556000" cy="871765"/>
          </a:xfrm>
          <a:prstGeom prst="homePlate">
            <a:avLst>
              <a:gd name="adj" fmla="val 22528"/>
            </a:avLst>
          </a:prstGeom>
          <a:solidFill>
            <a:srgbClr val="25B4FF"/>
          </a:solidFill>
          <a:ln w="9525" algn="ctr">
            <a:noFill/>
            <a:miter lim="800000"/>
            <a:headEnd/>
            <a:tailEnd/>
          </a:ln>
          <a:effectLst/>
        </p:spPr>
        <p:txBody>
          <a:bodyPr lIns="45720" rIns="45720" anchor="ctr"/>
          <a:lstStyle/>
          <a:p>
            <a:pPr algn="l">
              <a:lnSpc>
                <a:spcPct val="90000"/>
              </a:lnSpc>
            </a:pPr>
            <a:r>
              <a:rPr lang="en-GB" sz="1300" b="1" dirty="0">
                <a:solidFill>
                  <a:srgbClr val="FFFFFF"/>
                </a:solidFill>
              </a:rPr>
              <a:t>Data profiling and </a:t>
            </a:r>
          </a:p>
          <a:p>
            <a:pPr algn="l">
              <a:lnSpc>
                <a:spcPct val="90000"/>
              </a:lnSpc>
            </a:pPr>
            <a:r>
              <a:rPr lang="en-GB" sz="1300" b="1" dirty="0">
                <a:solidFill>
                  <a:srgbClr val="FFFFFF"/>
                </a:solidFill>
              </a:rPr>
              <a:t>cleansing </a:t>
            </a:r>
            <a:endParaRPr lang="en-GB" sz="1100" dirty="0">
              <a:solidFill>
                <a:srgbClr val="FFFFFF"/>
              </a:solidFill>
            </a:endParaRPr>
          </a:p>
        </p:txBody>
      </p:sp>
      <p:sp>
        <p:nvSpPr>
          <p:cNvPr id="13" name="Oval 5">
            <a:extLst>
              <a:ext uri="{FF2B5EF4-FFF2-40B4-BE49-F238E27FC236}">
                <a16:creationId xmlns:a16="http://schemas.microsoft.com/office/drawing/2014/main" id="{BC19CFA4-3B77-4F21-9A2C-1DC0D21EFA29}"/>
              </a:ext>
            </a:extLst>
          </p:cNvPr>
          <p:cNvSpPr>
            <a:spLocks noChangeArrowheads="1"/>
          </p:cNvSpPr>
          <p:nvPr/>
        </p:nvSpPr>
        <p:spPr bwMode="auto">
          <a:xfrm>
            <a:off x="535368" y="1374059"/>
            <a:ext cx="254977" cy="252412"/>
          </a:xfrm>
          <a:prstGeom prst="ellipse">
            <a:avLst/>
          </a:prstGeom>
          <a:solidFill>
            <a:schemeClr val="bg1"/>
          </a:solidFill>
          <a:ln w="19050">
            <a:solidFill>
              <a:srgbClr val="0070C0"/>
            </a:solidFill>
            <a:round/>
            <a:headEnd/>
            <a:tailEnd/>
          </a:ln>
          <a:effectLst/>
        </p:spPr>
        <p:txBody>
          <a:bodyPr wrap="none" lIns="0" tIns="0" rIns="0" bIns="0" anchor="ctr"/>
          <a:lstStyle/>
          <a:p>
            <a:pPr algn="ctr">
              <a:lnSpc>
                <a:spcPct val="90000"/>
              </a:lnSpc>
              <a:spcBef>
                <a:spcPct val="20000"/>
              </a:spcBef>
            </a:pPr>
            <a:r>
              <a:rPr lang="en-US" sz="1200" b="1" i="1" dirty="0">
                <a:solidFill>
                  <a:srgbClr val="0070C0"/>
                </a:solidFill>
                <a:latin typeface="+mn-lt"/>
              </a:rPr>
              <a:t>a</a:t>
            </a:r>
          </a:p>
        </p:txBody>
      </p:sp>
      <p:sp>
        <p:nvSpPr>
          <p:cNvPr id="14" name="Oval 11">
            <a:extLst>
              <a:ext uri="{FF2B5EF4-FFF2-40B4-BE49-F238E27FC236}">
                <a16:creationId xmlns:a16="http://schemas.microsoft.com/office/drawing/2014/main" id="{1898512B-B961-427F-BC18-BCB47BCC025A}"/>
              </a:ext>
            </a:extLst>
          </p:cNvPr>
          <p:cNvSpPr>
            <a:spLocks noChangeArrowheads="1"/>
          </p:cNvSpPr>
          <p:nvPr/>
        </p:nvSpPr>
        <p:spPr bwMode="auto">
          <a:xfrm>
            <a:off x="5991451" y="1374059"/>
            <a:ext cx="254977" cy="252412"/>
          </a:xfrm>
          <a:prstGeom prst="ellipse">
            <a:avLst/>
          </a:prstGeom>
          <a:solidFill>
            <a:schemeClr val="bg1"/>
          </a:solidFill>
          <a:ln w="19050">
            <a:solidFill>
              <a:srgbClr val="0070C0"/>
            </a:solidFill>
            <a:round/>
            <a:headEnd/>
            <a:tailEnd/>
          </a:ln>
          <a:effectLst/>
        </p:spPr>
        <p:txBody>
          <a:bodyPr wrap="none" lIns="0" tIns="0" rIns="0" bIns="0" anchor="ctr"/>
          <a:lstStyle/>
          <a:p>
            <a:pPr algn="ctr">
              <a:lnSpc>
                <a:spcPct val="90000"/>
              </a:lnSpc>
              <a:spcBef>
                <a:spcPct val="20000"/>
              </a:spcBef>
            </a:pPr>
            <a:r>
              <a:rPr lang="en-US" sz="1200" b="1" i="1" dirty="0">
                <a:solidFill>
                  <a:srgbClr val="0070C0"/>
                </a:solidFill>
                <a:latin typeface="+mn-lt"/>
              </a:rPr>
              <a:t>c</a:t>
            </a:r>
          </a:p>
        </p:txBody>
      </p:sp>
      <p:sp>
        <p:nvSpPr>
          <p:cNvPr id="15" name="Oval 20">
            <a:extLst>
              <a:ext uri="{FF2B5EF4-FFF2-40B4-BE49-F238E27FC236}">
                <a16:creationId xmlns:a16="http://schemas.microsoft.com/office/drawing/2014/main" id="{C38E7FD2-E67A-4AD7-BDD6-E59D247E6AC1}"/>
              </a:ext>
            </a:extLst>
          </p:cNvPr>
          <p:cNvSpPr>
            <a:spLocks noChangeArrowheads="1"/>
          </p:cNvSpPr>
          <p:nvPr/>
        </p:nvSpPr>
        <p:spPr bwMode="auto">
          <a:xfrm>
            <a:off x="8705564" y="1374059"/>
            <a:ext cx="254977" cy="252412"/>
          </a:xfrm>
          <a:prstGeom prst="ellipse">
            <a:avLst/>
          </a:prstGeom>
          <a:solidFill>
            <a:schemeClr val="bg1"/>
          </a:solidFill>
          <a:ln w="19050">
            <a:solidFill>
              <a:srgbClr val="0070C0"/>
            </a:solidFill>
            <a:round/>
            <a:headEnd/>
            <a:tailEnd/>
          </a:ln>
          <a:effectLst/>
        </p:spPr>
        <p:txBody>
          <a:bodyPr wrap="none" lIns="0" tIns="0" rIns="0" bIns="0" anchor="ctr"/>
          <a:lstStyle/>
          <a:p>
            <a:pPr algn="ctr">
              <a:lnSpc>
                <a:spcPct val="90000"/>
              </a:lnSpc>
              <a:spcBef>
                <a:spcPct val="20000"/>
              </a:spcBef>
            </a:pPr>
            <a:r>
              <a:rPr lang="en-US" sz="1200" b="1" i="1" dirty="0">
                <a:solidFill>
                  <a:srgbClr val="0070C0"/>
                </a:solidFill>
                <a:latin typeface="+mn-lt"/>
              </a:rPr>
              <a:t>d</a:t>
            </a:r>
          </a:p>
        </p:txBody>
      </p:sp>
      <p:sp>
        <p:nvSpPr>
          <p:cNvPr id="16" name="Oval 11">
            <a:extLst>
              <a:ext uri="{FF2B5EF4-FFF2-40B4-BE49-F238E27FC236}">
                <a16:creationId xmlns:a16="http://schemas.microsoft.com/office/drawing/2014/main" id="{DABEE4F1-C88F-488C-9EEE-B3C023408CF6}"/>
              </a:ext>
            </a:extLst>
          </p:cNvPr>
          <p:cNvSpPr>
            <a:spLocks noChangeArrowheads="1"/>
          </p:cNvSpPr>
          <p:nvPr/>
        </p:nvSpPr>
        <p:spPr bwMode="auto">
          <a:xfrm>
            <a:off x="3264267" y="1374059"/>
            <a:ext cx="254977" cy="252412"/>
          </a:xfrm>
          <a:prstGeom prst="ellipse">
            <a:avLst/>
          </a:prstGeom>
          <a:solidFill>
            <a:schemeClr val="bg1"/>
          </a:solidFill>
          <a:ln w="19050">
            <a:solidFill>
              <a:srgbClr val="0070C0"/>
            </a:solidFill>
            <a:round/>
            <a:headEnd/>
            <a:tailEnd/>
          </a:ln>
          <a:effectLst/>
        </p:spPr>
        <p:txBody>
          <a:bodyPr wrap="none" lIns="0" tIns="0" rIns="0" bIns="0" anchor="ctr"/>
          <a:lstStyle/>
          <a:p>
            <a:pPr algn="ctr">
              <a:lnSpc>
                <a:spcPct val="90000"/>
              </a:lnSpc>
              <a:spcBef>
                <a:spcPct val="20000"/>
              </a:spcBef>
            </a:pPr>
            <a:r>
              <a:rPr lang="en-US" sz="1200" b="1" i="1" dirty="0">
                <a:solidFill>
                  <a:srgbClr val="0070C0"/>
                </a:solidFill>
                <a:latin typeface="+mn-lt"/>
              </a:rPr>
              <a:t>b</a:t>
            </a:r>
          </a:p>
        </p:txBody>
      </p:sp>
      <p:sp>
        <p:nvSpPr>
          <p:cNvPr id="17" name="Text Box 14">
            <a:extLst>
              <a:ext uri="{FF2B5EF4-FFF2-40B4-BE49-F238E27FC236}">
                <a16:creationId xmlns:a16="http://schemas.microsoft.com/office/drawing/2014/main" id="{02F04D20-7901-48A8-B125-CE9E2B20F90C}"/>
              </a:ext>
            </a:extLst>
          </p:cNvPr>
          <p:cNvSpPr txBox="1">
            <a:spLocks noChangeArrowheads="1"/>
          </p:cNvSpPr>
          <p:nvPr/>
        </p:nvSpPr>
        <p:spPr bwMode="auto">
          <a:xfrm>
            <a:off x="6065440" y="2391167"/>
            <a:ext cx="2359172" cy="2724610"/>
          </a:xfrm>
          <a:prstGeom prst="rect">
            <a:avLst/>
          </a:prstGeom>
          <a:noFill/>
          <a:ln w="9525">
            <a:solidFill>
              <a:schemeClr val="accent1"/>
            </a:solidFill>
            <a:miter lim="800000"/>
            <a:headEnd/>
            <a:tailEnd/>
          </a:ln>
          <a:effectLst/>
        </p:spPr>
        <p:txBody>
          <a:bodyPr lIns="0" rIns="91440">
            <a:noAutofit/>
          </a:bodyPr>
          <a:lstStyle/>
          <a:p>
            <a:pPr marL="180000" indent="-119063" eaLnBrk="1" hangingPunct="1">
              <a:spcBef>
                <a:spcPts val="400"/>
              </a:spcBef>
              <a:buFontTx/>
              <a:buChar char="•"/>
            </a:pPr>
            <a:r>
              <a:rPr lang="en-GB" sz="1050" dirty="0"/>
              <a:t>Define the response if needed</a:t>
            </a:r>
          </a:p>
          <a:p>
            <a:pPr marL="180000" indent="-119063" eaLnBrk="1" hangingPunct="1">
              <a:spcBef>
                <a:spcPts val="400"/>
              </a:spcBef>
              <a:buFontTx/>
              <a:buChar char="•"/>
            </a:pPr>
            <a:r>
              <a:rPr lang="en-GB" sz="1050" dirty="0"/>
              <a:t>Explore the response and predictors, and the difference between active and placebo arms</a:t>
            </a:r>
          </a:p>
          <a:p>
            <a:pPr marL="180000" indent="-119063" eaLnBrk="1" hangingPunct="1">
              <a:spcBef>
                <a:spcPts val="400"/>
              </a:spcBef>
              <a:buFontTx/>
              <a:buChar char="•"/>
            </a:pPr>
            <a:r>
              <a:rPr lang="en-GB" sz="1050" dirty="0"/>
              <a:t>Come up with exploratory insights  </a:t>
            </a:r>
          </a:p>
          <a:p>
            <a:pPr marL="180000" indent="-119063" eaLnBrk="1" hangingPunct="1">
              <a:spcBef>
                <a:spcPts val="400"/>
              </a:spcBef>
              <a:buFontTx/>
              <a:buChar char="•"/>
            </a:pPr>
            <a:endParaRPr lang="en-GB" sz="1050" dirty="0"/>
          </a:p>
          <a:p>
            <a:pPr marL="180000" indent="-119063" eaLnBrk="1" hangingPunct="1">
              <a:spcBef>
                <a:spcPts val="400"/>
              </a:spcBef>
              <a:buFontTx/>
              <a:buChar char="•"/>
            </a:pPr>
            <a:endParaRPr lang="en-GB" sz="1050" dirty="0"/>
          </a:p>
        </p:txBody>
      </p:sp>
      <p:sp>
        <p:nvSpPr>
          <p:cNvPr id="18" name="AutoShape 18">
            <a:extLst>
              <a:ext uri="{FF2B5EF4-FFF2-40B4-BE49-F238E27FC236}">
                <a16:creationId xmlns:a16="http://schemas.microsoft.com/office/drawing/2014/main" id="{98EE9E10-47F5-459B-92D7-358BDB599FA3}"/>
              </a:ext>
            </a:extLst>
          </p:cNvPr>
          <p:cNvSpPr>
            <a:spLocks noChangeArrowheads="1"/>
          </p:cNvSpPr>
          <p:nvPr/>
        </p:nvSpPr>
        <p:spPr bwMode="gray">
          <a:xfrm>
            <a:off x="6142650" y="1455482"/>
            <a:ext cx="1889484" cy="871765"/>
          </a:xfrm>
          <a:prstGeom prst="homePlate">
            <a:avLst>
              <a:gd name="adj" fmla="val 23777"/>
            </a:avLst>
          </a:prstGeom>
          <a:noFill/>
          <a:ln w="9525" algn="ctr">
            <a:noFill/>
            <a:miter lim="800000"/>
            <a:headEnd/>
            <a:tailEnd/>
          </a:ln>
          <a:effectLst/>
        </p:spPr>
        <p:txBody>
          <a:bodyPr lIns="45720" rIns="45720" anchor="ctr"/>
          <a:lstStyle/>
          <a:p>
            <a:pPr algn="l">
              <a:lnSpc>
                <a:spcPct val="90000"/>
              </a:lnSpc>
            </a:pPr>
            <a:r>
              <a:rPr lang="en-GB" sz="1300" b="1" dirty="0">
                <a:solidFill>
                  <a:srgbClr val="FFFFFF"/>
                </a:solidFill>
              </a:rPr>
              <a:t>   Explore </a:t>
            </a:r>
          </a:p>
          <a:p>
            <a:pPr algn="l">
              <a:lnSpc>
                <a:spcPct val="90000"/>
              </a:lnSpc>
            </a:pPr>
            <a:r>
              <a:rPr lang="en-US" sz="1300" b="1" dirty="0">
                <a:solidFill>
                  <a:srgbClr val="FFFFFF"/>
                </a:solidFill>
              </a:rPr>
              <a:t>heterogeneity, </a:t>
            </a:r>
          </a:p>
          <a:p>
            <a:pPr algn="l">
              <a:lnSpc>
                <a:spcPct val="90000"/>
              </a:lnSpc>
            </a:pPr>
            <a:r>
              <a:rPr lang="en-US" sz="1300" b="1" dirty="0">
                <a:solidFill>
                  <a:srgbClr val="FFFFFF"/>
                </a:solidFill>
              </a:rPr>
              <a:t>between active </a:t>
            </a:r>
          </a:p>
          <a:p>
            <a:pPr algn="l">
              <a:lnSpc>
                <a:spcPct val="90000"/>
              </a:lnSpc>
            </a:pPr>
            <a:r>
              <a:rPr lang="en-US" sz="1300" b="1" dirty="0">
                <a:solidFill>
                  <a:srgbClr val="FFFFFF"/>
                </a:solidFill>
              </a:rPr>
              <a:t>and placebo arms</a:t>
            </a:r>
            <a:endParaRPr lang="en-GB" sz="1300" b="1" dirty="0">
              <a:solidFill>
                <a:srgbClr val="FFFFFF"/>
              </a:solidFill>
            </a:endParaRPr>
          </a:p>
        </p:txBody>
      </p:sp>
      <p:grpSp>
        <p:nvGrpSpPr>
          <p:cNvPr id="19" name="Group 18"/>
          <p:cNvGrpSpPr/>
          <p:nvPr/>
        </p:nvGrpSpPr>
        <p:grpSpPr>
          <a:xfrm>
            <a:off x="10542759" y="1626471"/>
            <a:ext cx="672808" cy="500322"/>
            <a:chOff x="-3929063" y="1514475"/>
            <a:chExt cx="3802063" cy="2827338"/>
          </a:xfrm>
          <a:solidFill>
            <a:schemeClr val="bg1"/>
          </a:solidFill>
        </p:grpSpPr>
        <p:sp>
          <p:nvSpPr>
            <p:cNvPr id="21" name="Freeform 87"/>
            <p:cNvSpPr>
              <a:spLocks/>
            </p:cNvSpPr>
            <p:nvPr/>
          </p:nvSpPr>
          <p:spPr bwMode="auto">
            <a:xfrm>
              <a:off x="-3259138" y="2811463"/>
              <a:ext cx="2500313" cy="1530350"/>
            </a:xfrm>
            <a:custGeom>
              <a:avLst/>
              <a:gdLst>
                <a:gd name="T0" fmla="*/ 616 w 665"/>
                <a:gd name="T1" fmla="*/ 7 h 407"/>
                <a:gd name="T2" fmla="*/ 617 w 665"/>
                <a:gd name="T3" fmla="*/ 31 h 407"/>
                <a:gd name="T4" fmla="*/ 289 w 665"/>
                <a:gd name="T5" fmla="*/ 359 h 407"/>
                <a:gd name="T6" fmla="*/ 28 w 665"/>
                <a:gd name="T7" fmla="*/ 229 h 407"/>
                <a:gd name="T8" fmla="*/ 0 w 665"/>
                <a:gd name="T9" fmla="*/ 271 h 407"/>
                <a:gd name="T10" fmla="*/ 289 w 665"/>
                <a:gd name="T11" fmla="*/ 407 h 407"/>
                <a:gd name="T12" fmla="*/ 665 w 665"/>
                <a:gd name="T13" fmla="*/ 31 h 407"/>
                <a:gd name="T14" fmla="*/ 664 w 665"/>
                <a:gd name="T15" fmla="*/ 0 h 407"/>
                <a:gd name="T16" fmla="*/ 616 w 665"/>
                <a:gd name="T17" fmla="*/ 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5" h="407">
                  <a:moveTo>
                    <a:pt x="616" y="7"/>
                  </a:moveTo>
                  <a:cubicBezTo>
                    <a:pt x="617" y="15"/>
                    <a:pt x="617" y="23"/>
                    <a:pt x="617" y="31"/>
                  </a:cubicBezTo>
                  <a:cubicBezTo>
                    <a:pt x="617" y="212"/>
                    <a:pt x="470" y="359"/>
                    <a:pt x="289" y="359"/>
                  </a:cubicBezTo>
                  <a:cubicBezTo>
                    <a:pt x="183" y="359"/>
                    <a:pt x="88" y="308"/>
                    <a:pt x="28" y="229"/>
                  </a:cubicBezTo>
                  <a:cubicBezTo>
                    <a:pt x="0" y="271"/>
                    <a:pt x="0" y="271"/>
                    <a:pt x="0" y="271"/>
                  </a:cubicBezTo>
                  <a:cubicBezTo>
                    <a:pt x="69" y="354"/>
                    <a:pt x="173" y="407"/>
                    <a:pt x="289" y="407"/>
                  </a:cubicBezTo>
                  <a:cubicBezTo>
                    <a:pt x="497" y="407"/>
                    <a:pt x="665" y="238"/>
                    <a:pt x="665" y="31"/>
                  </a:cubicBezTo>
                  <a:cubicBezTo>
                    <a:pt x="665" y="20"/>
                    <a:pt x="665" y="10"/>
                    <a:pt x="664" y="0"/>
                  </a:cubicBezTo>
                  <a:lnTo>
                    <a:pt x="616"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8"/>
            <p:cNvSpPr>
              <a:spLocks/>
            </p:cNvSpPr>
            <p:nvPr/>
          </p:nvSpPr>
          <p:spPr bwMode="auto">
            <a:xfrm>
              <a:off x="-3586163" y="1514475"/>
              <a:ext cx="2673350" cy="1763713"/>
            </a:xfrm>
            <a:custGeom>
              <a:avLst/>
              <a:gdLst>
                <a:gd name="T0" fmla="*/ 50 w 711"/>
                <a:gd name="T1" fmla="*/ 411 h 469"/>
                <a:gd name="T2" fmla="*/ 48 w 711"/>
                <a:gd name="T3" fmla="*/ 376 h 469"/>
                <a:gd name="T4" fmla="*/ 376 w 711"/>
                <a:gd name="T5" fmla="*/ 48 h 469"/>
                <a:gd name="T6" fmla="*/ 661 w 711"/>
                <a:gd name="T7" fmla="*/ 213 h 469"/>
                <a:gd name="T8" fmla="*/ 711 w 711"/>
                <a:gd name="T9" fmla="*/ 205 h 469"/>
                <a:gd name="T10" fmla="*/ 376 w 711"/>
                <a:gd name="T11" fmla="*/ 0 h 469"/>
                <a:gd name="T12" fmla="*/ 0 w 711"/>
                <a:gd name="T13" fmla="*/ 376 h 469"/>
                <a:gd name="T14" fmla="*/ 12 w 711"/>
                <a:gd name="T15" fmla="*/ 469 h 469"/>
                <a:gd name="T16" fmla="*/ 50 w 711"/>
                <a:gd name="T17" fmla="*/ 41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 h="469">
                  <a:moveTo>
                    <a:pt x="50" y="411"/>
                  </a:moveTo>
                  <a:cubicBezTo>
                    <a:pt x="49" y="399"/>
                    <a:pt x="48" y="388"/>
                    <a:pt x="48" y="376"/>
                  </a:cubicBezTo>
                  <a:cubicBezTo>
                    <a:pt x="48" y="195"/>
                    <a:pt x="195" y="48"/>
                    <a:pt x="376" y="48"/>
                  </a:cubicBezTo>
                  <a:cubicBezTo>
                    <a:pt x="498" y="48"/>
                    <a:pt x="604" y="115"/>
                    <a:pt x="661" y="213"/>
                  </a:cubicBezTo>
                  <a:cubicBezTo>
                    <a:pt x="711" y="205"/>
                    <a:pt x="711" y="205"/>
                    <a:pt x="711" y="205"/>
                  </a:cubicBezTo>
                  <a:cubicBezTo>
                    <a:pt x="649" y="83"/>
                    <a:pt x="522" y="0"/>
                    <a:pt x="376" y="0"/>
                  </a:cubicBezTo>
                  <a:cubicBezTo>
                    <a:pt x="169" y="0"/>
                    <a:pt x="0" y="169"/>
                    <a:pt x="0" y="376"/>
                  </a:cubicBezTo>
                  <a:cubicBezTo>
                    <a:pt x="0" y="408"/>
                    <a:pt x="4" y="439"/>
                    <a:pt x="12" y="469"/>
                  </a:cubicBezTo>
                  <a:lnTo>
                    <a:pt x="50" y="4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9"/>
            <p:cNvSpPr>
              <a:spLocks noEditPoints="1"/>
            </p:cNvSpPr>
            <p:nvPr/>
          </p:nvSpPr>
          <p:spPr bwMode="auto">
            <a:xfrm>
              <a:off x="-3929063" y="2220913"/>
              <a:ext cx="3802063" cy="1963738"/>
            </a:xfrm>
            <a:custGeom>
              <a:avLst/>
              <a:gdLst>
                <a:gd name="T0" fmla="*/ 962 w 1011"/>
                <a:gd name="T1" fmla="*/ 6 h 522"/>
                <a:gd name="T2" fmla="*/ 870 w 1011"/>
                <a:gd name="T3" fmla="*/ 55 h 522"/>
                <a:gd name="T4" fmla="*/ 658 w 1011"/>
                <a:gd name="T5" fmla="*/ 50 h 522"/>
                <a:gd name="T6" fmla="*/ 568 w 1011"/>
                <a:gd name="T7" fmla="*/ 92 h 522"/>
                <a:gd name="T8" fmla="*/ 571 w 1011"/>
                <a:gd name="T9" fmla="*/ 148 h 522"/>
                <a:gd name="T10" fmla="*/ 483 w 1011"/>
                <a:gd name="T11" fmla="*/ 227 h 522"/>
                <a:gd name="T12" fmla="*/ 417 w 1011"/>
                <a:gd name="T13" fmla="*/ 237 h 522"/>
                <a:gd name="T14" fmla="*/ 339 w 1011"/>
                <a:gd name="T15" fmla="*/ 164 h 522"/>
                <a:gd name="T16" fmla="*/ 198 w 1011"/>
                <a:gd name="T17" fmla="*/ 164 h 522"/>
                <a:gd name="T18" fmla="*/ 92 w 1011"/>
                <a:gd name="T19" fmla="*/ 384 h 522"/>
                <a:gd name="T20" fmla="*/ 0 w 1011"/>
                <a:gd name="T21" fmla="*/ 451 h 522"/>
                <a:gd name="T22" fmla="*/ 141 w 1011"/>
                <a:gd name="T23" fmla="*/ 451 h 522"/>
                <a:gd name="T24" fmla="*/ 250 w 1011"/>
                <a:gd name="T25" fmla="*/ 232 h 522"/>
                <a:gd name="T26" fmla="*/ 311 w 1011"/>
                <a:gd name="T27" fmla="*/ 221 h 522"/>
                <a:gd name="T28" fmla="*/ 395 w 1011"/>
                <a:gd name="T29" fmla="*/ 323 h 522"/>
                <a:gd name="T30" fmla="*/ 459 w 1011"/>
                <a:gd name="T31" fmla="*/ 364 h 522"/>
                <a:gd name="T32" fmla="*/ 526 w 1011"/>
                <a:gd name="T33" fmla="*/ 317 h 522"/>
                <a:gd name="T34" fmla="*/ 606 w 1011"/>
                <a:gd name="T35" fmla="*/ 181 h 522"/>
                <a:gd name="T36" fmla="*/ 634 w 1011"/>
                <a:gd name="T37" fmla="*/ 187 h 522"/>
                <a:gd name="T38" fmla="*/ 700 w 1011"/>
                <a:gd name="T39" fmla="*/ 140 h 522"/>
                <a:gd name="T40" fmla="*/ 874 w 1011"/>
                <a:gd name="T41" fmla="*/ 103 h 522"/>
                <a:gd name="T42" fmla="*/ 968 w 1011"/>
                <a:gd name="T43" fmla="*/ 137 h 522"/>
                <a:gd name="T44" fmla="*/ 1002 w 1011"/>
                <a:gd name="T45" fmla="*/ 43 h 522"/>
                <a:gd name="T46" fmla="*/ 48 w 1011"/>
                <a:gd name="T47" fmla="*/ 451 h 522"/>
                <a:gd name="T48" fmla="*/ 93 w 1011"/>
                <a:gd name="T49" fmla="*/ 451 h 522"/>
                <a:gd name="T50" fmla="*/ 269 w 1011"/>
                <a:gd name="T51" fmla="*/ 187 h 522"/>
                <a:gd name="T52" fmla="*/ 269 w 1011"/>
                <a:gd name="T53" fmla="*/ 141 h 522"/>
                <a:gd name="T54" fmla="*/ 269 w 1011"/>
                <a:gd name="T55" fmla="*/ 187 h 522"/>
                <a:gd name="T56" fmla="*/ 469 w 1011"/>
                <a:gd name="T57" fmla="*/ 314 h 522"/>
                <a:gd name="T58" fmla="*/ 439 w 1011"/>
                <a:gd name="T59" fmla="*/ 303 h 522"/>
                <a:gd name="T60" fmla="*/ 450 w 1011"/>
                <a:gd name="T61" fmla="*/ 273 h 522"/>
                <a:gd name="T62" fmla="*/ 467 w 1011"/>
                <a:gd name="T63" fmla="*/ 272 h 522"/>
                <a:gd name="T64" fmla="*/ 481 w 1011"/>
                <a:gd name="T65" fmla="*/ 301 h 522"/>
                <a:gd name="T66" fmla="*/ 644 w 1011"/>
                <a:gd name="T67" fmla="*/ 137 h 522"/>
                <a:gd name="T68" fmla="*/ 613 w 1011"/>
                <a:gd name="T69" fmla="*/ 126 h 522"/>
                <a:gd name="T70" fmla="*/ 624 w 1011"/>
                <a:gd name="T71" fmla="*/ 95 h 522"/>
                <a:gd name="T72" fmla="*/ 642 w 1011"/>
                <a:gd name="T73" fmla="*/ 95 h 522"/>
                <a:gd name="T74" fmla="*/ 655 w 1011"/>
                <a:gd name="T75" fmla="*/ 124 h 522"/>
                <a:gd name="T76" fmla="*/ 948 w 1011"/>
                <a:gd name="T77" fmla="*/ 93 h 522"/>
                <a:gd name="T78" fmla="*/ 929 w 1011"/>
                <a:gd name="T79" fmla="*/ 52 h 522"/>
                <a:gd name="T80" fmla="*/ 959 w 1011"/>
                <a:gd name="T81" fmla="*/ 63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1" h="522">
                  <a:moveTo>
                    <a:pt x="1002" y="43"/>
                  </a:moveTo>
                  <a:cubicBezTo>
                    <a:pt x="994" y="25"/>
                    <a:pt x="980" y="13"/>
                    <a:pt x="962" y="6"/>
                  </a:cubicBezTo>
                  <a:cubicBezTo>
                    <a:pt x="944" y="0"/>
                    <a:pt x="925" y="1"/>
                    <a:pt x="908" y="9"/>
                  </a:cubicBezTo>
                  <a:cubicBezTo>
                    <a:pt x="888" y="18"/>
                    <a:pt x="875" y="35"/>
                    <a:pt x="870" y="55"/>
                  </a:cubicBezTo>
                  <a:cubicBezTo>
                    <a:pt x="696" y="83"/>
                    <a:pt x="696" y="83"/>
                    <a:pt x="696" y="83"/>
                  </a:cubicBezTo>
                  <a:cubicBezTo>
                    <a:pt x="688" y="67"/>
                    <a:pt x="675" y="56"/>
                    <a:pt x="658" y="50"/>
                  </a:cubicBezTo>
                  <a:cubicBezTo>
                    <a:pt x="640" y="43"/>
                    <a:pt x="621" y="44"/>
                    <a:pt x="604" y="52"/>
                  </a:cubicBezTo>
                  <a:cubicBezTo>
                    <a:pt x="587" y="60"/>
                    <a:pt x="574" y="74"/>
                    <a:pt x="568" y="92"/>
                  </a:cubicBezTo>
                  <a:cubicBezTo>
                    <a:pt x="561" y="110"/>
                    <a:pt x="562" y="129"/>
                    <a:pt x="570" y="146"/>
                  </a:cubicBezTo>
                  <a:cubicBezTo>
                    <a:pt x="570" y="147"/>
                    <a:pt x="571" y="147"/>
                    <a:pt x="571" y="148"/>
                  </a:cubicBezTo>
                  <a:cubicBezTo>
                    <a:pt x="490" y="230"/>
                    <a:pt x="490" y="230"/>
                    <a:pt x="490" y="230"/>
                  </a:cubicBezTo>
                  <a:cubicBezTo>
                    <a:pt x="488" y="229"/>
                    <a:pt x="486" y="228"/>
                    <a:pt x="483" y="227"/>
                  </a:cubicBezTo>
                  <a:cubicBezTo>
                    <a:pt x="466" y="220"/>
                    <a:pt x="446" y="221"/>
                    <a:pt x="429" y="229"/>
                  </a:cubicBezTo>
                  <a:cubicBezTo>
                    <a:pt x="425" y="231"/>
                    <a:pt x="421" y="234"/>
                    <a:pt x="417" y="237"/>
                  </a:cubicBezTo>
                  <a:cubicBezTo>
                    <a:pt x="337" y="180"/>
                    <a:pt x="337" y="180"/>
                    <a:pt x="337" y="180"/>
                  </a:cubicBezTo>
                  <a:cubicBezTo>
                    <a:pt x="339" y="175"/>
                    <a:pt x="339" y="170"/>
                    <a:pt x="339" y="164"/>
                  </a:cubicBezTo>
                  <a:cubicBezTo>
                    <a:pt x="339" y="125"/>
                    <a:pt x="308" y="93"/>
                    <a:pt x="269" y="93"/>
                  </a:cubicBezTo>
                  <a:cubicBezTo>
                    <a:pt x="230" y="93"/>
                    <a:pt x="198" y="125"/>
                    <a:pt x="198" y="164"/>
                  </a:cubicBezTo>
                  <a:cubicBezTo>
                    <a:pt x="198" y="179"/>
                    <a:pt x="203" y="193"/>
                    <a:pt x="211" y="205"/>
                  </a:cubicBezTo>
                  <a:cubicBezTo>
                    <a:pt x="92" y="384"/>
                    <a:pt x="92" y="384"/>
                    <a:pt x="92" y="384"/>
                  </a:cubicBezTo>
                  <a:cubicBezTo>
                    <a:pt x="85" y="382"/>
                    <a:pt x="78" y="381"/>
                    <a:pt x="71" y="381"/>
                  </a:cubicBezTo>
                  <a:cubicBezTo>
                    <a:pt x="32" y="381"/>
                    <a:pt x="0" y="412"/>
                    <a:pt x="0" y="451"/>
                  </a:cubicBezTo>
                  <a:cubicBezTo>
                    <a:pt x="0" y="490"/>
                    <a:pt x="32" y="522"/>
                    <a:pt x="71" y="522"/>
                  </a:cubicBezTo>
                  <a:cubicBezTo>
                    <a:pt x="110" y="522"/>
                    <a:pt x="141" y="490"/>
                    <a:pt x="141" y="451"/>
                  </a:cubicBezTo>
                  <a:cubicBezTo>
                    <a:pt x="141" y="437"/>
                    <a:pt x="137" y="424"/>
                    <a:pt x="130" y="413"/>
                  </a:cubicBezTo>
                  <a:cubicBezTo>
                    <a:pt x="250" y="232"/>
                    <a:pt x="250" y="232"/>
                    <a:pt x="250" y="232"/>
                  </a:cubicBezTo>
                  <a:cubicBezTo>
                    <a:pt x="256" y="234"/>
                    <a:pt x="262" y="235"/>
                    <a:pt x="269" y="235"/>
                  </a:cubicBezTo>
                  <a:cubicBezTo>
                    <a:pt x="284" y="235"/>
                    <a:pt x="299" y="229"/>
                    <a:pt x="311" y="221"/>
                  </a:cubicBezTo>
                  <a:cubicBezTo>
                    <a:pt x="391" y="277"/>
                    <a:pt x="391" y="277"/>
                    <a:pt x="391" y="277"/>
                  </a:cubicBezTo>
                  <a:cubicBezTo>
                    <a:pt x="387" y="292"/>
                    <a:pt x="388" y="309"/>
                    <a:pt x="395" y="323"/>
                  </a:cubicBezTo>
                  <a:cubicBezTo>
                    <a:pt x="403" y="340"/>
                    <a:pt x="418" y="353"/>
                    <a:pt x="435" y="360"/>
                  </a:cubicBezTo>
                  <a:cubicBezTo>
                    <a:pt x="443" y="363"/>
                    <a:pt x="451" y="364"/>
                    <a:pt x="459" y="364"/>
                  </a:cubicBezTo>
                  <a:cubicBezTo>
                    <a:pt x="470" y="364"/>
                    <a:pt x="480" y="362"/>
                    <a:pt x="489" y="357"/>
                  </a:cubicBezTo>
                  <a:cubicBezTo>
                    <a:pt x="506" y="349"/>
                    <a:pt x="519" y="335"/>
                    <a:pt x="526" y="317"/>
                  </a:cubicBezTo>
                  <a:cubicBezTo>
                    <a:pt x="532" y="300"/>
                    <a:pt x="531" y="281"/>
                    <a:pt x="524" y="264"/>
                  </a:cubicBezTo>
                  <a:cubicBezTo>
                    <a:pt x="606" y="181"/>
                    <a:pt x="606" y="181"/>
                    <a:pt x="606" y="181"/>
                  </a:cubicBezTo>
                  <a:cubicBezTo>
                    <a:pt x="607" y="181"/>
                    <a:pt x="608" y="182"/>
                    <a:pt x="610" y="182"/>
                  </a:cubicBezTo>
                  <a:cubicBezTo>
                    <a:pt x="618" y="185"/>
                    <a:pt x="626" y="187"/>
                    <a:pt x="634" y="187"/>
                  </a:cubicBezTo>
                  <a:cubicBezTo>
                    <a:pt x="644" y="187"/>
                    <a:pt x="654" y="184"/>
                    <a:pt x="664" y="180"/>
                  </a:cubicBezTo>
                  <a:cubicBezTo>
                    <a:pt x="681" y="172"/>
                    <a:pt x="694" y="158"/>
                    <a:pt x="700" y="140"/>
                  </a:cubicBezTo>
                  <a:cubicBezTo>
                    <a:pt x="702" y="137"/>
                    <a:pt x="702" y="134"/>
                    <a:pt x="703" y="130"/>
                  </a:cubicBezTo>
                  <a:cubicBezTo>
                    <a:pt x="874" y="103"/>
                    <a:pt x="874" y="103"/>
                    <a:pt x="874" y="103"/>
                  </a:cubicBezTo>
                  <a:cubicBezTo>
                    <a:pt x="886" y="128"/>
                    <a:pt x="912" y="143"/>
                    <a:pt x="938" y="143"/>
                  </a:cubicBezTo>
                  <a:cubicBezTo>
                    <a:pt x="948" y="143"/>
                    <a:pt x="958" y="141"/>
                    <a:pt x="968" y="137"/>
                  </a:cubicBezTo>
                  <a:cubicBezTo>
                    <a:pt x="985" y="129"/>
                    <a:pt x="998" y="114"/>
                    <a:pt x="1005" y="97"/>
                  </a:cubicBezTo>
                  <a:cubicBezTo>
                    <a:pt x="1011" y="79"/>
                    <a:pt x="1010" y="60"/>
                    <a:pt x="1002" y="43"/>
                  </a:cubicBezTo>
                  <a:close/>
                  <a:moveTo>
                    <a:pt x="71" y="474"/>
                  </a:moveTo>
                  <a:cubicBezTo>
                    <a:pt x="58" y="474"/>
                    <a:pt x="48" y="464"/>
                    <a:pt x="48" y="451"/>
                  </a:cubicBezTo>
                  <a:cubicBezTo>
                    <a:pt x="48" y="439"/>
                    <a:pt x="58" y="429"/>
                    <a:pt x="71" y="429"/>
                  </a:cubicBezTo>
                  <a:cubicBezTo>
                    <a:pt x="83" y="429"/>
                    <a:pt x="93" y="439"/>
                    <a:pt x="93" y="451"/>
                  </a:cubicBezTo>
                  <a:cubicBezTo>
                    <a:pt x="93" y="464"/>
                    <a:pt x="83" y="474"/>
                    <a:pt x="71" y="474"/>
                  </a:cubicBezTo>
                  <a:close/>
                  <a:moveTo>
                    <a:pt x="269" y="187"/>
                  </a:moveTo>
                  <a:cubicBezTo>
                    <a:pt x="256" y="187"/>
                    <a:pt x="246" y="176"/>
                    <a:pt x="246" y="164"/>
                  </a:cubicBezTo>
                  <a:cubicBezTo>
                    <a:pt x="246" y="152"/>
                    <a:pt x="256" y="141"/>
                    <a:pt x="269" y="141"/>
                  </a:cubicBezTo>
                  <a:cubicBezTo>
                    <a:pt x="281" y="141"/>
                    <a:pt x="291" y="152"/>
                    <a:pt x="291" y="164"/>
                  </a:cubicBezTo>
                  <a:cubicBezTo>
                    <a:pt x="291" y="176"/>
                    <a:pt x="281" y="187"/>
                    <a:pt x="269" y="187"/>
                  </a:cubicBezTo>
                  <a:close/>
                  <a:moveTo>
                    <a:pt x="481" y="301"/>
                  </a:moveTo>
                  <a:cubicBezTo>
                    <a:pt x="479" y="307"/>
                    <a:pt x="474" y="311"/>
                    <a:pt x="469" y="314"/>
                  </a:cubicBezTo>
                  <a:cubicBezTo>
                    <a:pt x="463" y="316"/>
                    <a:pt x="457" y="317"/>
                    <a:pt x="452" y="315"/>
                  </a:cubicBezTo>
                  <a:cubicBezTo>
                    <a:pt x="446" y="313"/>
                    <a:pt x="441" y="308"/>
                    <a:pt x="439" y="303"/>
                  </a:cubicBezTo>
                  <a:cubicBezTo>
                    <a:pt x="436" y="297"/>
                    <a:pt x="436" y="291"/>
                    <a:pt x="438" y="286"/>
                  </a:cubicBezTo>
                  <a:cubicBezTo>
                    <a:pt x="440" y="280"/>
                    <a:pt x="444" y="275"/>
                    <a:pt x="450" y="273"/>
                  </a:cubicBezTo>
                  <a:cubicBezTo>
                    <a:pt x="453" y="271"/>
                    <a:pt x="456" y="271"/>
                    <a:pt x="459" y="271"/>
                  </a:cubicBezTo>
                  <a:cubicBezTo>
                    <a:pt x="462" y="271"/>
                    <a:pt x="465" y="271"/>
                    <a:pt x="467" y="272"/>
                  </a:cubicBezTo>
                  <a:cubicBezTo>
                    <a:pt x="473" y="274"/>
                    <a:pt x="477" y="278"/>
                    <a:pt x="480" y="284"/>
                  </a:cubicBezTo>
                  <a:cubicBezTo>
                    <a:pt x="482" y="289"/>
                    <a:pt x="483" y="295"/>
                    <a:pt x="481" y="301"/>
                  </a:cubicBezTo>
                  <a:close/>
                  <a:moveTo>
                    <a:pt x="655" y="124"/>
                  </a:moveTo>
                  <a:cubicBezTo>
                    <a:pt x="653" y="129"/>
                    <a:pt x="649" y="134"/>
                    <a:pt x="644" y="137"/>
                  </a:cubicBezTo>
                  <a:cubicBezTo>
                    <a:pt x="638" y="139"/>
                    <a:pt x="632" y="139"/>
                    <a:pt x="626" y="137"/>
                  </a:cubicBezTo>
                  <a:cubicBezTo>
                    <a:pt x="621" y="135"/>
                    <a:pt x="616" y="131"/>
                    <a:pt x="613" y="126"/>
                  </a:cubicBezTo>
                  <a:cubicBezTo>
                    <a:pt x="611" y="120"/>
                    <a:pt x="611" y="114"/>
                    <a:pt x="613" y="108"/>
                  </a:cubicBezTo>
                  <a:cubicBezTo>
                    <a:pt x="615" y="103"/>
                    <a:pt x="619" y="98"/>
                    <a:pt x="624" y="95"/>
                  </a:cubicBezTo>
                  <a:cubicBezTo>
                    <a:pt x="627" y="94"/>
                    <a:pt x="631" y="93"/>
                    <a:pt x="634" y="93"/>
                  </a:cubicBezTo>
                  <a:cubicBezTo>
                    <a:pt x="637" y="93"/>
                    <a:pt x="639" y="94"/>
                    <a:pt x="642" y="95"/>
                  </a:cubicBezTo>
                  <a:cubicBezTo>
                    <a:pt x="647" y="97"/>
                    <a:pt x="652" y="101"/>
                    <a:pt x="655" y="106"/>
                  </a:cubicBezTo>
                  <a:cubicBezTo>
                    <a:pt x="657" y="112"/>
                    <a:pt x="657" y="118"/>
                    <a:pt x="655" y="124"/>
                  </a:cubicBezTo>
                  <a:close/>
                  <a:moveTo>
                    <a:pt x="959" y="80"/>
                  </a:moveTo>
                  <a:cubicBezTo>
                    <a:pt x="957" y="86"/>
                    <a:pt x="953" y="90"/>
                    <a:pt x="948" y="93"/>
                  </a:cubicBezTo>
                  <a:cubicBezTo>
                    <a:pt x="936" y="98"/>
                    <a:pt x="923" y="93"/>
                    <a:pt x="918" y="82"/>
                  </a:cubicBezTo>
                  <a:cubicBezTo>
                    <a:pt x="912" y="71"/>
                    <a:pt x="917" y="57"/>
                    <a:pt x="929" y="52"/>
                  </a:cubicBezTo>
                  <a:cubicBezTo>
                    <a:pt x="932" y="51"/>
                    <a:pt x="935" y="50"/>
                    <a:pt x="938" y="50"/>
                  </a:cubicBezTo>
                  <a:cubicBezTo>
                    <a:pt x="947" y="50"/>
                    <a:pt x="955" y="55"/>
                    <a:pt x="959" y="63"/>
                  </a:cubicBezTo>
                  <a:cubicBezTo>
                    <a:pt x="961" y="68"/>
                    <a:pt x="961" y="75"/>
                    <a:pt x="959"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p:cNvGrpSpPr/>
          <p:nvPr/>
        </p:nvGrpSpPr>
        <p:grpSpPr>
          <a:xfrm>
            <a:off x="7809424" y="1538473"/>
            <a:ext cx="606621" cy="635022"/>
            <a:chOff x="-3624263" y="1349376"/>
            <a:chExt cx="3492500" cy="3656013"/>
          </a:xfrm>
          <a:solidFill>
            <a:schemeClr val="bg1"/>
          </a:solidFill>
        </p:grpSpPr>
        <p:sp>
          <p:nvSpPr>
            <p:cNvPr id="42" name="Freeform 41"/>
            <p:cNvSpPr>
              <a:spLocks noEditPoints="1"/>
            </p:cNvSpPr>
            <p:nvPr/>
          </p:nvSpPr>
          <p:spPr bwMode="auto">
            <a:xfrm>
              <a:off x="-3624263" y="2782888"/>
              <a:ext cx="1931988" cy="2206625"/>
            </a:xfrm>
            <a:custGeom>
              <a:avLst/>
              <a:gdLst>
                <a:gd name="T0" fmla="*/ 257 w 514"/>
                <a:gd name="T1" fmla="*/ 328 h 587"/>
                <a:gd name="T2" fmla="*/ 466 w 514"/>
                <a:gd name="T3" fmla="*/ 587 h 587"/>
                <a:gd name="T4" fmla="*/ 514 w 514"/>
                <a:gd name="T5" fmla="*/ 587 h 587"/>
                <a:gd name="T6" fmla="*/ 438 w 514"/>
                <a:gd name="T7" fmla="*/ 361 h 587"/>
                <a:gd name="T8" fmla="*/ 346 w 514"/>
                <a:gd name="T9" fmla="*/ 297 h 587"/>
                <a:gd name="T10" fmla="*/ 418 w 514"/>
                <a:gd name="T11" fmla="*/ 162 h 587"/>
                <a:gd name="T12" fmla="*/ 257 w 514"/>
                <a:gd name="T13" fmla="*/ 0 h 587"/>
                <a:gd name="T14" fmla="*/ 95 w 514"/>
                <a:gd name="T15" fmla="*/ 162 h 587"/>
                <a:gd name="T16" fmla="*/ 168 w 514"/>
                <a:gd name="T17" fmla="*/ 297 h 587"/>
                <a:gd name="T18" fmla="*/ 76 w 514"/>
                <a:gd name="T19" fmla="*/ 361 h 587"/>
                <a:gd name="T20" fmla="*/ 0 w 514"/>
                <a:gd name="T21" fmla="*/ 587 h 587"/>
                <a:gd name="T22" fmla="*/ 48 w 514"/>
                <a:gd name="T23" fmla="*/ 587 h 587"/>
                <a:gd name="T24" fmla="*/ 257 w 514"/>
                <a:gd name="T25" fmla="*/ 328 h 587"/>
                <a:gd name="T26" fmla="*/ 257 w 514"/>
                <a:gd name="T27" fmla="*/ 48 h 587"/>
                <a:gd name="T28" fmla="*/ 370 w 514"/>
                <a:gd name="T29" fmla="*/ 162 h 587"/>
                <a:gd name="T30" fmla="*/ 257 w 514"/>
                <a:gd name="T31" fmla="*/ 275 h 587"/>
                <a:gd name="T32" fmla="*/ 143 w 514"/>
                <a:gd name="T33" fmla="*/ 162 h 587"/>
                <a:gd name="T34" fmla="*/ 257 w 514"/>
                <a:gd name="T35" fmla="*/ 48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4" h="587">
                  <a:moveTo>
                    <a:pt x="257" y="328"/>
                  </a:moveTo>
                  <a:cubicBezTo>
                    <a:pt x="361" y="328"/>
                    <a:pt x="466" y="408"/>
                    <a:pt x="466" y="587"/>
                  </a:cubicBezTo>
                  <a:cubicBezTo>
                    <a:pt x="514" y="587"/>
                    <a:pt x="514" y="587"/>
                    <a:pt x="514" y="587"/>
                  </a:cubicBezTo>
                  <a:cubicBezTo>
                    <a:pt x="514" y="495"/>
                    <a:pt x="487" y="417"/>
                    <a:pt x="438" y="361"/>
                  </a:cubicBezTo>
                  <a:cubicBezTo>
                    <a:pt x="412" y="332"/>
                    <a:pt x="381" y="310"/>
                    <a:pt x="346" y="297"/>
                  </a:cubicBezTo>
                  <a:cubicBezTo>
                    <a:pt x="389" y="268"/>
                    <a:pt x="418" y="218"/>
                    <a:pt x="418" y="162"/>
                  </a:cubicBezTo>
                  <a:cubicBezTo>
                    <a:pt x="418" y="73"/>
                    <a:pt x="346" y="0"/>
                    <a:pt x="257" y="0"/>
                  </a:cubicBezTo>
                  <a:cubicBezTo>
                    <a:pt x="168" y="0"/>
                    <a:pt x="95" y="73"/>
                    <a:pt x="95" y="162"/>
                  </a:cubicBezTo>
                  <a:cubicBezTo>
                    <a:pt x="95" y="218"/>
                    <a:pt x="124" y="268"/>
                    <a:pt x="168" y="297"/>
                  </a:cubicBezTo>
                  <a:cubicBezTo>
                    <a:pt x="133" y="310"/>
                    <a:pt x="101" y="332"/>
                    <a:pt x="76" y="361"/>
                  </a:cubicBezTo>
                  <a:cubicBezTo>
                    <a:pt x="26" y="417"/>
                    <a:pt x="0" y="495"/>
                    <a:pt x="0" y="587"/>
                  </a:cubicBezTo>
                  <a:cubicBezTo>
                    <a:pt x="48" y="587"/>
                    <a:pt x="48" y="587"/>
                    <a:pt x="48" y="587"/>
                  </a:cubicBezTo>
                  <a:cubicBezTo>
                    <a:pt x="48" y="408"/>
                    <a:pt x="153" y="328"/>
                    <a:pt x="257" y="328"/>
                  </a:cubicBezTo>
                  <a:close/>
                  <a:moveTo>
                    <a:pt x="257" y="48"/>
                  </a:moveTo>
                  <a:cubicBezTo>
                    <a:pt x="319" y="48"/>
                    <a:pt x="370" y="99"/>
                    <a:pt x="370" y="162"/>
                  </a:cubicBezTo>
                  <a:cubicBezTo>
                    <a:pt x="370" y="224"/>
                    <a:pt x="319" y="275"/>
                    <a:pt x="257" y="275"/>
                  </a:cubicBezTo>
                  <a:cubicBezTo>
                    <a:pt x="194" y="275"/>
                    <a:pt x="143" y="224"/>
                    <a:pt x="143" y="162"/>
                  </a:cubicBezTo>
                  <a:cubicBezTo>
                    <a:pt x="143" y="99"/>
                    <a:pt x="194" y="48"/>
                    <a:pt x="257"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noEditPoints="1"/>
            </p:cNvSpPr>
            <p:nvPr/>
          </p:nvSpPr>
          <p:spPr bwMode="auto">
            <a:xfrm>
              <a:off x="-3071813" y="4260851"/>
              <a:ext cx="819150" cy="744538"/>
            </a:xfrm>
            <a:custGeom>
              <a:avLst/>
              <a:gdLst>
                <a:gd name="T0" fmla="*/ 109 w 218"/>
                <a:gd name="T1" fmla="*/ 11 h 198"/>
                <a:gd name="T2" fmla="*/ 70 w 218"/>
                <a:gd name="T3" fmla="*/ 0 h 198"/>
                <a:gd name="T4" fmla="*/ 0 w 218"/>
                <a:gd name="T5" fmla="*/ 70 h 198"/>
                <a:gd name="T6" fmla="*/ 23 w 218"/>
                <a:gd name="T7" fmla="*/ 123 h 198"/>
                <a:gd name="T8" fmla="*/ 91 w 218"/>
                <a:gd name="T9" fmla="*/ 191 h 198"/>
                <a:gd name="T10" fmla="*/ 99 w 218"/>
                <a:gd name="T11" fmla="*/ 198 h 198"/>
                <a:gd name="T12" fmla="*/ 119 w 218"/>
                <a:gd name="T13" fmla="*/ 198 h 198"/>
                <a:gd name="T14" fmla="*/ 194 w 218"/>
                <a:gd name="T15" fmla="*/ 123 h 198"/>
                <a:gd name="T16" fmla="*/ 194 w 218"/>
                <a:gd name="T17" fmla="*/ 123 h 198"/>
                <a:gd name="T18" fmla="*/ 218 w 218"/>
                <a:gd name="T19" fmla="*/ 70 h 198"/>
                <a:gd name="T20" fmla="*/ 147 w 218"/>
                <a:gd name="T21" fmla="*/ 0 h 198"/>
                <a:gd name="T22" fmla="*/ 109 w 218"/>
                <a:gd name="T23" fmla="*/ 11 h 198"/>
                <a:gd name="T24" fmla="*/ 168 w 218"/>
                <a:gd name="T25" fmla="*/ 70 h 198"/>
                <a:gd name="T26" fmla="*/ 158 w 218"/>
                <a:gd name="T27" fmla="*/ 89 h 198"/>
                <a:gd name="T28" fmla="*/ 109 w 218"/>
                <a:gd name="T29" fmla="*/ 138 h 198"/>
                <a:gd name="T30" fmla="*/ 59 w 218"/>
                <a:gd name="T31" fmla="*/ 89 h 198"/>
                <a:gd name="T32" fmla="*/ 49 w 218"/>
                <a:gd name="T33" fmla="*/ 70 h 198"/>
                <a:gd name="T34" fmla="*/ 70 w 218"/>
                <a:gd name="T35" fmla="*/ 49 h 198"/>
                <a:gd name="T36" fmla="*/ 88 w 218"/>
                <a:gd name="T37" fmla="*/ 59 h 198"/>
                <a:gd name="T38" fmla="*/ 95 w 218"/>
                <a:gd name="T39" fmla="*/ 70 h 198"/>
                <a:gd name="T40" fmla="*/ 122 w 218"/>
                <a:gd name="T41" fmla="*/ 70 h 198"/>
                <a:gd name="T42" fmla="*/ 129 w 218"/>
                <a:gd name="T43" fmla="*/ 59 h 198"/>
                <a:gd name="T44" fmla="*/ 147 w 218"/>
                <a:gd name="T45" fmla="*/ 49 h 198"/>
                <a:gd name="T46" fmla="*/ 168 w 218"/>
                <a:gd name="T47" fmla="*/ 7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8" h="198">
                  <a:moveTo>
                    <a:pt x="109" y="11"/>
                  </a:moveTo>
                  <a:cubicBezTo>
                    <a:pt x="97" y="4"/>
                    <a:pt x="84" y="0"/>
                    <a:pt x="70" y="0"/>
                  </a:cubicBezTo>
                  <a:cubicBezTo>
                    <a:pt x="31" y="0"/>
                    <a:pt x="0" y="32"/>
                    <a:pt x="0" y="70"/>
                  </a:cubicBezTo>
                  <a:cubicBezTo>
                    <a:pt x="0" y="89"/>
                    <a:pt x="7" y="106"/>
                    <a:pt x="23" y="123"/>
                  </a:cubicBezTo>
                  <a:cubicBezTo>
                    <a:pt x="91" y="191"/>
                    <a:pt x="91" y="191"/>
                    <a:pt x="91" y="191"/>
                  </a:cubicBezTo>
                  <a:cubicBezTo>
                    <a:pt x="99" y="198"/>
                    <a:pt x="99" y="198"/>
                    <a:pt x="99" y="198"/>
                  </a:cubicBezTo>
                  <a:cubicBezTo>
                    <a:pt x="119" y="198"/>
                    <a:pt x="119" y="198"/>
                    <a:pt x="119" y="198"/>
                  </a:cubicBezTo>
                  <a:cubicBezTo>
                    <a:pt x="194" y="123"/>
                    <a:pt x="194" y="123"/>
                    <a:pt x="194" y="123"/>
                  </a:cubicBezTo>
                  <a:cubicBezTo>
                    <a:pt x="194" y="123"/>
                    <a:pt x="194" y="123"/>
                    <a:pt x="194" y="123"/>
                  </a:cubicBezTo>
                  <a:cubicBezTo>
                    <a:pt x="210" y="106"/>
                    <a:pt x="218" y="89"/>
                    <a:pt x="218" y="70"/>
                  </a:cubicBezTo>
                  <a:cubicBezTo>
                    <a:pt x="218" y="32"/>
                    <a:pt x="186" y="0"/>
                    <a:pt x="147" y="0"/>
                  </a:cubicBezTo>
                  <a:cubicBezTo>
                    <a:pt x="133" y="0"/>
                    <a:pt x="120" y="4"/>
                    <a:pt x="109" y="11"/>
                  </a:cubicBezTo>
                  <a:close/>
                  <a:moveTo>
                    <a:pt x="168" y="70"/>
                  </a:moveTo>
                  <a:cubicBezTo>
                    <a:pt x="168" y="74"/>
                    <a:pt x="167" y="79"/>
                    <a:pt x="158" y="89"/>
                  </a:cubicBezTo>
                  <a:cubicBezTo>
                    <a:pt x="109" y="138"/>
                    <a:pt x="109" y="138"/>
                    <a:pt x="109" y="138"/>
                  </a:cubicBezTo>
                  <a:cubicBezTo>
                    <a:pt x="59" y="89"/>
                    <a:pt x="59" y="89"/>
                    <a:pt x="59" y="89"/>
                  </a:cubicBezTo>
                  <a:cubicBezTo>
                    <a:pt x="50" y="79"/>
                    <a:pt x="49" y="74"/>
                    <a:pt x="49" y="70"/>
                  </a:cubicBezTo>
                  <a:cubicBezTo>
                    <a:pt x="49" y="59"/>
                    <a:pt x="59" y="49"/>
                    <a:pt x="70" y="49"/>
                  </a:cubicBezTo>
                  <a:cubicBezTo>
                    <a:pt x="77" y="49"/>
                    <a:pt x="84" y="53"/>
                    <a:pt x="88" y="59"/>
                  </a:cubicBezTo>
                  <a:cubicBezTo>
                    <a:pt x="95" y="70"/>
                    <a:pt x="95" y="70"/>
                    <a:pt x="95" y="70"/>
                  </a:cubicBezTo>
                  <a:cubicBezTo>
                    <a:pt x="122" y="70"/>
                    <a:pt x="122" y="70"/>
                    <a:pt x="122" y="70"/>
                  </a:cubicBezTo>
                  <a:cubicBezTo>
                    <a:pt x="129" y="59"/>
                    <a:pt x="129" y="59"/>
                    <a:pt x="129" y="59"/>
                  </a:cubicBezTo>
                  <a:cubicBezTo>
                    <a:pt x="133" y="53"/>
                    <a:pt x="140" y="49"/>
                    <a:pt x="147" y="49"/>
                  </a:cubicBezTo>
                  <a:cubicBezTo>
                    <a:pt x="159" y="49"/>
                    <a:pt x="168" y="59"/>
                    <a:pt x="168"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p:nvSpPr>
          <p:spPr bwMode="auto">
            <a:xfrm>
              <a:off x="-1541463" y="3478213"/>
              <a:ext cx="511175" cy="180975"/>
            </a:xfrm>
            <a:custGeom>
              <a:avLst/>
              <a:gdLst>
                <a:gd name="T0" fmla="*/ 136 w 136"/>
                <a:gd name="T1" fmla="*/ 24 h 48"/>
                <a:gd name="T2" fmla="*/ 112 w 136"/>
                <a:gd name="T3" fmla="*/ 0 h 48"/>
                <a:gd name="T4" fmla="*/ 24 w 136"/>
                <a:gd name="T5" fmla="*/ 0 h 48"/>
                <a:gd name="T6" fmla="*/ 0 w 136"/>
                <a:gd name="T7" fmla="*/ 24 h 48"/>
                <a:gd name="T8" fmla="*/ 24 w 136"/>
                <a:gd name="T9" fmla="*/ 48 h 48"/>
                <a:gd name="T10" fmla="*/ 112 w 136"/>
                <a:gd name="T11" fmla="*/ 48 h 48"/>
                <a:gd name="T12" fmla="*/ 136 w 136"/>
                <a:gd name="T13" fmla="*/ 24 h 48"/>
              </a:gdLst>
              <a:ahLst/>
              <a:cxnLst>
                <a:cxn ang="0">
                  <a:pos x="T0" y="T1"/>
                </a:cxn>
                <a:cxn ang="0">
                  <a:pos x="T2" y="T3"/>
                </a:cxn>
                <a:cxn ang="0">
                  <a:pos x="T4" y="T5"/>
                </a:cxn>
                <a:cxn ang="0">
                  <a:pos x="T6" y="T7"/>
                </a:cxn>
                <a:cxn ang="0">
                  <a:pos x="T8" y="T9"/>
                </a:cxn>
                <a:cxn ang="0">
                  <a:pos x="T10" y="T11"/>
                </a:cxn>
                <a:cxn ang="0">
                  <a:pos x="T12" y="T13"/>
                </a:cxn>
              </a:cxnLst>
              <a:rect l="0" t="0" r="r" b="b"/>
              <a:pathLst>
                <a:path w="136" h="48">
                  <a:moveTo>
                    <a:pt x="136" y="24"/>
                  </a:moveTo>
                  <a:cubicBezTo>
                    <a:pt x="136" y="11"/>
                    <a:pt x="125" y="0"/>
                    <a:pt x="112" y="0"/>
                  </a:cubicBezTo>
                  <a:cubicBezTo>
                    <a:pt x="24" y="0"/>
                    <a:pt x="24" y="0"/>
                    <a:pt x="24" y="0"/>
                  </a:cubicBezTo>
                  <a:cubicBezTo>
                    <a:pt x="11" y="0"/>
                    <a:pt x="0" y="11"/>
                    <a:pt x="0" y="24"/>
                  </a:cubicBezTo>
                  <a:cubicBezTo>
                    <a:pt x="0" y="37"/>
                    <a:pt x="11" y="48"/>
                    <a:pt x="24" y="48"/>
                  </a:cubicBezTo>
                  <a:cubicBezTo>
                    <a:pt x="112" y="48"/>
                    <a:pt x="112" y="48"/>
                    <a:pt x="112" y="48"/>
                  </a:cubicBezTo>
                  <a:cubicBezTo>
                    <a:pt x="125" y="48"/>
                    <a:pt x="136" y="37"/>
                    <a:pt x="13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p:cNvSpPr>
            <p:nvPr/>
          </p:nvSpPr>
          <p:spPr bwMode="auto">
            <a:xfrm>
              <a:off x="-1495425" y="3790951"/>
              <a:ext cx="417513" cy="179388"/>
            </a:xfrm>
            <a:custGeom>
              <a:avLst/>
              <a:gdLst>
                <a:gd name="T0" fmla="*/ 24 w 111"/>
                <a:gd name="T1" fmla="*/ 0 h 48"/>
                <a:gd name="T2" fmla="*/ 0 w 111"/>
                <a:gd name="T3" fmla="*/ 24 h 48"/>
                <a:gd name="T4" fmla="*/ 24 w 111"/>
                <a:gd name="T5" fmla="*/ 48 h 48"/>
                <a:gd name="T6" fmla="*/ 87 w 111"/>
                <a:gd name="T7" fmla="*/ 48 h 48"/>
                <a:gd name="T8" fmla="*/ 111 w 111"/>
                <a:gd name="T9" fmla="*/ 24 h 48"/>
                <a:gd name="T10" fmla="*/ 87 w 111"/>
                <a:gd name="T11" fmla="*/ 0 h 48"/>
                <a:gd name="T12" fmla="*/ 24 w 111"/>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111" h="48">
                  <a:moveTo>
                    <a:pt x="24" y="0"/>
                  </a:moveTo>
                  <a:cubicBezTo>
                    <a:pt x="11" y="0"/>
                    <a:pt x="0" y="11"/>
                    <a:pt x="0" y="24"/>
                  </a:cubicBezTo>
                  <a:cubicBezTo>
                    <a:pt x="0" y="37"/>
                    <a:pt x="11" y="48"/>
                    <a:pt x="24" y="48"/>
                  </a:cubicBezTo>
                  <a:cubicBezTo>
                    <a:pt x="87" y="48"/>
                    <a:pt x="87" y="48"/>
                    <a:pt x="87" y="48"/>
                  </a:cubicBezTo>
                  <a:cubicBezTo>
                    <a:pt x="101" y="48"/>
                    <a:pt x="111" y="37"/>
                    <a:pt x="111" y="24"/>
                  </a:cubicBezTo>
                  <a:cubicBezTo>
                    <a:pt x="111" y="11"/>
                    <a:pt x="101" y="0"/>
                    <a:pt x="87" y="0"/>
                  </a:cubicBez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0"/>
            <p:cNvSpPr>
              <a:spLocks noEditPoints="1"/>
            </p:cNvSpPr>
            <p:nvPr/>
          </p:nvSpPr>
          <p:spPr bwMode="auto">
            <a:xfrm>
              <a:off x="-1827213" y="1876426"/>
              <a:ext cx="1079500" cy="1455738"/>
            </a:xfrm>
            <a:custGeom>
              <a:avLst/>
              <a:gdLst>
                <a:gd name="T0" fmla="*/ 144 w 287"/>
                <a:gd name="T1" fmla="*/ 0 h 387"/>
                <a:gd name="T2" fmla="*/ 0 w 287"/>
                <a:gd name="T3" fmla="*/ 143 h 387"/>
                <a:gd name="T4" fmla="*/ 26 w 287"/>
                <a:gd name="T5" fmla="*/ 226 h 387"/>
                <a:gd name="T6" fmla="*/ 48 w 287"/>
                <a:gd name="T7" fmla="*/ 280 h 387"/>
                <a:gd name="T8" fmla="*/ 53 w 287"/>
                <a:gd name="T9" fmla="*/ 331 h 387"/>
                <a:gd name="T10" fmla="*/ 109 w 287"/>
                <a:gd name="T11" fmla="*/ 387 h 387"/>
                <a:gd name="T12" fmla="*/ 178 w 287"/>
                <a:gd name="T13" fmla="*/ 387 h 387"/>
                <a:gd name="T14" fmla="*/ 235 w 287"/>
                <a:gd name="T15" fmla="*/ 331 h 387"/>
                <a:gd name="T16" fmla="*/ 239 w 287"/>
                <a:gd name="T17" fmla="*/ 280 h 387"/>
                <a:gd name="T18" fmla="*/ 261 w 287"/>
                <a:gd name="T19" fmla="*/ 226 h 387"/>
                <a:gd name="T20" fmla="*/ 287 w 287"/>
                <a:gd name="T21" fmla="*/ 143 h 387"/>
                <a:gd name="T22" fmla="*/ 144 w 287"/>
                <a:gd name="T23" fmla="*/ 0 h 387"/>
                <a:gd name="T24" fmla="*/ 218 w 287"/>
                <a:gd name="T25" fmla="*/ 206 h 387"/>
                <a:gd name="T26" fmla="*/ 193 w 287"/>
                <a:gd name="T27" fmla="*/ 266 h 387"/>
                <a:gd name="T28" fmla="*/ 187 w 287"/>
                <a:gd name="T29" fmla="*/ 330 h 387"/>
                <a:gd name="T30" fmla="*/ 187 w 287"/>
                <a:gd name="T31" fmla="*/ 331 h 387"/>
                <a:gd name="T32" fmla="*/ 178 w 287"/>
                <a:gd name="T33" fmla="*/ 339 h 387"/>
                <a:gd name="T34" fmla="*/ 109 w 287"/>
                <a:gd name="T35" fmla="*/ 339 h 387"/>
                <a:gd name="T36" fmla="*/ 101 w 287"/>
                <a:gd name="T37" fmla="*/ 331 h 387"/>
                <a:gd name="T38" fmla="*/ 101 w 287"/>
                <a:gd name="T39" fmla="*/ 330 h 387"/>
                <a:gd name="T40" fmla="*/ 94 w 287"/>
                <a:gd name="T41" fmla="*/ 266 h 387"/>
                <a:gd name="T42" fmla="*/ 70 w 287"/>
                <a:gd name="T43" fmla="*/ 206 h 387"/>
                <a:gd name="T44" fmla="*/ 48 w 287"/>
                <a:gd name="T45" fmla="*/ 143 h 387"/>
                <a:gd name="T46" fmla="*/ 144 w 287"/>
                <a:gd name="T47" fmla="*/ 48 h 387"/>
                <a:gd name="T48" fmla="*/ 239 w 287"/>
                <a:gd name="T49" fmla="*/ 143 h 387"/>
                <a:gd name="T50" fmla="*/ 218 w 287"/>
                <a:gd name="T51" fmla="*/ 206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7" h="387">
                  <a:moveTo>
                    <a:pt x="144" y="0"/>
                  </a:moveTo>
                  <a:cubicBezTo>
                    <a:pt x="65" y="0"/>
                    <a:pt x="0" y="64"/>
                    <a:pt x="0" y="143"/>
                  </a:cubicBezTo>
                  <a:cubicBezTo>
                    <a:pt x="0" y="172"/>
                    <a:pt x="13" y="198"/>
                    <a:pt x="26" y="226"/>
                  </a:cubicBezTo>
                  <a:cubicBezTo>
                    <a:pt x="34" y="244"/>
                    <a:pt x="43" y="261"/>
                    <a:pt x="48" y="280"/>
                  </a:cubicBezTo>
                  <a:cubicBezTo>
                    <a:pt x="50" y="286"/>
                    <a:pt x="52" y="311"/>
                    <a:pt x="53" y="331"/>
                  </a:cubicBezTo>
                  <a:cubicBezTo>
                    <a:pt x="53" y="362"/>
                    <a:pt x="78" y="387"/>
                    <a:pt x="109" y="387"/>
                  </a:cubicBezTo>
                  <a:cubicBezTo>
                    <a:pt x="178" y="387"/>
                    <a:pt x="178" y="387"/>
                    <a:pt x="178" y="387"/>
                  </a:cubicBezTo>
                  <a:cubicBezTo>
                    <a:pt x="209" y="387"/>
                    <a:pt x="235" y="362"/>
                    <a:pt x="235" y="331"/>
                  </a:cubicBezTo>
                  <a:cubicBezTo>
                    <a:pt x="235" y="311"/>
                    <a:pt x="237" y="286"/>
                    <a:pt x="239" y="280"/>
                  </a:cubicBezTo>
                  <a:cubicBezTo>
                    <a:pt x="245" y="261"/>
                    <a:pt x="253" y="244"/>
                    <a:pt x="261" y="226"/>
                  </a:cubicBezTo>
                  <a:cubicBezTo>
                    <a:pt x="275" y="198"/>
                    <a:pt x="287" y="172"/>
                    <a:pt x="287" y="143"/>
                  </a:cubicBezTo>
                  <a:cubicBezTo>
                    <a:pt x="287" y="64"/>
                    <a:pt x="223" y="0"/>
                    <a:pt x="144" y="0"/>
                  </a:cubicBezTo>
                  <a:close/>
                  <a:moveTo>
                    <a:pt x="218" y="206"/>
                  </a:moveTo>
                  <a:cubicBezTo>
                    <a:pt x="209" y="224"/>
                    <a:pt x="200" y="244"/>
                    <a:pt x="193" y="266"/>
                  </a:cubicBezTo>
                  <a:cubicBezTo>
                    <a:pt x="189" y="281"/>
                    <a:pt x="187" y="319"/>
                    <a:pt x="187" y="330"/>
                  </a:cubicBezTo>
                  <a:cubicBezTo>
                    <a:pt x="187" y="330"/>
                    <a:pt x="187" y="330"/>
                    <a:pt x="187" y="331"/>
                  </a:cubicBezTo>
                  <a:cubicBezTo>
                    <a:pt x="187" y="335"/>
                    <a:pt x="183" y="339"/>
                    <a:pt x="178" y="339"/>
                  </a:cubicBezTo>
                  <a:cubicBezTo>
                    <a:pt x="109" y="339"/>
                    <a:pt x="109" y="339"/>
                    <a:pt x="109" y="339"/>
                  </a:cubicBezTo>
                  <a:cubicBezTo>
                    <a:pt x="105" y="339"/>
                    <a:pt x="101" y="335"/>
                    <a:pt x="101" y="331"/>
                  </a:cubicBezTo>
                  <a:cubicBezTo>
                    <a:pt x="101" y="330"/>
                    <a:pt x="101" y="330"/>
                    <a:pt x="101" y="330"/>
                  </a:cubicBezTo>
                  <a:cubicBezTo>
                    <a:pt x="101" y="319"/>
                    <a:pt x="99" y="281"/>
                    <a:pt x="94" y="266"/>
                  </a:cubicBezTo>
                  <a:cubicBezTo>
                    <a:pt x="88" y="244"/>
                    <a:pt x="78" y="224"/>
                    <a:pt x="70" y="206"/>
                  </a:cubicBezTo>
                  <a:cubicBezTo>
                    <a:pt x="58" y="182"/>
                    <a:pt x="48" y="161"/>
                    <a:pt x="48" y="143"/>
                  </a:cubicBezTo>
                  <a:cubicBezTo>
                    <a:pt x="48" y="91"/>
                    <a:pt x="91" y="48"/>
                    <a:pt x="144" y="48"/>
                  </a:cubicBezTo>
                  <a:cubicBezTo>
                    <a:pt x="196" y="48"/>
                    <a:pt x="239" y="91"/>
                    <a:pt x="239" y="143"/>
                  </a:cubicBezTo>
                  <a:cubicBezTo>
                    <a:pt x="239" y="161"/>
                    <a:pt x="229" y="182"/>
                    <a:pt x="218"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1"/>
            <p:cNvSpPr>
              <a:spLocks/>
            </p:cNvSpPr>
            <p:nvPr/>
          </p:nvSpPr>
          <p:spPr bwMode="auto">
            <a:xfrm>
              <a:off x="-2300288" y="1770063"/>
              <a:ext cx="393700" cy="293688"/>
            </a:xfrm>
            <a:custGeom>
              <a:avLst/>
              <a:gdLst>
                <a:gd name="T0" fmla="*/ 16 w 105"/>
                <a:gd name="T1" fmla="*/ 48 h 78"/>
                <a:gd name="T2" fmla="*/ 66 w 105"/>
                <a:gd name="T3" fmla="*/ 75 h 78"/>
                <a:gd name="T4" fmla="*/ 77 w 105"/>
                <a:gd name="T5" fmla="*/ 78 h 78"/>
                <a:gd name="T6" fmla="*/ 98 w 105"/>
                <a:gd name="T7" fmla="*/ 65 h 78"/>
                <a:gd name="T8" fmla="*/ 88 w 105"/>
                <a:gd name="T9" fmla="*/ 32 h 78"/>
                <a:gd name="T10" fmla="*/ 39 w 105"/>
                <a:gd name="T11" fmla="*/ 6 h 78"/>
                <a:gd name="T12" fmla="*/ 7 w 105"/>
                <a:gd name="T13" fmla="*/ 16 h 78"/>
                <a:gd name="T14" fmla="*/ 16 w 105"/>
                <a:gd name="T15" fmla="*/ 4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8">
                  <a:moveTo>
                    <a:pt x="16" y="48"/>
                  </a:moveTo>
                  <a:cubicBezTo>
                    <a:pt x="66" y="75"/>
                    <a:pt x="66" y="75"/>
                    <a:pt x="66" y="75"/>
                  </a:cubicBezTo>
                  <a:cubicBezTo>
                    <a:pt x="69" y="77"/>
                    <a:pt x="73" y="78"/>
                    <a:pt x="77" y="78"/>
                  </a:cubicBezTo>
                  <a:cubicBezTo>
                    <a:pt x="86" y="78"/>
                    <a:pt x="94" y="73"/>
                    <a:pt x="98" y="65"/>
                  </a:cubicBezTo>
                  <a:cubicBezTo>
                    <a:pt x="105" y="53"/>
                    <a:pt x="100" y="39"/>
                    <a:pt x="88" y="32"/>
                  </a:cubicBezTo>
                  <a:cubicBezTo>
                    <a:pt x="39" y="6"/>
                    <a:pt x="39" y="6"/>
                    <a:pt x="39" y="6"/>
                  </a:cubicBezTo>
                  <a:cubicBezTo>
                    <a:pt x="27" y="0"/>
                    <a:pt x="13" y="4"/>
                    <a:pt x="7" y="16"/>
                  </a:cubicBezTo>
                  <a:cubicBezTo>
                    <a:pt x="0" y="28"/>
                    <a:pt x="5" y="42"/>
                    <a:pt x="1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2"/>
            <p:cNvSpPr>
              <a:spLocks/>
            </p:cNvSpPr>
            <p:nvPr/>
          </p:nvSpPr>
          <p:spPr bwMode="auto">
            <a:xfrm>
              <a:off x="-1709738" y="1349376"/>
              <a:ext cx="261938" cy="395288"/>
            </a:xfrm>
            <a:custGeom>
              <a:avLst/>
              <a:gdLst>
                <a:gd name="T0" fmla="*/ 21 w 70"/>
                <a:gd name="T1" fmla="*/ 88 h 105"/>
                <a:gd name="T2" fmla="*/ 43 w 70"/>
                <a:gd name="T3" fmla="*/ 105 h 105"/>
                <a:gd name="T4" fmla="*/ 50 w 70"/>
                <a:gd name="T5" fmla="*/ 103 h 105"/>
                <a:gd name="T6" fmla="*/ 66 w 70"/>
                <a:gd name="T7" fmla="*/ 74 h 105"/>
                <a:gd name="T8" fmla="*/ 50 w 70"/>
                <a:gd name="T9" fmla="*/ 20 h 105"/>
                <a:gd name="T10" fmla="*/ 20 w 70"/>
                <a:gd name="T11" fmla="*/ 4 h 105"/>
                <a:gd name="T12" fmla="*/ 4 w 70"/>
                <a:gd name="T13" fmla="*/ 34 h 105"/>
                <a:gd name="T14" fmla="*/ 21 w 70"/>
                <a:gd name="T15" fmla="*/ 88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05">
                  <a:moveTo>
                    <a:pt x="21" y="88"/>
                  </a:moveTo>
                  <a:cubicBezTo>
                    <a:pt x="24" y="98"/>
                    <a:pt x="33" y="105"/>
                    <a:pt x="43" y="105"/>
                  </a:cubicBezTo>
                  <a:cubicBezTo>
                    <a:pt x="46" y="105"/>
                    <a:pt x="48" y="104"/>
                    <a:pt x="50" y="103"/>
                  </a:cubicBezTo>
                  <a:cubicBezTo>
                    <a:pt x="63" y="100"/>
                    <a:pt x="70" y="86"/>
                    <a:pt x="66" y="74"/>
                  </a:cubicBezTo>
                  <a:cubicBezTo>
                    <a:pt x="50" y="20"/>
                    <a:pt x="50" y="20"/>
                    <a:pt x="50" y="20"/>
                  </a:cubicBezTo>
                  <a:cubicBezTo>
                    <a:pt x="46" y="7"/>
                    <a:pt x="33" y="0"/>
                    <a:pt x="20" y="4"/>
                  </a:cubicBezTo>
                  <a:cubicBezTo>
                    <a:pt x="7" y="8"/>
                    <a:pt x="0" y="21"/>
                    <a:pt x="4" y="34"/>
                  </a:cubicBezTo>
                  <a:lnTo>
                    <a:pt x="21"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3"/>
            <p:cNvSpPr>
              <a:spLocks/>
            </p:cNvSpPr>
            <p:nvPr/>
          </p:nvSpPr>
          <p:spPr bwMode="auto">
            <a:xfrm>
              <a:off x="-627063" y="1785938"/>
              <a:ext cx="390525" cy="293688"/>
            </a:xfrm>
            <a:custGeom>
              <a:avLst/>
              <a:gdLst>
                <a:gd name="T0" fmla="*/ 88 w 104"/>
                <a:gd name="T1" fmla="*/ 49 h 78"/>
                <a:gd name="T2" fmla="*/ 98 w 104"/>
                <a:gd name="T3" fmla="*/ 16 h 78"/>
                <a:gd name="T4" fmla="*/ 65 w 104"/>
                <a:gd name="T5" fmla="*/ 6 h 78"/>
                <a:gd name="T6" fmla="*/ 16 w 104"/>
                <a:gd name="T7" fmla="*/ 33 h 78"/>
                <a:gd name="T8" fmla="*/ 6 w 104"/>
                <a:gd name="T9" fmla="*/ 65 h 78"/>
                <a:gd name="T10" fmla="*/ 27 w 104"/>
                <a:gd name="T11" fmla="*/ 78 h 78"/>
                <a:gd name="T12" fmla="*/ 38 w 104"/>
                <a:gd name="T13" fmla="*/ 75 h 78"/>
                <a:gd name="T14" fmla="*/ 88 w 104"/>
                <a:gd name="T15" fmla="*/ 49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78">
                  <a:moveTo>
                    <a:pt x="88" y="49"/>
                  </a:moveTo>
                  <a:cubicBezTo>
                    <a:pt x="99" y="43"/>
                    <a:pt x="104" y="28"/>
                    <a:pt x="98" y="16"/>
                  </a:cubicBezTo>
                  <a:cubicBezTo>
                    <a:pt x="91" y="5"/>
                    <a:pt x="77" y="0"/>
                    <a:pt x="65" y="6"/>
                  </a:cubicBezTo>
                  <a:cubicBezTo>
                    <a:pt x="16" y="33"/>
                    <a:pt x="16" y="33"/>
                    <a:pt x="16" y="33"/>
                  </a:cubicBezTo>
                  <a:cubicBezTo>
                    <a:pt x="4" y="39"/>
                    <a:pt x="0" y="54"/>
                    <a:pt x="6" y="65"/>
                  </a:cubicBezTo>
                  <a:cubicBezTo>
                    <a:pt x="10" y="73"/>
                    <a:pt x="18" y="78"/>
                    <a:pt x="27" y="78"/>
                  </a:cubicBezTo>
                  <a:cubicBezTo>
                    <a:pt x="31" y="78"/>
                    <a:pt x="35" y="77"/>
                    <a:pt x="38" y="75"/>
                  </a:cubicBezTo>
                  <a:lnTo>
                    <a:pt x="88"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4"/>
            <p:cNvSpPr>
              <a:spLocks/>
            </p:cNvSpPr>
            <p:nvPr/>
          </p:nvSpPr>
          <p:spPr bwMode="auto">
            <a:xfrm>
              <a:off x="-522288" y="2401888"/>
              <a:ext cx="390525" cy="188913"/>
            </a:xfrm>
            <a:custGeom>
              <a:avLst/>
              <a:gdLst>
                <a:gd name="T0" fmla="*/ 80 w 104"/>
                <a:gd name="T1" fmla="*/ 2 h 50"/>
                <a:gd name="T2" fmla="*/ 24 w 104"/>
                <a:gd name="T3" fmla="*/ 1 h 50"/>
                <a:gd name="T4" fmla="*/ 0 w 104"/>
                <a:gd name="T5" fmla="*/ 24 h 50"/>
                <a:gd name="T6" fmla="*/ 23 w 104"/>
                <a:gd name="T7" fmla="*/ 49 h 50"/>
                <a:gd name="T8" fmla="*/ 79 w 104"/>
                <a:gd name="T9" fmla="*/ 50 h 50"/>
                <a:gd name="T10" fmla="*/ 80 w 104"/>
                <a:gd name="T11" fmla="*/ 50 h 50"/>
                <a:gd name="T12" fmla="*/ 104 w 104"/>
                <a:gd name="T13" fmla="*/ 26 h 50"/>
                <a:gd name="T14" fmla="*/ 80 w 104"/>
                <a:gd name="T15" fmla="*/ 2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50">
                  <a:moveTo>
                    <a:pt x="80" y="2"/>
                  </a:moveTo>
                  <a:cubicBezTo>
                    <a:pt x="24" y="1"/>
                    <a:pt x="24" y="1"/>
                    <a:pt x="24" y="1"/>
                  </a:cubicBezTo>
                  <a:cubicBezTo>
                    <a:pt x="11" y="0"/>
                    <a:pt x="0" y="11"/>
                    <a:pt x="0" y="24"/>
                  </a:cubicBezTo>
                  <a:cubicBezTo>
                    <a:pt x="0" y="37"/>
                    <a:pt x="10" y="48"/>
                    <a:pt x="23" y="49"/>
                  </a:cubicBezTo>
                  <a:cubicBezTo>
                    <a:pt x="79" y="50"/>
                    <a:pt x="79" y="50"/>
                    <a:pt x="79" y="50"/>
                  </a:cubicBezTo>
                  <a:cubicBezTo>
                    <a:pt x="80" y="50"/>
                    <a:pt x="80" y="50"/>
                    <a:pt x="80" y="50"/>
                  </a:cubicBezTo>
                  <a:cubicBezTo>
                    <a:pt x="93" y="50"/>
                    <a:pt x="104" y="39"/>
                    <a:pt x="104" y="26"/>
                  </a:cubicBezTo>
                  <a:cubicBezTo>
                    <a:pt x="104" y="13"/>
                    <a:pt x="94" y="2"/>
                    <a:pt x="8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5"/>
            <p:cNvSpPr>
              <a:spLocks/>
            </p:cNvSpPr>
            <p:nvPr/>
          </p:nvSpPr>
          <p:spPr bwMode="auto">
            <a:xfrm>
              <a:off x="-2443163" y="2395538"/>
              <a:ext cx="393700" cy="187325"/>
            </a:xfrm>
            <a:custGeom>
              <a:avLst/>
              <a:gdLst>
                <a:gd name="T0" fmla="*/ 24 w 105"/>
                <a:gd name="T1" fmla="*/ 48 h 50"/>
                <a:gd name="T2" fmla="*/ 80 w 105"/>
                <a:gd name="T3" fmla="*/ 50 h 50"/>
                <a:gd name="T4" fmla="*/ 81 w 105"/>
                <a:gd name="T5" fmla="*/ 50 h 50"/>
                <a:gd name="T6" fmla="*/ 105 w 105"/>
                <a:gd name="T7" fmla="*/ 26 h 50"/>
                <a:gd name="T8" fmla="*/ 81 w 105"/>
                <a:gd name="T9" fmla="*/ 2 h 50"/>
                <a:gd name="T10" fmla="*/ 25 w 105"/>
                <a:gd name="T11" fmla="*/ 0 h 50"/>
                <a:gd name="T12" fmla="*/ 1 w 105"/>
                <a:gd name="T13" fmla="*/ 24 h 50"/>
                <a:gd name="T14" fmla="*/ 24 w 105"/>
                <a:gd name="T15" fmla="*/ 48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50">
                  <a:moveTo>
                    <a:pt x="24" y="48"/>
                  </a:moveTo>
                  <a:cubicBezTo>
                    <a:pt x="80" y="50"/>
                    <a:pt x="80" y="50"/>
                    <a:pt x="80" y="50"/>
                  </a:cubicBezTo>
                  <a:cubicBezTo>
                    <a:pt x="80" y="50"/>
                    <a:pt x="81" y="50"/>
                    <a:pt x="81" y="50"/>
                  </a:cubicBezTo>
                  <a:cubicBezTo>
                    <a:pt x="94" y="50"/>
                    <a:pt x="104" y="39"/>
                    <a:pt x="105" y="26"/>
                  </a:cubicBezTo>
                  <a:cubicBezTo>
                    <a:pt x="105" y="13"/>
                    <a:pt x="95" y="2"/>
                    <a:pt x="81" y="2"/>
                  </a:cubicBezTo>
                  <a:cubicBezTo>
                    <a:pt x="25" y="0"/>
                    <a:pt x="25" y="0"/>
                    <a:pt x="25" y="0"/>
                  </a:cubicBezTo>
                  <a:cubicBezTo>
                    <a:pt x="12" y="0"/>
                    <a:pt x="1" y="10"/>
                    <a:pt x="1" y="24"/>
                  </a:cubicBezTo>
                  <a:cubicBezTo>
                    <a:pt x="0" y="37"/>
                    <a:pt x="11" y="48"/>
                    <a:pt x="24"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
            <p:cNvSpPr>
              <a:spLocks/>
            </p:cNvSpPr>
            <p:nvPr/>
          </p:nvSpPr>
          <p:spPr bwMode="auto">
            <a:xfrm>
              <a:off x="-1052513" y="1368426"/>
              <a:ext cx="285750" cy="387350"/>
            </a:xfrm>
            <a:custGeom>
              <a:avLst/>
              <a:gdLst>
                <a:gd name="T0" fmla="*/ 18 w 76"/>
                <a:gd name="T1" fmla="*/ 101 h 103"/>
                <a:gd name="T2" fmla="*/ 27 w 76"/>
                <a:gd name="T3" fmla="*/ 103 h 103"/>
                <a:gd name="T4" fmla="*/ 49 w 76"/>
                <a:gd name="T5" fmla="*/ 88 h 103"/>
                <a:gd name="T6" fmla="*/ 71 w 76"/>
                <a:gd name="T7" fmla="*/ 36 h 103"/>
                <a:gd name="T8" fmla="*/ 58 w 76"/>
                <a:gd name="T9" fmla="*/ 5 h 103"/>
                <a:gd name="T10" fmla="*/ 26 w 76"/>
                <a:gd name="T11" fmla="*/ 18 h 103"/>
                <a:gd name="T12" fmla="*/ 5 w 76"/>
                <a:gd name="T13" fmla="*/ 70 h 103"/>
                <a:gd name="T14" fmla="*/ 18 w 76"/>
                <a:gd name="T15" fmla="*/ 101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03">
                  <a:moveTo>
                    <a:pt x="18" y="101"/>
                  </a:moveTo>
                  <a:cubicBezTo>
                    <a:pt x="21" y="102"/>
                    <a:pt x="24" y="103"/>
                    <a:pt x="27" y="103"/>
                  </a:cubicBezTo>
                  <a:cubicBezTo>
                    <a:pt x="37" y="103"/>
                    <a:pt x="46" y="97"/>
                    <a:pt x="49" y="88"/>
                  </a:cubicBezTo>
                  <a:cubicBezTo>
                    <a:pt x="71" y="36"/>
                    <a:pt x="71" y="36"/>
                    <a:pt x="71" y="36"/>
                  </a:cubicBezTo>
                  <a:cubicBezTo>
                    <a:pt x="76" y="24"/>
                    <a:pt x="70" y="10"/>
                    <a:pt x="58" y="5"/>
                  </a:cubicBezTo>
                  <a:cubicBezTo>
                    <a:pt x="45" y="0"/>
                    <a:pt x="31" y="6"/>
                    <a:pt x="26" y="18"/>
                  </a:cubicBezTo>
                  <a:cubicBezTo>
                    <a:pt x="5" y="70"/>
                    <a:pt x="5" y="70"/>
                    <a:pt x="5" y="70"/>
                  </a:cubicBezTo>
                  <a:cubicBezTo>
                    <a:pt x="0" y="82"/>
                    <a:pt x="6" y="96"/>
                    <a:pt x="18"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 name="Group 82">
            <a:extLst>
              <a:ext uri="{FF2B5EF4-FFF2-40B4-BE49-F238E27FC236}">
                <a16:creationId xmlns:a16="http://schemas.microsoft.com/office/drawing/2014/main" id="{5B344DA1-4F10-4752-BA55-9F5B0AE77824}"/>
              </a:ext>
            </a:extLst>
          </p:cNvPr>
          <p:cNvGrpSpPr/>
          <p:nvPr/>
        </p:nvGrpSpPr>
        <p:grpSpPr>
          <a:xfrm>
            <a:off x="2324437" y="1595136"/>
            <a:ext cx="612000" cy="612000"/>
            <a:chOff x="-4311650" y="776288"/>
            <a:chExt cx="3994150" cy="4029076"/>
          </a:xfrm>
          <a:solidFill>
            <a:schemeClr val="bg1"/>
          </a:solidFill>
        </p:grpSpPr>
        <p:sp>
          <p:nvSpPr>
            <p:cNvPr id="57" name="Freeform 83">
              <a:extLst>
                <a:ext uri="{FF2B5EF4-FFF2-40B4-BE49-F238E27FC236}">
                  <a16:creationId xmlns:a16="http://schemas.microsoft.com/office/drawing/2014/main" id="{1CE36F67-2652-40D1-B6CD-8965F27EC0E6}"/>
                </a:ext>
              </a:extLst>
            </p:cNvPr>
            <p:cNvSpPr>
              <a:spLocks/>
            </p:cNvSpPr>
            <p:nvPr/>
          </p:nvSpPr>
          <p:spPr bwMode="auto">
            <a:xfrm>
              <a:off x="-3660775" y="776288"/>
              <a:ext cx="2620963" cy="2024063"/>
            </a:xfrm>
            <a:custGeom>
              <a:avLst/>
              <a:gdLst>
                <a:gd name="T0" fmla="*/ 40 w 697"/>
                <a:gd name="T1" fmla="*/ 538 h 538"/>
                <a:gd name="T2" fmla="*/ 48 w 697"/>
                <a:gd name="T3" fmla="*/ 538 h 538"/>
                <a:gd name="T4" fmla="*/ 48 w 697"/>
                <a:gd name="T5" fmla="*/ 217 h 538"/>
                <a:gd name="T6" fmla="*/ 48 w 697"/>
                <a:gd name="T7" fmla="*/ 212 h 538"/>
                <a:gd name="T8" fmla="*/ 48 w 697"/>
                <a:gd name="T9" fmla="*/ 48 h 538"/>
                <a:gd name="T10" fmla="*/ 226 w 697"/>
                <a:gd name="T11" fmla="*/ 48 h 538"/>
                <a:gd name="T12" fmla="*/ 245 w 697"/>
                <a:gd name="T13" fmla="*/ 77 h 538"/>
                <a:gd name="T14" fmla="*/ 294 w 697"/>
                <a:gd name="T15" fmla="*/ 128 h 538"/>
                <a:gd name="T16" fmla="*/ 649 w 697"/>
                <a:gd name="T17" fmla="*/ 128 h 538"/>
                <a:gd name="T18" fmla="*/ 649 w 697"/>
                <a:gd name="T19" fmla="*/ 208 h 538"/>
                <a:gd name="T20" fmla="*/ 697 w 697"/>
                <a:gd name="T21" fmla="*/ 208 h 538"/>
                <a:gd name="T22" fmla="*/ 697 w 697"/>
                <a:gd name="T23" fmla="*/ 120 h 538"/>
                <a:gd name="T24" fmla="*/ 657 w 697"/>
                <a:gd name="T25" fmla="*/ 80 h 538"/>
                <a:gd name="T26" fmla="*/ 304 w 697"/>
                <a:gd name="T27" fmla="*/ 80 h 538"/>
                <a:gd name="T28" fmla="*/ 285 w 697"/>
                <a:gd name="T29" fmla="*/ 51 h 538"/>
                <a:gd name="T30" fmla="*/ 236 w 697"/>
                <a:gd name="T31" fmla="*/ 0 h 538"/>
                <a:gd name="T32" fmla="*/ 40 w 697"/>
                <a:gd name="T33" fmla="*/ 0 h 538"/>
                <a:gd name="T34" fmla="*/ 0 w 697"/>
                <a:gd name="T35" fmla="*/ 41 h 538"/>
                <a:gd name="T36" fmla="*/ 0 w 697"/>
                <a:gd name="T37" fmla="*/ 498 h 538"/>
                <a:gd name="T38" fmla="*/ 40 w 697"/>
                <a:gd name="T39" fmla="*/ 53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7" h="538">
                  <a:moveTo>
                    <a:pt x="40" y="538"/>
                  </a:moveTo>
                  <a:cubicBezTo>
                    <a:pt x="48" y="538"/>
                    <a:pt x="48" y="538"/>
                    <a:pt x="48" y="538"/>
                  </a:cubicBezTo>
                  <a:cubicBezTo>
                    <a:pt x="48" y="217"/>
                    <a:pt x="48" y="217"/>
                    <a:pt x="48" y="217"/>
                  </a:cubicBezTo>
                  <a:cubicBezTo>
                    <a:pt x="48" y="215"/>
                    <a:pt x="48" y="214"/>
                    <a:pt x="48" y="212"/>
                  </a:cubicBezTo>
                  <a:cubicBezTo>
                    <a:pt x="48" y="48"/>
                    <a:pt x="48" y="48"/>
                    <a:pt x="48" y="48"/>
                  </a:cubicBezTo>
                  <a:cubicBezTo>
                    <a:pt x="226" y="48"/>
                    <a:pt x="226" y="48"/>
                    <a:pt x="226" y="48"/>
                  </a:cubicBezTo>
                  <a:cubicBezTo>
                    <a:pt x="231" y="56"/>
                    <a:pt x="239" y="68"/>
                    <a:pt x="245" y="77"/>
                  </a:cubicBezTo>
                  <a:cubicBezTo>
                    <a:pt x="269" y="116"/>
                    <a:pt x="277" y="128"/>
                    <a:pt x="294" y="128"/>
                  </a:cubicBezTo>
                  <a:cubicBezTo>
                    <a:pt x="649" y="128"/>
                    <a:pt x="649" y="128"/>
                    <a:pt x="649" y="128"/>
                  </a:cubicBezTo>
                  <a:cubicBezTo>
                    <a:pt x="649" y="208"/>
                    <a:pt x="649" y="208"/>
                    <a:pt x="649" y="208"/>
                  </a:cubicBezTo>
                  <a:cubicBezTo>
                    <a:pt x="697" y="208"/>
                    <a:pt x="697" y="208"/>
                    <a:pt x="697" y="208"/>
                  </a:cubicBezTo>
                  <a:cubicBezTo>
                    <a:pt x="697" y="120"/>
                    <a:pt x="697" y="120"/>
                    <a:pt x="697" y="120"/>
                  </a:cubicBezTo>
                  <a:cubicBezTo>
                    <a:pt x="697" y="98"/>
                    <a:pt x="679" y="80"/>
                    <a:pt x="657" y="80"/>
                  </a:cubicBezTo>
                  <a:cubicBezTo>
                    <a:pt x="304" y="80"/>
                    <a:pt x="304" y="80"/>
                    <a:pt x="304" y="80"/>
                  </a:cubicBezTo>
                  <a:cubicBezTo>
                    <a:pt x="299" y="73"/>
                    <a:pt x="291" y="60"/>
                    <a:pt x="285" y="51"/>
                  </a:cubicBezTo>
                  <a:cubicBezTo>
                    <a:pt x="260" y="12"/>
                    <a:pt x="253" y="0"/>
                    <a:pt x="236" y="0"/>
                  </a:cubicBezTo>
                  <a:cubicBezTo>
                    <a:pt x="40" y="0"/>
                    <a:pt x="40" y="0"/>
                    <a:pt x="40" y="0"/>
                  </a:cubicBezTo>
                  <a:cubicBezTo>
                    <a:pt x="18" y="0"/>
                    <a:pt x="0" y="18"/>
                    <a:pt x="0" y="41"/>
                  </a:cubicBezTo>
                  <a:cubicBezTo>
                    <a:pt x="0" y="498"/>
                    <a:pt x="0" y="498"/>
                    <a:pt x="0" y="498"/>
                  </a:cubicBezTo>
                  <a:cubicBezTo>
                    <a:pt x="0" y="520"/>
                    <a:pt x="18" y="538"/>
                    <a:pt x="40" y="5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4">
              <a:extLst>
                <a:ext uri="{FF2B5EF4-FFF2-40B4-BE49-F238E27FC236}">
                  <a16:creationId xmlns:a16="http://schemas.microsoft.com/office/drawing/2014/main" id="{2D78FC07-045E-4730-B462-8D6A301BB033}"/>
                </a:ext>
              </a:extLst>
            </p:cNvPr>
            <p:cNvSpPr>
              <a:spLocks/>
            </p:cNvSpPr>
            <p:nvPr/>
          </p:nvSpPr>
          <p:spPr bwMode="auto">
            <a:xfrm>
              <a:off x="-4311650" y="1555751"/>
              <a:ext cx="3249613" cy="3249613"/>
            </a:xfrm>
            <a:custGeom>
              <a:avLst/>
              <a:gdLst>
                <a:gd name="T0" fmla="*/ 1933 w 2047"/>
                <a:gd name="T1" fmla="*/ 1933 h 2047"/>
                <a:gd name="T2" fmla="*/ 114 w 2047"/>
                <a:gd name="T3" fmla="*/ 1933 h 2047"/>
                <a:gd name="T4" fmla="*/ 114 w 2047"/>
                <a:gd name="T5" fmla="*/ 113 h 2047"/>
                <a:gd name="T6" fmla="*/ 296 w 2047"/>
                <a:gd name="T7" fmla="*/ 113 h 2047"/>
                <a:gd name="T8" fmla="*/ 296 w 2047"/>
                <a:gd name="T9" fmla="*/ 0 h 2047"/>
                <a:gd name="T10" fmla="*/ 0 w 2047"/>
                <a:gd name="T11" fmla="*/ 0 h 2047"/>
                <a:gd name="T12" fmla="*/ 0 w 2047"/>
                <a:gd name="T13" fmla="*/ 2047 h 2047"/>
                <a:gd name="T14" fmla="*/ 2047 w 2047"/>
                <a:gd name="T15" fmla="*/ 2047 h 2047"/>
                <a:gd name="T16" fmla="*/ 2047 w 2047"/>
                <a:gd name="T17" fmla="*/ 1744 h 2047"/>
                <a:gd name="T18" fmla="*/ 1933 w 2047"/>
                <a:gd name="T19" fmla="*/ 1744 h 2047"/>
                <a:gd name="T20" fmla="*/ 1933 w 2047"/>
                <a:gd name="T21" fmla="*/ 1933 h 2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7" h="2047">
                  <a:moveTo>
                    <a:pt x="1933" y="1933"/>
                  </a:moveTo>
                  <a:lnTo>
                    <a:pt x="114" y="1933"/>
                  </a:lnTo>
                  <a:lnTo>
                    <a:pt x="114" y="113"/>
                  </a:lnTo>
                  <a:lnTo>
                    <a:pt x="296" y="113"/>
                  </a:lnTo>
                  <a:lnTo>
                    <a:pt x="296" y="0"/>
                  </a:lnTo>
                  <a:lnTo>
                    <a:pt x="0" y="0"/>
                  </a:lnTo>
                  <a:lnTo>
                    <a:pt x="0" y="2047"/>
                  </a:lnTo>
                  <a:lnTo>
                    <a:pt x="2047" y="2047"/>
                  </a:lnTo>
                  <a:lnTo>
                    <a:pt x="2047" y="1744"/>
                  </a:lnTo>
                  <a:lnTo>
                    <a:pt x="1933" y="1744"/>
                  </a:lnTo>
                  <a:lnTo>
                    <a:pt x="1933" y="19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5">
              <a:extLst>
                <a:ext uri="{FF2B5EF4-FFF2-40B4-BE49-F238E27FC236}">
                  <a16:creationId xmlns:a16="http://schemas.microsoft.com/office/drawing/2014/main" id="{7AEB93AD-6F13-4C3F-AC36-2819DA3D48AB}"/>
                </a:ext>
              </a:extLst>
            </p:cNvPr>
            <p:cNvSpPr>
              <a:spLocks/>
            </p:cNvSpPr>
            <p:nvPr/>
          </p:nvSpPr>
          <p:spPr bwMode="auto">
            <a:xfrm>
              <a:off x="-3300413" y="1441451"/>
              <a:ext cx="2620963" cy="2024063"/>
            </a:xfrm>
            <a:custGeom>
              <a:avLst/>
              <a:gdLst>
                <a:gd name="T0" fmla="*/ 285 w 697"/>
                <a:gd name="T1" fmla="*/ 51 h 538"/>
                <a:gd name="T2" fmla="*/ 236 w 697"/>
                <a:gd name="T3" fmla="*/ 0 h 538"/>
                <a:gd name="T4" fmla="*/ 40 w 697"/>
                <a:gd name="T5" fmla="*/ 0 h 538"/>
                <a:gd name="T6" fmla="*/ 0 w 697"/>
                <a:gd name="T7" fmla="*/ 40 h 538"/>
                <a:gd name="T8" fmla="*/ 0 w 697"/>
                <a:gd name="T9" fmla="*/ 497 h 538"/>
                <a:gd name="T10" fmla="*/ 40 w 697"/>
                <a:gd name="T11" fmla="*/ 538 h 538"/>
                <a:gd name="T12" fmla="*/ 48 w 697"/>
                <a:gd name="T13" fmla="*/ 538 h 538"/>
                <a:gd name="T14" fmla="*/ 48 w 697"/>
                <a:gd name="T15" fmla="*/ 220 h 538"/>
                <a:gd name="T16" fmla="*/ 48 w 697"/>
                <a:gd name="T17" fmla="*/ 216 h 538"/>
                <a:gd name="T18" fmla="*/ 48 w 697"/>
                <a:gd name="T19" fmla="*/ 48 h 538"/>
                <a:gd name="T20" fmla="*/ 226 w 697"/>
                <a:gd name="T21" fmla="*/ 48 h 538"/>
                <a:gd name="T22" fmla="*/ 244 w 697"/>
                <a:gd name="T23" fmla="*/ 76 h 538"/>
                <a:gd name="T24" fmla="*/ 293 w 697"/>
                <a:gd name="T25" fmla="*/ 127 h 538"/>
                <a:gd name="T26" fmla="*/ 649 w 697"/>
                <a:gd name="T27" fmla="*/ 127 h 538"/>
                <a:gd name="T28" fmla="*/ 649 w 697"/>
                <a:gd name="T29" fmla="*/ 212 h 538"/>
                <a:gd name="T30" fmla="*/ 697 w 697"/>
                <a:gd name="T31" fmla="*/ 212 h 538"/>
                <a:gd name="T32" fmla="*/ 697 w 697"/>
                <a:gd name="T33" fmla="*/ 119 h 538"/>
                <a:gd name="T34" fmla="*/ 657 w 697"/>
                <a:gd name="T35" fmla="*/ 79 h 538"/>
                <a:gd name="T36" fmla="*/ 304 w 697"/>
                <a:gd name="T37" fmla="*/ 79 h 538"/>
                <a:gd name="T38" fmla="*/ 285 w 697"/>
                <a:gd name="T39" fmla="*/ 51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7" h="538">
                  <a:moveTo>
                    <a:pt x="285" y="51"/>
                  </a:moveTo>
                  <a:cubicBezTo>
                    <a:pt x="260" y="11"/>
                    <a:pt x="253" y="0"/>
                    <a:pt x="236" y="0"/>
                  </a:cubicBezTo>
                  <a:cubicBezTo>
                    <a:pt x="40" y="0"/>
                    <a:pt x="40" y="0"/>
                    <a:pt x="40" y="0"/>
                  </a:cubicBezTo>
                  <a:cubicBezTo>
                    <a:pt x="18" y="0"/>
                    <a:pt x="0" y="18"/>
                    <a:pt x="0" y="40"/>
                  </a:cubicBezTo>
                  <a:cubicBezTo>
                    <a:pt x="0" y="497"/>
                    <a:pt x="0" y="497"/>
                    <a:pt x="0" y="497"/>
                  </a:cubicBezTo>
                  <a:cubicBezTo>
                    <a:pt x="0" y="520"/>
                    <a:pt x="18" y="538"/>
                    <a:pt x="40" y="538"/>
                  </a:cubicBezTo>
                  <a:cubicBezTo>
                    <a:pt x="48" y="538"/>
                    <a:pt x="48" y="538"/>
                    <a:pt x="48" y="538"/>
                  </a:cubicBezTo>
                  <a:cubicBezTo>
                    <a:pt x="48" y="220"/>
                    <a:pt x="48" y="220"/>
                    <a:pt x="48" y="220"/>
                  </a:cubicBezTo>
                  <a:cubicBezTo>
                    <a:pt x="48" y="219"/>
                    <a:pt x="48" y="217"/>
                    <a:pt x="48" y="216"/>
                  </a:cubicBezTo>
                  <a:cubicBezTo>
                    <a:pt x="48" y="48"/>
                    <a:pt x="48" y="48"/>
                    <a:pt x="48" y="48"/>
                  </a:cubicBezTo>
                  <a:cubicBezTo>
                    <a:pt x="226" y="48"/>
                    <a:pt x="226" y="48"/>
                    <a:pt x="226" y="48"/>
                  </a:cubicBezTo>
                  <a:cubicBezTo>
                    <a:pt x="231" y="55"/>
                    <a:pt x="239" y="67"/>
                    <a:pt x="244" y="76"/>
                  </a:cubicBezTo>
                  <a:cubicBezTo>
                    <a:pt x="269" y="115"/>
                    <a:pt x="277" y="127"/>
                    <a:pt x="293" y="127"/>
                  </a:cubicBezTo>
                  <a:cubicBezTo>
                    <a:pt x="649" y="127"/>
                    <a:pt x="649" y="127"/>
                    <a:pt x="649" y="127"/>
                  </a:cubicBezTo>
                  <a:cubicBezTo>
                    <a:pt x="649" y="212"/>
                    <a:pt x="649" y="212"/>
                    <a:pt x="649" y="212"/>
                  </a:cubicBezTo>
                  <a:cubicBezTo>
                    <a:pt x="697" y="212"/>
                    <a:pt x="697" y="212"/>
                    <a:pt x="697" y="212"/>
                  </a:cubicBezTo>
                  <a:cubicBezTo>
                    <a:pt x="697" y="119"/>
                    <a:pt x="697" y="119"/>
                    <a:pt x="697" y="119"/>
                  </a:cubicBezTo>
                  <a:cubicBezTo>
                    <a:pt x="697" y="97"/>
                    <a:pt x="679" y="79"/>
                    <a:pt x="657" y="79"/>
                  </a:cubicBezTo>
                  <a:cubicBezTo>
                    <a:pt x="304" y="79"/>
                    <a:pt x="304" y="79"/>
                    <a:pt x="304" y="79"/>
                  </a:cubicBezTo>
                  <a:cubicBezTo>
                    <a:pt x="298" y="72"/>
                    <a:pt x="291" y="60"/>
                    <a:pt x="285"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6">
              <a:extLst>
                <a:ext uri="{FF2B5EF4-FFF2-40B4-BE49-F238E27FC236}">
                  <a16:creationId xmlns:a16="http://schemas.microsoft.com/office/drawing/2014/main" id="{26AB8AD9-E8A1-42E5-91EB-8FB6FADE4234}"/>
                </a:ext>
              </a:extLst>
            </p:cNvPr>
            <p:cNvSpPr>
              <a:spLocks noEditPoints="1"/>
            </p:cNvSpPr>
            <p:nvPr/>
          </p:nvSpPr>
          <p:spPr bwMode="auto">
            <a:xfrm>
              <a:off x="-2938463" y="2119313"/>
              <a:ext cx="2620963" cy="2024063"/>
            </a:xfrm>
            <a:custGeom>
              <a:avLst/>
              <a:gdLst>
                <a:gd name="T0" fmla="*/ 657 w 697"/>
                <a:gd name="T1" fmla="*/ 80 h 538"/>
                <a:gd name="T2" fmla="*/ 303 w 697"/>
                <a:gd name="T3" fmla="*/ 80 h 538"/>
                <a:gd name="T4" fmla="*/ 285 w 697"/>
                <a:gd name="T5" fmla="*/ 51 h 538"/>
                <a:gd name="T6" fmla="*/ 236 w 697"/>
                <a:gd name="T7" fmla="*/ 0 h 538"/>
                <a:gd name="T8" fmla="*/ 40 w 697"/>
                <a:gd name="T9" fmla="*/ 0 h 538"/>
                <a:gd name="T10" fmla="*/ 0 w 697"/>
                <a:gd name="T11" fmla="*/ 40 h 538"/>
                <a:gd name="T12" fmla="*/ 0 w 697"/>
                <a:gd name="T13" fmla="*/ 498 h 538"/>
                <a:gd name="T14" fmla="*/ 40 w 697"/>
                <a:gd name="T15" fmla="*/ 538 h 538"/>
                <a:gd name="T16" fmla="*/ 657 w 697"/>
                <a:gd name="T17" fmla="*/ 538 h 538"/>
                <a:gd name="T18" fmla="*/ 697 w 697"/>
                <a:gd name="T19" fmla="*/ 498 h 538"/>
                <a:gd name="T20" fmla="*/ 697 w 697"/>
                <a:gd name="T21" fmla="*/ 120 h 538"/>
                <a:gd name="T22" fmla="*/ 657 w 697"/>
                <a:gd name="T23" fmla="*/ 80 h 538"/>
                <a:gd name="T24" fmla="*/ 649 w 697"/>
                <a:gd name="T25" fmla="*/ 490 h 538"/>
                <a:gd name="T26" fmla="*/ 48 w 697"/>
                <a:gd name="T27" fmla="*/ 490 h 538"/>
                <a:gd name="T28" fmla="*/ 48 w 697"/>
                <a:gd name="T29" fmla="*/ 48 h 538"/>
                <a:gd name="T30" fmla="*/ 226 w 697"/>
                <a:gd name="T31" fmla="*/ 48 h 538"/>
                <a:gd name="T32" fmla="*/ 244 w 697"/>
                <a:gd name="T33" fmla="*/ 77 h 538"/>
                <a:gd name="T34" fmla="*/ 293 w 697"/>
                <a:gd name="T35" fmla="*/ 128 h 538"/>
                <a:gd name="T36" fmla="*/ 649 w 697"/>
                <a:gd name="T37" fmla="*/ 128 h 538"/>
                <a:gd name="T38" fmla="*/ 649 w 697"/>
                <a:gd name="T39" fmla="*/ 49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7" h="538">
                  <a:moveTo>
                    <a:pt x="657" y="80"/>
                  </a:moveTo>
                  <a:cubicBezTo>
                    <a:pt x="303" y="80"/>
                    <a:pt x="303" y="80"/>
                    <a:pt x="303" y="80"/>
                  </a:cubicBezTo>
                  <a:cubicBezTo>
                    <a:pt x="298" y="72"/>
                    <a:pt x="291" y="60"/>
                    <a:pt x="285" y="51"/>
                  </a:cubicBezTo>
                  <a:cubicBezTo>
                    <a:pt x="260" y="12"/>
                    <a:pt x="253" y="0"/>
                    <a:pt x="236" y="0"/>
                  </a:cubicBezTo>
                  <a:cubicBezTo>
                    <a:pt x="40" y="0"/>
                    <a:pt x="40" y="0"/>
                    <a:pt x="40" y="0"/>
                  </a:cubicBezTo>
                  <a:cubicBezTo>
                    <a:pt x="18" y="0"/>
                    <a:pt x="0" y="18"/>
                    <a:pt x="0" y="40"/>
                  </a:cubicBezTo>
                  <a:cubicBezTo>
                    <a:pt x="0" y="498"/>
                    <a:pt x="0" y="498"/>
                    <a:pt x="0" y="498"/>
                  </a:cubicBezTo>
                  <a:cubicBezTo>
                    <a:pt x="0" y="520"/>
                    <a:pt x="18" y="538"/>
                    <a:pt x="40" y="538"/>
                  </a:cubicBezTo>
                  <a:cubicBezTo>
                    <a:pt x="657" y="538"/>
                    <a:pt x="657" y="538"/>
                    <a:pt x="657" y="538"/>
                  </a:cubicBezTo>
                  <a:cubicBezTo>
                    <a:pt x="679" y="538"/>
                    <a:pt x="697" y="520"/>
                    <a:pt x="697" y="498"/>
                  </a:cubicBezTo>
                  <a:cubicBezTo>
                    <a:pt x="697" y="120"/>
                    <a:pt x="697" y="120"/>
                    <a:pt x="697" y="120"/>
                  </a:cubicBezTo>
                  <a:cubicBezTo>
                    <a:pt x="697" y="98"/>
                    <a:pt x="679" y="80"/>
                    <a:pt x="657" y="80"/>
                  </a:cubicBezTo>
                  <a:close/>
                  <a:moveTo>
                    <a:pt x="649" y="490"/>
                  </a:moveTo>
                  <a:cubicBezTo>
                    <a:pt x="48" y="490"/>
                    <a:pt x="48" y="490"/>
                    <a:pt x="48" y="490"/>
                  </a:cubicBezTo>
                  <a:cubicBezTo>
                    <a:pt x="48" y="48"/>
                    <a:pt x="48" y="48"/>
                    <a:pt x="48" y="48"/>
                  </a:cubicBezTo>
                  <a:cubicBezTo>
                    <a:pt x="226" y="48"/>
                    <a:pt x="226" y="48"/>
                    <a:pt x="226" y="48"/>
                  </a:cubicBezTo>
                  <a:cubicBezTo>
                    <a:pt x="231" y="55"/>
                    <a:pt x="239" y="68"/>
                    <a:pt x="244" y="77"/>
                  </a:cubicBezTo>
                  <a:cubicBezTo>
                    <a:pt x="269" y="116"/>
                    <a:pt x="276" y="128"/>
                    <a:pt x="293" y="128"/>
                  </a:cubicBezTo>
                  <a:cubicBezTo>
                    <a:pt x="649" y="128"/>
                    <a:pt x="649" y="128"/>
                    <a:pt x="649" y="128"/>
                  </a:cubicBezTo>
                  <a:lnTo>
                    <a:pt x="649" y="4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87">
              <a:extLst>
                <a:ext uri="{FF2B5EF4-FFF2-40B4-BE49-F238E27FC236}">
                  <a16:creationId xmlns:a16="http://schemas.microsoft.com/office/drawing/2014/main" id="{4AF91732-0FFC-4348-918F-9DCFC085CF69}"/>
                </a:ext>
              </a:extLst>
            </p:cNvPr>
            <p:cNvSpPr>
              <a:spLocks noChangeArrowheads="1"/>
            </p:cNvSpPr>
            <p:nvPr/>
          </p:nvSpPr>
          <p:spPr bwMode="auto">
            <a:xfrm>
              <a:off x="-2473325" y="2984501"/>
              <a:ext cx="1700213" cy="180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88">
              <a:extLst>
                <a:ext uri="{FF2B5EF4-FFF2-40B4-BE49-F238E27FC236}">
                  <a16:creationId xmlns:a16="http://schemas.microsoft.com/office/drawing/2014/main" id="{DDA3508C-6453-418F-9B5C-A97D325C5D0A}"/>
                </a:ext>
              </a:extLst>
            </p:cNvPr>
            <p:cNvSpPr>
              <a:spLocks noChangeArrowheads="1"/>
            </p:cNvSpPr>
            <p:nvPr/>
          </p:nvSpPr>
          <p:spPr bwMode="auto">
            <a:xfrm>
              <a:off x="-2473325" y="3363913"/>
              <a:ext cx="1700213" cy="180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72">
            <a:extLst>
              <a:ext uri="{FF2B5EF4-FFF2-40B4-BE49-F238E27FC236}">
                <a16:creationId xmlns:a16="http://schemas.microsoft.com/office/drawing/2014/main" id="{A42EE7A0-E065-4FC5-B60F-4DF1B83629B7}"/>
              </a:ext>
            </a:extLst>
          </p:cNvPr>
          <p:cNvGrpSpPr/>
          <p:nvPr/>
        </p:nvGrpSpPr>
        <p:grpSpPr>
          <a:xfrm>
            <a:off x="4938177" y="1595136"/>
            <a:ext cx="576000" cy="576000"/>
            <a:chOff x="-3667125" y="960438"/>
            <a:chExt cx="3667125" cy="3551237"/>
          </a:xfrm>
          <a:solidFill>
            <a:schemeClr val="bg1"/>
          </a:solidFill>
        </p:grpSpPr>
        <p:sp>
          <p:nvSpPr>
            <p:cNvPr id="64" name="Freeform 65">
              <a:extLst>
                <a:ext uri="{FF2B5EF4-FFF2-40B4-BE49-F238E27FC236}">
                  <a16:creationId xmlns:a16="http://schemas.microsoft.com/office/drawing/2014/main" id="{5AF18875-E90C-483D-901A-04DF95D9E044}"/>
                </a:ext>
              </a:extLst>
            </p:cNvPr>
            <p:cNvSpPr>
              <a:spLocks/>
            </p:cNvSpPr>
            <p:nvPr/>
          </p:nvSpPr>
          <p:spPr bwMode="auto">
            <a:xfrm>
              <a:off x="-3667125" y="1260475"/>
              <a:ext cx="3249613" cy="3251200"/>
            </a:xfrm>
            <a:custGeom>
              <a:avLst/>
              <a:gdLst>
                <a:gd name="T0" fmla="*/ 1933 w 2047"/>
                <a:gd name="T1" fmla="*/ 1934 h 2048"/>
                <a:gd name="T2" fmla="*/ 114 w 2047"/>
                <a:gd name="T3" fmla="*/ 1934 h 2048"/>
                <a:gd name="T4" fmla="*/ 114 w 2047"/>
                <a:gd name="T5" fmla="*/ 114 h 2048"/>
                <a:gd name="T6" fmla="*/ 265 w 2047"/>
                <a:gd name="T7" fmla="*/ 114 h 2048"/>
                <a:gd name="T8" fmla="*/ 265 w 2047"/>
                <a:gd name="T9" fmla="*/ 0 h 2048"/>
                <a:gd name="T10" fmla="*/ 0 w 2047"/>
                <a:gd name="T11" fmla="*/ 0 h 2048"/>
                <a:gd name="T12" fmla="*/ 0 w 2047"/>
                <a:gd name="T13" fmla="*/ 2048 h 2048"/>
                <a:gd name="T14" fmla="*/ 2047 w 2047"/>
                <a:gd name="T15" fmla="*/ 2048 h 2048"/>
                <a:gd name="T16" fmla="*/ 2047 w 2047"/>
                <a:gd name="T17" fmla="*/ 1735 h 2048"/>
                <a:gd name="T18" fmla="*/ 1933 w 2047"/>
                <a:gd name="T19" fmla="*/ 1735 h 2048"/>
                <a:gd name="T20" fmla="*/ 1933 w 2047"/>
                <a:gd name="T21" fmla="*/ 1934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7" h="2048">
                  <a:moveTo>
                    <a:pt x="1933" y="1934"/>
                  </a:moveTo>
                  <a:lnTo>
                    <a:pt x="114" y="1934"/>
                  </a:lnTo>
                  <a:lnTo>
                    <a:pt x="114" y="114"/>
                  </a:lnTo>
                  <a:lnTo>
                    <a:pt x="265" y="114"/>
                  </a:lnTo>
                  <a:lnTo>
                    <a:pt x="265" y="0"/>
                  </a:lnTo>
                  <a:lnTo>
                    <a:pt x="0" y="0"/>
                  </a:lnTo>
                  <a:lnTo>
                    <a:pt x="0" y="2048"/>
                  </a:lnTo>
                  <a:lnTo>
                    <a:pt x="2047" y="2048"/>
                  </a:lnTo>
                  <a:lnTo>
                    <a:pt x="2047" y="1735"/>
                  </a:lnTo>
                  <a:lnTo>
                    <a:pt x="1933" y="1735"/>
                  </a:lnTo>
                  <a:lnTo>
                    <a:pt x="1933" y="19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6">
              <a:extLst>
                <a:ext uri="{FF2B5EF4-FFF2-40B4-BE49-F238E27FC236}">
                  <a16:creationId xmlns:a16="http://schemas.microsoft.com/office/drawing/2014/main" id="{B5C215B7-85B9-4D7F-8A16-FCC2100AC362}"/>
                </a:ext>
              </a:extLst>
            </p:cNvPr>
            <p:cNvSpPr>
              <a:spLocks noEditPoints="1"/>
            </p:cNvSpPr>
            <p:nvPr/>
          </p:nvSpPr>
          <p:spPr bwMode="auto">
            <a:xfrm>
              <a:off x="-3076575" y="960438"/>
              <a:ext cx="3076575" cy="2787650"/>
            </a:xfrm>
            <a:custGeom>
              <a:avLst/>
              <a:gdLst>
                <a:gd name="T0" fmla="*/ 1561 w 1938"/>
                <a:gd name="T1" fmla="*/ 794 h 1756"/>
                <a:gd name="T2" fmla="*/ 1561 w 1938"/>
                <a:gd name="T3" fmla="*/ 1642 h 1756"/>
                <a:gd name="T4" fmla="*/ 1419 w 1938"/>
                <a:gd name="T5" fmla="*/ 1642 h 1756"/>
                <a:gd name="T6" fmla="*/ 1419 w 1938"/>
                <a:gd name="T7" fmla="*/ 0 h 1756"/>
                <a:gd name="T8" fmla="*/ 1040 w 1938"/>
                <a:gd name="T9" fmla="*/ 0 h 1756"/>
                <a:gd name="T10" fmla="*/ 1040 w 1938"/>
                <a:gd name="T11" fmla="*/ 1642 h 1756"/>
                <a:gd name="T12" fmla="*/ 898 w 1938"/>
                <a:gd name="T13" fmla="*/ 1642 h 1756"/>
                <a:gd name="T14" fmla="*/ 898 w 1938"/>
                <a:gd name="T15" fmla="*/ 554 h 1756"/>
                <a:gd name="T16" fmla="*/ 521 w 1938"/>
                <a:gd name="T17" fmla="*/ 552 h 1756"/>
                <a:gd name="T18" fmla="*/ 521 w 1938"/>
                <a:gd name="T19" fmla="*/ 1642 h 1756"/>
                <a:gd name="T20" fmla="*/ 379 w 1938"/>
                <a:gd name="T21" fmla="*/ 1642 h 1756"/>
                <a:gd name="T22" fmla="*/ 379 w 1938"/>
                <a:gd name="T23" fmla="*/ 405 h 1756"/>
                <a:gd name="T24" fmla="*/ 0 w 1938"/>
                <a:gd name="T25" fmla="*/ 405 h 1756"/>
                <a:gd name="T26" fmla="*/ 0 w 1938"/>
                <a:gd name="T27" fmla="*/ 1756 h 1756"/>
                <a:gd name="T28" fmla="*/ 1938 w 1938"/>
                <a:gd name="T29" fmla="*/ 1756 h 1756"/>
                <a:gd name="T30" fmla="*/ 1938 w 1938"/>
                <a:gd name="T31" fmla="*/ 794 h 1756"/>
                <a:gd name="T32" fmla="*/ 1561 w 1938"/>
                <a:gd name="T33" fmla="*/ 794 h 1756"/>
                <a:gd name="T34" fmla="*/ 114 w 1938"/>
                <a:gd name="T35" fmla="*/ 1642 h 1756"/>
                <a:gd name="T36" fmla="*/ 114 w 1938"/>
                <a:gd name="T37" fmla="*/ 519 h 1756"/>
                <a:gd name="T38" fmla="*/ 265 w 1938"/>
                <a:gd name="T39" fmla="*/ 519 h 1756"/>
                <a:gd name="T40" fmla="*/ 265 w 1938"/>
                <a:gd name="T41" fmla="*/ 1642 h 1756"/>
                <a:gd name="T42" fmla="*/ 114 w 1938"/>
                <a:gd name="T43" fmla="*/ 1642 h 1756"/>
                <a:gd name="T44" fmla="*/ 635 w 1938"/>
                <a:gd name="T45" fmla="*/ 1642 h 1756"/>
                <a:gd name="T46" fmla="*/ 635 w 1938"/>
                <a:gd name="T47" fmla="*/ 666 h 1756"/>
                <a:gd name="T48" fmla="*/ 784 w 1938"/>
                <a:gd name="T49" fmla="*/ 666 h 1756"/>
                <a:gd name="T50" fmla="*/ 784 w 1938"/>
                <a:gd name="T51" fmla="*/ 1642 h 1756"/>
                <a:gd name="T52" fmla="*/ 635 w 1938"/>
                <a:gd name="T53" fmla="*/ 1642 h 1756"/>
                <a:gd name="T54" fmla="*/ 1154 w 1938"/>
                <a:gd name="T55" fmla="*/ 1642 h 1756"/>
                <a:gd name="T56" fmla="*/ 1154 w 1938"/>
                <a:gd name="T57" fmla="*/ 113 h 1756"/>
                <a:gd name="T58" fmla="*/ 1305 w 1938"/>
                <a:gd name="T59" fmla="*/ 113 h 1756"/>
                <a:gd name="T60" fmla="*/ 1305 w 1938"/>
                <a:gd name="T61" fmla="*/ 1642 h 1756"/>
                <a:gd name="T62" fmla="*/ 1154 w 1938"/>
                <a:gd name="T63" fmla="*/ 1642 h 1756"/>
                <a:gd name="T64" fmla="*/ 1675 w 1938"/>
                <a:gd name="T65" fmla="*/ 1642 h 1756"/>
                <a:gd name="T66" fmla="*/ 1675 w 1938"/>
                <a:gd name="T67" fmla="*/ 907 h 1756"/>
                <a:gd name="T68" fmla="*/ 1824 w 1938"/>
                <a:gd name="T69" fmla="*/ 907 h 1756"/>
                <a:gd name="T70" fmla="*/ 1824 w 1938"/>
                <a:gd name="T71" fmla="*/ 1642 h 1756"/>
                <a:gd name="T72" fmla="*/ 1675 w 1938"/>
                <a:gd name="T73" fmla="*/ 1642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38" h="1756">
                  <a:moveTo>
                    <a:pt x="1561" y="794"/>
                  </a:moveTo>
                  <a:lnTo>
                    <a:pt x="1561" y="1642"/>
                  </a:lnTo>
                  <a:lnTo>
                    <a:pt x="1419" y="1642"/>
                  </a:lnTo>
                  <a:lnTo>
                    <a:pt x="1419" y="0"/>
                  </a:lnTo>
                  <a:lnTo>
                    <a:pt x="1040" y="0"/>
                  </a:lnTo>
                  <a:lnTo>
                    <a:pt x="1040" y="1642"/>
                  </a:lnTo>
                  <a:lnTo>
                    <a:pt x="898" y="1642"/>
                  </a:lnTo>
                  <a:lnTo>
                    <a:pt x="898" y="554"/>
                  </a:lnTo>
                  <a:lnTo>
                    <a:pt x="521" y="552"/>
                  </a:lnTo>
                  <a:lnTo>
                    <a:pt x="521" y="1642"/>
                  </a:lnTo>
                  <a:lnTo>
                    <a:pt x="379" y="1642"/>
                  </a:lnTo>
                  <a:lnTo>
                    <a:pt x="379" y="405"/>
                  </a:lnTo>
                  <a:lnTo>
                    <a:pt x="0" y="405"/>
                  </a:lnTo>
                  <a:lnTo>
                    <a:pt x="0" y="1756"/>
                  </a:lnTo>
                  <a:lnTo>
                    <a:pt x="1938" y="1756"/>
                  </a:lnTo>
                  <a:lnTo>
                    <a:pt x="1938" y="794"/>
                  </a:lnTo>
                  <a:lnTo>
                    <a:pt x="1561" y="794"/>
                  </a:lnTo>
                  <a:close/>
                  <a:moveTo>
                    <a:pt x="114" y="1642"/>
                  </a:moveTo>
                  <a:lnTo>
                    <a:pt x="114" y="519"/>
                  </a:lnTo>
                  <a:lnTo>
                    <a:pt x="265" y="519"/>
                  </a:lnTo>
                  <a:lnTo>
                    <a:pt x="265" y="1642"/>
                  </a:lnTo>
                  <a:lnTo>
                    <a:pt x="114" y="1642"/>
                  </a:lnTo>
                  <a:close/>
                  <a:moveTo>
                    <a:pt x="635" y="1642"/>
                  </a:moveTo>
                  <a:lnTo>
                    <a:pt x="635" y="666"/>
                  </a:lnTo>
                  <a:lnTo>
                    <a:pt x="784" y="666"/>
                  </a:lnTo>
                  <a:lnTo>
                    <a:pt x="784" y="1642"/>
                  </a:lnTo>
                  <a:lnTo>
                    <a:pt x="635" y="1642"/>
                  </a:lnTo>
                  <a:close/>
                  <a:moveTo>
                    <a:pt x="1154" y="1642"/>
                  </a:moveTo>
                  <a:lnTo>
                    <a:pt x="1154" y="113"/>
                  </a:lnTo>
                  <a:lnTo>
                    <a:pt x="1305" y="113"/>
                  </a:lnTo>
                  <a:lnTo>
                    <a:pt x="1305" y="1642"/>
                  </a:lnTo>
                  <a:lnTo>
                    <a:pt x="1154" y="1642"/>
                  </a:lnTo>
                  <a:close/>
                  <a:moveTo>
                    <a:pt x="1675" y="1642"/>
                  </a:moveTo>
                  <a:lnTo>
                    <a:pt x="1675" y="907"/>
                  </a:lnTo>
                  <a:lnTo>
                    <a:pt x="1824" y="907"/>
                  </a:lnTo>
                  <a:lnTo>
                    <a:pt x="1824" y="1642"/>
                  </a:lnTo>
                  <a:lnTo>
                    <a:pt x="1675" y="16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32774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the scenario</a:t>
            </a:r>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grpSp>
        <p:nvGrpSpPr>
          <p:cNvPr id="6" name="组合 7">
            <a:extLst>
              <a:ext uri="{FF2B5EF4-FFF2-40B4-BE49-F238E27FC236}">
                <a16:creationId xmlns:a16="http://schemas.microsoft.com/office/drawing/2014/main" id="{CC33F241-4C67-4F04-9B4C-4140D26680DB}"/>
              </a:ext>
            </a:extLst>
          </p:cNvPr>
          <p:cNvGrpSpPr/>
          <p:nvPr/>
        </p:nvGrpSpPr>
        <p:grpSpPr>
          <a:xfrm>
            <a:off x="468746" y="1309036"/>
            <a:ext cx="10538122" cy="1260000"/>
            <a:chOff x="845874" y="4643254"/>
            <a:chExt cx="8241108" cy="1260000"/>
          </a:xfrm>
        </p:grpSpPr>
        <p:sp>
          <p:nvSpPr>
            <p:cNvPr id="7" name="AutoShape 5">
              <a:extLst>
                <a:ext uri="{FF2B5EF4-FFF2-40B4-BE49-F238E27FC236}">
                  <a16:creationId xmlns:a16="http://schemas.microsoft.com/office/drawing/2014/main" id="{FD561272-8E0B-432E-8A8E-4C344D9E2CAD}"/>
                </a:ext>
              </a:extLst>
            </p:cNvPr>
            <p:cNvSpPr>
              <a:spLocks noChangeArrowheads="1"/>
            </p:cNvSpPr>
            <p:nvPr/>
          </p:nvSpPr>
          <p:spPr bwMode="auto">
            <a:xfrm rot="5400000">
              <a:off x="4336428" y="1152700"/>
              <a:ext cx="1260000" cy="8241108"/>
            </a:xfrm>
            <a:prstGeom prst="homePlate">
              <a:avLst>
                <a:gd name="adj" fmla="val 0"/>
              </a:avLst>
            </a:prstGeom>
            <a:solidFill>
              <a:srgbClr val="E0E1DD">
                <a:lumMod val="20000"/>
                <a:lumOff val="80000"/>
              </a:srgbClr>
            </a:solidFill>
            <a:ln w="9525">
              <a:noFill/>
              <a:miter lim="800000"/>
              <a:headEnd/>
              <a:tailEnd/>
            </a:ln>
            <a:effectLst>
              <a:outerShdw blurRad="50800" dist="38100" dir="2700000" algn="tl" rotWithShape="0">
                <a:prstClr val="black">
                  <a:alpha val="40000"/>
                </a:prstClr>
              </a:outerShdw>
            </a:effectLst>
          </p:spPr>
          <p:txBody>
            <a:bodyPr wrap="none" lIns="73025" tIns="36512" rIns="73025" bIns="36512"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2060"/>
                </a:solidFill>
                <a:effectLst/>
                <a:uLnTx/>
                <a:uFillTx/>
                <a:cs typeface="Arial" pitchFamily="34" charset="0"/>
              </a:endParaRPr>
            </a:p>
          </p:txBody>
        </p:sp>
        <p:sp>
          <p:nvSpPr>
            <p:cNvPr id="8" name="矩形 9">
              <a:extLst>
                <a:ext uri="{FF2B5EF4-FFF2-40B4-BE49-F238E27FC236}">
                  <a16:creationId xmlns:a16="http://schemas.microsoft.com/office/drawing/2014/main" id="{A8CFAD52-91AE-4D66-8686-8E1935687854}"/>
                </a:ext>
              </a:extLst>
            </p:cNvPr>
            <p:cNvSpPr/>
            <p:nvPr/>
          </p:nvSpPr>
          <p:spPr>
            <a:xfrm>
              <a:off x="1062575" y="5119575"/>
              <a:ext cx="7779333" cy="648072"/>
            </a:xfrm>
            <a:prstGeom prst="rect">
              <a:avLst/>
            </a:prstGeom>
            <a:solidFill>
              <a:srgbClr val="FFFFFF"/>
            </a:solidFill>
            <a:ln w="12700" cap="flat" cmpd="sng" algn="ctr">
              <a:solidFill>
                <a:srgbClr val="4F8ABE"/>
              </a:solidFill>
              <a:prstDash val="solid"/>
            </a:ln>
            <a:effectLst/>
          </p:spPr>
          <p:txBody>
            <a:bodyPr rtlCol="0" anchor="ctr"/>
            <a:lstStyle/>
            <a:p>
              <a:pPr fontAlgn="auto">
                <a:spcBef>
                  <a:spcPts val="0"/>
                </a:spcBef>
                <a:spcAft>
                  <a:spcPts val="0"/>
                </a:spcAft>
                <a:defRPr/>
              </a:pPr>
              <a:r>
                <a:rPr kumimoji="0" lang="en-US" altLang="zh-CN" sz="1500" b="1" i="1" u="none" strike="noStrike" kern="0" cap="none" spc="0" normalizeH="0" baseline="0" noProof="0" dirty="0">
                  <a:ln>
                    <a:noFill/>
                  </a:ln>
                  <a:solidFill>
                    <a:srgbClr val="002060"/>
                  </a:solidFill>
                  <a:effectLst/>
                  <a:uLnTx/>
                  <a:uFillTx/>
                  <a:ea typeface="黑体"/>
                  <a:cs typeface="Arial" pitchFamily="34" charset="0"/>
                </a:rPr>
                <a:t>Help</a:t>
              </a:r>
              <a:r>
                <a:rPr kumimoji="0" lang="en-US" altLang="zh-CN" sz="1500" b="1" i="1" u="none" strike="noStrike" kern="0" cap="none" spc="0" normalizeH="0" noProof="0" dirty="0">
                  <a:ln>
                    <a:noFill/>
                  </a:ln>
                  <a:solidFill>
                    <a:srgbClr val="002060"/>
                  </a:solidFill>
                  <a:effectLst/>
                  <a:uLnTx/>
                  <a:uFillTx/>
                  <a:ea typeface="黑体"/>
                  <a:cs typeface="Arial" pitchFamily="34" charset="0"/>
                </a:rPr>
                <a:t> project team analyze the small proof-of-concept data and determine if Phase III investment should be funded or not.</a:t>
              </a:r>
              <a:endParaRPr kumimoji="0" lang="en-US" altLang="zh-CN" sz="1500" b="1" i="1" u="none" strike="noStrike" kern="0" cap="none" spc="0" normalizeH="0" baseline="0" noProof="0" dirty="0">
                <a:ln>
                  <a:noFill/>
                </a:ln>
                <a:solidFill>
                  <a:srgbClr val="002060"/>
                </a:solidFill>
                <a:effectLst/>
                <a:uLnTx/>
                <a:uFillTx/>
                <a:ea typeface="黑体"/>
                <a:cs typeface="Arial" pitchFamily="34" charset="0"/>
              </a:endParaRPr>
            </a:p>
          </p:txBody>
        </p:sp>
        <p:sp>
          <p:nvSpPr>
            <p:cNvPr id="9" name="Rectangle 3">
              <a:extLst>
                <a:ext uri="{FF2B5EF4-FFF2-40B4-BE49-F238E27FC236}">
                  <a16:creationId xmlns:a16="http://schemas.microsoft.com/office/drawing/2014/main" id="{115EAE49-4E11-4CEC-8B10-95F3BFE1AB19}"/>
                </a:ext>
              </a:extLst>
            </p:cNvPr>
            <p:cNvSpPr>
              <a:spLocks noChangeArrowheads="1"/>
            </p:cNvSpPr>
            <p:nvPr/>
          </p:nvSpPr>
          <p:spPr bwMode="auto">
            <a:xfrm>
              <a:off x="961606" y="4676498"/>
              <a:ext cx="3803037" cy="307777"/>
            </a:xfrm>
            <a:prstGeom prst="rect">
              <a:avLst/>
            </a:prstGeom>
            <a:noFill/>
            <a:ln w="9525">
              <a:noFill/>
              <a:miter lim="800000"/>
              <a:headEnd/>
              <a:tailEnd/>
            </a:ln>
            <a:effectLst/>
          </p:spPr>
          <p:txBody>
            <a:bodyPr wrap="square">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ko-KR" sz="1400" b="1" i="0" u="sng" strike="noStrike" kern="0" cap="none" spc="0" normalizeH="0" baseline="0" noProof="0" dirty="0">
                  <a:ln>
                    <a:noFill/>
                  </a:ln>
                  <a:solidFill>
                    <a:srgbClr val="002060"/>
                  </a:solidFill>
                  <a:effectLst/>
                  <a:uLnTx/>
                  <a:uFillTx/>
                  <a:ea typeface="Gulim" pitchFamily="34" charset="-127"/>
                  <a:cs typeface="Arial" pitchFamily="34" charset="0"/>
                </a:rPr>
                <a:t>Overall Objective</a:t>
              </a:r>
            </a:p>
          </p:txBody>
        </p:sp>
      </p:grpSp>
      <p:graphicFrame>
        <p:nvGraphicFramePr>
          <p:cNvPr id="25" name="表格 25">
            <a:extLst>
              <a:ext uri="{FF2B5EF4-FFF2-40B4-BE49-F238E27FC236}">
                <a16:creationId xmlns:a16="http://schemas.microsoft.com/office/drawing/2014/main" id="{B53D4550-C959-459C-9F0B-2E02E36F1743}"/>
              </a:ext>
            </a:extLst>
          </p:cNvPr>
          <p:cNvGraphicFramePr>
            <a:graphicFrameLocks noGrp="1"/>
          </p:cNvGraphicFramePr>
          <p:nvPr>
            <p:extLst>
              <p:ext uri="{D42A27DB-BD31-4B8C-83A1-F6EECF244321}">
                <p14:modId xmlns:p14="http://schemas.microsoft.com/office/powerpoint/2010/main" val="826568131"/>
              </p:ext>
            </p:extLst>
          </p:nvPr>
        </p:nvGraphicFramePr>
        <p:xfrm>
          <a:off x="4302494" y="2718252"/>
          <a:ext cx="6226722" cy="1554480"/>
        </p:xfrm>
        <a:graphic>
          <a:graphicData uri="http://schemas.openxmlformats.org/drawingml/2006/table">
            <a:tbl>
              <a:tblPr firstRow="1" bandRow="1">
                <a:tableStyleId>{2D5ABB26-0587-4C30-8999-92F81FD0307C}</a:tableStyleId>
              </a:tblPr>
              <a:tblGrid>
                <a:gridCol w="1970680">
                  <a:extLst>
                    <a:ext uri="{9D8B030D-6E8A-4147-A177-3AD203B41FA5}">
                      <a16:colId xmlns:a16="http://schemas.microsoft.com/office/drawing/2014/main" val="3293622137"/>
                    </a:ext>
                  </a:extLst>
                </a:gridCol>
                <a:gridCol w="4256042">
                  <a:extLst>
                    <a:ext uri="{9D8B030D-6E8A-4147-A177-3AD203B41FA5}">
                      <a16:colId xmlns:a16="http://schemas.microsoft.com/office/drawing/2014/main" val="848897545"/>
                    </a:ext>
                  </a:extLst>
                </a:gridCol>
              </a:tblGrid>
              <a:tr h="266863">
                <a:tc>
                  <a:txBody>
                    <a:bodyPr/>
                    <a:lstStyle/>
                    <a:p>
                      <a:r>
                        <a:rPr lang="en-US" altLang="zh-CN" sz="1200" dirty="0"/>
                        <a:t>Drug</a:t>
                      </a:r>
                      <a:endParaRPr lang="zh-CN" altLang="en-US" sz="1200" dirty="0"/>
                    </a:p>
                  </a:txBody>
                  <a:tcPr>
                    <a:lnB w="12700" cap="flat" cmpd="sng" algn="ctr">
                      <a:solidFill>
                        <a:schemeClr val="tx1"/>
                      </a:solidFill>
                      <a:prstDash val="solid"/>
                      <a:round/>
                      <a:headEnd type="none" w="med" len="med"/>
                      <a:tailEnd type="none" w="med" len="med"/>
                    </a:lnB>
                  </a:tcPr>
                </a:tc>
                <a:tc>
                  <a:txBody>
                    <a:bodyPr/>
                    <a:lstStyle/>
                    <a:p>
                      <a:r>
                        <a:rPr lang="en-US" altLang="zh-CN" sz="1200" dirty="0" err="1"/>
                        <a:t>Superdupripine</a:t>
                      </a:r>
                      <a:endParaRPr lang="zh-CN" altLang="en-US"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9084794"/>
                  </a:ext>
                </a:extLst>
              </a:tr>
              <a:tr h="266863">
                <a:tc>
                  <a:txBody>
                    <a:bodyPr/>
                    <a:lstStyle/>
                    <a:p>
                      <a:r>
                        <a:rPr lang="en-US" altLang="zh-CN" sz="1200" dirty="0"/>
                        <a:t>Study type</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t>Randomized</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2400676"/>
                  </a:ext>
                </a:extLst>
              </a:tr>
              <a:tr h="266863">
                <a:tc>
                  <a:txBody>
                    <a:bodyPr/>
                    <a:lstStyle/>
                    <a:p>
                      <a:r>
                        <a:rPr lang="en-US" altLang="zh-CN" sz="1200" dirty="0"/>
                        <a:t>Enrollment </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444 patients</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6147028"/>
                  </a:ext>
                </a:extLst>
              </a:tr>
              <a:tr h="420535">
                <a:tc>
                  <a:txBody>
                    <a:bodyPr/>
                    <a:lstStyle/>
                    <a:p>
                      <a:r>
                        <a:rPr lang="en-US" altLang="zh-CN" sz="1200" dirty="0"/>
                        <a:t>Arm</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Active: </a:t>
                      </a:r>
                      <a:r>
                        <a:rPr lang="en-US" altLang="zh-CN" sz="1200" dirty="0" err="1"/>
                        <a:t>Superdupripine</a:t>
                      </a:r>
                      <a:endParaRPr lang="zh-CN" altLang="en-US" sz="1200" dirty="0"/>
                    </a:p>
                    <a:p>
                      <a:r>
                        <a:rPr lang="en-US" altLang="zh-CN" sz="1200" kern="1200" dirty="0">
                          <a:effectLst/>
                        </a:rPr>
                        <a:t>Comparator: placebo</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1222205"/>
                  </a:ext>
                </a:extLst>
              </a:tr>
              <a:tr h="2668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Targeting indication </a:t>
                      </a:r>
                    </a:p>
                  </a:txBody>
                  <a:tcPr>
                    <a:lnT w="12700" cap="flat" cmpd="sng" algn="ctr">
                      <a:solidFill>
                        <a:schemeClr val="tx1"/>
                      </a:solidFill>
                      <a:prstDash val="solid"/>
                      <a:round/>
                      <a:headEnd type="none" w="med" len="med"/>
                      <a:tailEnd type="none" w="med" len="med"/>
                    </a:lnT>
                  </a:tcPr>
                </a:tc>
                <a:tc>
                  <a:txBody>
                    <a:bodyPr/>
                    <a:lstStyle/>
                    <a:p>
                      <a:r>
                        <a:rPr lang="en-US" altLang="zh-CN" sz="1200" dirty="0"/>
                        <a:t>Recurrent serious nosebleeds </a:t>
                      </a:r>
                      <a:endParaRPr lang="zh-CN" altLang="en-US" sz="12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83292371"/>
                  </a:ext>
                </a:extLst>
              </a:tr>
            </a:tbl>
          </a:graphicData>
        </a:graphic>
      </p:graphicFrame>
      <p:sp>
        <p:nvSpPr>
          <p:cNvPr id="28" name="五边形 35">
            <a:extLst>
              <a:ext uri="{FF2B5EF4-FFF2-40B4-BE49-F238E27FC236}">
                <a16:creationId xmlns:a16="http://schemas.microsoft.com/office/drawing/2014/main" id="{51AE9FCE-5414-4C83-A0E8-792E2F5BFA3B}"/>
              </a:ext>
            </a:extLst>
          </p:cNvPr>
          <p:cNvSpPr/>
          <p:nvPr/>
        </p:nvSpPr>
        <p:spPr>
          <a:xfrm>
            <a:off x="814164" y="2761236"/>
            <a:ext cx="2478084" cy="983859"/>
          </a:xfrm>
          <a:prstGeom prst="homePlate">
            <a:avLst>
              <a:gd name="adj" fmla="val 28386"/>
            </a:avLst>
          </a:prstGeom>
          <a:no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solidFill>
                  <a:srgbClr val="002060"/>
                </a:solidFill>
                <a:latin typeface="Arial"/>
              </a:rPr>
              <a:t>Trial profile </a:t>
            </a:r>
            <a:endParaRPr lang="zh-CN" altLang="en-US" sz="1600" b="1" dirty="0">
              <a:solidFill>
                <a:srgbClr val="002060"/>
              </a:solidFill>
              <a:latin typeface="Arial"/>
            </a:endParaRPr>
          </a:p>
        </p:txBody>
      </p:sp>
      <p:sp>
        <p:nvSpPr>
          <p:cNvPr id="30" name="五边形 35">
            <a:extLst>
              <a:ext uri="{FF2B5EF4-FFF2-40B4-BE49-F238E27FC236}">
                <a16:creationId xmlns:a16="http://schemas.microsoft.com/office/drawing/2014/main" id="{F9AB2A6B-E730-4D91-AC3D-800FAE6ED01A}"/>
              </a:ext>
            </a:extLst>
          </p:cNvPr>
          <p:cNvSpPr/>
          <p:nvPr/>
        </p:nvSpPr>
        <p:spPr>
          <a:xfrm>
            <a:off x="814164" y="4673840"/>
            <a:ext cx="2478084" cy="983859"/>
          </a:xfrm>
          <a:prstGeom prst="homePlate">
            <a:avLst>
              <a:gd name="adj" fmla="val 28386"/>
            </a:avLst>
          </a:prstGeom>
          <a:no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b="1" dirty="0">
                <a:solidFill>
                  <a:srgbClr val="002060"/>
                </a:solidFill>
                <a:latin typeface="Arial"/>
              </a:rPr>
              <a:t>Objective breakdown</a:t>
            </a:r>
            <a:endParaRPr lang="zh-CN" altLang="en-US" sz="1600" b="1" dirty="0">
              <a:solidFill>
                <a:srgbClr val="002060"/>
              </a:solidFill>
              <a:latin typeface="Arial"/>
            </a:endParaRPr>
          </a:p>
        </p:txBody>
      </p:sp>
      <p:sp>
        <p:nvSpPr>
          <p:cNvPr id="31" name="矩形 30">
            <a:extLst>
              <a:ext uri="{FF2B5EF4-FFF2-40B4-BE49-F238E27FC236}">
                <a16:creationId xmlns:a16="http://schemas.microsoft.com/office/drawing/2014/main" id="{3C2E7A33-6EC2-4E88-A31A-D1924A2BC37D}"/>
              </a:ext>
            </a:extLst>
          </p:cNvPr>
          <p:cNvSpPr/>
          <p:nvPr/>
        </p:nvSpPr>
        <p:spPr>
          <a:xfrm>
            <a:off x="4302494" y="4523261"/>
            <a:ext cx="7007191" cy="1681718"/>
          </a:xfrm>
          <a:prstGeom prst="rect">
            <a:avLst/>
          </a:prstGeom>
          <a:noFill/>
          <a:ln w="25400" cap="flat" cmpd="sng" algn="ctr">
            <a:noFill/>
            <a:prstDash val="solid"/>
          </a:ln>
          <a:effectLst/>
        </p:spPr>
        <p:txBody>
          <a:bodyPr rtlCol="0" anchor="ctr"/>
          <a:lstStyle/>
          <a:p>
            <a:pPr marL="177800" marR="0" lvl="0" indent="-177800" defTabSz="914400" eaLnBrk="0" fontAlgn="base" latinLnBrk="0" hangingPunct="0">
              <a:lnSpc>
                <a:spcPct val="100000"/>
              </a:lnSpc>
              <a:spcBef>
                <a:spcPct val="50000"/>
              </a:spcBef>
              <a:spcAft>
                <a:spcPct val="0"/>
              </a:spcAft>
              <a:buClrTx/>
              <a:buSzTx/>
              <a:buFontTx/>
              <a:buChar char="•"/>
              <a:tabLst/>
              <a:defRPr/>
            </a:pPr>
            <a:r>
              <a:rPr lang="en-US" altLang="zh-CN" sz="1200" dirty="0">
                <a:ea typeface="宋体" pitchFamily="2" charset="-122"/>
              </a:rPr>
              <a:t>Profile the available data </a:t>
            </a:r>
          </a:p>
          <a:p>
            <a:pPr marL="177800" marR="0" lvl="0" indent="-177800" defTabSz="914400" eaLnBrk="0" fontAlgn="base" latinLnBrk="0" hangingPunct="0">
              <a:lnSpc>
                <a:spcPct val="100000"/>
              </a:lnSpc>
              <a:spcBef>
                <a:spcPct val="50000"/>
              </a:spcBef>
              <a:spcAft>
                <a:spcPct val="0"/>
              </a:spcAft>
              <a:buClrTx/>
              <a:buSzTx/>
              <a:buFontTx/>
              <a:buChar char="•"/>
              <a:tabLst/>
              <a:defRPr/>
            </a:pPr>
            <a:r>
              <a:rPr lang="en-US" altLang="zh-CN" sz="1200" dirty="0">
                <a:ea typeface="宋体" pitchFamily="2" charset="-122"/>
              </a:rPr>
              <a:t>Explore the available data </a:t>
            </a:r>
          </a:p>
          <a:p>
            <a:pPr marL="177800" indent="-177800" eaLnBrk="0" fontAlgn="base" hangingPunct="0">
              <a:spcBef>
                <a:spcPct val="50000"/>
              </a:spcBef>
              <a:spcAft>
                <a:spcPct val="0"/>
              </a:spcAft>
              <a:buFontTx/>
              <a:buChar char="•"/>
              <a:defRPr/>
            </a:pPr>
            <a:r>
              <a:rPr lang="en-US" altLang="zh-CN" sz="1200" dirty="0">
                <a:ea typeface="宋体" pitchFamily="2" charset="-122"/>
              </a:rPr>
              <a:t>Model the data and identify the risk factors or quantify the impact of predictors</a:t>
            </a:r>
          </a:p>
          <a:p>
            <a:pPr marL="177800" indent="-177800" eaLnBrk="0" fontAlgn="base" hangingPunct="0">
              <a:spcBef>
                <a:spcPct val="50000"/>
              </a:spcBef>
              <a:spcAft>
                <a:spcPct val="0"/>
              </a:spcAft>
              <a:buFontTx/>
              <a:buChar char="•"/>
              <a:defRPr/>
            </a:pPr>
            <a:r>
              <a:rPr lang="en-US" altLang="zh-CN" sz="1200" dirty="0">
                <a:ea typeface="宋体" pitchFamily="2" charset="-122"/>
              </a:rPr>
              <a:t>Suggest whether phase III study is deserved and if yes, how to move ahead to phase III study</a:t>
            </a:r>
          </a:p>
          <a:p>
            <a:pPr marL="635000" lvl="1" indent="-177800" eaLnBrk="0" fontAlgn="base" hangingPunct="0">
              <a:spcBef>
                <a:spcPct val="50000"/>
              </a:spcBef>
              <a:spcAft>
                <a:spcPct val="0"/>
              </a:spcAft>
              <a:buFont typeface="Tahoma" panose="020B0604030504040204" pitchFamily="34" charset="0"/>
              <a:buChar char="‐"/>
              <a:defRPr/>
            </a:pPr>
            <a:r>
              <a:rPr lang="en-US" altLang="zh-CN" sz="1200" dirty="0">
                <a:ea typeface="宋体" pitchFamily="2" charset="-122"/>
              </a:rPr>
              <a:t>threshold of high mucus viscosity group </a:t>
            </a:r>
          </a:p>
          <a:p>
            <a:pPr marL="635000" lvl="1" indent="-177800" eaLnBrk="0" fontAlgn="base" hangingPunct="0">
              <a:spcBef>
                <a:spcPct val="50000"/>
              </a:spcBef>
              <a:spcAft>
                <a:spcPct val="0"/>
              </a:spcAft>
              <a:buFont typeface="Tahoma" panose="020B0604030504040204" pitchFamily="34" charset="0"/>
              <a:buChar char="‐"/>
              <a:defRPr/>
            </a:pPr>
            <a:r>
              <a:rPr lang="en-US" altLang="zh-CN" sz="1200" dirty="0">
                <a:ea typeface="宋体" pitchFamily="2" charset="-122"/>
              </a:rPr>
              <a:t>Paper tissue use group  </a:t>
            </a:r>
            <a:endParaRPr kumimoji="0" lang="zh-CN" altLang="en-US" sz="1100" b="0" i="0" u="none" strike="noStrike" kern="0" cap="none" spc="0" normalizeH="0" baseline="0" noProof="0" dirty="0">
              <a:ln>
                <a:noFill/>
              </a:ln>
              <a:solidFill>
                <a:srgbClr val="002060"/>
              </a:solidFill>
              <a:effectLst/>
              <a:uLnTx/>
              <a:uFillTx/>
              <a:latin typeface="+mj-lt"/>
              <a:ea typeface="+mn-ea"/>
              <a:cs typeface="+mn-cs"/>
            </a:endParaRPr>
          </a:p>
        </p:txBody>
      </p:sp>
      <p:cxnSp>
        <p:nvCxnSpPr>
          <p:cNvPr id="33" name="直接连接符 32">
            <a:extLst>
              <a:ext uri="{FF2B5EF4-FFF2-40B4-BE49-F238E27FC236}">
                <a16:creationId xmlns:a16="http://schemas.microsoft.com/office/drawing/2014/main" id="{1B1D80B9-85EE-437E-9860-579942224721}"/>
              </a:ext>
            </a:extLst>
          </p:cNvPr>
          <p:cNvCxnSpPr/>
          <p:nvPr/>
        </p:nvCxnSpPr>
        <p:spPr>
          <a:xfrm>
            <a:off x="616736" y="4437247"/>
            <a:ext cx="10260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37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图表 17">
            <a:extLst>
              <a:ext uri="{FF2B5EF4-FFF2-40B4-BE49-F238E27FC236}">
                <a16:creationId xmlns:a16="http://schemas.microsoft.com/office/drawing/2014/main" id="{9E6305F9-E0D1-4F70-8266-43739DC2C8E8}"/>
              </a:ext>
            </a:extLst>
          </p:cNvPr>
          <p:cNvGraphicFramePr/>
          <p:nvPr>
            <p:extLst>
              <p:ext uri="{D42A27DB-BD31-4B8C-83A1-F6EECF244321}">
                <p14:modId xmlns:p14="http://schemas.microsoft.com/office/powerpoint/2010/main" val="2739200123"/>
              </p:ext>
            </p:extLst>
          </p:nvPr>
        </p:nvGraphicFramePr>
        <p:xfrm>
          <a:off x="5201882" y="2579888"/>
          <a:ext cx="3578420" cy="36368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a:extLst>
              <a:ext uri="{FF2B5EF4-FFF2-40B4-BE49-F238E27FC236}">
                <a16:creationId xmlns:a16="http://schemas.microsoft.com/office/drawing/2014/main" id="{73C1D948-A27A-4DE3-83AC-8205CD79D347}"/>
              </a:ext>
            </a:extLst>
          </p:cNvPr>
          <p:cNvGraphicFramePr/>
          <p:nvPr>
            <p:extLst>
              <p:ext uri="{D42A27DB-BD31-4B8C-83A1-F6EECF244321}">
                <p14:modId xmlns:p14="http://schemas.microsoft.com/office/powerpoint/2010/main" val="3660404078"/>
              </p:ext>
            </p:extLst>
          </p:nvPr>
        </p:nvGraphicFramePr>
        <p:xfrm>
          <a:off x="8780302" y="2538567"/>
          <a:ext cx="2623924" cy="3307104"/>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 Placeholder 1"/>
          <p:cNvSpPr>
            <a:spLocks noGrp="1"/>
          </p:cNvSpPr>
          <p:nvPr>
            <p:ph type="body" sz="quarter" idx="16"/>
          </p:nvPr>
        </p:nvSpPr>
        <p:spPr/>
        <p:txBody>
          <a:bodyPr/>
          <a:lstStyle/>
          <a:p>
            <a:r>
              <a:rPr lang="en-US" altLang="zh-CN" dirty="0"/>
              <a:t>demographic data profiling</a:t>
            </a:r>
            <a:endParaRPr lang="en-US" dirty="0"/>
          </a:p>
        </p:txBody>
      </p:sp>
      <p:sp>
        <p:nvSpPr>
          <p:cNvPr id="3" name="Title 2"/>
          <p:cNvSpPr>
            <a:spLocks noGrp="1"/>
          </p:cNvSpPr>
          <p:nvPr>
            <p:ph type="title"/>
          </p:nvPr>
        </p:nvSpPr>
        <p:spPr/>
        <p:txBody>
          <a:bodyPr/>
          <a:lstStyle/>
          <a:p>
            <a:r>
              <a:rPr lang="en-US" dirty="0"/>
              <a:t>Understanding the </a:t>
            </a:r>
            <a:r>
              <a:rPr lang="en-US" altLang="zh-CN" dirty="0"/>
              <a:t>data</a:t>
            </a:r>
            <a:endParaRPr lang="en-US" dirty="0"/>
          </a:p>
        </p:txBody>
      </p:sp>
      <p:sp>
        <p:nvSpPr>
          <p:cNvPr id="4" name="Content Placeholder 3"/>
          <p:cNvSpPr>
            <a:spLocks noGrp="1"/>
          </p:cNvSpPr>
          <p:nvPr>
            <p:ph idx="1"/>
          </p:nvPr>
        </p:nvSpPr>
        <p:spPr>
          <a:xfrm>
            <a:off x="409897" y="2525757"/>
            <a:ext cx="4045503" cy="750538"/>
          </a:xfrm>
        </p:spPr>
        <p:txBody>
          <a:bodyPr/>
          <a:lstStyle/>
          <a:p>
            <a:r>
              <a:rPr lang="en-US" sz="1200" dirty="0"/>
              <a:t>In total, 444 patients are enrolled, with balanced patients size across 2 arms.</a:t>
            </a:r>
          </a:p>
          <a:p>
            <a:r>
              <a:rPr lang="en-US" sz="1200" dirty="0"/>
              <a:t>Assuming the visit period is 365 days, ~87% of patients finished completed follow-up visits. </a:t>
            </a:r>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sp>
        <p:nvSpPr>
          <p:cNvPr id="14" name="Content Placeholder 3">
            <a:extLst>
              <a:ext uri="{FF2B5EF4-FFF2-40B4-BE49-F238E27FC236}">
                <a16:creationId xmlns:a16="http://schemas.microsoft.com/office/drawing/2014/main" id="{D26929B0-826F-4237-B9C3-C0FC4D54D3F2}"/>
              </a:ext>
            </a:extLst>
          </p:cNvPr>
          <p:cNvSpPr txBox="1">
            <a:spLocks/>
          </p:cNvSpPr>
          <p:nvPr/>
        </p:nvSpPr>
        <p:spPr>
          <a:xfrm>
            <a:off x="4942765" y="1423027"/>
            <a:ext cx="6996218" cy="4814140"/>
          </a:xfrm>
          <a:prstGeom prst="rect">
            <a:avLst/>
          </a:prstGeom>
          <a:ln>
            <a:solidFill>
              <a:schemeClr val="bg1">
                <a:lumMod val="7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The patients recruitment covered 10 countries, and H, B, A are top 3 countries with the most patients. </a:t>
            </a:r>
          </a:p>
          <a:p>
            <a:r>
              <a:rPr lang="en-US" altLang="zh-CN" sz="1200" dirty="0"/>
              <a:t>Blue-eyes patients dominated the patients recruitment, and eye color of 10%+ patients are missing. </a:t>
            </a:r>
            <a:endParaRPr lang="en-US" sz="1200" dirty="0"/>
          </a:p>
          <a:p>
            <a:r>
              <a:rPr lang="en-US" sz="1200" dirty="0"/>
              <a:t>No significance was observed for countries distribution and eye color between 2 arms.</a:t>
            </a:r>
          </a:p>
        </p:txBody>
      </p:sp>
      <p:sp>
        <p:nvSpPr>
          <p:cNvPr id="6" name="文本框 5">
            <a:extLst>
              <a:ext uri="{FF2B5EF4-FFF2-40B4-BE49-F238E27FC236}">
                <a16:creationId xmlns:a16="http://schemas.microsoft.com/office/drawing/2014/main" id="{31832380-0239-41BA-9554-1579D6A178EB}"/>
              </a:ext>
            </a:extLst>
          </p:cNvPr>
          <p:cNvSpPr txBox="1"/>
          <p:nvPr/>
        </p:nvSpPr>
        <p:spPr>
          <a:xfrm>
            <a:off x="6956840" y="5218693"/>
            <a:ext cx="2499920" cy="246221"/>
          </a:xfrm>
          <a:prstGeom prst="rect">
            <a:avLst/>
          </a:prstGeom>
          <a:noFill/>
        </p:spPr>
        <p:txBody>
          <a:bodyPr wrap="square" rtlCol="0">
            <a:spAutoFit/>
          </a:bodyPr>
          <a:lstStyle/>
          <a:p>
            <a:r>
              <a:rPr lang="en-US" altLang="zh-CN" sz="1000" dirty="0"/>
              <a:t>P=0.7248</a:t>
            </a:r>
            <a:endParaRPr lang="zh-CN" altLang="en-US" sz="1000" dirty="0" err="1"/>
          </a:p>
        </p:txBody>
      </p:sp>
      <p:sp>
        <p:nvSpPr>
          <p:cNvPr id="16" name="文本框 15">
            <a:extLst>
              <a:ext uri="{FF2B5EF4-FFF2-40B4-BE49-F238E27FC236}">
                <a16:creationId xmlns:a16="http://schemas.microsoft.com/office/drawing/2014/main" id="{859386F2-40FA-4CD4-BBB8-27D29D80C210}"/>
              </a:ext>
            </a:extLst>
          </p:cNvPr>
          <p:cNvSpPr txBox="1"/>
          <p:nvPr/>
        </p:nvSpPr>
        <p:spPr>
          <a:xfrm>
            <a:off x="10454837" y="5059193"/>
            <a:ext cx="1114729" cy="400110"/>
          </a:xfrm>
          <a:prstGeom prst="rect">
            <a:avLst/>
          </a:prstGeom>
          <a:noFill/>
        </p:spPr>
        <p:txBody>
          <a:bodyPr wrap="square" rtlCol="0">
            <a:spAutoFit/>
          </a:bodyPr>
          <a:lstStyle/>
          <a:p>
            <a:r>
              <a:rPr lang="en-US" altLang="zh-CN" sz="1000" dirty="0"/>
              <a:t>P=0.0779</a:t>
            </a:r>
            <a:endParaRPr lang="en-US" altLang="zh-CN" sz="1000" dirty="0">
              <a:latin typeface="MYingHei_18030_C-Medium" panose="020A0304000101010101" pitchFamily="18" charset="-122"/>
              <a:ea typeface="MYingHei_18030_C-Medium" panose="020A0304000101010101" pitchFamily="18" charset="-122"/>
            </a:endParaRPr>
          </a:p>
          <a:p>
            <a:endParaRPr lang="zh-CN" altLang="en-US" sz="1000" b="1" dirty="0" err="1"/>
          </a:p>
        </p:txBody>
      </p:sp>
      <p:cxnSp>
        <p:nvCxnSpPr>
          <p:cNvPr id="23" name="直接连接符 22">
            <a:extLst>
              <a:ext uri="{FF2B5EF4-FFF2-40B4-BE49-F238E27FC236}">
                <a16:creationId xmlns:a16="http://schemas.microsoft.com/office/drawing/2014/main" id="{4983AB68-60F2-4155-AB37-3D2ECD909357}"/>
              </a:ext>
            </a:extLst>
          </p:cNvPr>
          <p:cNvCxnSpPr/>
          <p:nvPr/>
        </p:nvCxnSpPr>
        <p:spPr>
          <a:xfrm>
            <a:off x="5274644" y="2538567"/>
            <a:ext cx="62949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59A08A27-E62E-479E-A9C5-44B98673621F}"/>
              </a:ext>
            </a:extLst>
          </p:cNvPr>
          <p:cNvPicPr>
            <a:picLocks noChangeAspect="1"/>
          </p:cNvPicPr>
          <p:nvPr/>
        </p:nvPicPr>
        <p:blipFill>
          <a:blip r:embed="rId4"/>
          <a:stretch>
            <a:fillRect/>
          </a:stretch>
        </p:blipFill>
        <p:spPr>
          <a:xfrm>
            <a:off x="409897" y="4049126"/>
            <a:ext cx="4336121" cy="1210122"/>
          </a:xfrm>
          <a:prstGeom prst="rect">
            <a:avLst/>
          </a:prstGeom>
        </p:spPr>
      </p:pic>
    </p:spTree>
    <p:extLst>
      <p:ext uri="{BB962C8B-B14F-4D97-AF65-F5344CB8AC3E}">
        <p14:creationId xmlns:p14="http://schemas.microsoft.com/office/powerpoint/2010/main" val="298093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Baseline info profiling </a:t>
            </a:r>
          </a:p>
        </p:txBody>
      </p:sp>
      <p:sp>
        <p:nvSpPr>
          <p:cNvPr id="3" name="Title 2"/>
          <p:cNvSpPr>
            <a:spLocks noGrp="1"/>
          </p:cNvSpPr>
          <p:nvPr>
            <p:ph type="title"/>
          </p:nvPr>
        </p:nvSpPr>
        <p:spPr/>
        <p:txBody>
          <a:bodyPr/>
          <a:lstStyle/>
          <a:p>
            <a:r>
              <a:rPr lang="en-US" dirty="0"/>
              <a:t>Understanding the </a:t>
            </a:r>
            <a:r>
              <a:rPr lang="en-US" altLang="zh-CN" dirty="0"/>
              <a:t>data (</a:t>
            </a:r>
            <a:r>
              <a:rPr lang="en-US" altLang="zh-CN" dirty="0" err="1"/>
              <a:t>contd</a:t>
            </a:r>
            <a:r>
              <a:rPr lang="en-US" altLang="zh-CN" dirty="0"/>
              <a:t>)</a:t>
            </a:r>
            <a:endParaRPr lang="en-US" dirty="0"/>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pic>
        <p:nvPicPr>
          <p:cNvPr id="11" name="图片 10">
            <a:extLst>
              <a:ext uri="{FF2B5EF4-FFF2-40B4-BE49-F238E27FC236}">
                <a16:creationId xmlns:a16="http://schemas.microsoft.com/office/drawing/2014/main" id="{6048B894-97E5-42B1-96A9-BABE822B3DC3}"/>
              </a:ext>
            </a:extLst>
          </p:cNvPr>
          <p:cNvPicPr>
            <a:picLocks noChangeAspect="1"/>
          </p:cNvPicPr>
          <p:nvPr/>
        </p:nvPicPr>
        <p:blipFill>
          <a:blip r:embed="rId2"/>
          <a:stretch>
            <a:fillRect/>
          </a:stretch>
        </p:blipFill>
        <p:spPr>
          <a:xfrm>
            <a:off x="528752" y="3301535"/>
            <a:ext cx="3762715" cy="2822035"/>
          </a:xfrm>
          <a:prstGeom prst="rect">
            <a:avLst/>
          </a:prstGeom>
        </p:spPr>
      </p:pic>
      <p:sp>
        <p:nvSpPr>
          <p:cNvPr id="17" name="Content Placeholder 3">
            <a:extLst>
              <a:ext uri="{FF2B5EF4-FFF2-40B4-BE49-F238E27FC236}">
                <a16:creationId xmlns:a16="http://schemas.microsoft.com/office/drawing/2014/main" id="{F1BB18A6-935D-4DC2-A1F4-C408D5723EA7}"/>
              </a:ext>
            </a:extLst>
          </p:cNvPr>
          <p:cNvSpPr txBox="1">
            <a:spLocks/>
          </p:cNvSpPr>
          <p:nvPr/>
        </p:nvSpPr>
        <p:spPr>
          <a:xfrm>
            <a:off x="384693" y="2003560"/>
            <a:ext cx="4100362" cy="4284000"/>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No significance was observed in terms of nosebleeds at baseline between 2 arms.</a:t>
            </a:r>
          </a:p>
        </p:txBody>
      </p:sp>
      <p:sp>
        <p:nvSpPr>
          <p:cNvPr id="15" name="文本框 14">
            <a:extLst>
              <a:ext uri="{FF2B5EF4-FFF2-40B4-BE49-F238E27FC236}">
                <a16:creationId xmlns:a16="http://schemas.microsoft.com/office/drawing/2014/main" id="{9DDEAA10-A3D7-4186-9F9C-63CFB04B481D}"/>
              </a:ext>
            </a:extLst>
          </p:cNvPr>
          <p:cNvSpPr txBox="1"/>
          <p:nvPr/>
        </p:nvSpPr>
        <p:spPr>
          <a:xfrm>
            <a:off x="2775798" y="3683863"/>
            <a:ext cx="1246163" cy="246221"/>
          </a:xfrm>
          <a:prstGeom prst="rect">
            <a:avLst/>
          </a:prstGeom>
          <a:noFill/>
        </p:spPr>
        <p:txBody>
          <a:bodyPr wrap="square" rtlCol="0">
            <a:spAutoFit/>
          </a:bodyPr>
          <a:lstStyle/>
          <a:p>
            <a:r>
              <a:rPr lang="en-US" altLang="zh-CN" sz="1000" dirty="0"/>
              <a:t>P=</a:t>
            </a:r>
            <a:r>
              <a:rPr lang="en-US" altLang="zh-CN" sz="1000" dirty="0">
                <a:ea typeface="MYingHei_18030_C-Medium" panose="020A0304000101010101" pitchFamily="18" charset="-122"/>
              </a:rPr>
              <a:t>0.2402</a:t>
            </a:r>
            <a:endParaRPr lang="zh-CN" altLang="en-US" sz="1000" dirty="0" err="1"/>
          </a:p>
        </p:txBody>
      </p:sp>
      <p:sp>
        <p:nvSpPr>
          <p:cNvPr id="4" name="文本框 3">
            <a:extLst>
              <a:ext uri="{FF2B5EF4-FFF2-40B4-BE49-F238E27FC236}">
                <a16:creationId xmlns:a16="http://schemas.microsoft.com/office/drawing/2014/main" id="{23BEB3D7-B2A1-4F13-84D0-DA823596BC01}"/>
              </a:ext>
            </a:extLst>
          </p:cNvPr>
          <p:cNvSpPr txBox="1"/>
          <p:nvPr/>
        </p:nvSpPr>
        <p:spPr>
          <a:xfrm>
            <a:off x="1106586" y="1606501"/>
            <a:ext cx="2502569" cy="276999"/>
          </a:xfrm>
          <a:prstGeom prst="rect">
            <a:avLst/>
          </a:prstGeom>
          <a:noFill/>
        </p:spPr>
        <p:txBody>
          <a:bodyPr wrap="square" rtlCol="0">
            <a:spAutoFit/>
          </a:bodyPr>
          <a:lstStyle/>
          <a:p>
            <a:r>
              <a:rPr lang="en-US" altLang="zh-CN" sz="1200" b="1" u="sng" dirty="0"/>
              <a:t>Continuous variables profiling</a:t>
            </a:r>
            <a:endParaRPr lang="zh-CN" altLang="en-US" sz="1200" b="1" u="sng" dirty="0" err="1"/>
          </a:p>
        </p:txBody>
      </p:sp>
      <p:pic>
        <p:nvPicPr>
          <p:cNvPr id="14" name="图片 13">
            <a:extLst>
              <a:ext uri="{FF2B5EF4-FFF2-40B4-BE49-F238E27FC236}">
                <a16:creationId xmlns:a16="http://schemas.microsoft.com/office/drawing/2014/main" id="{FDD74C96-2AB9-4470-B3A6-4CB8F5F09C9F}"/>
              </a:ext>
            </a:extLst>
          </p:cNvPr>
          <p:cNvPicPr>
            <a:picLocks noChangeAspect="1"/>
          </p:cNvPicPr>
          <p:nvPr/>
        </p:nvPicPr>
        <p:blipFill>
          <a:blip r:embed="rId3"/>
          <a:stretch>
            <a:fillRect/>
          </a:stretch>
        </p:blipFill>
        <p:spPr>
          <a:xfrm>
            <a:off x="528753" y="2664671"/>
            <a:ext cx="3762715" cy="482946"/>
          </a:xfrm>
          <a:prstGeom prst="rect">
            <a:avLst/>
          </a:prstGeom>
        </p:spPr>
      </p:pic>
      <p:sp>
        <p:nvSpPr>
          <p:cNvPr id="21" name="文本框 20">
            <a:extLst>
              <a:ext uri="{FF2B5EF4-FFF2-40B4-BE49-F238E27FC236}">
                <a16:creationId xmlns:a16="http://schemas.microsoft.com/office/drawing/2014/main" id="{CC160AFA-A82D-4300-BDA1-78C08DBE9592}"/>
              </a:ext>
            </a:extLst>
          </p:cNvPr>
          <p:cNvSpPr txBox="1"/>
          <p:nvPr/>
        </p:nvSpPr>
        <p:spPr>
          <a:xfrm>
            <a:off x="6736079" y="1617044"/>
            <a:ext cx="2502569" cy="276999"/>
          </a:xfrm>
          <a:prstGeom prst="rect">
            <a:avLst/>
          </a:prstGeom>
          <a:noFill/>
        </p:spPr>
        <p:txBody>
          <a:bodyPr wrap="square" rtlCol="0">
            <a:spAutoFit/>
          </a:bodyPr>
          <a:lstStyle/>
          <a:p>
            <a:r>
              <a:rPr lang="en-US" altLang="zh-CN" sz="1200" b="1" u="sng" dirty="0"/>
              <a:t>Categorical variables profiling</a:t>
            </a:r>
            <a:endParaRPr lang="zh-CN" altLang="en-US" sz="1200" b="1" u="sng" dirty="0" err="1"/>
          </a:p>
        </p:txBody>
      </p:sp>
      <p:sp>
        <p:nvSpPr>
          <p:cNvPr id="22" name="Content Placeholder 3">
            <a:extLst>
              <a:ext uri="{FF2B5EF4-FFF2-40B4-BE49-F238E27FC236}">
                <a16:creationId xmlns:a16="http://schemas.microsoft.com/office/drawing/2014/main" id="{91C35165-FD88-479A-A38C-6F1A5AC456A9}"/>
              </a:ext>
            </a:extLst>
          </p:cNvPr>
          <p:cNvSpPr txBox="1">
            <a:spLocks/>
          </p:cNvSpPr>
          <p:nvPr/>
        </p:nvSpPr>
        <p:spPr>
          <a:xfrm>
            <a:off x="5185832" y="2003561"/>
            <a:ext cx="6477415" cy="4284000"/>
          </a:xfrm>
          <a:prstGeom prst="rect">
            <a:avLst/>
          </a:prstGeom>
          <a:ln>
            <a:solidFill>
              <a:schemeClr val="bg1">
                <a:lumMod val="85000"/>
              </a:schemeClr>
            </a:solidFill>
          </a:ln>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Above 95% of patients suffered from 2-3 nosebleeds in previous year at baseline.</a:t>
            </a:r>
          </a:p>
          <a:p>
            <a:r>
              <a:rPr lang="en-US" sz="1200" dirty="0"/>
              <a:t>No significance was observed in terms of tissue use and nosebleeds at baseline between 2 arms.</a:t>
            </a:r>
          </a:p>
        </p:txBody>
      </p:sp>
      <p:graphicFrame>
        <p:nvGraphicFramePr>
          <p:cNvPr id="24" name="图表 23">
            <a:extLst>
              <a:ext uri="{FF2B5EF4-FFF2-40B4-BE49-F238E27FC236}">
                <a16:creationId xmlns:a16="http://schemas.microsoft.com/office/drawing/2014/main" id="{80B971AC-8D5F-4F0D-9EDA-8E6B6324EAE9}"/>
              </a:ext>
            </a:extLst>
          </p:cNvPr>
          <p:cNvGraphicFramePr/>
          <p:nvPr>
            <p:extLst>
              <p:ext uri="{D42A27DB-BD31-4B8C-83A1-F6EECF244321}">
                <p14:modId xmlns:p14="http://schemas.microsoft.com/office/powerpoint/2010/main" val="1295040852"/>
              </p:ext>
            </p:extLst>
          </p:nvPr>
        </p:nvGraphicFramePr>
        <p:xfrm>
          <a:off x="5298522" y="3147618"/>
          <a:ext cx="2778751" cy="1790142"/>
        </p:xfrm>
        <a:graphic>
          <a:graphicData uri="http://schemas.openxmlformats.org/drawingml/2006/chart">
            <c:chart xmlns:c="http://schemas.openxmlformats.org/drawingml/2006/chart" xmlns:r="http://schemas.openxmlformats.org/officeDocument/2006/relationships" r:id="rId4"/>
          </a:graphicData>
        </a:graphic>
      </p:graphicFrame>
      <p:sp>
        <p:nvSpPr>
          <p:cNvPr id="25" name="文本框 24">
            <a:extLst>
              <a:ext uri="{FF2B5EF4-FFF2-40B4-BE49-F238E27FC236}">
                <a16:creationId xmlns:a16="http://schemas.microsoft.com/office/drawing/2014/main" id="{982D4D73-853C-41D1-8E5E-500FD8786FBA}"/>
              </a:ext>
            </a:extLst>
          </p:cNvPr>
          <p:cNvSpPr txBox="1"/>
          <p:nvPr/>
        </p:nvSpPr>
        <p:spPr>
          <a:xfrm>
            <a:off x="6246146" y="5038057"/>
            <a:ext cx="1223058" cy="246221"/>
          </a:xfrm>
          <a:prstGeom prst="rect">
            <a:avLst/>
          </a:prstGeom>
          <a:noFill/>
        </p:spPr>
        <p:txBody>
          <a:bodyPr wrap="square" rtlCol="0">
            <a:spAutoFit/>
          </a:bodyPr>
          <a:lstStyle/>
          <a:p>
            <a:r>
              <a:rPr lang="en-US" altLang="zh-CN" sz="1000" dirty="0">
                <a:latin typeface="+mj-lt"/>
              </a:rPr>
              <a:t>P=</a:t>
            </a:r>
            <a:r>
              <a:rPr lang="en-US" altLang="zh-CN" sz="1000" dirty="0">
                <a:latin typeface="+mj-lt"/>
                <a:ea typeface="MYingHei_18030_C-Medium" panose="020A0304000101010101" pitchFamily="18" charset="-122"/>
              </a:rPr>
              <a:t>0.9157</a:t>
            </a:r>
            <a:endParaRPr lang="zh-CN" altLang="en-US" sz="1000" dirty="0" err="1">
              <a:latin typeface="+mj-lt"/>
            </a:endParaRPr>
          </a:p>
        </p:txBody>
      </p:sp>
      <p:graphicFrame>
        <p:nvGraphicFramePr>
          <p:cNvPr id="27" name="图表 26">
            <a:extLst>
              <a:ext uri="{FF2B5EF4-FFF2-40B4-BE49-F238E27FC236}">
                <a16:creationId xmlns:a16="http://schemas.microsoft.com/office/drawing/2014/main" id="{F5354135-4D45-491E-BAFB-BA4FEEB4C449}"/>
              </a:ext>
            </a:extLst>
          </p:cNvPr>
          <p:cNvGraphicFramePr/>
          <p:nvPr>
            <p:extLst>
              <p:ext uri="{D42A27DB-BD31-4B8C-83A1-F6EECF244321}">
                <p14:modId xmlns:p14="http://schemas.microsoft.com/office/powerpoint/2010/main" val="1567824305"/>
              </p:ext>
            </p:extLst>
          </p:nvPr>
        </p:nvGraphicFramePr>
        <p:xfrm>
          <a:off x="8716889" y="3147617"/>
          <a:ext cx="2554293" cy="3066442"/>
        </p:xfrm>
        <a:graphic>
          <a:graphicData uri="http://schemas.openxmlformats.org/drawingml/2006/chart">
            <c:chart xmlns:c="http://schemas.openxmlformats.org/drawingml/2006/chart" xmlns:r="http://schemas.openxmlformats.org/officeDocument/2006/relationships" r:id="rId5"/>
          </a:graphicData>
        </a:graphic>
      </p:graphicFrame>
      <p:sp>
        <p:nvSpPr>
          <p:cNvPr id="28" name="文本框 27">
            <a:extLst>
              <a:ext uri="{FF2B5EF4-FFF2-40B4-BE49-F238E27FC236}">
                <a16:creationId xmlns:a16="http://schemas.microsoft.com/office/drawing/2014/main" id="{E9ED2818-841F-4134-BFEC-A63D2F4399C9}"/>
              </a:ext>
            </a:extLst>
          </p:cNvPr>
          <p:cNvSpPr txBox="1"/>
          <p:nvPr/>
        </p:nvSpPr>
        <p:spPr>
          <a:xfrm>
            <a:off x="9682455" y="5051727"/>
            <a:ext cx="943836" cy="246221"/>
          </a:xfrm>
          <a:prstGeom prst="rect">
            <a:avLst/>
          </a:prstGeom>
          <a:noFill/>
        </p:spPr>
        <p:txBody>
          <a:bodyPr wrap="square" rtlCol="0">
            <a:spAutoFit/>
          </a:bodyPr>
          <a:lstStyle/>
          <a:p>
            <a:r>
              <a:rPr lang="en-US" altLang="zh-CN" sz="1000" dirty="0">
                <a:latin typeface="+mj-lt"/>
              </a:rPr>
              <a:t>P=</a:t>
            </a:r>
            <a:r>
              <a:rPr lang="en-US" altLang="zh-CN" sz="1000" dirty="0">
                <a:latin typeface="+mj-lt"/>
                <a:ea typeface="MYingHei_18030_C-Medium" panose="020A0304000101010101" pitchFamily="18" charset="-122"/>
              </a:rPr>
              <a:t>0.2865</a:t>
            </a:r>
            <a:endParaRPr lang="zh-CN" altLang="en-US" sz="1000" dirty="0" err="1">
              <a:latin typeface="+mj-lt"/>
            </a:endParaRPr>
          </a:p>
        </p:txBody>
      </p:sp>
    </p:spTree>
    <p:extLst>
      <p:ext uri="{BB962C8B-B14F-4D97-AF65-F5344CB8AC3E}">
        <p14:creationId xmlns:p14="http://schemas.microsoft.com/office/powerpoint/2010/main" val="1124979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Interaction effect exploration of important variables </a:t>
            </a:r>
          </a:p>
        </p:txBody>
      </p:sp>
      <p:sp>
        <p:nvSpPr>
          <p:cNvPr id="3" name="Title 2"/>
          <p:cNvSpPr>
            <a:spLocks noGrp="1"/>
          </p:cNvSpPr>
          <p:nvPr>
            <p:ph type="title"/>
          </p:nvPr>
        </p:nvSpPr>
        <p:spPr/>
        <p:txBody>
          <a:bodyPr/>
          <a:lstStyle/>
          <a:p>
            <a:r>
              <a:rPr lang="en-US" dirty="0"/>
              <a:t>Understanding the </a:t>
            </a:r>
            <a:r>
              <a:rPr lang="en-US" altLang="zh-CN" dirty="0"/>
              <a:t>data (</a:t>
            </a:r>
            <a:r>
              <a:rPr lang="en-US" altLang="zh-CN" dirty="0" err="1"/>
              <a:t>contd</a:t>
            </a:r>
            <a:r>
              <a:rPr lang="en-US" altLang="zh-CN" dirty="0"/>
              <a:t>)</a:t>
            </a:r>
            <a:endParaRPr lang="en-US" dirty="0"/>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sp>
        <p:nvSpPr>
          <p:cNvPr id="12" name="Content Placeholder 3">
            <a:extLst>
              <a:ext uri="{FF2B5EF4-FFF2-40B4-BE49-F238E27FC236}">
                <a16:creationId xmlns:a16="http://schemas.microsoft.com/office/drawing/2014/main" id="{9F6D8502-608F-484F-818F-0A98143BD6CD}"/>
              </a:ext>
            </a:extLst>
          </p:cNvPr>
          <p:cNvSpPr txBox="1">
            <a:spLocks/>
          </p:cNvSpPr>
          <p:nvPr/>
        </p:nvSpPr>
        <p:spPr>
          <a:xfrm>
            <a:off x="552411" y="3619126"/>
            <a:ext cx="4796056" cy="1357080"/>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Right chart indicates the high heterogeneity of nasal mucus viscosity average, among different outcome groups between 2 arms. Thus, it is suspect that interaction of arm and mucus viscosity posed impact to nosebleeds. </a:t>
            </a:r>
          </a:p>
        </p:txBody>
      </p:sp>
      <p:sp>
        <p:nvSpPr>
          <p:cNvPr id="21" name="Content Placeholder 3">
            <a:extLst>
              <a:ext uri="{FF2B5EF4-FFF2-40B4-BE49-F238E27FC236}">
                <a16:creationId xmlns:a16="http://schemas.microsoft.com/office/drawing/2014/main" id="{5BE42D2F-EEE2-4EA2-AABC-5BCF80EC9B83}"/>
              </a:ext>
            </a:extLst>
          </p:cNvPr>
          <p:cNvSpPr txBox="1">
            <a:spLocks/>
          </p:cNvSpPr>
          <p:nvPr/>
        </p:nvSpPr>
        <p:spPr>
          <a:xfrm>
            <a:off x="552411" y="5181131"/>
            <a:ext cx="4796056" cy="1206260"/>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Right chart indicates relatively alignment, the mean of mucus viscosity of each nosebleed incidence for high tissue use is always higher than that of medium use, for both arms. No clear sign shows interaction of tissue use and mucus viscosity.</a:t>
            </a:r>
          </a:p>
        </p:txBody>
      </p:sp>
      <p:graphicFrame>
        <p:nvGraphicFramePr>
          <p:cNvPr id="13" name="图表 12">
            <a:extLst>
              <a:ext uri="{FF2B5EF4-FFF2-40B4-BE49-F238E27FC236}">
                <a16:creationId xmlns:a16="http://schemas.microsoft.com/office/drawing/2014/main" id="{510F4CDB-0B8F-44EF-A3CC-6B5294603F0A}"/>
              </a:ext>
            </a:extLst>
          </p:cNvPr>
          <p:cNvGraphicFramePr/>
          <p:nvPr>
            <p:extLst>
              <p:ext uri="{D42A27DB-BD31-4B8C-83A1-F6EECF244321}">
                <p14:modId xmlns:p14="http://schemas.microsoft.com/office/powerpoint/2010/main" val="812345651"/>
              </p:ext>
            </p:extLst>
          </p:nvPr>
        </p:nvGraphicFramePr>
        <p:xfrm>
          <a:off x="6208541" y="1292230"/>
          <a:ext cx="5235897" cy="257254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图表 14">
            <a:extLst>
              <a:ext uri="{FF2B5EF4-FFF2-40B4-BE49-F238E27FC236}">
                <a16:creationId xmlns:a16="http://schemas.microsoft.com/office/drawing/2014/main" id="{2ECB4B82-6E34-406B-8798-95161BFA5E61}"/>
              </a:ext>
            </a:extLst>
          </p:cNvPr>
          <p:cNvGraphicFramePr/>
          <p:nvPr>
            <p:extLst>
              <p:ext uri="{D42A27DB-BD31-4B8C-83A1-F6EECF244321}">
                <p14:modId xmlns:p14="http://schemas.microsoft.com/office/powerpoint/2010/main" val="406916036"/>
              </p:ext>
            </p:extLst>
          </p:nvPr>
        </p:nvGraphicFramePr>
        <p:xfrm>
          <a:off x="6241592" y="3901584"/>
          <a:ext cx="5202846" cy="2572547"/>
        </p:xfrm>
        <a:graphic>
          <a:graphicData uri="http://schemas.openxmlformats.org/drawingml/2006/chart">
            <c:chart xmlns:c="http://schemas.openxmlformats.org/drawingml/2006/chart" xmlns:r="http://schemas.openxmlformats.org/officeDocument/2006/relationships" r:id="rId8"/>
          </a:graphicData>
        </a:graphic>
      </p:graphicFrame>
      <p:sp>
        <p:nvSpPr>
          <p:cNvPr id="14" name="文本框 13">
            <a:extLst>
              <a:ext uri="{FF2B5EF4-FFF2-40B4-BE49-F238E27FC236}">
                <a16:creationId xmlns:a16="http://schemas.microsoft.com/office/drawing/2014/main" id="{D6D30926-1F65-421F-85D2-47A82FC86771}"/>
              </a:ext>
            </a:extLst>
          </p:cNvPr>
          <p:cNvSpPr txBox="1"/>
          <p:nvPr/>
        </p:nvSpPr>
        <p:spPr>
          <a:xfrm>
            <a:off x="7526956" y="6387858"/>
            <a:ext cx="3089709" cy="338554"/>
          </a:xfrm>
          <a:prstGeom prst="rect">
            <a:avLst/>
          </a:prstGeom>
          <a:noFill/>
        </p:spPr>
        <p:txBody>
          <a:bodyPr wrap="square" rtlCol="0">
            <a:spAutoFit/>
          </a:bodyPr>
          <a:lstStyle/>
          <a:p>
            <a:endParaRPr lang="zh-CN" altLang="en-US" sz="1600" dirty="0" err="1">
              <a:solidFill>
                <a:schemeClr val="tx2"/>
              </a:solidFill>
            </a:endParaRPr>
          </a:p>
        </p:txBody>
      </p:sp>
      <p:pic>
        <p:nvPicPr>
          <p:cNvPr id="16" name="图片 15">
            <a:extLst>
              <a:ext uri="{FF2B5EF4-FFF2-40B4-BE49-F238E27FC236}">
                <a16:creationId xmlns:a16="http://schemas.microsoft.com/office/drawing/2014/main" id="{5B218266-52E3-4EDE-B444-2132652C230E}"/>
              </a:ext>
            </a:extLst>
          </p:cNvPr>
          <p:cNvPicPr>
            <a:picLocks noChangeAspect="1"/>
          </p:cNvPicPr>
          <p:nvPr/>
        </p:nvPicPr>
        <p:blipFill>
          <a:blip r:embed="rId9"/>
          <a:stretch>
            <a:fillRect/>
          </a:stretch>
        </p:blipFill>
        <p:spPr>
          <a:xfrm>
            <a:off x="747562" y="1909533"/>
            <a:ext cx="4071076" cy="1519467"/>
          </a:xfrm>
          <a:prstGeom prst="rect">
            <a:avLst/>
          </a:prstGeom>
        </p:spPr>
      </p:pic>
      <p:sp>
        <p:nvSpPr>
          <p:cNvPr id="18" name="椭圆 41">
            <a:extLst>
              <a:ext uri="{FF2B5EF4-FFF2-40B4-BE49-F238E27FC236}">
                <a16:creationId xmlns:a16="http://schemas.microsoft.com/office/drawing/2014/main" id="{946226BE-6EB4-434A-9E3A-BEE58286F8FD}"/>
              </a:ext>
            </a:extLst>
          </p:cNvPr>
          <p:cNvSpPr/>
          <p:nvPr>
            <p:custDataLst>
              <p:tags r:id="rId1"/>
            </p:custDataLst>
          </p:nvPr>
        </p:nvSpPr>
        <p:spPr>
          <a:xfrm>
            <a:off x="7047211" y="1319426"/>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n-ea"/>
              </a:rPr>
              <a:t>1</a:t>
            </a:r>
            <a:endParaRPr lang="zh-CN" altLang="en-US" sz="1200" b="1" dirty="0">
              <a:solidFill>
                <a:srgbClr val="FFFFFF"/>
              </a:solidFill>
              <a:latin typeface="+mn-ea"/>
            </a:endParaRPr>
          </a:p>
        </p:txBody>
      </p:sp>
      <p:sp>
        <p:nvSpPr>
          <p:cNvPr id="19" name="椭圆 41">
            <a:extLst>
              <a:ext uri="{FF2B5EF4-FFF2-40B4-BE49-F238E27FC236}">
                <a16:creationId xmlns:a16="http://schemas.microsoft.com/office/drawing/2014/main" id="{CCBA05D6-9BC7-4F77-AA52-4764CFE58C30}"/>
              </a:ext>
            </a:extLst>
          </p:cNvPr>
          <p:cNvSpPr/>
          <p:nvPr>
            <p:custDataLst>
              <p:tags r:id="rId2"/>
            </p:custDataLst>
          </p:nvPr>
        </p:nvSpPr>
        <p:spPr>
          <a:xfrm>
            <a:off x="6827348" y="3931016"/>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n-ea"/>
              </a:rPr>
              <a:t>2</a:t>
            </a:r>
            <a:endParaRPr lang="zh-CN" altLang="en-US" sz="1200" b="1" dirty="0">
              <a:solidFill>
                <a:srgbClr val="FFFFFF"/>
              </a:solidFill>
              <a:latin typeface="+mn-ea"/>
            </a:endParaRPr>
          </a:p>
        </p:txBody>
      </p:sp>
      <p:sp>
        <p:nvSpPr>
          <p:cNvPr id="20" name="椭圆 41">
            <a:extLst>
              <a:ext uri="{FF2B5EF4-FFF2-40B4-BE49-F238E27FC236}">
                <a16:creationId xmlns:a16="http://schemas.microsoft.com/office/drawing/2014/main" id="{7B3588DF-269A-415C-B594-2885C4EDE227}"/>
              </a:ext>
            </a:extLst>
          </p:cNvPr>
          <p:cNvSpPr/>
          <p:nvPr>
            <p:custDataLst>
              <p:tags r:id="rId3"/>
            </p:custDataLst>
          </p:nvPr>
        </p:nvSpPr>
        <p:spPr>
          <a:xfrm>
            <a:off x="247074" y="3661159"/>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n-ea"/>
              </a:rPr>
              <a:t>1</a:t>
            </a:r>
            <a:endParaRPr lang="zh-CN" altLang="en-US" sz="1200" b="1" dirty="0">
              <a:solidFill>
                <a:srgbClr val="FFFFFF"/>
              </a:solidFill>
              <a:latin typeface="+mn-ea"/>
            </a:endParaRPr>
          </a:p>
        </p:txBody>
      </p:sp>
      <p:sp>
        <p:nvSpPr>
          <p:cNvPr id="22" name="椭圆 41">
            <a:extLst>
              <a:ext uri="{FF2B5EF4-FFF2-40B4-BE49-F238E27FC236}">
                <a16:creationId xmlns:a16="http://schemas.microsoft.com/office/drawing/2014/main" id="{C3C495BB-19D9-4545-B689-99EC6A43D519}"/>
              </a:ext>
            </a:extLst>
          </p:cNvPr>
          <p:cNvSpPr/>
          <p:nvPr>
            <p:custDataLst>
              <p:tags r:id="rId4"/>
            </p:custDataLst>
          </p:nvPr>
        </p:nvSpPr>
        <p:spPr>
          <a:xfrm>
            <a:off x="247074" y="5214628"/>
            <a:ext cx="275238" cy="269857"/>
          </a:xfrm>
          <a:prstGeom prst="ellipse">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b="1" dirty="0">
                <a:solidFill>
                  <a:srgbClr val="FFFFFF"/>
                </a:solidFill>
                <a:latin typeface="+mn-ea"/>
              </a:rPr>
              <a:t>2</a:t>
            </a:r>
            <a:endParaRPr lang="zh-CN" altLang="en-US" sz="1200" b="1" dirty="0">
              <a:solidFill>
                <a:srgbClr val="FFFFFF"/>
              </a:solidFill>
              <a:latin typeface="+mn-ea"/>
            </a:endParaRPr>
          </a:p>
        </p:txBody>
      </p:sp>
      <p:sp>
        <p:nvSpPr>
          <p:cNvPr id="4" name="矩形 3">
            <a:extLst>
              <a:ext uri="{FF2B5EF4-FFF2-40B4-BE49-F238E27FC236}">
                <a16:creationId xmlns:a16="http://schemas.microsoft.com/office/drawing/2014/main" id="{25675A97-1A17-4E25-9DBC-F0F72A2C333E}"/>
              </a:ext>
            </a:extLst>
          </p:cNvPr>
          <p:cNvSpPr/>
          <p:nvPr/>
        </p:nvSpPr>
        <p:spPr>
          <a:xfrm>
            <a:off x="8168042" y="3355695"/>
            <a:ext cx="1807535" cy="2203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000" dirty="0">
                <a:solidFill>
                  <a:schemeClr val="tx1"/>
                </a:solidFill>
              </a:rPr>
              <a:t>Nosebleeds in visiting year</a:t>
            </a:r>
            <a:endParaRPr lang="zh-CN" altLang="en-US" sz="1000" dirty="0" err="1">
              <a:solidFill>
                <a:schemeClr val="tx1"/>
              </a:solidFill>
            </a:endParaRPr>
          </a:p>
        </p:txBody>
      </p:sp>
      <p:sp>
        <p:nvSpPr>
          <p:cNvPr id="17" name="矩形 16">
            <a:extLst>
              <a:ext uri="{FF2B5EF4-FFF2-40B4-BE49-F238E27FC236}">
                <a16:creationId xmlns:a16="http://schemas.microsoft.com/office/drawing/2014/main" id="{9797E78D-D670-4160-9E00-7CACD3EA757D}"/>
              </a:ext>
            </a:extLst>
          </p:cNvPr>
          <p:cNvSpPr/>
          <p:nvPr/>
        </p:nvSpPr>
        <p:spPr>
          <a:xfrm>
            <a:off x="8149798" y="5978277"/>
            <a:ext cx="1807535" cy="2203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000" dirty="0">
                <a:solidFill>
                  <a:schemeClr val="tx1"/>
                </a:solidFill>
              </a:rPr>
              <a:t>Nosebleeds in visiting year</a:t>
            </a:r>
            <a:endParaRPr lang="zh-CN" altLang="en-US" sz="1000" dirty="0" err="1">
              <a:solidFill>
                <a:schemeClr val="tx1"/>
              </a:solidFill>
            </a:endParaRPr>
          </a:p>
        </p:txBody>
      </p:sp>
      <p:sp>
        <p:nvSpPr>
          <p:cNvPr id="23" name="矩形 22">
            <a:extLst>
              <a:ext uri="{FF2B5EF4-FFF2-40B4-BE49-F238E27FC236}">
                <a16:creationId xmlns:a16="http://schemas.microsoft.com/office/drawing/2014/main" id="{586E8524-3A84-471B-B475-EED5B7254587}"/>
              </a:ext>
            </a:extLst>
          </p:cNvPr>
          <p:cNvSpPr/>
          <p:nvPr/>
        </p:nvSpPr>
        <p:spPr>
          <a:xfrm>
            <a:off x="5939284" y="1557715"/>
            <a:ext cx="1107927" cy="519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000" dirty="0">
                <a:solidFill>
                  <a:schemeClr val="tx1"/>
                </a:solidFill>
              </a:rPr>
              <a:t>Mean of nasal mucus viscosity </a:t>
            </a:r>
            <a:endParaRPr lang="zh-CN" altLang="en-US" sz="1000" dirty="0" err="1">
              <a:solidFill>
                <a:schemeClr val="tx1"/>
              </a:solidFill>
            </a:endParaRPr>
          </a:p>
        </p:txBody>
      </p:sp>
      <p:sp>
        <p:nvSpPr>
          <p:cNvPr id="24" name="矩形 23">
            <a:extLst>
              <a:ext uri="{FF2B5EF4-FFF2-40B4-BE49-F238E27FC236}">
                <a16:creationId xmlns:a16="http://schemas.microsoft.com/office/drawing/2014/main" id="{9BE3057E-8122-4CFC-B7E2-5FF6D0FA90A6}"/>
              </a:ext>
            </a:extLst>
          </p:cNvPr>
          <p:cNvSpPr/>
          <p:nvPr/>
        </p:nvSpPr>
        <p:spPr>
          <a:xfrm>
            <a:off x="5921415" y="4081701"/>
            <a:ext cx="1107927" cy="519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000" dirty="0">
                <a:solidFill>
                  <a:schemeClr val="tx1"/>
                </a:solidFill>
              </a:rPr>
              <a:t>Mean of nasal mucus viscosity </a:t>
            </a:r>
            <a:endParaRPr lang="zh-CN" altLang="en-US" sz="1000" dirty="0" err="1">
              <a:solidFill>
                <a:schemeClr val="tx1"/>
              </a:solidFill>
            </a:endParaRPr>
          </a:p>
        </p:txBody>
      </p:sp>
    </p:spTree>
    <p:extLst>
      <p:ext uri="{BB962C8B-B14F-4D97-AF65-F5344CB8AC3E}">
        <p14:creationId xmlns:p14="http://schemas.microsoft.com/office/powerpoint/2010/main" val="2569857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Exploratory on the tissue use and response</a:t>
            </a:r>
          </a:p>
        </p:txBody>
      </p:sp>
      <p:sp>
        <p:nvSpPr>
          <p:cNvPr id="3" name="Title 2"/>
          <p:cNvSpPr>
            <a:spLocks noGrp="1"/>
          </p:cNvSpPr>
          <p:nvPr>
            <p:ph type="title"/>
          </p:nvPr>
        </p:nvSpPr>
        <p:spPr/>
        <p:txBody>
          <a:bodyPr/>
          <a:lstStyle/>
          <a:p>
            <a:pPr lvl="1">
              <a:lnSpc>
                <a:spcPct val="100000"/>
              </a:lnSpc>
              <a:spcBef>
                <a:spcPts val="2000"/>
              </a:spcBef>
              <a:buClr>
                <a:schemeClr val="accent1"/>
              </a:buClr>
            </a:pPr>
            <a:r>
              <a:rPr lang="en-US" altLang="zh-CN" sz="2800" b="1" kern="1200" dirty="0">
                <a:solidFill>
                  <a:schemeClr val="tx1"/>
                </a:solidFill>
                <a:latin typeface="+mj-lt"/>
                <a:ea typeface="+mj-ea"/>
                <a:cs typeface="+mj-cs"/>
              </a:rPr>
              <a:t>Exploring the response by arms</a:t>
            </a:r>
          </a:p>
        </p:txBody>
      </p:sp>
      <p:sp>
        <p:nvSpPr>
          <p:cNvPr id="4" name="Content Placeholder 3"/>
          <p:cNvSpPr>
            <a:spLocks noGrp="1"/>
          </p:cNvSpPr>
          <p:nvPr>
            <p:ph idx="1"/>
          </p:nvPr>
        </p:nvSpPr>
        <p:spPr>
          <a:xfrm>
            <a:off x="384694" y="1702631"/>
            <a:ext cx="5477091" cy="1290826"/>
          </a:xfrm>
        </p:spPr>
        <p:txBody>
          <a:bodyPr/>
          <a:lstStyle/>
          <a:p>
            <a:endParaRPr lang="en-US" dirty="0"/>
          </a:p>
          <a:p>
            <a:endParaRPr lang="en-US" dirty="0"/>
          </a:p>
        </p:txBody>
      </p:sp>
      <p:sp>
        <p:nvSpPr>
          <p:cNvPr id="5" name="Footer Placeholder 4"/>
          <p:cNvSpPr>
            <a:spLocks noGrp="1"/>
          </p:cNvSpPr>
          <p:nvPr>
            <p:ph type="ftr" sz="quarter" idx="10"/>
          </p:nvPr>
        </p:nvSpPr>
        <p:spPr>
          <a:xfrm>
            <a:off x="384693" y="6387858"/>
            <a:ext cx="9116145" cy="338087"/>
          </a:xfrm>
        </p:spPr>
        <p:txBody>
          <a:bodyPr/>
          <a:lstStyle/>
          <a:p>
            <a:endParaRPr lang="en-US" dirty="0"/>
          </a:p>
        </p:txBody>
      </p:sp>
      <p:sp>
        <p:nvSpPr>
          <p:cNvPr id="15" name="Content Placeholder 3">
            <a:extLst>
              <a:ext uri="{FF2B5EF4-FFF2-40B4-BE49-F238E27FC236}">
                <a16:creationId xmlns:a16="http://schemas.microsoft.com/office/drawing/2014/main" id="{EB2B29CD-3C16-4082-B064-A3A5EBA5BD08}"/>
              </a:ext>
            </a:extLst>
          </p:cNvPr>
          <p:cNvSpPr txBox="1">
            <a:spLocks/>
          </p:cNvSpPr>
          <p:nvPr/>
        </p:nvSpPr>
        <p:spPr>
          <a:xfrm>
            <a:off x="539991" y="1702631"/>
            <a:ext cx="10654190" cy="1654546"/>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400" i="1" dirty="0"/>
              <a:t>Define the </a:t>
            </a:r>
            <a:r>
              <a:rPr lang="en-US" altLang="zh-CN" sz="1400" i="1" dirty="0">
                <a:solidFill>
                  <a:schemeClr val="accent1"/>
                </a:solidFill>
              </a:rPr>
              <a:t>response </a:t>
            </a:r>
          </a:p>
          <a:p>
            <a:pPr lvl="1"/>
            <a:r>
              <a:rPr lang="en-US" altLang="zh-CN" sz="1400" i="1" dirty="0"/>
              <a:t>If nosebleeds of visiting year&lt;nosebleeds of previous year, the patients are taken as response (response=1).</a:t>
            </a:r>
          </a:p>
          <a:p>
            <a:pPr lvl="1"/>
            <a:r>
              <a:rPr lang="en-US" altLang="zh-CN" sz="1400" i="1" dirty="0"/>
              <a:t>If nosebleeds of visiting year&gt;=nosebleeds of previous year, the patients are taken as no response (response=0). </a:t>
            </a:r>
            <a:endParaRPr lang="en-US" sz="1400" i="1" dirty="0"/>
          </a:p>
          <a:p>
            <a:r>
              <a:rPr lang="en-US" sz="1400" dirty="0"/>
              <a:t>Basically, the response rate of medium tissue use is higher than that of high tissue use.  </a:t>
            </a:r>
          </a:p>
          <a:p>
            <a:r>
              <a:rPr lang="en-US" sz="1400" dirty="0"/>
              <a:t>The response rate of active arm is higher than placebo arm, for both high and medium use groups.</a:t>
            </a:r>
          </a:p>
        </p:txBody>
      </p:sp>
      <p:pic>
        <p:nvPicPr>
          <p:cNvPr id="18" name="图片 17">
            <a:extLst>
              <a:ext uri="{FF2B5EF4-FFF2-40B4-BE49-F238E27FC236}">
                <a16:creationId xmlns:a16="http://schemas.microsoft.com/office/drawing/2014/main" id="{35E1DE35-2A7B-48A0-ABAD-39D2B0005DD7}"/>
              </a:ext>
            </a:extLst>
          </p:cNvPr>
          <p:cNvPicPr>
            <a:picLocks noChangeAspect="1"/>
          </p:cNvPicPr>
          <p:nvPr/>
        </p:nvPicPr>
        <p:blipFill>
          <a:blip r:embed="rId3"/>
          <a:stretch>
            <a:fillRect/>
          </a:stretch>
        </p:blipFill>
        <p:spPr>
          <a:xfrm>
            <a:off x="6782313" y="3792034"/>
            <a:ext cx="5135887" cy="1654545"/>
          </a:xfrm>
          <a:prstGeom prst="rect">
            <a:avLst/>
          </a:prstGeom>
        </p:spPr>
      </p:pic>
      <p:sp>
        <p:nvSpPr>
          <p:cNvPr id="20" name="Content Placeholder 3">
            <a:extLst>
              <a:ext uri="{FF2B5EF4-FFF2-40B4-BE49-F238E27FC236}">
                <a16:creationId xmlns:a16="http://schemas.microsoft.com/office/drawing/2014/main" id="{AD1A1357-F2A7-4780-8EBD-EB687474AFD3}"/>
              </a:ext>
            </a:extLst>
          </p:cNvPr>
          <p:cNvSpPr txBox="1">
            <a:spLocks/>
          </p:cNvSpPr>
          <p:nvPr/>
        </p:nvSpPr>
        <p:spPr>
          <a:xfrm>
            <a:off x="6782312" y="5538933"/>
            <a:ext cx="5135887" cy="734918"/>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Source: only the patients with 365 days duration were analyzed.</a:t>
            </a:r>
          </a:p>
        </p:txBody>
      </p:sp>
      <p:pic>
        <p:nvPicPr>
          <p:cNvPr id="6" name="图片 5">
            <a:extLst>
              <a:ext uri="{FF2B5EF4-FFF2-40B4-BE49-F238E27FC236}">
                <a16:creationId xmlns:a16="http://schemas.microsoft.com/office/drawing/2014/main" id="{1F932869-7861-447A-A823-072DCC524C6C}"/>
              </a:ext>
            </a:extLst>
          </p:cNvPr>
          <p:cNvPicPr>
            <a:picLocks noChangeAspect="1"/>
          </p:cNvPicPr>
          <p:nvPr/>
        </p:nvPicPr>
        <p:blipFill>
          <a:blip r:embed="rId4"/>
          <a:stretch>
            <a:fillRect/>
          </a:stretch>
        </p:blipFill>
        <p:spPr>
          <a:xfrm>
            <a:off x="539991" y="3541745"/>
            <a:ext cx="6023370" cy="2749534"/>
          </a:xfrm>
          <a:prstGeom prst="rect">
            <a:avLst/>
          </a:prstGeom>
        </p:spPr>
      </p:pic>
    </p:spTree>
    <p:extLst>
      <p:ext uri="{BB962C8B-B14F-4D97-AF65-F5344CB8AC3E}">
        <p14:creationId xmlns:p14="http://schemas.microsoft.com/office/powerpoint/2010/main" val="1769432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E116824-13FC-4889-A844-738452F1B413}"/>
              </a:ext>
            </a:extLst>
          </p:cNvPr>
          <p:cNvPicPr>
            <a:picLocks noChangeAspect="1"/>
          </p:cNvPicPr>
          <p:nvPr/>
        </p:nvPicPr>
        <p:blipFill>
          <a:blip r:embed="rId2"/>
          <a:stretch>
            <a:fillRect/>
          </a:stretch>
        </p:blipFill>
        <p:spPr>
          <a:xfrm>
            <a:off x="1230430" y="2665095"/>
            <a:ext cx="4318872" cy="2595918"/>
          </a:xfrm>
          <a:prstGeom prst="rect">
            <a:avLst/>
          </a:prstGeom>
        </p:spPr>
      </p:pic>
      <p:sp>
        <p:nvSpPr>
          <p:cNvPr id="2" name="Text Placeholder 1"/>
          <p:cNvSpPr>
            <a:spLocks noGrp="1"/>
          </p:cNvSpPr>
          <p:nvPr>
            <p:ph type="body" sz="quarter" idx="16"/>
          </p:nvPr>
        </p:nvSpPr>
        <p:spPr/>
        <p:txBody>
          <a:bodyPr/>
          <a:lstStyle/>
          <a:p>
            <a:r>
              <a:rPr lang="en-US" altLang="zh-CN" dirty="0"/>
              <a:t>Exploratory on the mucus viscosity and response</a:t>
            </a:r>
          </a:p>
        </p:txBody>
      </p:sp>
      <p:sp>
        <p:nvSpPr>
          <p:cNvPr id="3" name="Title 2"/>
          <p:cNvSpPr>
            <a:spLocks noGrp="1"/>
          </p:cNvSpPr>
          <p:nvPr>
            <p:ph type="title"/>
          </p:nvPr>
        </p:nvSpPr>
        <p:spPr/>
        <p:txBody>
          <a:bodyPr/>
          <a:lstStyle/>
          <a:p>
            <a:r>
              <a:rPr lang="en-US" altLang="zh-CN" dirty="0"/>
              <a:t>Exploring the response by arms (</a:t>
            </a:r>
            <a:r>
              <a:rPr lang="en-US" altLang="zh-CN" dirty="0" err="1"/>
              <a:t>contd</a:t>
            </a:r>
            <a:r>
              <a:rPr lang="en-US" altLang="zh-CN" dirty="0"/>
              <a:t>)</a:t>
            </a:r>
            <a:endParaRPr lang="en-US" dirty="0"/>
          </a:p>
        </p:txBody>
      </p:sp>
      <p:sp>
        <p:nvSpPr>
          <p:cNvPr id="5" name="Footer Placeholder 4"/>
          <p:cNvSpPr>
            <a:spLocks noGrp="1"/>
          </p:cNvSpPr>
          <p:nvPr>
            <p:ph type="ftr" sz="quarter" idx="10"/>
          </p:nvPr>
        </p:nvSpPr>
        <p:spPr>
          <a:xfrm>
            <a:off x="384694" y="6394488"/>
            <a:ext cx="9116145" cy="338087"/>
          </a:xfrm>
        </p:spPr>
        <p:txBody>
          <a:bodyPr/>
          <a:lstStyle/>
          <a:p>
            <a:endParaRPr lang="en-US" dirty="0"/>
          </a:p>
        </p:txBody>
      </p:sp>
      <p:sp>
        <p:nvSpPr>
          <p:cNvPr id="15" name="Content Placeholder 3">
            <a:extLst>
              <a:ext uri="{FF2B5EF4-FFF2-40B4-BE49-F238E27FC236}">
                <a16:creationId xmlns:a16="http://schemas.microsoft.com/office/drawing/2014/main" id="{EB2B29CD-3C16-4082-B064-A3A5EBA5BD08}"/>
              </a:ext>
            </a:extLst>
          </p:cNvPr>
          <p:cNvSpPr txBox="1">
            <a:spLocks/>
          </p:cNvSpPr>
          <p:nvPr/>
        </p:nvSpPr>
        <p:spPr>
          <a:xfrm>
            <a:off x="559241" y="1501983"/>
            <a:ext cx="10654190" cy="935566"/>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Basically, the response rate with very low mucus viscosity class (Q1) and very high mucus viscosity classes (Q4) perform better for active arm, comparing with placebo arm.</a:t>
            </a:r>
          </a:p>
          <a:p>
            <a:r>
              <a:rPr lang="en-US" sz="1200" dirty="0"/>
              <a:t>Combing Q3 and Q4 classes, the response rate of active arm (94%) is still better than placebo (88%). Thus, considering covering more targeting patients, the mucus viscosity &gt;=1 is suggested to be taken as threshold. </a:t>
            </a:r>
          </a:p>
        </p:txBody>
      </p:sp>
      <p:pic>
        <p:nvPicPr>
          <p:cNvPr id="7" name="图片 6">
            <a:extLst>
              <a:ext uri="{FF2B5EF4-FFF2-40B4-BE49-F238E27FC236}">
                <a16:creationId xmlns:a16="http://schemas.microsoft.com/office/drawing/2014/main" id="{E90F84FD-EE1E-4118-A402-D0E03A099569}"/>
              </a:ext>
            </a:extLst>
          </p:cNvPr>
          <p:cNvPicPr>
            <a:picLocks noChangeAspect="1"/>
          </p:cNvPicPr>
          <p:nvPr/>
        </p:nvPicPr>
        <p:blipFill>
          <a:blip r:embed="rId3"/>
          <a:stretch>
            <a:fillRect/>
          </a:stretch>
        </p:blipFill>
        <p:spPr>
          <a:xfrm>
            <a:off x="6390992" y="2538803"/>
            <a:ext cx="4837098" cy="3624533"/>
          </a:xfrm>
          <a:prstGeom prst="rect">
            <a:avLst/>
          </a:prstGeom>
        </p:spPr>
      </p:pic>
      <p:sp>
        <p:nvSpPr>
          <p:cNvPr id="11" name="矩形 10">
            <a:extLst>
              <a:ext uri="{FF2B5EF4-FFF2-40B4-BE49-F238E27FC236}">
                <a16:creationId xmlns:a16="http://schemas.microsoft.com/office/drawing/2014/main" id="{58C3BB16-2ED9-4B75-9511-5F3B6282346C}"/>
              </a:ext>
            </a:extLst>
          </p:cNvPr>
          <p:cNvSpPr/>
          <p:nvPr/>
        </p:nvSpPr>
        <p:spPr>
          <a:xfrm>
            <a:off x="3792354" y="3198819"/>
            <a:ext cx="924025" cy="1726369"/>
          </a:xfrm>
          <a:prstGeom prst="rect">
            <a:avLst/>
          </a:prstGeom>
          <a:noFill/>
          <a:ln w="285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dirty="0" err="1"/>
          </a:p>
        </p:txBody>
      </p:sp>
      <p:sp>
        <p:nvSpPr>
          <p:cNvPr id="18" name="矩形 17">
            <a:extLst>
              <a:ext uri="{FF2B5EF4-FFF2-40B4-BE49-F238E27FC236}">
                <a16:creationId xmlns:a16="http://schemas.microsoft.com/office/drawing/2014/main" id="{F97C3782-912E-4621-8D29-1AF9AB27DC0A}"/>
              </a:ext>
            </a:extLst>
          </p:cNvPr>
          <p:cNvSpPr/>
          <p:nvPr/>
        </p:nvSpPr>
        <p:spPr>
          <a:xfrm>
            <a:off x="1307549" y="3205449"/>
            <a:ext cx="924025" cy="1726369"/>
          </a:xfrm>
          <a:prstGeom prst="rect">
            <a:avLst/>
          </a:prstGeom>
          <a:noFill/>
          <a:ln w="285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dirty="0" err="1"/>
          </a:p>
        </p:txBody>
      </p:sp>
      <p:pic>
        <p:nvPicPr>
          <p:cNvPr id="12" name="图片 11">
            <a:extLst>
              <a:ext uri="{FF2B5EF4-FFF2-40B4-BE49-F238E27FC236}">
                <a16:creationId xmlns:a16="http://schemas.microsoft.com/office/drawing/2014/main" id="{0C83AA95-529E-4A96-9A66-FECD27EBE639}"/>
              </a:ext>
            </a:extLst>
          </p:cNvPr>
          <p:cNvPicPr>
            <a:picLocks noChangeAspect="1"/>
          </p:cNvPicPr>
          <p:nvPr/>
        </p:nvPicPr>
        <p:blipFill>
          <a:blip r:embed="rId4"/>
          <a:stretch>
            <a:fillRect/>
          </a:stretch>
        </p:blipFill>
        <p:spPr>
          <a:xfrm>
            <a:off x="3693669" y="5336167"/>
            <a:ext cx="2045419" cy="957067"/>
          </a:xfrm>
          <a:prstGeom prst="rect">
            <a:avLst/>
          </a:prstGeom>
        </p:spPr>
      </p:pic>
      <p:sp>
        <p:nvSpPr>
          <p:cNvPr id="21" name="Content Placeholder 3">
            <a:extLst>
              <a:ext uri="{FF2B5EF4-FFF2-40B4-BE49-F238E27FC236}">
                <a16:creationId xmlns:a16="http://schemas.microsoft.com/office/drawing/2014/main" id="{8E8588FC-8A39-4A11-815E-49EC3D7B69D0}"/>
              </a:ext>
            </a:extLst>
          </p:cNvPr>
          <p:cNvSpPr txBox="1">
            <a:spLocks/>
          </p:cNvSpPr>
          <p:nvPr/>
        </p:nvSpPr>
        <p:spPr>
          <a:xfrm>
            <a:off x="768906" y="5377791"/>
            <a:ext cx="2924764" cy="734918"/>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Note: mucus viscosity was categorized into 4 classes by the quantile 25%, 50%, 75% and above. The value range is as right table:</a:t>
            </a:r>
          </a:p>
        </p:txBody>
      </p:sp>
      <p:sp>
        <p:nvSpPr>
          <p:cNvPr id="23" name="Content Placeholder 3">
            <a:extLst>
              <a:ext uri="{FF2B5EF4-FFF2-40B4-BE49-F238E27FC236}">
                <a16:creationId xmlns:a16="http://schemas.microsoft.com/office/drawing/2014/main" id="{63DEEFB2-1D04-4A17-8CEE-5F8A166AFBAC}"/>
              </a:ext>
            </a:extLst>
          </p:cNvPr>
          <p:cNvSpPr txBox="1">
            <a:spLocks/>
          </p:cNvSpPr>
          <p:nvPr/>
        </p:nvSpPr>
        <p:spPr>
          <a:xfrm>
            <a:off x="6383786" y="6140553"/>
            <a:ext cx="5135887" cy="253935"/>
          </a:xfrm>
          <a:prstGeom prst="rect">
            <a:avLst/>
          </a:prstGeom>
        </p:spPr>
        <p:txBody>
          <a:bodyPr/>
          <a:lstStyle>
            <a:lvl1pPr marL="171450" indent="-171450" algn="l" defTabSz="914400" rtl="0" eaLnBrk="1" latinLnBrk="0" hangingPunct="1">
              <a:lnSpc>
                <a:spcPct val="100000"/>
              </a:lnSpc>
              <a:spcBef>
                <a:spcPts val="1000"/>
              </a:spcBef>
              <a:buFont typeface="Arial" panose="020B0604020202020204" pitchFamily="34" charset="0"/>
              <a:buChar char="•"/>
              <a:defRPr sz="1600" kern="1200">
                <a:solidFill>
                  <a:schemeClr val="tx1"/>
                </a:solidFill>
                <a:latin typeface="+mn-lt"/>
                <a:ea typeface="+mn-ea"/>
                <a:cs typeface="+mn-cs"/>
              </a:defRPr>
            </a:lvl1pPr>
            <a:lvl2pPr marL="3429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2pPr>
            <a:lvl3pPr marL="57150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42950" indent="-17145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4pPr>
            <a:lvl5pPr marL="914400" indent="-171450" algn="l" defTabSz="914400" rtl="0" eaLnBrk="1" latinLnBrk="0" hangingPunct="1">
              <a:lnSpc>
                <a:spcPct val="100000"/>
              </a:lnSpc>
              <a:spcBef>
                <a:spcPts val="800"/>
              </a:spcBef>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t>Source: only the patients with 365 days duration were analyzed.</a:t>
            </a:r>
          </a:p>
        </p:txBody>
      </p:sp>
    </p:spTree>
    <p:extLst>
      <p:ext uri="{BB962C8B-B14F-4D97-AF65-F5344CB8AC3E}">
        <p14:creationId xmlns:p14="http://schemas.microsoft.com/office/powerpoint/2010/main" val="32483501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vlXNw3MfYk2U6Mp6uEOdT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lXNw3MfYk2U6Mp6uEOdT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9tXu.qFSzkuG1KEhClTFh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vlXNw3MfYk2U6Mp6uEOdTA"/>
</p:tagLst>
</file>

<file path=ppt/theme/theme1.xml><?xml version="1.0" encoding="utf-8"?>
<a:theme xmlns:a="http://schemas.openxmlformats.org/drawingml/2006/main" name="IQVIATemplate_WS_25Oct2017">
  <a:themeElements>
    <a:clrScheme name="IQVIA">
      <a:dk1>
        <a:srgbClr val="2B3A42"/>
      </a:dk1>
      <a:lt1>
        <a:sysClr val="window" lastClr="FFFFFF"/>
      </a:lt1>
      <a:dk2>
        <a:srgbClr val="3F5765"/>
      </a:dk2>
      <a:lt2>
        <a:srgbClr val="FFD100"/>
      </a:lt2>
      <a:accent1>
        <a:srgbClr val="00A3E0"/>
      </a:accent1>
      <a:accent2>
        <a:srgbClr val="005587"/>
      </a:accent2>
      <a:accent3>
        <a:srgbClr val="FE8A12"/>
      </a:accent3>
      <a:accent4>
        <a:srgbClr val="43B02A"/>
      </a:accent4>
      <a:accent5>
        <a:srgbClr val="027223"/>
      </a:accent5>
      <a:accent6>
        <a:srgbClr val="00C7B1"/>
      </a:accent6>
      <a:hlink>
        <a:srgbClr val="00A3E0"/>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t" anchorCtr="0"/>
      <a:lstStyle>
        <a:defPPr algn="l">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600" dirty="0" err="1" smtClean="0">
            <a:solidFill>
              <a:schemeClr val="tx2"/>
            </a:solidFill>
          </a:defRPr>
        </a:defPPr>
      </a:lstStyle>
    </a:txDef>
  </a:objectDefaults>
  <a:extraClrSchemeLst/>
  <a:extLst>
    <a:ext uri="{05A4C25C-085E-4340-85A3-A5531E510DB2}">
      <thm15:themeFamily xmlns:thm15="http://schemas.microsoft.com/office/thememl/2012/main" name="Presentation2" id="{D6D3AE25-09A6-4163-973B-96A995BA644F}" vid="{0A71FDC3-78E5-48C9-AB64-F2576A809529}"/>
    </a:ext>
  </a:extLst>
</a:theme>
</file>

<file path=ppt/theme/theme2.xml><?xml version="1.0" encoding="utf-8"?>
<a:theme xmlns:a="http://schemas.openxmlformats.org/drawingml/2006/main" name="Office Theme">
  <a:themeElements>
    <a:clrScheme name="IQVIA">
      <a:dk1>
        <a:srgbClr val="2B3A42"/>
      </a:dk1>
      <a:lt1>
        <a:sysClr val="window" lastClr="FFFFFF"/>
      </a:lt1>
      <a:dk2>
        <a:srgbClr val="005587"/>
      </a:dk2>
      <a:lt2>
        <a:srgbClr val="00A3E0"/>
      </a:lt2>
      <a:accent1>
        <a:srgbClr val="FE8A12"/>
      </a:accent1>
      <a:accent2>
        <a:srgbClr val="43B02A"/>
      </a:accent2>
      <a:accent3>
        <a:srgbClr val="027223"/>
      </a:accent3>
      <a:accent4>
        <a:srgbClr val="00C7B1"/>
      </a:accent4>
      <a:accent5>
        <a:srgbClr val="FFD100"/>
      </a:accent5>
      <a:accent6>
        <a:srgbClr val="3F5765"/>
      </a:accent6>
      <a:hlink>
        <a:srgbClr val="2B3A42"/>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IQVIA">
      <a:dk1>
        <a:srgbClr val="2B3A42"/>
      </a:dk1>
      <a:lt1>
        <a:sysClr val="window" lastClr="FFFFFF"/>
      </a:lt1>
      <a:dk2>
        <a:srgbClr val="005587"/>
      </a:dk2>
      <a:lt2>
        <a:srgbClr val="00A3E0"/>
      </a:lt2>
      <a:accent1>
        <a:srgbClr val="FE8A12"/>
      </a:accent1>
      <a:accent2>
        <a:srgbClr val="43B02A"/>
      </a:accent2>
      <a:accent3>
        <a:srgbClr val="027223"/>
      </a:accent3>
      <a:accent4>
        <a:srgbClr val="00C7B1"/>
      </a:accent4>
      <a:accent5>
        <a:srgbClr val="FFD100"/>
      </a:accent5>
      <a:accent6>
        <a:srgbClr val="3F5765"/>
      </a:accent6>
      <a:hlink>
        <a:srgbClr val="2B3A42"/>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Corporate IQVIA Widescreen (16x9) PowerPoint Template</Template>
  <TotalTime>16466</TotalTime>
  <Words>2051</Words>
  <Application>Microsoft Office PowerPoint</Application>
  <PresentationFormat>宽屏</PresentationFormat>
  <Paragraphs>246</Paragraphs>
  <Slides>18</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MYingHei_18030_C-Medium</vt:lpstr>
      <vt:lpstr>黑体</vt:lpstr>
      <vt:lpstr>Arial</vt:lpstr>
      <vt:lpstr>Arial Narrow</vt:lpstr>
      <vt:lpstr>Georgia</vt:lpstr>
      <vt:lpstr>Tahoma</vt:lpstr>
      <vt:lpstr>Wingdings</vt:lpstr>
      <vt:lpstr>IQVIATemplate_WS_25Oct2017</vt:lpstr>
      <vt:lpstr>An Evaluation of Superdupripine Outcome on Nosebleeds</vt:lpstr>
      <vt:lpstr>PowerPoint 演示文稿</vt:lpstr>
      <vt:lpstr>Thinking flow </vt:lpstr>
      <vt:lpstr>Understanding the scenario</vt:lpstr>
      <vt:lpstr>Understanding the data</vt:lpstr>
      <vt:lpstr>Understanding the data (contd)</vt:lpstr>
      <vt:lpstr>Understanding the data (contd)</vt:lpstr>
      <vt:lpstr>Exploring the response by arms</vt:lpstr>
      <vt:lpstr>Exploring the response by arms (contd)</vt:lpstr>
      <vt:lpstr>Modeling process</vt:lpstr>
      <vt:lpstr>Modeling process (contd) </vt:lpstr>
      <vt:lpstr>Modeling process (contd)</vt:lpstr>
      <vt:lpstr>Modeling process (contd)</vt:lpstr>
      <vt:lpstr>Modeling process (contd)</vt:lpstr>
      <vt:lpstr>Limitations to confounding or omitted variables in the model </vt:lpstr>
      <vt:lpstr>Suggestions to go with Phase III trial</vt:lpstr>
      <vt:lpstr>Take-aways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nasal mucus viscosity</dc:title>
  <dc:creator>destiny Bi</dc:creator>
  <cp:lastModifiedBy>destiny Bi</cp:lastModifiedBy>
  <cp:revision>272</cp:revision>
  <cp:lastPrinted>2017-10-20T15:11:52Z</cp:lastPrinted>
  <dcterms:created xsi:type="dcterms:W3CDTF">2019-09-23T02:53:35Z</dcterms:created>
  <dcterms:modified xsi:type="dcterms:W3CDTF">2019-10-08T07:35:29Z</dcterms:modified>
</cp:coreProperties>
</file>