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0"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4D53DFE-B030-40B9-8535-7525DF9504D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59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3DF3B7-14A1-4630-B7FD-366F06D1726C}"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53DFE-B030-40B9-8535-7525DF9504DF}" type="slidenum">
              <a:rPr lang="en-US" smtClean="0"/>
              <a:t>‹#›</a:t>
            </a:fld>
            <a:endParaRPr lang="en-US"/>
          </a:p>
        </p:txBody>
      </p:sp>
    </p:spTree>
    <p:extLst>
      <p:ext uri="{BB962C8B-B14F-4D97-AF65-F5344CB8AC3E}">
        <p14:creationId xmlns:p14="http://schemas.microsoft.com/office/powerpoint/2010/main" val="392739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82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1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spTree>
    <p:extLst>
      <p:ext uri="{BB962C8B-B14F-4D97-AF65-F5344CB8AC3E}">
        <p14:creationId xmlns:p14="http://schemas.microsoft.com/office/powerpoint/2010/main" val="1807084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981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67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616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20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spTree>
    <p:extLst>
      <p:ext uri="{BB962C8B-B14F-4D97-AF65-F5344CB8AC3E}">
        <p14:creationId xmlns:p14="http://schemas.microsoft.com/office/powerpoint/2010/main" val="215628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DF3B7-14A1-4630-B7FD-366F06D1726C}"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53DFE-B030-40B9-8535-7525DF9504D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99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F3B7-14A1-4630-B7FD-366F06D1726C}"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53DFE-B030-40B9-8535-7525DF9504DF}" type="slidenum">
              <a:rPr lang="en-US" smtClean="0"/>
              <a:t>‹#›</a:t>
            </a:fld>
            <a:endParaRPr lang="en-US"/>
          </a:p>
        </p:txBody>
      </p:sp>
    </p:spTree>
    <p:extLst>
      <p:ext uri="{BB962C8B-B14F-4D97-AF65-F5344CB8AC3E}">
        <p14:creationId xmlns:p14="http://schemas.microsoft.com/office/powerpoint/2010/main" val="175869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F3B7-14A1-4630-B7FD-366F06D1726C}" type="datetimeFigureOut">
              <a:rPr lang="en-US" smtClean="0"/>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53DFE-B030-40B9-8535-7525DF9504D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240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F3B7-14A1-4630-B7FD-366F06D1726C}" type="datetimeFigureOut">
              <a:rPr lang="en-US" smtClean="0"/>
              <a:t>6/2/2019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D53DFE-B030-40B9-8535-7525DF9504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07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F3B7-14A1-4630-B7FD-366F06D1726C}" type="datetimeFigureOut">
              <a:rPr lang="en-US" smtClean="0"/>
              <a:t>6/2/2019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53DFE-B030-40B9-8535-7525DF9504DF}" type="slidenum">
              <a:rPr lang="en-US" smtClean="0"/>
              <a:t>‹#›</a:t>
            </a:fld>
            <a:endParaRPr lang="en-US"/>
          </a:p>
        </p:txBody>
      </p:sp>
    </p:spTree>
    <p:extLst>
      <p:ext uri="{BB962C8B-B14F-4D97-AF65-F5344CB8AC3E}">
        <p14:creationId xmlns:p14="http://schemas.microsoft.com/office/powerpoint/2010/main" val="235892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3DF3B7-14A1-4630-B7FD-366F06D1726C}"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53DFE-B030-40B9-8535-7525DF9504D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32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3DF3B7-14A1-4630-B7FD-366F06D1726C}"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53DFE-B030-40B9-8535-7525DF9504DF}" type="slidenum">
              <a:rPr lang="en-US" smtClean="0"/>
              <a:t>‹#›</a:t>
            </a:fld>
            <a:endParaRPr lang="en-US"/>
          </a:p>
        </p:txBody>
      </p:sp>
    </p:spTree>
    <p:extLst>
      <p:ext uri="{BB962C8B-B14F-4D97-AF65-F5344CB8AC3E}">
        <p14:creationId xmlns:p14="http://schemas.microsoft.com/office/powerpoint/2010/main" val="23391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DF3B7-14A1-4630-B7FD-366F06D1726C}" type="datetimeFigureOut">
              <a:rPr lang="en-US" smtClean="0"/>
              <a:t>6/2/2019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D53DFE-B030-40B9-8535-7525DF9504DF}" type="slidenum">
              <a:rPr lang="en-US" smtClean="0"/>
              <a:t>‹#›</a:t>
            </a:fld>
            <a:endParaRPr lang="en-US"/>
          </a:p>
        </p:txBody>
      </p:sp>
    </p:spTree>
    <p:extLst>
      <p:ext uri="{BB962C8B-B14F-4D97-AF65-F5344CB8AC3E}">
        <p14:creationId xmlns:p14="http://schemas.microsoft.com/office/powerpoint/2010/main" val="2554590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89B9-8F18-461F-B2F3-DF1DBB2D77FC}"/>
              </a:ext>
            </a:extLst>
          </p:cNvPr>
          <p:cNvSpPr>
            <a:spLocks noGrp="1"/>
          </p:cNvSpPr>
          <p:nvPr>
            <p:ph type="ctrTitle"/>
          </p:nvPr>
        </p:nvSpPr>
        <p:spPr/>
        <p:txBody>
          <a:bodyPr/>
          <a:lstStyle/>
          <a:p>
            <a:r>
              <a:rPr lang="en-US" sz="4800" dirty="0"/>
              <a:t>Capstone Project</a:t>
            </a:r>
          </a:p>
        </p:txBody>
      </p:sp>
      <p:sp>
        <p:nvSpPr>
          <p:cNvPr id="3" name="Subtitle 2">
            <a:extLst>
              <a:ext uri="{FF2B5EF4-FFF2-40B4-BE49-F238E27FC236}">
                <a16:creationId xmlns:a16="http://schemas.microsoft.com/office/drawing/2014/main" id="{69B2F564-12C4-4C89-AF3A-6E5F1F19B101}"/>
              </a:ext>
            </a:extLst>
          </p:cNvPr>
          <p:cNvSpPr>
            <a:spLocks noGrp="1"/>
          </p:cNvSpPr>
          <p:nvPr>
            <p:ph type="subTitle" idx="1"/>
          </p:nvPr>
        </p:nvSpPr>
        <p:spPr/>
        <p:txBody>
          <a:bodyPr/>
          <a:lstStyle/>
          <a:p>
            <a:r>
              <a:rPr lang="en-US" dirty="0"/>
              <a:t>Battle of the Neighborhoods</a:t>
            </a:r>
          </a:p>
          <a:p>
            <a:r>
              <a:rPr lang="en-US" dirty="0"/>
              <a:t>Exploring Suburban Areas of Houston</a:t>
            </a:r>
          </a:p>
          <a:p>
            <a:r>
              <a:rPr lang="en-US" sz="1000" dirty="0"/>
              <a:t>Destiny Lindhardt</a:t>
            </a:r>
          </a:p>
        </p:txBody>
      </p:sp>
    </p:spTree>
    <p:extLst>
      <p:ext uri="{BB962C8B-B14F-4D97-AF65-F5344CB8AC3E}">
        <p14:creationId xmlns:p14="http://schemas.microsoft.com/office/powerpoint/2010/main" val="115298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F54B-E592-461A-94F8-979045055E6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2DFFB67-4753-4B48-B937-CE7C8FA2D7D4}"/>
              </a:ext>
            </a:extLst>
          </p:cNvPr>
          <p:cNvSpPr>
            <a:spLocks noGrp="1"/>
          </p:cNvSpPr>
          <p:nvPr>
            <p:ph idx="1"/>
          </p:nvPr>
        </p:nvSpPr>
        <p:spPr/>
        <p:txBody>
          <a:bodyPr>
            <a:normAutofit fontScale="92500" lnSpcReduction="10000"/>
          </a:bodyPr>
          <a:lstStyle/>
          <a:p>
            <a:r>
              <a:rPr lang="en-US" sz="2000" dirty="0"/>
              <a:t>"Location, location, location" is applicable to the business world as well. Location has the potential to be the deciding factor in whether a business succeeds or fails.</a:t>
            </a:r>
          </a:p>
          <a:p>
            <a:r>
              <a:rPr lang="en-US" sz="2000" dirty="0"/>
              <a:t>Suburban areas in the West Houston will be the focal point of this project. Factors that will be considered include</a:t>
            </a:r>
          </a:p>
          <a:p>
            <a:pPr lvl="1"/>
            <a:r>
              <a:rPr lang="en-US" sz="1500" dirty="0"/>
              <a:t>The number of other restaurants in each suburban area</a:t>
            </a:r>
          </a:p>
          <a:p>
            <a:pPr lvl="1"/>
            <a:r>
              <a:rPr lang="en-US" sz="1500" dirty="0"/>
              <a:t>Other venues in the suburban area that might attract restaurant patrons (movie theaters, shopping centers, etc.)</a:t>
            </a:r>
          </a:p>
          <a:p>
            <a:r>
              <a:rPr lang="en-US" sz="2000" dirty="0"/>
              <a:t>Target Audience</a:t>
            </a:r>
          </a:p>
          <a:p>
            <a:pPr lvl="1"/>
            <a:r>
              <a:rPr lang="en-US" sz="1500" dirty="0"/>
              <a:t>Entrepreneurs</a:t>
            </a:r>
          </a:p>
          <a:p>
            <a:pPr lvl="1"/>
            <a:r>
              <a:rPr lang="en-US" sz="1500" dirty="0"/>
              <a:t>Investors</a:t>
            </a:r>
          </a:p>
          <a:p>
            <a:pPr lvl="1"/>
            <a:r>
              <a:rPr lang="en-US" sz="1500" dirty="0"/>
              <a:t>Lending Institutions</a:t>
            </a:r>
          </a:p>
        </p:txBody>
      </p:sp>
    </p:spTree>
    <p:extLst>
      <p:ext uri="{BB962C8B-B14F-4D97-AF65-F5344CB8AC3E}">
        <p14:creationId xmlns:p14="http://schemas.microsoft.com/office/powerpoint/2010/main" val="235669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D860-9445-46E2-98FF-CC0DBC071954}"/>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2AFC03EA-A2DC-4291-9BBC-9F90F258C1C9}"/>
              </a:ext>
            </a:extLst>
          </p:cNvPr>
          <p:cNvSpPr>
            <a:spLocks noGrp="1"/>
          </p:cNvSpPr>
          <p:nvPr>
            <p:ph idx="1"/>
          </p:nvPr>
        </p:nvSpPr>
        <p:spPr/>
        <p:txBody>
          <a:bodyPr/>
          <a:lstStyle/>
          <a:p>
            <a:r>
              <a:rPr lang="en-US" dirty="0"/>
              <a:t>Location data acquired through usage of Foursquare API</a:t>
            </a:r>
          </a:p>
          <a:p>
            <a:r>
              <a:rPr lang="en-US" dirty="0"/>
              <a:t>From location data, category and coordinates of the venues were filtered.</a:t>
            </a:r>
          </a:p>
          <a:p>
            <a:r>
              <a:rPr lang="en-US" dirty="0"/>
              <a:t>Venues containing “restaurant” in category name were extracted, transferred to dataframe and plotted on a map.</a:t>
            </a:r>
          </a:p>
          <a:p>
            <a:r>
              <a:rPr lang="en-US" dirty="0"/>
              <a:t>Above step was repeated for movie theaters, hotels, shops/stores, and beauty services. These categories will be referred to as “other venues”</a:t>
            </a:r>
          </a:p>
        </p:txBody>
      </p:sp>
    </p:spTree>
    <p:extLst>
      <p:ext uri="{BB962C8B-B14F-4D97-AF65-F5344CB8AC3E}">
        <p14:creationId xmlns:p14="http://schemas.microsoft.com/office/powerpoint/2010/main" val="178461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9B72-C753-458A-BA2F-37D30892C62A}"/>
              </a:ext>
            </a:extLst>
          </p:cNvPr>
          <p:cNvSpPr>
            <a:spLocks noGrp="1"/>
          </p:cNvSpPr>
          <p:nvPr>
            <p:ph type="title"/>
          </p:nvPr>
        </p:nvSpPr>
        <p:spPr>
          <a:xfrm>
            <a:off x="1295401" y="1432098"/>
            <a:ext cx="4608248" cy="1303867"/>
          </a:xfrm>
        </p:spPr>
        <p:txBody>
          <a:bodyPr/>
          <a:lstStyle/>
          <a:p>
            <a:r>
              <a:rPr lang="en-US" dirty="0"/>
              <a:t>Memorial City</a:t>
            </a:r>
          </a:p>
        </p:txBody>
      </p:sp>
      <p:pic>
        <p:nvPicPr>
          <p:cNvPr id="5" name="Content Placeholder 4">
            <a:extLst>
              <a:ext uri="{FF2B5EF4-FFF2-40B4-BE49-F238E27FC236}">
                <a16:creationId xmlns:a16="http://schemas.microsoft.com/office/drawing/2014/main" id="{FC8AECEC-3010-4851-910F-72E72F270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116" y="2477564"/>
            <a:ext cx="4872819" cy="3317875"/>
          </a:xfrm>
        </p:spPr>
      </p:pic>
      <p:sp>
        <p:nvSpPr>
          <p:cNvPr id="6" name="Title 1">
            <a:extLst>
              <a:ext uri="{FF2B5EF4-FFF2-40B4-BE49-F238E27FC236}">
                <a16:creationId xmlns:a16="http://schemas.microsoft.com/office/drawing/2014/main" id="{DE5BEE43-E00B-4010-9C8A-9339F69C0360}"/>
              </a:ext>
            </a:extLst>
          </p:cNvPr>
          <p:cNvSpPr txBox="1">
            <a:spLocks/>
          </p:cNvSpPr>
          <p:nvPr/>
        </p:nvSpPr>
        <p:spPr>
          <a:xfrm>
            <a:off x="7430609" y="1634065"/>
            <a:ext cx="2004131" cy="89993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Katy</a:t>
            </a:r>
          </a:p>
        </p:txBody>
      </p:sp>
      <p:pic>
        <p:nvPicPr>
          <p:cNvPr id="8" name="Picture 7">
            <a:extLst>
              <a:ext uri="{FF2B5EF4-FFF2-40B4-BE49-F238E27FC236}">
                <a16:creationId xmlns:a16="http://schemas.microsoft.com/office/drawing/2014/main" id="{D01201BD-CF88-44C2-83F9-6FD09992A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658" y="2477564"/>
            <a:ext cx="4787882" cy="3326964"/>
          </a:xfrm>
          <a:prstGeom prst="rect">
            <a:avLst/>
          </a:prstGeom>
        </p:spPr>
      </p:pic>
      <p:cxnSp>
        <p:nvCxnSpPr>
          <p:cNvPr id="10" name="Straight Connector 9">
            <a:extLst>
              <a:ext uri="{FF2B5EF4-FFF2-40B4-BE49-F238E27FC236}">
                <a16:creationId xmlns:a16="http://schemas.microsoft.com/office/drawing/2014/main" id="{FDB90234-BF34-4145-B188-2759B2E6028A}"/>
              </a:ext>
            </a:extLst>
          </p:cNvPr>
          <p:cNvCxnSpPr/>
          <p:nvPr/>
        </p:nvCxnSpPr>
        <p:spPr>
          <a:xfrm>
            <a:off x="6110796" y="2396971"/>
            <a:ext cx="0" cy="364872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433888-3DBE-4691-9705-8F12485CD896}"/>
              </a:ext>
            </a:extLst>
          </p:cNvPr>
          <p:cNvSpPr txBox="1"/>
          <p:nvPr/>
        </p:nvSpPr>
        <p:spPr>
          <a:xfrm>
            <a:off x="9434740" y="621437"/>
            <a:ext cx="2132864" cy="1569660"/>
          </a:xfrm>
          <a:prstGeom prst="rect">
            <a:avLst/>
          </a:prstGeom>
          <a:noFill/>
        </p:spPr>
        <p:txBody>
          <a:bodyPr wrap="square" rtlCol="0">
            <a:spAutoFit/>
          </a:bodyPr>
          <a:lstStyle/>
          <a:p>
            <a:r>
              <a:rPr lang="en-US" sz="1600" dirty="0"/>
              <a:t>Legend</a:t>
            </a:r>
          </a:p>
          <a:p>
            <a:r>
              <a:rPr lang="en-US" sz="1600" dirty="0"/>
              <a:t>Orange = Restaurant</a:t>
            </a:r>
          </a:p>
          <a:p>
            <a:r>
              <a:rPr lang="en-US" sz="1600" dirty="0"/>
              <a:t>Blue = Store/Shop</a:t>
            </a:r>
          </a:p>
          <a:p>
            <a:r>
              <a:rPr lang="en-US" sz="1600" dirty="0"/>
              <a:t>Pink = Beauty Service</a:t>
            </a:r>
          </a:p>
          <a:p>
            <a:r>
              <a:rPr lang="en-US" sz="1600" dirty="0"/>
              <a:t>Red = Movie Theater</a:t>
            </a:r>
          </a:p>
          <a:p>
            <a:r>
              <a:rPr lang="en-US" sz="1600" dirty="0"/>
              <a:t>Green = Hotel</a:t>
            </a:r>
          </a:p>
        </p:txBody>
      </p:sp>
    </p:spTree>
    <p:extLst>
      <p:ext uri="{BB962C8B-B14F-4D97-AF65-F5344CB8AC3E}">
        <p14:creationId xmlns:p14="http://schemas.microsoft.com/office/powerpoint/2010/main" val="375430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9B72-C753-458A-BA2F-37D30892C62A}"/>
              </a:ext>
            </a:extLst>
          </p:cNvPr>
          <p:cNvSpPr>
            <a:spLocks noGrp="1"/>
          </p:cNvSpPr>
          <p:nvPr>
            <p:ph type="title"/>
          </p:nvPr>
        </p:nvSpPr>
        <p:spPr>
          <a:xfrm>
            <a:off x="1295401" y="1432098"/>
            <a:ext cx="4608248" cy="1303867"/>
          </a:xfrm>
        </p:spPr>
        <p:txBody>
          <a:bodyPr/>
          <a:lstStyle/>
          <a:p>
            <a:r>
              <a:rPr lang="en-US" dirty="0"/>
              <a:t>Jersey Village</a:t>
            </a:r>
          </a:p>
        </p:txBody>
      </p:sp>
      <p:sp>
        <p:nvSpPr>
          <p:cNvPr id="6" name="Title 1">
            <a:extLst>
              <a:ext uri="{FF2B5EF4-FFF2-40B4-BE49-F238E27FC236}">
                <a16:creationId xmlns:a16="http://schemas.microsoft.com/office/drawing/2014/main" id="{DE5BEE43-E00B-4010-9C8A-9339F69C0360}"/>
              </a:ext>
            </a:extLst>
          </p:cNvPr>
          <p:cNvSpPr txBox="1">
            <a:spLocks/>
          </p:cNvSpPr>
          <p:nvPr/>
        </p:nvSpPr>
        <p:spPr>
          <a:xfrm>
            <a:off x="7430609" y="1634065"/>
            <a:ext cx="2004131" cy="89993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Cypress</a:t>
            </a:r>
          </a:p>
        </p:txBody>
      </p:sp>
      <p:cxnSp>
        <p:nvCxnSpPr>
          <p:cNvPr id="10" name="Straight Connector 9">
            <a:extLst>
              <a:ext uri="{FF2B5EF4-FFF2-40B4-BE49-F238E27FC236}">
                <a16:creationId xmlns:a16="http://schemas.microsoft.com/office/drawing/2014/main" id="{FDB90234-BF34-4145-B188-2759B2E6028A}"/>
              </a:ext>
            </a:extLst>
          </p:cNvPr>
          <p:cNvCxnSpPr/>
          <p:nvPr/>
        </p:nvCxnSpPr>
        <p:spPr>
          <a:xfrm>
            <a:off x="6110796" y="2396971"/>
            <a:ext cx="0" cy="364872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433888-3DBE-4691-9705-8F12485CD896}"/>
              </a:ext>
            </a:extLst>
          </p:cNvPr>
          <p:cNvSpPr txBox="1"/>
          <p:nvPr/>
        </p:nvSpPr>
        <p:spPr>
          <a:xfrm>
            <a:off x="9434740" y="621437"/>
            <a:ext cx="2132864" cy="1569660"/>
          </a:xfrm>
          <a:prstGeom prst="rect">
            <a:avLst/>
          </a:prstGeom>
          <a:noFill/>
        </p:spPr>
        <p:txBody>
          <a:bodyPr wrap="square" rtlCol="0">
            <a:spAutoFit/>
          </a:bodyPr>
          <a:lstStyle/>
          <a:p>
            <a:r>
              <a:rPr lang="en-US" sz="1600" dirty="0"/>
              <a:t>Legend</a:t>
            </a:r>
          </a:p>
          <a:p>
            <a:r>
              <a:rPr lang="en-US" sz="1600" dirty="0"/>
              <a:t>Orange = Restaurant</a:t>
            </a:r>
          </a:p>
          <a:p>
            <a:r>
              <a:rPr lang="en-US" sz="1600" dirty="0"/>
              <a:t>Blue = Store/Shop</a:t>
            </a:r>
          </a:p>
          <a:p>
            <a:r>
              <a:rPr lang="en-US" sz="1600" dirty="0"/>
              <a:t>Pink = Beauty Service</a:t>
            </a:r>
          </a:p>
          <a:p>
            <a:r>
              <a:rPr lang="en-US" sz="1600" dirty="0"/>
              <a:t>Red = Movie Theater</a:t>
            </a:r>
          </a:p>
          <a:p>
            <a:r>
              <a:rPr lang="en-US" sz="1600" dirty="0"/>
              <a:t>Green = Hotel</a:t>
            </a:r>
          </a:p>
        </p:txBody>
      </p:sp>
      <p:pic>
        <p:nvPicPr>
          <p:cNvPr id="9" name="Content Placeholder 8">
            <a:extLst>
              <a:ext uri="{FF2B5EF4-FFF2-40B4-BE49-F238E27FC236}">
                <a16:creationId xmlns:a16="http://schemas.microsoft.com/office/drawing/2014/main" id="{25619A73-6F48-40C8-802C-AAC6FF1F7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554" y="2533999"/>
            <a:ext cx="4352095" cy="3317875"/>
          </a:xfrm>
        </p:spPr>
      </p:pic>
      <p:pic>
        <p:nvPicPr>
          <p:cNvPr id="13" name="Picture 12">
            <a:extLst>
              <a:ext uri="{FF2B5EF4-FFF2-40B4-BE49-F238E27FC236}">
                <a16:creationId xmlns:a16="http://schemas.microsoft.com/office/drawing/2014/main" id="{4873704D-9E23-49BA-85C6-2245E254C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944" y="2534000"/>
            <a:ext cx="4322501" cy="3359091"/>
          </a:xfrm>
          <a:prstGeom prst="rect">
            <a:avLst/>
          </a:prstGeom>
        </p:spPr>
      </p:pic>
    </p:spTree>
    <p:extLst>
      <p:ext uri="{BB962C8B-B14F-4D97-AF65-F5344CB8AC3E}">
        <p14:creationId xmlns:p14="http://schemas.microsoft.com/office/powerpoint/2010/main" val="329462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9B72-C753-458A-BA2F-37D30892C62A}"/>
              </a:ext>
            </a:extLst>
          </p:cNvPr>
          <p:cNvSpPr>
            <a:spLocks noGrp="1"/>
          </p:cNvSpPr>
          <p:nvPr>
            <p:ph type="title"/>
          </p:nvPr>
        </p:nvSpPr>
        <p:spPr>
          <a:xfrm>
            <a:off x="3727601" y="1230132"/>
            <a:ext cx="4608248" cy="1303867"/>
          </a:xfrm>
        </p:spPr>
        <p:txBody>
          <a:bodyPr/>
          <a:lstStyle/>
          <a:p>
            <a:r>
              <a:rPr lang="en-US" dirty="0"/>
              <a:t>Sugar Land</a:t>
            </a:r>
          </a:p>
        </p:txBody>
      </p:sp>
      <p:sp>
        <p:nvSpPr>
          <p:cNvPr id="11" name="TextBox 10">
            <a:extLst>
              <a:ext uri="{FF2B5EF4-FFF2-40B4-BE49-F238E27FC236}">
                <a16:creationId xmlns:a16="http://schemas.microsoft.com/office/drawing/2014/main" id="{49433888-3DBE-4691-9705-8F12485CD896}"/>
              </a:ext>
            </a:extLst>
          </p:cNvPr>
          <p:cNvSpPr txBox="1"/>
          <p:nvPr/>
        </p:nvSpPr>
        <p:spPr>
          <a:xfrm>
            <a:off x="9434740" y="621437"/>
            <a:ext cx="2132864" cy="1569660"/>
          </a:xfrm>
          <a:prstGeom prst="rect">
            <a:avLst/>
          </a:prstGeom>
          <a:noFill/>
        </p:spPr>
        <p:txBody>
          <a:bodyPr wrap="square" rtlCol="0">
            <a:spAutoFit/>
          </a:bodyPr>
          <a:lstStyle/>
          <a:p>
            <a:r>
              <a:rPr lang="en-US" sz="1600" dirty="0"/>
              <a:t>Legend</a:t>
            </a:r>
          </a:p>
          <a:p>
            <a:r>
              <a:rPr lang="en-US" sz="1600" dirty="0"/>
              <a:t>Orange = Restaurant</a:t>
            </a:r>
          </a:p>
          <a:p>
            <a:r>
              <a:rPr lang="en-US" sz="1600" dirty="0"/>
              <a:t>Blue = Store/Shop</a:t>
            </a:r>
          </a:p>
          <a:p>
            <a:r>
              <a:rPr lang="en-US" sz="1600" dirty="0"/>
              <a:t>Pink = Beauty Service</a:t>
            </a:r>
          </a:p>
          <a:p>
            <a:r>
              <a:rPr lang="en-US" sz="1600" dirty="0"/>
              <a:t>Red = Movie Theater</a:t>
            </a:r>
          </a:p>
          <a:p>
            <a:r>
              <a:rPr lang="en-US" sz="1600" dirty="0"/>
              <a:t>Green = Hotel</a:t>
            </a:r>
          </a:p>
        </p:txBody>
      </p:sp>
      <p:pic>
        <p:nvPicPr>
          <p:cNvPr id="7" name="Content Placeholder 6">
            <a:extLst>
              <a:ext uri="{FF2B5EF4-FFF2-40B4-BE49-F238E27FC236}">
                <a16:creationId xmlns:a16="http://schemas.microsoft.com/office/drawing/2014/main" id="{42A780DD-1659-4D21-82AB-DC97A1396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911" y="2537082"/>
            <a:ext cx="4024178" cy="3573839"/>
          </a:xfrm>
        </p:spPr>
      </p:pic>
    </p:spTree>
    <p:extLst>
      <p:ext uri="{BB962C8B-B14F-4D97-AF65-F5344CB8AC3E}">
        <p14:creationId xmlns:p14="http://schemas.microsoft.com/office/powerpoint/2010/main" val="110028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831B-176C-41BD-85E5-859FAB0C9C0B}"/>
              </a:ext>
            </a:extLst>
          </p:cNvPr>
          <p:cNvSpPr>
            <a:spLocks noGrp="1"/>
          </p:cNvSpPr>
          <p:nvPr>
            <p:ph type="title"/>
          </p:nvPr>
        </p:nvSpPr>
        <p:spPr/>
        <p:txBody>
          <a:bodyPr/>
          <a:lstStyle/>
          <a:p>
            <a:r>
              <a:rPr lang="en-US" dirty="0"/>
              <a:t>Summarized Data</a:t>
            </a:r>
          </a:p>
        </p:txBody>
      </p:sp>
      <p:pic>
        <p:nvPicPr>
          <p:cNvPr id="5" name="Content Placeholder 4">
            <a:extLst>
              <a:ext uri="{FF2B5EF4-FFF2-40B4-BE49-F238E27FC236}">
                <a16:creationId xmlns:a16="http://schemas.microsoft.com/office/drawing/2014/main" id="{141DB646-A0B4-4D62-B72B-17C839446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5140" y="2552700"/>
            <a:ext cx="6141720" cy="1752600"/>
          </a:xfrm>
        </p:spPr>
      </p:pic>
    </p:spTree>
    <p:extLst>
      <p:ext uri="{BB962C8B-B14F-4D97-AF65-F5344CB8AC3E}">
        <p14:creationId xmlns:p14="http://schemas.microsoft.com/office/powerpoint/2010/main" val="171506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DEE9-58BD-4191-AEC2-50FC9186547F}"/>
              </a:ext>
            </a:extLst>
          </p:cNvPr>
          <p:cNvSpPr>
            <a:spLocks noGrp="1"/>
          </p:cNvSpPr>
          <p:nvPr>
            <p:ph type="title"/>
          </p:nvPr>
        </p:nvSpPr>
        <p:spPr/>
        <p:txBody>
          <a:bodyPr/>
          <a:lstStyle/>
          <a:p>
            <a:r>
              <a:rPr lang="en-US" dirty="0"/>
              <a:t>Results and Conclusion</a:t>
            </a:r>
          </a:p>
        </p:txBody>
      </p:sp>
      <p:sp>
        <p:nvSpPr>
          <p:cNvPr id="3" name="Content Placeholder 2">
            <a:extLst>
              <a:ext uri="{FF2B5EF4-FFF2-40B4-BE49-F238E27FC236}">
                <a16:creationId xmlns:a16="http://schemas.microsoft.com/office/drawing/2014/main" id="{A4D99FE0-25FC-4CE2-B939-CFCAC09B598F}"/>
              </a:ext>
            </a:extLst>
          </p:cNvPr>
          <p:cNvSpPr>
            <a:spLocks noGrp="1"/>
          </p:cNvSpPr>
          <p:nvPr>
            <p:ph idx="1"/>
          </p:nvPr>
        </p:nvSpPr>
        <p:spPr/>
        <p:txBody>
          <a:bodyPr>
            <a:normAutofit/>
          </a:bodyPr>
          <a:lstStyle/>
          <a:p>
            <a:r>
              <a:rPr lang="en-US" sz="2000" dirty="0"/>
              <a:t>Few venues of any type in Jersey Village</a:t>
            </a:r>
          </a:p>
          <a:p>
            <a:r>
              <a:rPr lang="en-US" sz="2000" dirty="0"/>
              <a:t>Katy has many “other venues” but they are also crowded with several restaurants.</a:t>
            </a:r>
          </a:p>
          <a:p>
            <a:r>
              <a:rPr lang="en-US" sz="2000" dirty="0"/>
              <a:t>Memorial City and Sugar Land have highest number of restaurants and “other venues”, indicating possibility of high competition.</a:t>
            </a:r>
          </a:p>
          <a:p>
            <a:r>
              <a:rPr lang="en-US" sz="2000" dirty="0"/>
              <a:t>Cypress has several “other venues” uncrowded by restaurants and also the fewest restaurants out of all five suburban areas, meaning this would be the best suburban area in West Houston to open a restaurant.</a:t>
            </a:r>
          </a:p>
        </p:txBody>
      </p:sp>
    </p:spTree>
    <p:extLst>
      <p:ext uri="{BB962C8B-B14F-4D97-AF65-F5344CB8AC3E}">
        <p14:creationId xmlns:p14="http://schemas.microsoft.com/office/powerpoint/2010/main" val="13156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4C70-532A-4E9A-AFCC-185858520F97}"/>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A3E9E4A2-2A63-4A95-8140-35F9A73F2142}"/>
              </a:ext>
            </a:extLst>
          </p:cNvPr>
          <p:cNvSpPr>
            <a:spLocks noGrp="1"/>
          </p:cNvSpPr>
          <p:nvPr>
            <p:ph idx="1"/>
          </p:nvPr>
        </p:nvSpPr>
        <p:spPr/>
        <p:txBody>
          <a:bodyPr/>
          <a:lstStyle/>
          <a:p>
            <a:r>
              <a:rPr lang="en-US" dirty="0"/>
              <a:t>Instead of limiting restaurants to venues that have the word “restaurant” in their category, expand it to venues that are “bars” or “burger joints” or “steakhouses”</a:t>
            </a:r>
          </a:p>
          <a:p>
            <a:r>
              <a:rPr lang="en-US" dirty="0"/>
              <a:t>Factor in tips and user reviews from Foursquare data to determine popular areas of town for potential </a:t>
            </a:r>
            <a:r>
              <a:rPr lang="en-US"/>
              <a:t>new businesses.</a:t>
            </a:r>
            <a:endParaRPr lang="en-US" dirty="0"/>
          </a:p>
        </p:txBody>
      </p:sp>
    </p:spTree>
    <p:extLst>
      <p:ext uri="{BB962C8B-B14F-4D97-AF65-F5344CB8AC3E}">
        <p14:creationId xmlns:p14="http://schemas.microsoft.com/office/powerpoint/2010/main" val="773820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137</TotalTime>
  <Words>390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Capstone Project</vt:lpstr>
      <vt:lpstr>Introduction</vt:lpstr>
      <vt:lpstr>Data Acquisition and Cleaning</vt:lpstr>
      <vt:lpstr>Memorial City</vt:lpstr>
      <vt:lpstr>Jersey Village</vt:lpstr>
      <vt:lpstr>Sugar Land</vt:lpstr>
      <vt:lpstr>Summarized Data</vt:lpstr>
      <vt:lpstr>Results and Conclusion</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Destiny Lindhardt</dc:creator>
  <cp:lastModifiedBy>Destiny Lindhardt</cp:lastModifiedBy>
  <cp:revision>4</cp:revision>
  <dcterms:created xsi:type="dcterms:W3CDTF">2019-06-03T02:01:50Z</dcterms:created>
  <dcterms:modified xsi:type="dcterms:W3CDTF">2019-06-03T04:18:55Z</dcterms:modified>
</cp:coreProperties>
</file>