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59" r:id="rId6"/>
    <p:sldId id="263" r:id="rId7"/>
    <p:sldId id="266" r:id="rId8"/>
    <p:sldId id="260" r:id="rId9"/>
    <p:sldId id="265" r:id="rId10"/>
    <p:sldId id="261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2576" autoAdjust="0"/>
  </p:normalViewPr>
  <p:slideViewPr>
    <p:cSldViewPr>
      <p:cViewPr varScale="1">
        <p:scale>
          <a:sx n="62" d="100"/>
          <a:sy n="62" d="100"/>
        </p:scale>
        <p:origin x="51" y="9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FABF-B8C6-4AD8-900D-E41B84A1918F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04678-709D-4FC8-881D-AA6589A8D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8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04678-709D-4FC8-881D-AA6589A8D0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9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278500"/>
            <a:ext cx="1336964" cy="34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092" y="6263640"/>
            <a:ext cx="1447800" cy="46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278500"/>
            <a:ext cx="1336964" cy="34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092" y="6263640"/>
            <a:ext cx="1447800" cy="46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278500"/>
            <a:ext cx="1336964" cy="34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092" y="6263640"/>
            <a:ext cx="1447800" cy="46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278500"/>
            <a:ext cx="1336964" cy="34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092" y="6263640"/>
            <a:ext cx="1447800" cy="46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278500"/>
            <a:ext cx="1336964" cy="34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092" y="6263640"/>
            <a:ext cx="1447800" cy="46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278500"/>
            <a:ext cx="1336964" cy="34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092" y="6263640"/>
            <a:ext cx="1447800" cy="46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278500"/>
            <a:ext cx="1336964" cy="34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092" y="6263640"/>
            <a:ext cx="1447800" cy="46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780108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基于</a:t>
            </a:r>
            <a:r>
              <a:rPr lang="en-US" altLang="zh-CN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Zynq</a:t>
            </a: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的</a:t>
            </a:r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CPS</a:t>
            </a: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服务化系统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73200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钱凯雨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叶林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常玉虎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复旦大学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指导老师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张亮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59200"/>
            <a:ext cx="1384751" cy="4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1" y="2514600"/>
            <a:ext cx="7772399" cy="3810000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CPS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系统的构建方法——面向服务的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CPS</a:t>
            </a:r>
            <a:r>
              <a:rPr lang="zh-CN" altLang="zh-CN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en-US" altLang="zh-CN" sz="2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服务化</a:t>
            </a:r>
            <a:r>
              <a:rPr lang="zh-CN" altLang="zh-CN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方法进行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组件化的建模，将一个复杂的物联网系统拆分成若干个小的成员系统，成员系统之间通过接口交互，隐藏了控制规则，降低了分析和验证的复杂度</a:t>
            </a:r>
            <a:r>
              <a:rPr lang="zh-CN" altLang="zh-CN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自主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驾驶的智能</a:t>
            </a:r>
            <a:r>
              <a:rPr lang="zh-CN" altLang="zh-CN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小车</a:t>
            </a:r>
            <a:r>
              <a:rPr lang="en-US" altLang="zh-CN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zh-CN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自主性，即能够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综合利用自身所具有的感知、决策和操纵能力，独立地进行汽车驾驶工作，与周边环境协同。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项目创新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59200"/>
            <a:ext cx="1384751" cy="4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738533" cy="1210733"/>
          </a:xfrm>
        </p:spPr>
        <p:txBody>
          <a:bodyPr/>
          <a:lstStyle/>
          <a:p>
            <a:pPr marL="301943" lvl="1" indent="0" algn="ctr">
              <a:buNone/>
            </a:pPr>
            <a:r>
              <a:rPr lang="en-US" altLang="zh-CN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Thanks~</a:t>
            </a:r>
            <a:r>
              <a:rPr lang="zh-CN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59200"/>
            <a:ext cx="1384751" cy="4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450696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 smtClean="0"/>
              <a:t>项目简介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系统架构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/>
              <a:t>系统</a:t>
            </a:r>
            <a:r>
              <a:rPr lang="zh-CN" altLang="en-US" sz="2800" b="1" dirty="0" smtClean="0"/>
              <a:t>实现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项目创新</a:t>
            </a:r>
            <a:endParaRPr lang="en-US" altLang="zh-CN" sz="2800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59200"/>
            <a:ext cx="1384751" cy="4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371601"/>
            <a:ext cx="7619999" cy="115591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system of collaborating computational elements controlling physical entities    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——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Wikipedia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[2014/04/25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</a:t>
            </a:r>
            <a:r>
              <a:rPr lang="en-US" altLang="zh-CN" dirty="0"/>
              <a:t>-</a:t>
            </a:r>
            <a:r>
              <a:rPr lang="zh-CN" altLang="en-US" dirty="0"/>
              <a:t>物理融合系统 </a:t>
            </a:r>
            <a:r>
              <a:rPr lang="en-US" altLang="zh-CN" dirty="0"/>
              <a:t>(CPS)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59200"/>
            <a:ext cx="1384751" cy="446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19800" y="2527518"/>
            <a:ext cx="2736304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800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特点</a:t>
            </a:r>
            <a:endParaRPr lang="en-US" altLang="zh-CN" sz="2800" dirty="0" smtClean="0">
              <a:ln w="1905"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 </a:t>
            </a:r>
            <a:r>
              <a:rPr lang="en-US" altLang="zh-CN" sz="2800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通信 </a:t>
            </a:r>
            <a:r>
              <a:rPr lang="en-US" altLang="zh-CN" sz="2800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物理过程</a:t>
            </a:r>
            <a:endParaRPr lang="zh-CN" altLang="en-US" sz="2800" dirty="0">
              <a:ln w="1905"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67" y="4550160"/>
            <a:ext cx="2981970" cy="162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31" y="2755405"/>
            <a:ext cx="4728680" cy="3168352"/>
          </a:xfrm>
          <a:prstGeom prst="rect">
            <a:avLst/>
          </a:prstGeom>
        </p:spPr>
      </p:pic>
      <p:grpSp>
        <p:nvGrpSpPr>
          <p:cNvPr id="11" name="组 14"/>
          <p:cNvGrpSpPr/>
          <p:nvPr/>
        </p:nvGrpSpPr>
        <p:grpSpPr>
          <a:xfrm>
            <a:off x="559387" y="2490425"/>
            <a:ext cx="3563888" cy="1512168"/>
            <a:chOff x="0" y="1196752"/>
            <a:chExt cx="3563888" cy="1512168"/>
          </a:xfrm>
        </p:grpSpPr>
        <p:sp>
          <p:nvSpPr>
            <p:cNvPr id="12" name="圆角矩形 11"/>
            <p:cNvSpPr/>
            <p:nvPr/>
          </p:nvSpPr>
          <p:spPr>
            <a:xfrm>
              <a:off x="0" y="1196752"/>
              <a:ext cx="3563888" cy="1512168"/>
            </a:xfrm>
            <a:prstGeom prst="roundRect">
              <a:avLst/>
            </a:prstGeom>
            <a:noFill/>
            <a:ln w="12700" cmpd="sng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1"/>
            <p:cNvSpPr txBox="1"/>
            <p:nvPr/>
          </p:nvSpPr>
          <p:spPr>
            <a:xfrm>
              <a:off x="1940029" y="1196752"/>
              <a:ext cx="902811" cy="307777"/>
            </a:xfrm>
            <a:prstGeom prst="rect">
              <a:avLst/>
            </a:prstGeom>
            <a:noFill/>
            <a:ln w="12700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高速铁道</a:t>
              </a:r>
              <a:endParaRPr kumimoji="1" lang="zh-CN" altLang="en-US" sz="14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 19"/>
          <p:cNvGrpSpPr/>
          <p:nvPr/>
        </p:nvGrpSpPr>
        <p:grpSpPr>
          <a:xfrm>
            <a:off x="4195283" y="2490425"/>
            <a:ext cx="1152128" cy="2304256"/>
            <a:chOff x="0" y="1196752"/>
            <a:chExt cx="3563888" cy="1512168"/>
          </a:xfrm>
        </p:grpSpPr>
        <p:sp>
          <p:nvSpPr>
            <p:cNvPr id="15" name="圆角矩形 14"/>
            <p:cNvSpPr/>
            <p:nvPr/>
          </p:nvSpPr>
          <p:spPr>
            <a:xfrm>
              <a:off x="0" y="1196752"/>
              <a:ext cx="3563888" cy="1512168"/>
            </a:xfrm>
            <a:prstGeom prst="roundRect">
              <a:avLst/>
            </a:prstGeom>
            <a:noFill/>
            <a:ln w="12700" cmpd="sng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21"/>
            <p:cNvSpPr txBox="1"/>
            <p:nvPr/>
          </p:nvSpPr>
          <p:spPr>
            <a:xfrm>
              <a:off x="445486" y="1196752"/>
              <a:ext cx="2895659" cy="201979"/>
            </a:xfrm>
            <a:prstGeom prst="rect">
              <a:avLst/>
            </a:prstGeom>
            <a:noFill/>
            <a:ln w="12700" cmpd="sng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飞行控制</a:t>
              </a:r>
              <a:endParaRPr kumimoji="1" lang="zh-CN" altLang="en-US" sz="14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7" name="组 22"/>
          <p:cNvGrpSpPr/>
          <p:nvPr/>
        </p:nvGrpSpPr>
        <p:grpSpPr>
          <a:xfrm>
            <a:off x="533400" y="4036150"/>
            <a:ext cx="3589875" cy="902547"/>
            <a:chOff x="-25987" y="1196752"/>
            <a:chExt cx="3589875" cy="1512168"/>
          </a:xfrm>
        </p:grpSpPr>
        <p:sp>
          <p:nvSpPr>
            <p:cNvPr id="18" name="圆角矩形 17"/>
            <p:cNvSpPr/>
            <p:nvPr/>
          </p:nvSpPr>
          <p:spPr>
            <a:xfrm>
              <a:off x="0" y="1196752"/>
              <a:ext cx="3563888" cy="1512168"/>
            </a:xfrm>
            <a:prstGeom prst="roundRect">
              <a:avLst/>
            </a:prstGeom>
            <a:noFill/>
            <a:ln w="12700" cmpd="sng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24"/>
            <p:cNvSpPr txBox="1"/>
            <p:nvPr/>
          </p:nvSpPr>
          <p:spPr>
            <a:xfrm>
              <a:off x="-25987" y="1200857"/>
              <a:ext cx="407301" cy="1335752"/>
            </a:xfrm>
            <a:prstGeom prst="rect">
              <a:avLst/>
            </a:prstGeom>
            <a:noFill/>
            <a:ln w="12700" cmpd="sng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智能交通</a:t>
              </a:r>
              <a:endParaRPr kumimoji="1" lang="zh-CN" altLang="en-US" sz="14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0" name="组 25"/>
          <p:cNvGrpSpPr/>
          <p:nvPr/>
        </p:nvGrpSpPr>
        <p:grpSpPr>
          <a:xfrm>
            <a:off x="559387" y="4938697"/>
            <a:ext cx="3563888" cy="1080120"/>
            <a:chOff x="0" y="1196752"/>
            <a:chExt cx="3563888" cy="1512168"/>
          </a:xfrm>
        </p:grpSpPr>
        <p:sp>
          <p:nvSpPr>
            <p:cNvPr id="21" name="圆角矩形 20"/>
            <p:cNvSpPr/>
            <p:nvPr/>
          </p:nvSpPr>
          <p:spPr>
            <a:xfrm>
              <a:off x="0" y="1196752"/>
              <a:ext cx="3563888" cy="1512168"/>
            </a:xfrm>
            <a:prstGeom prst="roundRect">
              <a:avLst/>
            </a:prstGeom>
            <a:noFill/>
            <a:ln w="12700" cmpd="sng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7"/>
            <p:cNvSpPr txBox="1"/>
            <p:nvPr/>
          </p:nvSpPr>
          <p:spPr>
            <a:xfrm>
              <a:off x="2009036" y="2243638"/>
              <a:ext cx="1338828" cy="307778"/>
            </a:xfrm>
            <a:prstGeom prst="rect">
              <a:avLst/>
            </a:prstGeom>
            <a:noFill/>
            <a:ln w="12700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智能电网</a:t>
              </a:r>
              <a:r>
                <a:rPr kumimoji="1" lang="en-US" altLang="zh-CN" sz="1400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kumimoji="1" lang="zh-CN" altLang="en-US" sz="1400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水系</a:t>
              </a:r>
              <a:endParaRPr kumimoji="1" lang="zh-CN" altLang="en-US" sz="14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" name="组 28"/>
          <p:cNvGrpSpPr/>
          <p:nvPr/>
        </p:nvGrpSpPr>
        <p:grpSpPr>
          <a:xfrm>
            <a:off x="4195283" y="4866689"/>
            <a:ext cx="1152128" cy="1368152"/>
            <a:chOff x="0" y="1196752"/>
            <a:chExt cx="3563888" cy="1512168"/>
          </a:xfrm>
        </p:grpSpPr>
        <p:sp>
          <p:nvSpPr>
            <p:cNvPr id="24" name="圆角矩形 23"/>
            <p:cNvSpPr/>
            <p:nvPr/>
          </p:nvSpPr>
          <p:spPr>
            <a:xfrm>
              <a:off x="0" y="1196752"/>
              <a:ext cx="3563888" cy="1512168"/>
            </a:xfrm>
            <a:prstGeom prst="roundRect">
              <a:avLst/>
            </a:prstGeom>
            <a:noFill/>
            <a:ln w="12700" cmpd="sng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30"/>
            <p:cNvSpPr txBox="1"/>
            <p:nvPr/>
          </p:nvSpPr>
          <p:spPr>
            <a:xfrm>
              <a:off x="347233" y="2368745"/>
              <a:ext cx="2792673" cy="340175"/>
            </a:xfrm>
            <a:prstGeom prst="rect">
              <a:avLst/>
            </a:prstGeom>
            <a:noFill/>
            <a:ln w="12700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chemeClr val="accent2">
                      <a:lumMod val="50000"/>
                    </a:schemeClr>
                  </a:solidFill>
                  <a:latin typeface="+mj-ea"/>
                  <a:ea typeface="+mj-ea"/>
                </a:rPr>
                <a:t>医疗健康</a:t>
              </a:r>
              <a:endParaRPr kumimoji="1" lang="zh-CN" altLang="en-US" sz="140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49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484437"/>
            <a:ext cx="7924800" cy="3535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本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项目通过探索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CPS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服务化的方法，以组件化的方式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构建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CPS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系统（嵌入式应用）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本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项目的实现采用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Zrobot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-III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系列智能小车作为实验平台，在其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Linux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文件系统中部署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CPS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服务化系统，并通过客户端（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Android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应用）发出对小车的控制指令，而真正对小车的控制由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CPS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系统经过分析后完成。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项目简介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59200"/>
            <a:ext cx="1384751" cy="4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系统架构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     </a:t>
            </a:r>
            <a:r>
              <a:rPr lang="en-US" altLang="zh-CN" sz="4000" dirty="0" smtClean="0"/>
              <a:t>——</a:t>
            </a:r>
            <a:r>
              <a:rPr lang="zh-CN" altLang="en-US" sz="4000" dirty="0" smtClean="0"/>
              <a:t>软件实现架构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59200"/>
            <a:ext cx="1384751" cy="446400"/>
          </a:xfrm>
          <a:prstGeom prst="rect">
            <a:avLst/>
          </a:prstGeom>
        </p:spPr>
      </p:pic>
      <p:pic>
        <p:nvPicPr>
          <p:cNvPr id="6" name="图示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191200" cy="418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3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系统架构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     </a:t>
            </a:r>
            <a:r>
              <a:rPr lang="en-US" altLang="zh-CN" sz="4000" dirty="0" smtClean="0"/>
              <a:t>——</a:t>
            </a:r>
            <a:r>
              <a:rPr lang="zh-CN" altLang="en-US" sz="4000" dirty="0"/>
              <a:t>硬</a:t>
            </a:r>
            <a:r>
              <a:rPr lang="zh-CN" altLang="en-US" sz="4000" dirty="0" smtClean="0"/>
              <a:t>件实现架构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59200"/>
            <a:ext cx="1384751" cy="44640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045433"/>
              </p:ext>
            </p:extLst>
          </p:nvPr>
        </p:nvGraphicFramePr>
        <p:xfrm>
          <a:off x="1457100" y="1591056"/>
          <a:ext cx="6247666" cy="4602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4" imgW="4576038" imgH="3374710" progId="Visio.Drawing.11">
                  <p:embed/>
                </p:oleObj>
              </mc:Choice>
              <mc:Fallback>
                <p:oleObj name="Visio" r:id="rId4" imgW="4576038" imgH="33747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100" y="1591056"/>
                        <a:ext cx="6247666" cy="4602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7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7833" y="2590800"/>
            <a:ext cx="7408333" cy="34506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Zrobot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-III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系列智能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小车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ZedBoard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&amp; </a:t>
            </a:r>
            <a:r>
              <a:rPr lang="zh-CN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扩展板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循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迹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怠速）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&amp; 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网络访问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Android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APP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—— 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客户端控制软件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Java Project —— CPS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服务化系统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系统实现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59200"/>
            <a:ext cx="1384751" cy="4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7833" y="2590800"/>
            <a:ext cx="7408333" cy="3450696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本项目的技术以多台小车的自主驾驶系统的构建得以体现。该自主驾驶系统不仅可以接收控制，并可自主地协调与系统中其它小车相关的行为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该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技术未来可应用于汽车的自动驾驶系统，利用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CPS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服务化的方法将系统中各种资源都封装成服务，实现不同操作系统、开发平台、编程语言和中间件等异构系统之间的重用和互操作。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系统实现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59200"/>
            <a:ext cx="1384751" cy="4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7833" y="2590800"/>
            <a:ext cx="7514167" cy="3429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例如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给小车发出一个加速的信号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，但是小车进行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计算判断出这时加速将会与前车发生碰撞，那么它就不会听从人为指示，而是根据自身状况和周边环境采取正确的动作，这就避免了交通事故的发生，一旦前车由于某种原因脱离了安全距离门限，后车则有可能依据自主判断再次加速。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实现案例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59200"/>
            <a:ext cx="1384751" cy="4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391</TotalTime>
  <Words>439</Words>
  <Application>Microsoft Office PowerPoint</Application>
  <PresentationFormat>全屏显示(4:3)</PresentationFormat>
  <Paragraphs>46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华文楷体</vt:lpstr>
      <vt:lpstr>华文新魏</vt:lpstr>
      <vt:lpstr>宋体</vt:lpstr>
      <vt:lpstr>微软雅黑</vt:lpstr>
      <vt:lpstr>Arial</vt:lpstr>
      <vt:lpstr>Calibri</vt:lpstr>
      <vt:lpstr>Candara</vt:lpstr>
      <vt:lpstr>Symbol</vt:lpstr>
      <vt:lpstr>Waveform</vt:lpstr>
      <vt:lpstr>Visio</vt:lpstr>
      <vt:lpstr>基于Zynq的CPS服务化系统</vt:lpstr>
      <vt:lpstr>目录</vt:lpstr>
      <vt:lpstr>信息-物理融合系统 (CPS)</vt:lpstr>
      <vt:lpstr>项目简介</vt:lpstr>
      <vt:lpstr>系统架构                                         ——软件实现架构</vt:lpstr>
      <vt:lpstr>系统架构                                         ——硬件实现架构</vt:lpstr>
      <vt:lpstr>系统实现</vt:lpstr>
      <vt:lpstr>系统实现</vt:lpstr>
      <vt:lpstr>实现案例</vt:lpstr>
      <vt:lpstr>项目创新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Lu</dc:creator>
  <cp:keywords>No Markings</cp:keywords>
  <cp:lastModifiedBy>Leon Ye</cp:lastModifiedBy>
  <cp:revision>38</cp:revision>
  <dcterms:created xsi:type="dcterms:W3CDTF">2006-08-16T00:00:00Z</dcterms:created>
  <dcterms:modified xsi:type="dcterms:W3CDTF">2015-07-10T21:33:42Z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e36e1341-8b32-4a22-bc56-42c1fa790497</vt:lpwstr>
  </property>
  <property fmtid="{D5CDD505-2E9C-101B-9397-08002B2CF9AE}" pid="3" name="XilinxClassification">
    <vt:lpwstr>No Markings</vt:lpwstr>
  </property>
</Properties>
</file>