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1"/>
  </p:notesMasterIdLst>
  <p:sldIdLst>
    <p:sldId id="256" r:id="rId3"/>
    <p:sldId id="289" r:id="rId4"/>
    <p:sldId id="301" r:id="rId5"/>
    <p:sldId id="302" r:id="rId6"/>
    <p:sldId id="260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58" r:id="rId26"/>
    <p:sldId id="259" r:id="rId27"/>
    <p:sldId id="261" r:id="rId28"/>
    <p:sldId id="268" r:id="rId29"/>
    <p:sldId id="284" r:id="rId30"/>
    <p:sldId id="285" r:id="rId31"/>
    <p:sldId id="286" r:id="rId32"/>
    <p:sldId id="287" r:id="rId33"/>
    <p:sldId id="288" r:id="rId34"/>
    <p:sldId id="298" r:id="rId35"/>
    <p:sldId id="299" r:id="rId36"/>
    <p:sldId id="300" r:id="rId37"/>
    <p:sldId id="262" r:id="rId38"/>
    <p:sldId id="313" r:id="rId39"/>
    <p:sldId id="278" r:id="rId4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3"/>
    <p:restoredTop sz="93673"/>
  </p:normalViewPr>
  <p:slideViewPr>
    <p:cSldViewPr snapToGrid="0" snapToObjects="1">
      <p:cViewPr varScale="1">
        <p:scale>
          <a:sx n="114" d="100"/>
          <a:sy n="114" d="100"/>
        </p:scale>
        <p:origin x="9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393A-299D-4790-B84E-68FE801F6A6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40F7-CEAE-40F3-BA5E-B466B9EDD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03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6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6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04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1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84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0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4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88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0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39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0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08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83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39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48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06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85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26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8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0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48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88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71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61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08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84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76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7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8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3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1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11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72455" y="254890"/>
            <a:ext cx="121379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’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9021" y="2060030"/>
            <a:ext cx="7711080" cy="23108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剪去对角的矩形 4"/>
          <p:cNvSpPr/>
          <p:nvPr userDrawn="1"/>
        </p:nvSpPr>
        <p:spPr>
          <a:xfrm>
            <a:off x="1119021" y="4750169"/>
            <a:ext cx="7711080" cy="392220"/>
          </a:xfrm>
          <a:prstGeom prst="snip2DiagRect">
            <a:avLst>
              <a:gd name="adj1" fmla="val 0"/>
              <a:gd name="adj2" fmla="val 27106"/>
            </a:avLst>
          </a:prstGeom>
          <a:solidFill>
            <a:srgbClr val="E1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602635" y="4749460"/>
            <a:ext cx="4607096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5297645"/>
            <a:ext cx="7711080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18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6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1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395743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474465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3269658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222294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9174929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265086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498470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731854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3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260522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204021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6147520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80910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100345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66448" y="2975212"/>
            <a:ext cx="5459105" cy="15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366448" y="2169995"/>
            <a:ext cx="5459104" cy="8052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366448" y="3220872"/>
            <a:ext cx="5459104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4"/>
          <p:cNvSpPr/>
          <p:nvPr userDrawn="1"/>
        </p:nvSpPr>
        <p:spPr>
          <a:xfrm rot="5400000">
            <a:off x="303777" y="137255"/>
            <a:ext cx="452199" cy="3898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3972" y="1"/>
            <a:ext cx="10957694" cy="6737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54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9" r:id="rId2"/>
    <p:sldLayoutId id="2147483688" r:id="rId3"/>
    <p:sldLayoutId id="2147483684" r:id="rId4"/>
    <p:sldLayoutId id="2147483687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7900" y="2634612"/>
            <a:ext cx="10514180" cy="2310857"/>
          </a:xfrm>
        </p:spPr>
        <p:txBody>
          <a:bodyPr/>
          <a:lstStyle/>
          <a:p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组结果展示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4749005"/>
            <a:ext cx="7711080" cy="392929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指导老师：孔祥龙</a:t>
            </a:r>
          </a:p>
        </p:txBody>
      </p:sp>
    </p:spTree>
    <p:extLst>
      <p:ext uri="{BB962C8B-B14F-4D97-AF65-F5344CB8AC3E}">
        <p14:creationId xmlns:p14="http://schemas.microsoft.com/office/powerpoint/2010/main" val="74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2" y="1112363"/>
            <a:ext cx="10633435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部分结果和代码截图：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专业与学科对照表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A20848-F8AD-4F27-9423-F61C7CD4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678" y="2667468"/>
            <a:ext cx="7672643" cy="39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2" y="1112363"/>
            <a:ext cx="10633435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部分结果和代码截图：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新增学科门类及一级学科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1463F8-B6D9-4170-A8B8-2D50CBCCE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16" y="2889182"/>
            <a:ext cx="2933745" cy="26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2" y="1112363"/>
            <a:ext cx="10633435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部分结果和代码截图：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专业与一级学科对照表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06E8E6-9372-4F4B-9DFF-9EC7C917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080" y="2667468"/>
            <a:ext cx="8059218" cy="36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3" y="1112363"/>
            <a:ext cx="5397146" cy="267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部分结果和代码截图：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将学科门类和二级学科统一为一个或多个一级学科，多个一级学科用</a:t>
            </a:r>
            <a:r>
              <a:rPr lang="en-US" altLang="zh-CN" sz="2800" dirty="0"/>
              <a:t>’;’</a:t>
            </a:r>
            <a:r>
              <a:rPr lang="zh-CN" altLang="en-US" sz="2800" dirty="0"/>
              <a:t>隔开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3EF38-1834-4A13-8EDE-BC9031904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04" y="1272619"/>
            <a:ext cx="4656223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3" y="1112363"/>
            <a:ext cx="5397146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部分结果和代码截图：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添加一级学科对应的</a:t>
            </a:r>
            <a:r>
              <a:rPr lang="en-US" altLang="zh-CN" sz="2800" dirty="0"/>
              <a:t>ID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76C133-6FCF-488C-A25B-9F196CA8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939" y="1561741"/>
            <a:ext cx="4208514" cy="45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3" y="1112363"/>
            <a:ext cx="5397146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部分结果和代码截图：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删除特殊的专业名称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95926-A615-433F-AA9E-67C8E7B7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22" y="980388"/>
            <a:ext cx="4192391" cy="5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632189" y="3312046"/>
            <a:ext cx="6927622" cy="914400"/>
          </a:xfrm>
        </p:spPr>
        <p:txBody>
          <a:bodyPr/>
          <a:lstStyle/>
          <a:p>
            <a:r>
              <a:rPr kumimoji="1" lang="zh-CN" altLang="en-US" dirty="0"/>
              <a:t>基于总成绩的专业推荐</a:t>
            </a:r>
          </a:p>
        </p:txBody>
      </p:sp>
    </p:spTree>
    <p:extLst>
      <p:ext uri="{BB962C8B-B14F-4D97-AF65-F5344CB8AC3E}">
        <p14:creationId xmlns:p14="http://schemas.microsoft.com/office/powerpoint/2010/main" val="1133916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基于总成绩的专业推荐</a:t>
            </a:r>
          </a:p>
        </p:txBody>
      </p:sp>
      <p:sp>
        <p:nvSpPr>
          <p:cNvPr id="18" name="任意多边形 5"/>
          <p:cNvSpPr/>
          <p:nvPr/>
        </p:nvSpPr>
        <p:spPr>
          <a:xfrm>
            <a:off x="424908" y="1098576"/>
            <a:ext cx="11342184" cy="1651854"/>
          </a:xfrm>
          <a:custGeom>
            <a:avLst/>
            <a:gdLst>
              <a:gd name="connsiteX0" fmla="*/ 0 w 11342184"/>
              <a:gd name="connsiteY0" fmla="*/ 412964 h 1651854"/>
              <a:gd name="connsiteX1" fmla="*/ 10516257 w 11342184"/>
              <a:gd name="connsiteY1" fmla="*/ 412964 h 1651854"/>
              <a:gd name="connsiteX2" fmla="*/ 10516257 w 11342184"/>
              <a:gd name="connsiteY2" fmla="*/ 0 h 1651854"/>
              <a:gd name="connsiteX3" fmla="*/ 11342184 w 11342184"/>
              <a:gd name="connsiteY3" fmla="*/ 825927 h 1651854"/>
              <a:gd name="connsiteX4" fmla="*/ 10516257 w 11342184"/>
              <a:gd name="connsiteY4" fmla="*/ 1651854 h 1651854"/>
              <a:gd name="connsiteX5" fmla="*/ 10516257 w 11342184"/>
              <a:gd name="connsiteY5" fmla="*/ 1238891 h 1651854"/>
              <a:gd name="connsiteX6" fmla="*/ 0 w 11342184"/>
              <a:gd name="connsiteY6" fmla="*/ 1238891 h 1651854"/>
              <a:gd name="connsiteX7" fmla="*/ 0 w 11342184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42184" h="1651854">
                <a:moveTo>
                  <a:pt x="0" y="412964"/>
                </a:moveTo>
                <a:lnTo>
                  <a:pt x="10516257" y="412964"/>
                </a:lnTo>
                <a:lnTo>
                  <a:pt x="10516257" y="0"/>
                </a:lnTo>
                <a:lnTo>
                  <a:pt x="11342184" y="825927"/>
                </a:lnTo>
                <a:lnTo>
                  <a:pt x="10516257" y="1651854"/>
                </a:lnTo>
                <a:lnTo>
                  <a:pt x="10516257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19" name="任意多边形 7"/>
          <p:cNvSpPr/>
          <p:nvPr/>
        </p:nvSpPr>
        <p:spPr>
          <a:xfrm>
            <a:off x="424908" y="2372395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0" name="任意多边形 8"/>
          <p:cNvSpPr/>
          <p:nvPr/>
        </p:nvSpPr>
        <p:spPr>
          <a:xfrm>
            <a:off x="3918301" y="1649194"/>
            <a:ext cx="7848791" cy="1651854"/>
          </a:xfrm>
          <a:custGeom>
            <a:avLst/>
            <a:gdLst>
              <a:gd name="connsiteX0" fmla="*/ 0 w 7848791"/>
              <a:gd name="connsiteY0" fmla="*/ 412964 h 1651854"/>
              <a:gd name="connsiteX1" fmla="*/ 7022864 w 7848791"/>
              <a:gd name="connsiteY1" fmla="*/ 412964 h 1651854"/>
              <a:gd name="connsiteX2" fmla="*/ 7022864 w 7848791"/>
              <a:gd name="connsiteY2" fmla="*/ 0 h 1651854"/>
              <a:gd name="connsiteX3" fmla="*/ 7848791 w 7848791"/>
              <a:gd name="connsiteY3" fmla="*/ 825927 h 1651854"/>
              <a:gd name="connsiteX4" fmla="*/ 7022864 w 7848791"/>
              <a:gd name="connsiteY4" fmla="*/ 1651854 h 1651854"/>
              <a:gd name="connsiteX5" fmla="*/ 7022864 w 7848791"/>
              <a:gd name="connsiteY5" fmla="*/ 1238891 h 1651854"/>
              <a:gd name="connsiteX6" fmla="*/ 0 w 7848791"/>
              <a:gd name="connsiteY6" fmla="*/ 1238891 h 1651854"/>
              <a:gd name="connsiteX7" fmla="*/ 0 w 7848791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8791" h="1651854">
                <a:moveTo>
                  <a:pt x="0" y="412964"/>
                </a:moveTo>
                <a:lnTo>
                  <a:pt x="7022864" y="412964"/>
                </a:lnTo>
                <a:lnTo>
                  <a:pt x="7022864" y="0"/>
                </a:lnTo>
                <a:lnTo>
                  <a:pt x="7848791" y="825927"/>
                </a:lnTo>
                <a:lnTo>
                  <a:pt x="7022864" y="1651854"/>
                </a:lnTo>
                <a:lnTo>
                  <a:pt x="7022864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2923013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2" name="任意多边形 10"/>
          <p:cNvSpPr/>
          <p:nvPr/>
        </p:nvSpPr>
        <p:spPr>
          <a:xfrm>
            <a:off x="7411693" y="2199812"/>
            <a:ext cx="4355398" cy="1651854"/>
          </a:xfrm>
          <a:custGeom>
            <a:avLst/>
            <a:gdLst>
              <a:gd name="connsiteX0" fmla="*/ 0 w 4355398"/>
              <a:gd name="connsiteY0" fmla="*/ 412964 h 1651854"/>
              <a:gd name="connsiteX1" fmla="*/ 3529471 w 4355398"/>
              <a:gd name="connsiteY1" fmla="*/ 412964 h 1651854"/>
              <a:gd name="connsiteX2" fmla="*/ 3529471 w 4355398"/>
              <a:gd name="connsiteY2" fmla="*/ 0 h 1651854"/>
              <a:gd name="connsiteX3" fmla="*/ 4355398 w 4355398"/>
              <a:gd name="connsiteY3" fmla="*/ 825927 h 1651854"/>
              <a:gd name="connsiteX4" fmla="*/ 3529471 w 4355398"/>
              <a:gd name="connsiteY4" fmla="*/ 1651854 h 1651854"/>
              <a:gd name="connsiteX5" fmla="*/ 3529471 w 4355398"/>
              <a:gd name="connsiteY5" fmla="*/ 1238891 h 1651854"/>
              <a:gd name="connsiteX6" fmla="*/ 0 w 4355398"/>
              <a:gd name="connsiteY6" fmla="*/ 1238891 h 1651854"/>
              <a:gd name="connsiteX7" fmla="*/ 0 w 4355398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5398" h="1651854">
                <a:moveTo>
                  <a:pt x="0" y="412964"/>
                </a:moveTo>
                <a:lnTo>
                  <a:pt x="3529471" y="412964"/>
                </a:lnTo>
                <a:lnTo>
                  <a:pt x="3529471" y="0"/>
                </a:lnTo>
                <a:lnTo>
                  <a:pt x="4355398" y="825927"/>
                </a:lnTo>
                <a:lnTo>
                  <a:pt x="3529471" y="1651854"/>
                </a:lnTo>
                <a:lnTo>
                  <a:pt x="3529471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089792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4" name="矩形 23"/>
          <p:cNvSpPr/>
          <p:nvPr/>
        </p:nvSpPr>
        <p:spPr>
          <a:xfrm>
            <a:off x="550082" y="1664281"/>
            <a:ext cx="20839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需求分析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43474" y="2206037"/>
            <a:ext cx="20839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存在问题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47134" y="2756655"/>
            <a:ext cx="20839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任务目标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5F94BB-0BFF-4054-9616-0892F0544B1A}"/>
              </a:ext>
            </a:extLst>
          </p:cNvPr>
          <p:cNvSpPr txBox="1"/>
          <p:nvPr/>
        </p:nvSpPr>
        <p:spPr>
          <a:xfrm>
            <a:off x="429932" y="2372395"/>
            <a:ext cx="3377664" cy="326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400" dirty="0"/>
              <a:t>在不考虑特别爱好的前提下，成绩是学生选择专业的重要依据。因此，在给使用者推荐学之后，还需要依据成绩给他们推荐合适的专业。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6882D-5AD7-4DC4-89C9-FD9F3437CA12}"/>
              </a:ext>
            </a:extLst>
          </p:cNvPr>
          <p:cNvSpPr txBox="1"/>
          <p:nvPr/>
        </p:nvSpPr>
        <p:spPr>
          <a:xfrm>
            <a:off x="4144323" y="2846007"/>
            <a:ext cx="2819937" cy="252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400" dirty="0"/>
              <a:t>不同的高校录取分数线不同，同一高校不同专业的录取分数线也不同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/>
              <a:t>数据量不足。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8AF570-7E6A-446E-940F-31267450D1BF}"/>
              </a:ext>
            </a:extLst>
          </p:cNvPr>
          <p:cNvSpPr txBox="1"/>
          <p:nvPr/>
        </p:nvSpPr>
        <p:spPr>
          <a:xfrm>
            <a:off x="7842696" y="3614098"/>
            <a:ext cx="2734178" cy="244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可以根据算法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组给出的学校和用户输入的成绩与排名，给出该学校各专业的推荐度与风险值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43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基于总成绩的专业推荐</a:t>
            </a:r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5C67DD-CF8F-4267-A604-442477CEFECB}"/>
              </a:ext>
            </a:extLst>
          </p:cNvPr>
          <p:cNvSpPr/>
          <p:nvPr/>
        </p:nvSpPr>
        <p:spPr>
          <a:xfrm>
            <a:off x="597031" y="1417746"/>
            <a:ext cx="4172932" cy="2279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已有数据：</a:t>
            </a:r>
            <a:endParaRPr lang="en-US" altLang="zh-CN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/>
              <a:t>高校录取分数线整合（省份名字统一）</a:t>
            </a:r>
            <a:r>
              <a:rPr lang="en-US" altLang="zh-CN" sz="2400" dirty="0"/>
              <a:t>.csv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dirty="0" err="1"/>
              <a:t>json_csv</a:t>
            </a:r>
            <a:r>
              <a:rPr lang="en-US" altLang="zh-CN" sz="2400" dirty="0"/>
              <a:t>(09150017)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7A331-D217-4B33-A0F5-70F3DE46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71" y="3465486"/>
            <a:ext cx="5056719" cy="2852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63DF8C-25B3-46A9-A08E-F138978FD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171" y="1732313"/>
            <a:ext cx="6613428" cy="14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基于总成绩的专业推荐</a:t>
            </a:r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EF450D-2FD9-4E91-87E5-2C0C1B008E0B}"/>
              </a:ext>
            </a:extLst>
          </p:cNvPr>
          <p:cNvSpPr/>
          <p:nvPr/>
        </p:nvSpPr>
        <p:spPr>
          <a:xfrm>
            <a:off x="597030" y="1417746"/>
            <a:ext cx="4889369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基于总成绩的推荐度计算：</a:t>
            </a:r>
            <a:endParaRPr lang="en-US" altLang="zh-CN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DA2E66-4FD9-4BD8-8B10-84422B03CBC3}"/>
              </a:ext>
            </a:extLst>
          </p:cNvPr>
          <p:cNvSpPr txBox="1"/>
          <p:nvPr/>
        </p:nvSpPr>
        <p:spPr>
          <a:xfrm>
            <a:off x="1131216" y="2320815"/>
            <a:ext cx="9773869" cy="315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主要思路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因为数据的类型比较单一，所以我们决定利用往年的数据作为参考来推荐。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先根据输入的学校、省份、地区、文理筛选出指定学校的信息。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然后计算此学校各专业的三年最低录取排名，与用户输入的排名作比较来计算出此专业的推荐度。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225425-5719-4A07-A20E-D1BC6A574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27287-28BB-4172-8D44-CDD362C14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语义消歧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2FDC6-212B-4451-A9FF-ABD7535621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基于成绩的专业推荐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3179A-6D12-4B61-86A4-84FE7E029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基于能力的专业推荐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BDF26CE-E3FA-4AE6-86D5-4F19B5C896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总体成果展示</a:t>
            </a:r>
          </a:p>
        </p:txBody>
      </p:sp>
    </p:spTree>
    <p:extLst>
      <p:ext uri="{BB962C8B-B14F-4D97-AF65-F5344CB8AC3E}">
        <p14:creationId xmlns:p14="http://schemas.microsoft.com/office/powerpoint/2010/main" val="175041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基于总成绩的专业推荐</a:t>
            </a:r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EF450D-2FD9-4E91-87E5-2C0C1B008E0B}"/>
              </a:ext>
            </a:extLst>
          </p:cNvPr>
          <p:cNvSpPr/>
          <p:nvPr/>
        </p:nvSpPr>
        <p:spPr>
          <a:xfrm>
            <a:off x="597030" y="1224387"/>
            <a:ext cx="4889369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基于总成绩的推荐度计算：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A52F8-348E-40A0-AB03-6339BFD3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62" y="2312855"/>
            <a:ext cx="7264827" cy="40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基于总成绩的专业推荐</a:t>
            </a:r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EF450D-2FD9-4E91-87E5-2C0C1B008E0B}"/>
              </a:ext>
            </a:extLst>
          </p:cNvPr>
          <p:cNvSpPr/>
          <p:nvPr/>
        </p:nvSpPr>
        <p:spPr>
          <a:xfrm>
            <a:off x="597031" y="1417746"/>
            <a:ext cx="4172932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风险值计算：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CC5D21-FAD4-45D8-95C7-5EB60C749840}"/>
              </a:ext>
            </a:extLst>
          </p:cNvPr>
          <p:cNvSpPr txBox="1"/>
          <p:nvPr/>
        </p:nvSpPr>
        <p:spPr>
          <a:xfrm>
            <a:off x="989814" y="2308384"/>
            <a:ext cx="9773869" cy="211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主要思路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在计算风险度上，我们沿用了之前的方法。主要也是依靠用户输入的排名与过往三年的排名做对比。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在此基础上我们使用了分段函数，将风险值归一化到了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[0,1]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的区间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2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基于总成绩的专业推荐</a:t>
            </a:r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EF450D-2FD9-4E91-87E5-2C0C1B008E0B}"/>
              </a:ext>
            </a:extLst>
          </p:cNvPr>
          <p:cNvSpPr/>
          <p:nvPr/>
        </p:nvSpPr>
        <p:spPr>
          <a:xfrm>
            <a:off x="597031" y="1020844"/>
            <a:ext cx="4172932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风险值计算：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F65698-8609-4CDE-9ED9-5FEDC9D6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00" y="2087866"/>
            <a:ext cx="7585438" cy="42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基于总成绩的专业推荐</a:t>
            </a:r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EF450D-2FD9-4E91-87E5-2C0C1B008E0B}"/>
              </a:ext>
            </a:extLst>
          </p:cNvPr>
          <p:cNvSpPr/>
          <p:nvPr/>
        </p:nvSpPr>
        <p:spPr>
          <a:xfrm>
            <a:off x="691299" y="1206174"/>
            <a:ext cx="4172932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结果展示：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47CDE8-9E8E-4ED2-A387-628BE23B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5" y="2911764"/>
            <a:ext cx="6248400" cy="1704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81669B-F901-4506-A563-B9BB3CF2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825" y="1553536"/>
            <a:ext cx="4145328" cy="50078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D89C3C-74B6-4B5E-A539-38E946487D44}"/>
              </a:ext>
            </a:extLst>
          </p:cNvPr>
          <p:cNvSpPr txBox="1"/>
          <p:nvPr/>
        </p:nvSpPr>
        <p:spPr>
          <a:xfrm>
            <a:off x="580195" y="2274479"/>
            <a:ext cx="534107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输入：省份、文理、大学、用户排名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EE0F5A-23A7-47CC-A0D9-5EFA9F0BA172}"/>
              </a:ext>
            </a:extLst>
          </p:cNvPr>
          <p:cNvSpPr txBox="1"/>
          <p:nvPr/>
        </p:nvSpPr>
        <p:spPr>
          <a:xfrm>
            <a:off x="6958182" y="893911"/>
            <a:ext cx="483348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输出：推荐度、风险值、对应专业</a:t>
            </a:r>
          </a:p>
        </p:txBody>
      </p:sp>
    </p:spTree>
    <p:extLst>
      <p:ext uri="{BB962C8B-B14F-4D97-AF65-F5344CB8AC3E}">
        <p14:creationId xmlns:p14="http://schemas.microsoft.com/office/powerpoint/2010/main" val="157236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64848" y="3220872"/>
            <a:ext cx="5838512" cy="914400"/>
          </a:xfrm>
        </p:spPr>
        <p:txBody>
          <a:bodyPr/>
          <a:lstStyle/>
          <a:p>
            <a:r>
              <a:rPr kumimoji="1" lang="zh-CN" altLang="en-US" dirty="0"/>
              <a:t>基于能力的专业推荐</a:t>
            </a:r>
          </a:p>
        </p:txBody>
      </p: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基础思路</a:t>
            </a:r>
          </a:p>
        </p:txBody>
      </p:sp>
      <p:sp>
        <p:nvSpPr>
          <p:cNvPr id="3" name="等腰三角形 9"/>
          <p:cNvSpPr/>
          <p:nvPr/>
        </p:nvSpPr>
        <p:spPr>
          <a:xfrm>
            <a:off x="833972" y="1313246"/>
            <a:ext cx="5872972" cy="4829297"/>
          </a:xfrm>
          <a:prstGeom prst="triangle">
            <a:avLst/>
          </a:prstGeom>
          <a:solidFill>
            <a:schemeClr val="accent2">
              <a:alpha val="98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剪去对角的矩形 3"/>
          <p:cNvSpPr/>
          <p:nvPr/>
        </p:nvSpPr>
        <p:spPr>
          <a:xfrm>
            <a:off x="3760691" y="2272257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b="1" dirty="0">
                <a:solidFill>
                  <a:schemeClr val="bg1"/>
                </a:solidFill>
                <a:ea typeface="微软雅黑" charset="0"/>
              </a:rPr>
              <a:t>专业</a:t>
            </a:r>
            <a:endParaRPr lang="en-US" altLang="zh-CN" sz="4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3760691" y="3558340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学群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3760691" y="4844424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能力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7" name="直接连接符 14"/>
          <p:cNvCxnSpPr/>
          <p:nvPr/>
        </p:nvCxnSpPr>
        <p:spPr>
          <a:xfrm>
            <a:off x="2394827" y="3399521"/>
            <a:ext cx="2685448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5"/>
          <p:cNvCxnSpPr/>
          <p:nvPr/>
        </p:nvCxnSpPr>
        <p:spPr>
          <a:xfrm>
            <a:off x="1393799" y="4660430"/>
            <a:ext cx="4533499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963609" y="4819739"/>
            <a:ext cx="3975872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由竞赛经历、问卷以及单科成绩三方面对成绩进行评估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413246-FEBE-492B-B6BD-AA4BD41E636D}"/>
              </a:ext>
            </a:extLst>
          </p:cNvPr>
          <p:cNvSpPr/>
          <p:nvPr/>
        </p:nvSpPr>
        <p:spPr>
          <a:xfrm>
            <a:off x="6963609" y="3773720"/>
            <a:ext cx="3585347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由用户能力对应相关学群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3A2FCE-35A4-4350-BE1B-382BD374754B}"/>
              </a:ext>
            </a:extLst>
          </p:cNvPr>
          <p:cNvSpPr/>
          <p:nvPr/>
        </p:nvSpPr>
        <p:spPr>
          <a:xfrm>
            <a:off x="6963609" y="2247572"/>
            <a:ext cx="3863944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在推荐专业时加权考虑其所在学群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72" y="-38099"/>
            <a:ext cx="10957694" cy="673768"/>
          </a:xfrm>
        </p:spPr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能力与学群的定义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D4879E-E653-40FD-BEE6-4E5E4C598E81}"/>
              </a:ext>
            </a:extLst>
          </p:cNvPr>
          <p:cNvSpPr txBox="1"/>
          <p:nvPr/>
        </p:nvSpPr>
        <p:spPr>
          <a:xfrm>
            <a:off x="821531" y="1019175"/>
            <a:ext cx="1054893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如何评估用户的能力，以及根据其能力推荐专业，是十分关键的问题。这里我们参考了孔老师提供的数据，以下是其中一部分：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AB003BC-0412-4D73-9553-FC5B2FDE0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74100"/>
              </p:ext>
            </p:extLst>
          </p:nvPr>
        </p:nvGraphicFramePr>
        <p:xfrm>
          <a:off x="833972" y="2312246"/>
          <a:ext cx="105489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49">
                  <a:extLst>
                    <a:ext uri="{9D8B030D-6E8A-4147-A177-3AD203B41FA5}">
                      <a16:colId xmlns:a16="http://schemas.microsoft.com/office/drawing/2014/main" val="2106384233"/>
                    </a:ext>
                  </a:extLst>
                </a:gridCol>
                <a:gridCol w="3093845">
                  <a:extLst>
                    <a:ext uri="{9D8B030D-6E8A-4147-A177-3AD203B41FA5}">
                      <a16:colId xmlns:a16="http://schemas.microsoft.com/office/drawing/2014/main" val="2306263542"/>
                    </a:ext>
                  </a:extLst>
                </a:gridCol>
                <a:gridCol w="5566143">
                  <a:extLst>
                    <a:ext uri="{9D8B030D-6E8A-4147-A177-3AD203B41FA5}">
                      <a16:colId xmlns:a16="http://schemas.microsoft.com/office/drawing/2014/main" val="171634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包含专业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所需能力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9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资讯学群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计算机、信息、电子等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阅读能力、计算能力、科学能力、抽象推理能力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8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数理化学群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数学、化学、物理等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计算能力、科学能力、抽象推理能力、机械推理能力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8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医药卫生学群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临床医学、预防医学等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阅读能力、科学能力、操作能力、助人能力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6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生命科学学群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生物工程、生物医学等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阅读能力、科学能力、操作能力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28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4960AAA-358A-47FD-AFF6-22A1F67321BC}"/>
              </a:ext>
            </a:extLst>
          </p:cNvPr>
          <p:cNvSpPr txBox="1"/>
          <p:nvPr/>
        </p:nvSpPr>
        <p:spPr>
          <a:xfrm>
            <a:off x="833972" y="4482887"/>
            <a:ext cx="1054893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在孔老师提供数据的基础上，我们引入了学群这一概念。最终总计有</a:t>
            </a:r>
            <a:r>
              <a:rPr lang="en-US" altLang="zh-CN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个学群，</a:t>
            </a:r>
            <a:r>
              <a:rPr lang="en-US" altLang="zh-CN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19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项能力。</a:t>
            </a:r>
          </a:p>
        </p:txBody>
      </p:sp>
    </p:spTree>
    <p:extLst>
      <p:ext uri="{BB962C8B-B14F-4D97-AF65-F5344CB8AC3E}">
        <p14:creationId xmlns:p14="http://schemas.microsoft.com/office/powerpoint/2010/main" val="3406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能力</a:t>
            </a:r>
            <a:r>
              <a:rPr kumimoji="1" lang="en-US" altLang="zh-CN" b="1" dirty="0"/>
              <a:t>—</a:t>
            </a:r>
            <a:r>
              <a:rPr kumimoji="1" lang="zh-CN" altLang="en-US" b="1" dirty="0"/>
              <a:t>学群</a:t>
            </a:r>
            <a:r>
              <a:rPr kumimoji="1" lang="en-US" altLang="zh-CN" b="1" dirty="0"/>
              <a:t>—</a:t>
            </a:r>
            <a:r>
              <a:rPr kumimoji="1" lang="zh-CN" altLang="en-US" b="1" dirty="0"/>
              <a:t>专业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BD5CBC-CDCD-40D6-BB24-D34B14C6AE2F}"/>
              </a:ext>
            </a:extLst>
          </p:cNvPr>
          <p:cNvGrpSpPr/>
          <p:nvPr/>
        </p:nvGrpSpPr>
        <p:grpSpPr>
          <a:xfrm>
            <a:off x="3094372" y="1575761"/>
            <a:ext cx="6003255" cy="4287125"/>
            <a:chOff x="1371601" y="1560847"/>
            <a:chExt cx="6003255" cy="428712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12BADD4-3C00-4CA3-B8A7-DF72B0ED5050}"/>
                </a:ext>
              </a:extLst>
            </p:cNvPr>
            <p:cNvSpPr/>
            <p:nvPr/>
          </p:nvSpPr>
          <p:spPr>
            <a:xfrm>
              <a:off x="1371601" y="1560847"/>
              <a:ext cx="2124074" cy="12490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C6E67C4-4E58-452E-93EE-D745E7F1C3FF}"/>
                </a:ext>
              </a:extLst>
            </p:cNvPr>
            <p:cNvSpPr/>
            <p:nvPr/>
          </p:nvSpPr>
          <p:spPr>
            <a:xfrm>
              <a:off x="5250782" y="1575761"/>
              <a:ext cx="2124074" cy="12341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学群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D379BD6-BDBB-481D-B27E-5741ED257E01}"/>
                </a:ext>
              </a:extLst>
            </p:cNvPr>
            <p:cNvSpPr/>
            <p:nvPr/>
          </p:nvSpPr>
          <p:spPr>
            <a:xfrm>
              <a:off x="5250782" y="4613858"/>
              <a:ext cx="2124074" cy="12341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一级学科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1134F0A-909E-41D5-B2A2-3763D570CD0F}"/>
                </a:ext>
              </a:extLst>
            </p:cNvPr>
            <p:cNvSpPr/>
            <p:nvPr/>
          </p:nvSpPr>
          <p:spPr>
            <a:xfrm>
              <a:off x="1371601" y="4613858"/>
              <a:ext cx="2124074" cy="12341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各专业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ED84162D-D590-4F09-BF93-6C912F383E1F}"/>
                </a:ext>
              </a:extLst>
            </p:cNvPr>
            <p:cNvSpPr/>
            <p:nvPr/>
          </p:nvSpPr>
          <p:spPr>
            <a:xfrm>
              <a:off x="3720766" y="1702280"/>
              <a:ext cx="1304925" cy="98107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2E9D8E7-2DF7-445B-B9DA-D3A1EB41B9C6}"/>
                </a:ext>
              </a:extLst>
            </p:cNvPr>
            <p:cNvSpPr/>
            <p:nvPr/>
          </p:nvSpPr>
          <p:spPr>
            <a:xfrm rot="5400000">
              <a:off x="5654341" y="3221329"/>
              <a:ext cx="1304925" cy="98107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包含</a:t>
              </a:r>
            </a:p>
          </p:txBody>
        </p: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B8C30D65-2DE5-4EDC-8807-DC9C1248A395}"/>
                </a:ext>
              </a:extLst>
            </p:cNvPr>
            <p:cNvSpPr/>
            <p:nvPr/>
          </p:nvSpPr>
          <p:spPr>
            <a:xfrm rot="5400000">
              <a:off x="1781175" y="3221329"/>
              <a:ext cx="1304925" cy="98107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</a:t>
              </a:r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4CF0D25A-8650-40E7-A6CE-471E7E325499}"/>
                </a:ext>
              </a:extLst>
            </p:cNvPr>
            <p:cNvSpPr/>
            <p:nvPr/>
          </p:nvSpPr>
          <p:spPr>
            <a:xfrm rot="10800000">
              <a:off x="3720764" y="4740378"/>
              <a:ext cx="1304925" cy="98107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63F151E-9C58-411A-B72F-B4ABD72C6307}"/>
                </a:ext>
              </a:extLst>
            </p:cNvPr>
            <p:cNvSpPr txBox="1"/>
            <p:nvPr/>
          </p:nvSpPr>
          <p:spPr>
            <a:xfrm>
              <a:off x="4105275" y="5004186"/>
              <a:ext cx="809625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包含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1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能力的评估</a:t>
            </a:r>
          </a:p>
        </p:txBody>
      </p:sp>
      <p:sp>
        <p:nvSpPr>
          <p:cNvPr id="35" name="剪去对角的矩形 34"/>
          <p:cNvSpPr/>
          <p:nvPr/>
        </p:nvSpPr>
        <p:spPr>
          <a:xfrm>
            <a:off x="945949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6" name="椭圆 35"/>
          <p:cNvSpPr/>
          <p:nvPr/>
        </p:nvSpPr>
        <p:spPr>
          <a:xfrm>
            <a:off x="1775185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4413683" y="1145406"/>
            <a:ext cx="3364632" cy="513659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8" name="椭圆 37"/>
          <p:cNvSpPr/>
          <p:nvPr/>
        </p:nvSpPr>
        <p:spPr>
          <a:xfrm>
            <a:off x="5240757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</a:rPr>
              <a:t>2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7879254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40" name="椭圆 39"/>
          <p:cNvSpPr/>
          <p:nvPr/>
        </p:nvSpPr>
        <p:spPr>
          <a:xfrm>
            <a:off x="8706328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41" name="左右箭头 40"/>
          <p:cNvSpPr/>
          <p:nvPr/>
        </p:nvSpPr>
        <p:spPr>
          <a:xfrm>
            <a:off x="1357953" y="5254678"/>
            <a:ext cx="9476092" cy="770488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矩形 54"/>
          <p:cNvSpPr/>
          <p:nvPr/>
        </p:nvSpPr>
        <p:spPr>
          <a:xfrm>
            <a:off x="1283457" y="3941616"/>
            <a:ext cx="268961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基于竞赛经历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DC97D8-1A9B-4AE9-AB2D-B5A0F9549F99}"/>
              </a:ext>
            </a:extLst>
          </p:cNvPr>
          <p:cNvSpPr/>
          <p:nvPr/>
        </p:nvSpPr>
        <p:spPr>
          <a:xfrm>
            <a:off x="4751191" y="3929663"/>
            <a:ext cx="268961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基于调查问卷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399631-71B7-44D3-9DDC-D13392A2240F}"/>
              </a:ext>
            </a:extLst>
          </p:cNvPr>
          <p:cNvSpPr/>
          <p:nvPr/>
        </p:nvSpPr>
        <p:spPr>
          <a:xfrm>
            <a:off x="8303382" y="3933212"/>
            <a:ext cx="268961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基于单科成绩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基于竞赛经历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ED611E-63B2-4EC7-BD5B-B1546D90394C}"/>
              </a:ext>
            </a:extLst>
          </p:cNvPr>
          <p:cNvSpPr txBox="1"/>
          <p:nvPr/>
        </p:nvSpPr>
        <p:spPr>
          <a:xfrm>
            <a:off x="821531" y="1019175"/>
            <a:ext cx="10548937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用户高中时的竞赛经历可以很好地反应其能力，考虑到这一点，我们统计用户的参赛以及获奖情况，以对应能力进行定量分析。关于竞赛的选择，我们参考了教育部于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2020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年认证的面向高中生的</a:t>
            </a:r>
            <a:r>
              <a:rPr lang="en-US" altLang="zh-CN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28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项竞赛，并根据其比赛性质手动分配能力，举例如下：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4F3C5C1-0E74-4E3B-A647-A1A893AB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13350"/>
              </p:ext>
            </p:extLst>
          </p:nvPr>
        </p:nvGraphicFramePr>
        <p:xfrm>
          <a:off x="846414" y="3204778"/>
          <a:ext cx="10536495" cy="307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228">
                  <a:extLst>
                    <a:ext uri="{9D8B030D-6E8A-4147-A177-3AD203B41FA5}">
                      <a16:colId xmlns:a16="http://schemas.microsoft.com/office/drawing/2014/main" val="373102469"/>
                    </a:ext>
                  </a:extLst>
                </a:gridCol>
                <a:gridCol w="4353102">
                  <a:extLst>
                    <a:ext uri="{9D8B030D-6E8A-4147-A177-3AD203B41FA5}">
                      <a16:colId xmlns:a16="http://schemas.microsoft.com/office/drawing/2014/main" val="4123680071"/>
                    </a:ext>
                  </a:extLst>
                </a:gridCol>
                <a:gridCol w="3512165">
                  <a:extLst>
                    <a:ext uri="{9D8B030D-6E8A-4147-A177-3AD203B41FA5}">
                      <a16:colId xmlns:a16="http://schemas.microsoft.com/office/drawing/2014/main" val="3917017396"/>
                    </a:ext>
                  </a:extLst>
                </a:gridCol>
              </a:tblGrid>
              <a:tr h="4438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竞赛名称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奖项设置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71925"/>
                  </a:ext>
                </a:extLst>
              </a:tr>
              <a:tr h="766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全国中学生数学竞赛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国家一等奖；国家二等奖；国家三等奖；省一等奖；省二等奖；省三等奖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阅读能力，计算能力，抽象推理能力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96931"/>
                  </a:ext>
                </a:extLst>
              </a:tr>
              <a:tr h="10944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中国青少年机器人竞赛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一等奖、二等奖、三等奖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阅读能力，计算能力，科学能力，抽象推理能力，空间关系，机械推理能力，操作能力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94173"/>
                  </a:ext>
                </a:extLst>
              </a:tr>
              <a:tr h="766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丝路国家青少年国际摄影竞赛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一等奖；二等奖；三等奖；提名奖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科学能力，操作能力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68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语义消歧</a:t>
            </a:r>
          </a:p>
        </p:txBody>
      </p:sp>
    </p:spTree>
    <p:extLst>
      <p:ext uri="{BB962C8B-B14F-4D97-AF65-F5344CB8AC3E}">
        <p14:creationId xmlns:p14="http://schemas.microsoft.com/office/powerpoint/2010/main" val="1062869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基于竞赛经历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241E63-02D7-4C93-8E03-684500AAFC95}"/>
              </a:ext>
            </a:extLst>
          </p:cNvPr>
          <p:cNvSpPr txBox="1"/>
          <p:nvPr/>
        </p:nvSpPr>
        <p:spPr>
          <a:xfrm>
            <a:off x="833972" y="1400185"/>
            <a:ext cx="10548937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在这里，我们认为当用户参与了某个竞赛，其便具有该竞赛所对应的能力。接着我们根据其获得的奖项含金量，对该部分能力进行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加权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，最后考虑其所有竞赛经历，得出其能力，进而得到对各个学群的推荐度。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7B5F1-D769-446C-96E8-8BCFCBEB8EB8}"/>
              </a:ext>
            </a:extLst>
          </p:cNvPr>
          <p:cNvSpPr txBox="1"/>
          <p:nvPr/>
        </p:nvSpPr>
        <p:spPr>
          <a:xfrm>
            <a:off x="821530" y="3612521"/>
            <a:ext cx="10548937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不足之处：在基于竞赛经历的专业推荐中，我们考虑的竞赛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不够全面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，且如果用户所参与的竞赛不在我们的范围之中，我们便无法根据竞赛分析其能力。另一个不足是，我们对竞赛的能力分析仅仅根据个人的生活经验，难免有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不准确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的地方。</a:t>
            </a:r>
          </a:p>
        </p:txBody>
      </p:sp>
    </p:spTree>
    <p:extLst>
      <p:ext uri="{BB962C8B-B14F-4D97-AF65-F5344CB8AC3E}">
        <p14:creationId xmlns:p14="http://schemas.microsoft.com/office/powerpoint/2010/main" val="834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基于竞赛经历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2453C-34FE-4CDB-A44D-DCC7509A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32" y="932091"/>
            <a:ext cx="6528135" cy="2921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864303-3813-4767-B01F-05951B0CF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932" y="4111564"/>
            <a:ext cx="5594638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基于调查问卷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86BB9E-06D6-49FE-B5D9-E500DB48E48B}"/>
              </a:ext>
            </a:extLst>
          </p:cNvPr>
          <p:cNvSpPr txBox="1"/>
          <p:nvPr/>
        </p:nvSpPr>
        <p:spPr>
          <a:xfrm>
            <a:off x="708138" y="1676902"/>
            <a:ext cx="10548937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考虑到一些用户并没有竞赛经历，这使得我们难以分析其具体的能力。因此，我们设计了一份简短的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调查问卷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来量化分析用户的各项能力，并根据此得出对各学群的推荐度。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3AEFD-CE0F-457F-B8BE-958CC01A49AE}"/>
              </a:ext>
            </a:extLst>
          </p:cNvPr>
          <p:cNvSpPr txBox="1"/>
          <p:nvPr/>
        </p:nvSpPr>
        <p:spPr>
          <a:xfrm>
            <a:off x="708138" y="3439539"/>
            <a:ext cx="10548937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这份问卷共有</a:t>
            </a:r>
            <a:r>
              <a:rPr lang="en-US" altLang="zh-CN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道题目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，分别对应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项能力。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D19FB2-9FC8-4BD8-81E1-19E2A7358C58}"/>
              </a:ext>
            </a:extLst>
          </p:cNvPr>
          <p:cNvSpPr txBox="1"/>
          <p:nvPr/>
        </p:nvSpPr>
        <p:spPr>
          <a:xfrm>
            <a:off x="695697" y="4241913"/>
            <a:ext cx="1054893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不足之处：问卷的设计受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主观影响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较大，难以通过客观的方式来评判其有效性。且问题指向较为明显，用户也许不能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清醒地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认识自己。</a:t>
            </a:r>
          </a:p>
        </p:txBody>
      </p:sp>
    </p:spTree>
    <p:extLst>
      <p:ext uri="{BB962C8B-B14F-4D97-AF65-F5344CB8AC3E}">
        <p14:creationId xmlns:p14="http://schemas.microsoft.com/office/powerpoint/2010/main" val="18934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基于单科成绩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97BEE-6486-4EFF-B35D-7EED34B64B65}"/>
              </a:ext>
            </a:extLst>
          </p:cNvPr>
          <p:cNvSpPr txBox="1"/>
          <p:nvPr/>
        </p:nvSpPr>
        <p:spPr>
          <a:xfrm>
            <a:off x="833972" y="1331650"/>
            <a:ext cx="10280341" cy="262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虽然总成绩是填报专业的主要因素，但这反映的只是学生的总体能力，无法反映出学生各方面的具体能力。因此我们还增加了基于单科成绩推荐专业这一项，为此我们需要获得用户的单科成绩，设定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阈值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来获得用户的优势学科，并且以此推断出用户所拥有的能力，进而得到对各学群的推荐度。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7F2E2-5837-45BA-8153-17A9729A5BF9}"/>
              </a:ext>
            </a:extLst>
          </p:cNvPr>
          <p:cNvSpPr txBox="1"/>
          <p:nvPr/>
        </p:nvSpPr>
        <p:spPr>
          <a:xfrm>
            <a:off x="821531" y="3870046"/>
            <a:ext cx="1054893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不足之处：由于缺少各单科成绩的排名数据，我们只能通过设置阈值来判断用户某单科成绩的好坏与否，此做法不够严谨，缺少客观的正确性。</a:t>
            </a:r>
          </a:p>
        </p:txBody>
      </p:sp>
    </p:spTree>
    <p:extLst>
      <p:ext uri="{BB962C8B-B14F-4D97-AF65-F5344CB8AC3E}">
        <p14:creationId xmlns:p14="http://schemas.microsoft.com/office/powerpoint/2010/main" val="4430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基于单科成绩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97BEE-6486-4EFF-B35D-7EED34B64B65}"/>
              </a:ext>
            </a:extLst>
          </p:cNvPr>
          <p:cNvSpPr txBox="1"/>
          <p:nvPr/>
        </p:nvSpPr>
        <p:spPr>
          <a:xfrm>
            <a:off x="833973" y="782441"/>
            <a:ext cx="10439188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考虑到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不同地区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所有的学科类型也不一样，我们一共统计出了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类学科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2400" dirty="0"/>
              <a:t>数学</a:t>
            </a:r>
            <a:r>
              <a:rPr lang="en-US" altLang="zh-CN" sz="2400" dirty="0"/>
              <a:t>,</a:t>
            </a:r>
            <a:r>
              <a:rPr lang="zh-CN" altLang="en-US" sz="2400" dirty="0"/>
              <a:t>语文</a:t>
            </a:r>
            <a:r>
              <a:rPr lang="en-US" altLang="zh-CN" sz="2400" dirty="0"/>
              <a:t>,</a:t>
            </a:r>
            <a:r>
              <a:rPr lang="zh-CN" altLang="en-US" sz="2400" dirty="0"/>
              <a:t>外语</a:t>
            </a:r>
            <a:r>
              <a:rPr lang="en-US" altLang="zh-CN" sz="2400" dirty="0"/>
              <a:t>,</a:t>
            </a:r>
            <a:r>
              <a:rPr lang="zh-CN" altLang="en-US" sz="2400" dirty="0"/>
              <a:t>物理</a:t>
            </a:r>
            <a:r>
              <a:rPr lang="en-US" altLang="zh-CN" sz="2400" dirty="0"/>
              <a:t>,</a:t>
            </a:r>
            <a:r>
              <a:rPr lang="zh-CN" altLang="en-US" sz="2400" dirty="0"/>
              <a:t>化学</a:t>
            </a:r>
            <a:r>
              <a:rPr lang="en-US" altLang="zh-CN" sz="2400" dirty="0"/>
              <a:t>,</a:t>
            </a:r>
            <a:r>
              <a:rPr lang="zh-CN" altLang="en-US" sz="2400" dirty="0"/>
              <a:t>生物</a:t>
            </a:r>
            <a:r>
              <a:rPr lang="en-US" altLang="zh-CN" sz="2400" dirty="0"/>
              <a:t>,</a:t>
            </a:r>
            <a:r>
              <a:rPr lang="zh-CN" altLang="en-US" sz="2400" dirty="0"/>
              <a:t>历史</a:t>
            </a:r>
            <a:r>
              <a:rPr lang="en-US" altLang="zh-CN" sz="2400" dirty="0"/>
              <a:t>,</a:t>
            </a:r>
            <a:r>
              <a:rPr lang="zh-CN" altLang="en-US" sz="2400" dirty="0"/>
              <a:t>政治</a:t>
            </a:r>
            <a:r>
              <a:rPr lang="en-US" altLang="zh-CN" sz="2400" dirty="0"/>
              <a:t>,</a:t>
            </a:r>
            <a:r>
              <a:rPr lang="zh-CN" altLang="en-US" sz="2400" dirty="0"/>
              <a:t>地理</a:t>
            </a:r>
            <a:r>
              <a:rPr lang="en-US" altLang="zh-CN" sz="2400" dirty="0"/>
              <a:t>,</a:t>
            </a:r>
            <a:r>
              <a:rPr lang="zh-CN" altLang="en-US" sz="2400" dirty="0"/>
              <a:t>技术。我们根据地区的不同设定不同的分数阈值，来确定用户的优势学科，并且构建了学科与能力的对照表。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4E9708-902E-45A2-8E1B-8073FB45BACD}"/>
              </a:ext>
            </a:extLst>
          </p:cNvPr>
          <p:cNvGraphicFramePr>
            <a:graphicFrameLocks noGrp="1"/>
          </p:cNvGraphicFramePr>
          <p:nvPr/>
        </p:nvGraphicFramePr>
        <p:xfrm>
          <a:off x="992819" y="2288258"/>
          <a:ext cx="10206362" cy="43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789">
                  <a:extLst>
                    <a:ext uri="{9D8B030D-6E8A-4147-A177-3AD203B41FA5}">
                      <a16:colId xmlns:a16="http://schemas.microsoft.com/office/drawing/2014/main" val="4174121537"/>
                    </a:ext>
                  </a:extLst>
                </a:gridCol>
                <a:gridCol w="9208573">
                  <a:extLst>
                    <a:ext uri="{9D8B030D-6E8A-4147-A177-3AD203B41FA5}">
                      <a16:colId xmlns:a16="http://schemas.microsoft.com/office/drawing/2014/main" val="2403453495"/>
                    </a:ext>
                  </a:extLst>
                </a:gridCol>
              </a:tblGrid>
              <a:tr h="22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73697"/>
                  </a:ext>
                </a:extLst>
              </a:tr>
              <a:tr h="22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阅读能力，语文运用能力，文艺创作能力，文书速度与准确度，沟通能力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40279"/>
                  </a:ext>
                </a:extLst>
              </a:tr>
              <a:tr h="297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计算能力，科学能力，抽象推理能力，机械推理能力，空间关系，销售能力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77415"/>
                  </a:ext>
                </a:extLst>
              </a:tr>
              <a:tr h="22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外语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阅读能力，语文运用能力，文艺创作能力，文书速度与准确度，沟通能力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534"/>
                  </a:ext>
                </a:extLst>
              </a:tr>
              <a:tr h="297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计算能力，科学能力，抽象推理能力，机械推理能力，操作能力，空间关系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4290"/>
                  </a:ext>
                </a:extLst>
              </a:tr>
              <a:tr h="22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化学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计算能力，科学能力，抽象推理能力，机械推理能力，操作能力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75124"/>
                  </a:ext>
                </a:extLst>
              </a:tr>
              <a:tr h="22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阅读能力，机械推理能力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95965"/>
                  </a:ext>
                </a:extLst>
              </a:tr>
              <a:tr h="22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阅读能力，语文运用能力，文书速度与准确度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9050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政治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阅读能力，科学能力，抽象推理能力，语文运用能力，文书速度与准确度，组织能力，领导能力，销售能力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961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阅读能力，计算能力，科学能力，机械推理能力，空间关系，文书速度与准确度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20629"/>
                  </a:ext>
                </a:extLst>
              </a:tr>
              <a:tr h="22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计算能力，科学能力，抽象推理能力，机械推理能力，操作能力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4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7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7F2E2-5837-45BA-8153-17A9729A5BF9}"/>
              </a:ext>
            </a:extLst>
          </p:cNvPr>
          <p:cNvSpPr txBox="1"/>
          <p:nvPr/>
        </p:nvSpPr>
        <p:spPr>
          <a:xfrm>
            <a:off x="821528" y="3455718"/>
            <a:ext cx="10548937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最后，在整合过程中，我们对四个方面，即：总成绩、竞赛经历、调查问卷以及单科成绩予以</a:t>
            </a:r>
            <a:r>
              <a:rPr lang="zh-CN" altLang="en-US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加权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后相加，最终得到对某个学校每个专业的推荐度，并根据排名计算出风险值。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9D71DD-DFEB-4AD6-A9C8-E725AA99967E}"/>
              </a:ext>
            </a:extLst>
          </p:cNvPr>
          <p:cNvSpPr txBox="1"/>
          <p:nvPr/>
        </p:nvSpPr>
        <p:spPr>
          <a:xfrm>
            <a:off x="821529" y="1916363"/>
            <a:ext cx="1054893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在这一部分中，我们从竞赛经历、调查问卷以及单科成绩三个方面分别对用户的能力进行了评估，且都给出了学群的推荐度。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6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总体成果展示</a:t>
            </a:r>
          </a:p>
        </p:txBody>
      </p:sp>
    </p:spTree>
    <p:extLst>
      <p:ext uri="{BB962C8B-B14F-4D97-AF65-F5344CB8AC3E}">
        <p14:creationId xmlns:p14="http://schemas.microsoft.com/office/powerpoint/2010/main" val="850598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总体成果展示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9D71DD-DFEB-4AD6-A9C8-E725AA99967E}"/>
              </a:ext>
            </a:extLst>
          </p:cNvPr>
          <p:cNvSpPr txBox="1"/>
          <p:nvPr/>
        </p:nvSpPr>
        <p:spPr>
          <a:xfrm>
            <a:off x="821529" y="1916363"/>
            <a:ext cx="1054893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*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由于与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组的对接工作还在进行中，我们暂时使用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Jupyter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Notebook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对我们的工作成果进行展示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66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9021" y="2635067"/>
            <a:ext cx="7711080" cy="2310857"/>
          </a:xfrm>
        </p:spPr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感谢各位聆听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Group 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3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2" y="1112363"/>
            <a:ext cx="10633435" cy="490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需求分析：</a:t>
            </a:r>
            <a:endParaRPr lang="en-US" altLang="zh-CN" sz="4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确定各专业的语义表示，统一不同高校对于同一个专业的不同称呼，便于横向比较、提高数据利用率以及大类的推荐。</a:t>
            </a:r>
            <a:endParaRPr lang="en-US" altLang="zh-CN" sz="28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8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任务目标：</a:t>
            </a:r>
            <a:endParaRPr lang="en-US" altLang="zh-CN" sz="4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列出所有高校的所有专业名称，找到与每个专业最接近的一个或多个一级学科，建立对照表。</a:t>
            </a:r>
          </a:p>
        </p:txBody>
      </p:sp>
    </p:spTree>
    <p:extLst>
      <p:ext uri="{BB962C8B-B14F-4D97-AF65-F5344CB8AC3E}">
        <p14:creationId xmlns:p14="http://schemas.microsoft.com/office/powerpoint/2010/main" val="22511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3" y="1112363"/>
            <a:ext cx="3700320" cy="2115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已有数据：</a:t>
            </a:r>
            <a:endParaRPr lang="en-US" altLang="zh-CN" sz="4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高校录取分数线整合（省份名字统一）</a:t>
            </a:r>
            <a:r>
              <a:rPr lang="en-US" altLang="zh-CN" sz="2800" dirty="0"/>
              <a:t>.csv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FFAFC1-79D5-47A8-B1B2-9FB25832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93" y="1954402"/>
            <a:ext cx="727773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3" y="1112363"/>
            <a:ext cx="3700320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已有数据：</a:t>
            </a:r>
            <a:endParaRPr lang="en-US" altLang="zh-CN" sz="4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一级学科改进</a:t>
            </a:r>
            <a:r>
              <a:rPr lang="en-US" altLang="zh-CN" sz="2800" dirty="0"/>
              <a:t>.csv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033647-697B-4944-AAC7-52255C54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27" y="1112363"/>
            <a:ext cx="3578946" cy="53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3" y="1112363"/>
            <a:ext cx="3700320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已有数据：</a:t>
            </a:r>
            <a:endParaRPr lang="en-US" altLang="zh-CN" sz="4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二级学科改进</a:t>
            </a:r>
            <a:r>
              <a:rPr lang="en-US" altLang="zh-CN" sz="2800" dirty="0"/>
              <a:t>.csv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5A976F-EE8A-4A5F-AD90-2272D81DD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13" y="1112363"/>
            <a:ext cx="3385173" cy="51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2" y="1112363"/>
            <a:ext cx="10633435" cy="522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实验过程：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dirty="0"/>
              <a:t>在高校录取分数线整合表中获取所有高校所有专业的名称</a:t>
            </a:r>
            <a:endParaRPr lang="en-US" altLang="zh-CN" sz="28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在二级学科改进表中获取所有学科门类、一级学科和二级学科名称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800" dirty="0"/>
              <a:t>Jaccard</a:t>
            </a:r>
            <a:r>
              <a:rPr lang="zh-CN" altLang="en-US" sz="2800" dirty="0"/>
              <a:t>距离计算专业名称与学科名称的相似度，找出每个专业最接近的学科名称</a:t>
            </a:r>
            <a:endParaRPr lang="en-US" altLang="zh-CN" sz="28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dirty="0"/>
              <a:t>人工检查并纠错</a:t>
            </a:r>
            <a:endParaRPr lang="en-US" altLang="zh-CN" sz="28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dirty="0"/>
              <a:t>补充自定义的一级学科</a:t>
            </a:r>
          </a:p>
        </p:txBody>
      </p:sp>
    </p:spTree>
    <p:extLst>
      <p:ext uri="{BB962C8B-B14F-4D97-AF65-F5344CB8AC3E}">
        <p14:creationId xmlns:p14="http://schemas.microsoft.com/office/powerpoint/2010/main" val="12870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语义消歧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81072D-FCA5-42DB-ADD8-B98C71E62BCE}"/>
              </a:ext>
            </a:extLst>
          </p:cNvPr>
          <p:cNvSpPr txBox="1"/>
          <p:nvPr/>
        </p:nvSpPr>
        <p:spPr>
          <a:xfrm>
            <a:off x="833972" y="1112363"/>
            <a:ext cx="10633435" cy="282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实验过程：</a:t>
            </a:r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zh-CN" altLang="en-US" sz="2800" dirty="0"/>
              <a:t>将学科名称统一为一个或多个一级学科</a:t>
            </a:r>
            <a:endParaRPr lang="en-US" altLang="zh-CN" sz="28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zh-CN" altLang="en-US" sz="2800" dirty="0"/>
              <a:t>删除特殊的专业名称</a:t>
            </a:r>
            <a:endParaRPr lang="en-US" altLang="zh-CN" sz="28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zh-CN" altLang="en-US" sz="2800" dirty="0"/>
              <a:t>人工检查并纠错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534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73D95"/>
      </a:accent1>
      <a:accent2>
        <a:srgbClr val="E1305F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1891</Words>
  <Application>Microsoft Office PowerPoint</Application>
  <PresentationFormat>宽屏</PresentationFormat>
  <Paragraphs>225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黄 一凡</cp:lastModifiedBy>
  <cp:revision>137</cp:revision>
  <dcterms:created xsi:type="dcterms:W3CDTF">2015-08-18T02:51:41Z</dcterms:created>
  <dcterms:modified xsi:type="dcterms:W3CDTF">2020-09-24T14:48:04Z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2017-12-21T08:40:39.3782274Z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