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5" r:id="rId11"/>
    <p:sldId id="273" r:id="rId12"/>
    <p:sldId id="276" r:id="rId13"/>
    <p:sldId id="266" r:id="rId14"/>
    <p:sldId id="274" r:id="rId15"/>
    <p:sldId id="268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embeddedFontLst>
    <p:embeddedFont>
      <p:font typeface="Inter" charset="0"/>
      <p:regular r:id="rId22"/>
      <p:bold r:id="rId23"/>
    </p:embeddedFont>
    <p:embeddedFont>
      <p:font typeface="Inter Medium" charset="0"/>
      <p:regular r:id="rId24"/>
      <p:bold r:id="rId25"/>
    </p:embeddedFont>
    <p:embeddedFont>
      <p:font typeface="Inter SemiBold" charset="0"/>
      <p:regular r:id="rId26"/>
      <p:bold r:id="rId27"/>
    </p:embeddedFont>
    <p:embeddedFont>
      <p:font typeface="Maven Pro SemiBold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87" autoAdjust="0"/>
  </p:normalViewPr>
  <p:slideViewPr>
    <p:cSldViewPr snapToGrid="0"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38501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 </a:t>
            </a:r>
            <a:r>
              <a:rPr lang="en-US" dirty="0" err="1" smtClean="0"/>
              <a:t>awal</a:t>
            </a:r>
            <a:r>
              <a:rPr lang="en-US" dirty="0" smtClean="0"/>
              <a:t> yang kami </a:t>
            </a:r>
            <a:r>
              <a:rPr lang="en-US" dirty="0" err="1" smtClean="0"/>
              <a:t>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Logistic Regression, </a:t>
            </a:r>
            <a:r>
              <a:rPr lang="en-US" baseline="0" dirty="0" err="1" smtClean="0"/>
              <a:t>kemudian</a:t>
            </a:r>
            <a:r>
              <a:rPr lang="en-US" baseline="0" dirty="0" smtClean="0"/>
              <a:t> kami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mencoba</a:t>
            </a:r>
            <a:r>
              <a:rPr lang="en-US" baseline="0" dirty="0" smtClean="0"/>
              <a:t> model Decision Tree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Random Forest, kami </a:t>
            </a:r>
            <a:r>
              <a:rPr lang="en-US" baseline="0" dirty="0" err="1" smtClean="0"/>
              <a:t>menambahkan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tindakan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Hyperparameter</a:t>
            </a:r>
            <a:r>
              <a:rPr lang="en-US" baseline="0" dirty="0" smtClean="0"/>
              <a:t> tuning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model Random Forest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meningkatkan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akurasi</a:t>
            </a:r>
            <a:r>
              <a:rPr lang="en-US" baseline="0" dirty="0" smtClean="0"/>
              <a:t> model.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8e27b57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8e27b57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arun2104/telecom-churn?datasetId=56748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</a:t>
            </a: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</a:t>
            </a: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6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</a:t>
            </a: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: Rachmadino Noval L.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Anjani Maulaya Nunqaf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Destiwi Ramadani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11719" y="1294804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 typeface="Inter" charset="0"/>
              <a:buChar char="−"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Memisahkan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yang</a:t>
            </a:r>
            <a:r>
              <a:rPr lang="en-US" sz="1500" i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Churn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No Churn ,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kemudian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visualisasi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masing-masing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data. 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grafik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field data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kategori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numerik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 typeface="Inter" charset="0"/>
              <a:buChar char="−"/>
            </a:pPr>
            <a:endParaRPr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51" y="2302242"/>
            <a:ext cx="2518186" cy="167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469" y="2302242"/>
            <a:ext cx="2595773" cy="172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2251" y="4061936"/>
            <a:ext cx="26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Inter" charset="0"/>
                <a:ea typeface="Inter" charset="0"/>
              </a:rPr>
              <a:t>Semakin</a:t>
            </a:r>
            <a:r>
              <a:rPr lang="en-US" sz="1200" dirty="0">
                <a:latin typeface="Inter" charset="0"/>
                <a:ea typeface="Inter" charset="0"/>
              </a:rPr>
              <a:t> </a:t>
            </a:r>
            <a:r>
              <a:rPr lang="en-US" sz="1200" dirty="0" err="1">
                <a:latin typeface="Inter" charset="0"/>
                <a:ea typeface="Inter" charset="0"/>
              </a:rPr>
              <a:t>tidak</a:t>
            </a:r>
            <a:r>
              <a:rPr lang="en-US" sz="1200" dirty="0">
                <a:latin typeface="Inter" charset="0"/>
                <a:ea typeface="Inter" charset="0"/>
              </a:rPr>
              <a:t> </a:t>
            </a:r>
            <a:r>
              <a:rPr lang="en-US" sz="1200" dirty="0" err="1">
                <a:latin typeface="Inter" charset="0"/>
                <a:ea typeface="Inter" charset="0"/>
              </a:rPr>
              <a:t>memiliki</a:t>
            </a:r>
            <a:r>
              <a:rPr lang="en-US" sz="1200" dirty="0">
                <a:latin typeface="Inter" charset="0"/>
                <a:ea typeface="Inter" charset="0"/>
              </a:rPr>
              <a:t> data plan </a:t>
            </a:r>
            <a:r>
              <a:rPr lang="en-US" sz="1200" dirty="0" err="1">
                <a:latin typeface="Inter" charset="0"/>
                <a:ea typeface="Inter" charset="0"/>
              </a:rPr>
              <a:t>maka</a:t>
            </a:r>
            <a:r>
              <a:rPr lang="en-US" sz="1200" dirty="0">
                <a:latin typeface="Inter" charset="0"/>
                <a:ea typeface="Inter" charset="0"/>
              </a:rPr>
              <a:t> </a:t>
            </a:r>
            <a:r>
              <a:rPr lang="en-US" sz="1200" dirty="0" err="1">
                <a:latin typeface="Inter" charset="0"/>
                <a:ea typeface="Inter" charset="0"/>
              </a:rPr>
              <a:t>semakin</a:t>
            </a:r>
            <a:r>
              <a:rPr lang="en-US" sz="1200" dirty="0">
                <a:latin typeface="Inter" charset="0"/>
                <a:ea typeface="Inter" charset="0"/>
              </a:rPr>
              <a:t> </a:t>
            </a:r>
            <a:r>
              <a:rPr lang="en-US" sz="1200" dirty="0" err="1">
                <a:latin typeface="Inter" charset="0"/>
                <a:ea typeface="Inter" charset="0"/>
              </a:rPr>
              <a:t>tinggi</a:t>
            </a:r>
            <a:r>
              <a:rPr lang="en-US" sz="1200" dirty="0">
                <a:latin typeface="Inter" charset="0"/>
                <a:ea typeface="Inter" charset="0"/>
              </a:rPr>
              <a:t> </a:t>
            </a:r>
            <a:r>
              <a:rPr lang="en-US" sz="1200" dirty="0" err="1">
                <a:latin typeface="Inter" charset="0"/>
                <a:ea typeface="Inter" charset="0"/>
              </a:rPr>
              <a:t>kemungkinan</a:t>
            </a:r>
            <a:r>
              <a:rPr lang="en-US" sz="1200" dirty="0">
                <a:latin typeface="Inter" charset="0"/>
                <a:ea typeface="Inter" charset="0"/>
              </a:rPr>
              <a:t> </a:t>
            </a:r>
            <a:r>
              <a:rPr lang="en-US" sz="1200" dirty="0" err="1">
                <a:latin typeface="Inter" charset="0"/>
                <a:ea typeface="Inter" charset="0"/>
              </a:rPr>
              <a:t>untuk</a:t>
            </a:r>
            <a:r>
              <a:rPr lang="en-US" sz="1200" dirty="0">
                <a:latin typeface="Inter" charset="0"/>
                <a:ea typeface="Inter" charset="0"/>
              </a:rPr>
              <a:t> Churn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3513" y="4025675"/>
            <a:ext cx="324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Inter" charset="0"/>
                <a:ea typeface="Inter" charset="0"/>
              </a:rPr>
              <a:t>Pada</a:t>
            </a:r>
            <a:r>
              <a:rPr lang="en-US" sz="1200" dirty="0">
                <a:latin typeface="Inter" charset="0"/>
                <a:ea typeface="Inter" charset="0"/>
              </a:rPr>
              <a:t> contract renewal </a:t>
            </a:r>
            <a:r>
              <a:rPr lang="en-US" sz="1200" dirty="0" err="1">
                <a:latin typeface="Inter" charset="0"/>
                <a:ea typeface="Inter" charset="0"/>
              </a:rPr>
              <a:t>Perbedaan</a:t>
            </a:r>
            <a:r>
              <a:rPr lang="en-US" sz="1200" dirty="0">
                <a:latin typeface="Inter" charset="0"/>
                <a:ea typeface="Inter" charset="0"/>
              </a:rPr>
              <a:t> </a:t>
            </a:r>
            <a:r>
              <a:rPr lang="en-US" sz="1200" dirty="0" err="1">
                <a:latin typeface="Inter" charset="0"/>
                <a:ea typeface="Inter" charset="0"/>
              </a:rPr>
              <a:t>tidak</a:t>
            </a:r>
            <a:r>
              <a:rPr lang="en-US" sz="1200" dirty="0">
                <a:latin typeface="Inter" charset="0"/>
                <a:ea typeface="Inter" charset="0"/>
              </a:rPr>
              <a:t> </a:t>
            </a:r>
            <a:r>
              <a:rPr lang="en-US" sz="1200" dirty="0" err="1">
                <a:latin typeface="Inter" charset="0"/>
                <a:ea typeface="Inter" charset="0"/>
              </a:rPr>
              <a:t>signifikan</a:t>
            </a:r>
            <a:r>
              <a:rPr lang="en-US" sz="1200" dirty="0">
                <a:latin typeface="Inter" charset="0"/>
                <a:ea typeface="Inter" charset="0"/>
              </a:rPr>
              <a:t> </a:t>
            </a:r>
            <a:r>
              <a:rPr lang="en-US" sz="1200" dirty="0" err="1">
                <a:latin typeface="Inter" charset="0"/>
                <a:ea typeface="Inter" charset="0"/>
              </a:rPr>
              <a:t>sehingga</a:t>
            </a:r>
            <a:r>
              <a:rPr lang="en-US" sz="1200" dirty="0">
                <a:latin typeface="Inter" charset="0"/>
                <a:ea typeface="Inter" charset="0"/>
              </a:rPr>
              <a:t> </a:t>
            </a:r>
            <a:r>
              <a:rPr lang="en-US" sz="1200" dirty="0" err="1">
                <a:latin typeface="Inter" charset="0"/>
                <a:ea typeface="Inter" charset="0"/>
              </a:rPr>
              <a:t>tidak</a:t>
            </a:r>
            <a:r>
              <a:rPr lang="en-US" sz="1200" dirty="0">
                <a:latin typeface="Inter" charset="0"/>
                <a:ea typeface="Inter" charset="0"/>
              </a:rPr>
              <a:t> </a:t>
            </a:r>
            <a:r>
              <a:rPr lang="en-US" sz="1200" dirty="0" err="1">
                <a:latin typeface="Inter" charset="0"/>
                <a:ea typeface="Inter" charset="0"/>
              </a:rPr>
              <a:t>terlalu</a:t>
            </a:r>
            <a:r>
              <a:rPr lang="en-US" sz="1200" dirty="0">
                <a:latin typeface="Inter" charset="0"/>
                <a:ea typeface="Inter" charset="0"/>
              </a:rPr>
              <a:t> </a:t>
            </a:r>
            <a:r>
              <a:rPr lang="en-US" sz="1200" dirty="0" err="1">
                <a:latin typeface="Inter" charset="0"/>
                <a:ea typeface="Inter" charset="0"/>
              </a:rPr>
              <a:t>mempengaruhi</a:t>
            </a:r>
            <a:r>
              <a:rPr lang="en-US" sz="1200" dirty="0">
                <a:latin typeface="Inter" charset="0"/>
                <a:ea typeface="Inter" charset="0"/>
              </a:rPr>
              <a:t> Churn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77862" y="499546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AutoShape 2" descr="data:image/png;base64,iVBORw0KGgoAAAANSUhEUgAAA20AAAF1CAYAAAB76AIVAAAAOXRFWHRTb2Z0d2FyZQBNYXRwbG90bGliIHZlcnNpb24zLjUuMSwgaHR0cHM6Ly9tYXRwbG90bGliLm9yZy/YYfK9AAAACXBIWXMAAAsTAAALEwEAmpwYAABTPklEQVR4nO3de7xcVX3//9fbgAG5yD0NSWqwhlOBVmwj2lrtadFyEQX7LTZplai01H7By1dbIba/Gm3pN/Wr1LstKiWIBOOtRKqVix6RlrsiEjAlGiSRmHAR4aAixM/vj7UO2TnMzJkzZy5rZt7Px+M8zszae/Z8Zs9es/e6bkUEZmZmZmZmVqYn9ToAMzMzMzMzq8+FNjMzMzMzs4K50GZmZmZmZlYwF9rMzMzMzMwK5kKbmZmZmZlZwVxoMzMzMzMzK5gLbdZ2ksYk/Vmv4zAzM+sUSXdKelF+vELShb2Oyawkkr4kaVmv4xgULrS1KBdMfiRpdq9jqUXSqyVdXXn+W5IelDSrkvbROmn/0u14zdolX0j9VNJDkh6Q9N+SXidpyt87SQslhaRdpvF+IekZk9J8AWcDR9KfSLpR0rikLfmC7HdmsL0n5BNJh0u6LJ9fH5B0k6TjZx593RiOkXRV/r24R9LXJL2sU+9n1i0zORc2se2QtLV6rpS0i6Rtkh6/AXREHBcRq2b6fpa40NYCSQuBFwAB9MuP+43ALOA3KmkvAO6elPZC4KouxmXWCS+NiL2ApwErgTOBj/c2JLP+JenNwHuBfwTmAL8MfBg4sc1v9QXg8vweBwFvAB6c7kaaqXiR9EfAp4ELgPn5Pf8OeOl038+sUJ08Fz4AHFd5fjzwozZt22pwoa01pwDXAucDjzf7Slog6XO5tu4+SR+sLPtzSbfnGo/bJP1GTn9mbrV7QNK6ag3f5G6GNVrPItea3JFrJT+k5JnAvwC/lWtEH4iIR3PML8yvPQh4MvCpSWmHAldJepKksyR9N3+WNZL2q7z383KtzQOSviVptNaOkjRX0i2S/qryGb6X98NGSX/a0jdg1oSI+HFErAX+GFgm6QhJL5H0zdzKvEnSispLJiosHsh557ck/Yqkr+R8cK+kT0rap9kYJB0g6dKcV+6X9PWJms5KHpv4XXh55XWzJL0nv+dGSWdUWwElPVXSx3OLxw8k/YMqreZm7SLpqcA7gdMj4nMR8XBEPBoRX4iIv5Z0vqR/qKw/Kmlz5fmZ+Rh9SNJ6SUdLOhZ4G/DHOa99S9IBwCHARyPi5/nvvyKiet47QdLNlZaDX68suzO/1y3Aw5L+VtJnJn2W90l6vyQB5wB/HxEfy78Vv4iIr0XEn+d1W8r7knaTdGF+3QOSbpA0p7W9bzZz0z0XSvoPSa+vbiNfy51USfoE6Xp4wimkCpDqax6/jp24hpX07nzNulHScZV1fX04BRfaWnMK8Mn8d4ykOfli6VLg+8BCYB5wMYCkk4EV+XV7k1rn7pO0K6lW8TJSjeLrgU9KGplGLCcAzwGeBbwCOCYibgdeB1wTEXtGxD553avIBbT8/+r8V03bGBGbSbWbJwG/CxxMqj35UP4884D/AP4B2A/4K+Czkg6sBqbUIvk14IMR8W5JewDvB47LNT+/Ddw8jc9q1pKIuB7YTGpdfpiUF/cBXgL8ZeVENJEX9sl55xpAwP8l5YNnAgtI+blZb8nvfSCpJv9tpFZ6gO/mmJ4KvAO4UNLcvOzPSbWYR5Jaw09iZ6uAx4BnAM8G/gDwWFLrhN8CdgM+P90X5vPZGcBz8u/+McCdEfGfpFa7T+W89izgPmADKR+cNLmgo1TZeR7wF8D+wL8Ca7XzMIWlpHy9D+mi8nhJe+fXzyKdJy8CRkh5eadC3eTwaS3vLyPl6QU5ztcBP23idWYdNY1z4SrglROvk/Qs0nXtFyub+3fghZL2yZUZLwAumSKE5wLrgQOAdwEfV+Lrwya40DZNSv33nwasiYibSBddfwIcRfph/+tcC/mzSu3gnwHviogbItkQEd8HngfsCazMNYpfIRX8lk4jpJUR8UBE3AV8lXSBV8/XgN/JNYwvAL4OXAM8r5L2tbzuXwB/ExGbI+IR0onqj3It/yuBL0bEF3PN5OWk7pfVcQeHAWPA2yPi3Er6L4AjJO0eEVsiYt00PqvZTNwN7BcRYxHx7Xzs3gKsJlVO1JTz6+UR8UhE3EOqna+7fg2PAnOBp+XWia9HRORtfzoi7s6xfAq4g/RbAuni8n05D/6I1LUFgHwxexzwpvx7sw34Z2DJNOIya9b+wL0R8VgLr90OzAYOk7RrRNwZEd+ttWLOF78H3Am8B9iiNN5sUV7lz4F/jYjrImJ7HivzCOlcOuH9EbEpIn6az7PfYEeFx+8DP4mIa/NnAthSL/AZ5P1H8/afkeO8KSKm3cXTrEOaORdeAiyq5L1XkSpYfl7Zzs9IDQ9/TDr3rM1pjXw/Ij4aEdtJBcO5pMpM8PXhlFxom75lwGURcW9+flFOW0A6GGud1BaQCneTHQxsiohfVNK+T6rNaNYPK49/QioE1nNtXn4EqUXh6xExDmyqpE10D3sa8PncteMB4HbSyXdOXnbyxLK8/HdImW/CnwI/oFKLGREPkzL360gn4/+Q9KvT+KxmMzEPuF/ScyV9Vakb849Jx+MB9V4k6SBJF+fuXQ8CF05afzuw66SX7Uq6cAP4f6TWg8ty14+zKts+pdLV6wFSPpzY9sGkvDmh+vhp+T22VF77r6QWe7N2uw84QNOYoGdCRGwA3kSq+NuW89LBDdbfHBFnRMSvkI7zh9nR5eppwFsmnXsWkPLKhE3s7CJ2VIT+SX4+8Zlg5/PWTprI+/V8AvgycLGkuyW9K/esMSvBlOfCXFm/BnilUnf+paTjerILSK11T+gaWcfj16wR8ZP8cE9fHzbHhbZpkLQ7qfb7dyX9UNIPgf9D6pq4FfjlOie1TcCv1Ei/G1ignWfy+WVSYQfSyeoplWW/NI1w4wkJET8DbiB1qZwbEd/Ji76e036dHYW2TaRm6n0qf7tFxA/ysk9MWrZHRKysvN0K4F7gIlXG2UTElyPixaQT5XeAj07jM5m1RNJzSCeqq0kXbWuBBRHxVNL4T+VVn5BvSN2jAvj1iNib1NKsyvK7SF2iqw4hVcAQEQ9FxFsi4umkCQ7erDSm52mk4/8MYP/cjfnWyra3kCZHmLCg8ngTqYXhgEoe3DsiDm9mf5hN0zWkGvST6ixveK6KiIsiYqKXSgD/NLGo0ZtGxCZSt/wjctIm4OxJ556nRMTq6ssmbebTwKik+cDL2VFoW5+3978ahDBV3q8X96MR8Y6IOIzUzesEdh77Y9YT0zgXQmoJ+1PgaFIL9TU1Nvl1drSWXV1jedN8fTg1F9qm5yRSrfphpG6IR5L6uX89L9sCrJS0Rx6I/Pz8uo8BfyXpN3Pf3WfkC7brSCe7t0raVWkyj5eSx8KR+vP+oaSnKE0pfuo0Yt0KzJf05EnpV5FqPf+7knZ1TvthpdvKvwBn5ziRdKCkiVnCLgReqjRV8qz8WSdOihMeBU4G9gA+oTSxyRxJL8t9lx8Bxkn706wjJO0t6QRSnrowIr4N7AXcHxE/k3QUqfZ9wj2kLhpPr6TtRTpWH8jjOf960tt8CvhbSfPzcf4iUj7+TI7hhJznRZoFb3v+24N0QXhPXu817Lg4hVTL+UZJ8/J4gTMnFkTEFtJY2Pfkz/gkpUkTptNt06wpEfFj0qyKH8pjzZ6Sz1nHSXoX6Vx1vKT9JP0S6XwCpDFtkn5fadzZz0hjuyZ+97cCC7VjYp59Jb0j55cnKU1M8lpSLxFIF3Gvyy0Eyufal0jaq0Hs95C66v8bacz27Tk9gDcD/5+k11Ty0e9ImujSP1Xer0nS70n6tVxh+SDpfOhznfVMC+dCciHtF6SuyrVa2Sby0UuBl010+28xPl8fNsGFtulZBvxbRNwVET+c+AM+SGo6filpUoC7SAM9/xjSuBXgbFKtxkOkwZv75b7BLyONTbmXNH3yKZUWsH8Gfk46sa0iTXzSrK8A64AfSrq3kv41Uheqao3I1TmtOtX/+0g1MJdJeoh00nxu/jybSNM8v410wbmJdDLb6XjKn+8P87bPA3YhTcpwN3A/qe/0/57GZzJr1hfycbsJ+BvSWJTX5GX/G3hnXv53pMIR8Hh3jbOB/8rdr55HmiDkN4Afkybg+dyk93onqRLkatKEPe8C/jQibs3LFwFXkE5C1wAfzmMJbiOdDK8h5fFfA/6rst2PkgpmtwDfJA0Af4wdJ7JTSDPA3pbf9zM06OplNhMRcQ6pkPO37PjdP4N0PvsE8C3SWLTLSBUZE2aTxmPeS+oadRDp3AGpFQzSxFzfIJ3vFpLyy4OkludHgFfnGG4kjWv7IOmY3zCxbAoXAS9iRyvbxGf6DOk8/VrSeWkraYKtickUpsr79fwSKT8+SBpa8DVSZadZt7V0Lqy4gHRuqnv8RsS6Now/exK+PpySZlAwNjOzLlGaGvlfIuJpvY7FzMwGn6RTgNNy92brMbe0mZkVSNLuko6XtEvumvV2Wphy3czMbLokPYXU2nXuVOtad7jQZmZWJpG6Z/2I1D3ydlIXFjMzs46RdAypG/RWJnUrtt5x90gzMzMzM7OCuaXNzMzMzMysYC60mZmZmZmZFazWjaC77oADDoiFCxfWXPbwww+zxx57dDegwgz7Pijp89900033RsSBvY6jHRrlOyhrv3fSMHzOfv+Mzne9UUospcQB5cTSjTgGKd/B4F1r9lvMjrc5jfJdEYW2hQsXcuONN9ZcNjY2xujoaHcDKsyw74OSPr+k7/c6hnZplO+grP3eScPwOfv9Mzrf9UYpsZQSB5QTSzfiGKR8B4N3rdlvMTve5jTKd+4eaWZmZmZmVjAX2szMzMzMzArmQpuZmZmZmVnBXGgzMzMzMzMrWBETkQyrFStmttysk7ZsqX8M+tg0K0ujPOn8ambdVOs3Z2Qkpfv3qHVuaTMzMzMzMyuYC21mZmZmZmYFc6HNzMzMzMysYC60mZnZUJF0nqRtkm6tpO0n6XJJd+T/+1aWLZe0QdJ6ScdU0n9T0rfzsvdLUrc/i5mZDQdPRFKwicGaE4M36y03M7NpOR/4IHBBJe0s4MqIWCnprPz8TEmHAUuAw4GDgSskHRoR24GPAKcB1wJfBI4FvtS1T2FmZkPDLW1mZjZUIuIq4P5JyScCq/LjVcBJlfSLI+KRiNgIbACOkjQX2DsiromIIBUAT8LMzKwDXGgz66E63bRWSPqBpJvz3/GVZe6mZdYZcyJiC0D+f1BOnwdsqqy3OafNy48np5uZmbWdu0ea9db5PLGbFsA/R8S7qwnupmXWE7UqQKJB+hM3IJ1Gyp/MmTOHsbGxum82Pj7ecHk9IyP1l7WwuRnF0m6lxAHlxFJKHGbWPS60mfVQRFwlaWGTqz/eTQvYKGmim9ad5G5aAJImumm50GbWvK2S5kbEltz1cVtO3wwsqKw3H7g7p8+vkf4EEXEucC7A4sWLY3R0tG4QY2NjNFpeT6MxzkuXTntzM4ql3UqJA8qJpZQ4bHh5XoXuc6HNrExnSDoFuBF4S0T8iNT16trKOhPdsR6lyW5a06nxnz17nJGR2ssHqYJ3GGqsh+EztsFaYBmwMv+/pJJ+kaRzSC3ci4DrI2K7pIckPQ+4DjgF+ED3wzYzs2HgQptZeT4C/D2pq9XfA+8BXksbumlNp8Z/9eox1q+vvbzVmvsSDUON9TB8xumQtBoYBQ6QtBl4O6mwtkbSqcBdwMkAEbFO0hrgNuAx4PTcJRngL0ldnHcntWy7ddvM+kqjFjO3ppXFhTazwkTE1onHkj4KXJqfzriblplBRNSrdji6zvpnA2fXSL8ROKKNoZmZmdXk2SPNCpPH00x4OTAxs+RaYImk2ZIOYUc3rS3AQ5Kel2eNPIUdXbvMzMzMrM+5pc2sh+p00xqVdCSpi+OdwF+Au2mZmZmZDSsX2vrYVH2N3Re5fHW6aX28wfrupmVmZmY2ZKbsHilpN0nXS/qWpHWS3pHT95N0uaQ78v99K6+peQNgMzMzMzMzm55mxrQ9Avx+RDwLOBI4Nk9xfBZwZUQsAq7MzyffAPhY4MOSZnUgdjMzMzMzs4E3ZffIiAhgPD/dNf8F6Ua/ozl9FTAGnEmdGwAD17QzcDMzMzMz6x++xUDrmhrTllvKbgKeAXwoIq6TNCfPWkdEbJF0UF693g2AJ2+zqZv8DvJNYUdGmluv0U2OGxmU3TbIx4CZmdkwk7QbcBUwm3Rd+pmIeLuk/YBPAQtJk3K9IiJ+lF+zHDgV2A68ISK+3IPQB54LUWVpqtCWZ6g7UtI+wOclNZrwoKkb/TZ7k99Bvilss5lhZKT+TY4bGZQbIA/yMWBmZjbkJobhjEvaFbha0peAPyQNw1kp6SzSMJwzJw3DORi4QtKhldmUzQbStGaPjIgHJI2RxqptlTQ3t7LNBbbl1erdANi6zE3QZmZmVjIPwzFrTjOzRx6YW9iQtDvwIuA7pBv9LsurLWPHzXxr3gC4zXGbmZmZ2QCQNEvSzaQGgMsj4jpgp2E4QHUYzqbKy2sOwzEbNM20tM0FVuVxbU8C1kTEpZKuAdZIOhW4CzgZprwBsJmZmZnZ4zoxDAcGe/6EdsXc7PwKM9XM/AwlfQUlHhPNzB55C/DsGun3AUfXeU3NGwCbmZmZmdXS7mE4gzx/Qrti7tZwmWbmZyhpLoYSj4lm7tNmZmZmZtZ2HoZj1pxpTURiZmZmZtZGHoZj1gQX2sx6SNJ5wAnAtog4Iqf9P+ClwM+B7wKvyV1GFgK3A+vzy6+NiNfl1/wmcD6wO/BF4I15Ri4zM7NieRiOWXNcaOswT61vUzgf+CBwQSXtcmB5RDwm6Z+A5aRpjgG+GxFH1tjOR0iDra8lFdqOBb7UoZjNzMzMrIs8ps2shyLiKuD+SWmXRcRj+em1pEHWdeUB2ntHxDW5de0C4KQOhGtmZmZmPeBCm1nZXsvOLWaHSPqmpK9JekFOm0eaTWuC71lj1iJJ/0fSOkm3SlotaTdJ+0m6XNId+f++lfWXS9ogab2kY3oZu5mZDS53jzQrlKS/IQ2y/mRO2gL8ckTcl8ew/bukw+nAPWug8T1VCrt1yYyUeC+WdhuGz9gOkuYBbwAOi4if5skOlgCHAVdGxEpJZwFnAWdKOiwvPxw4GLhC0qGeFMHMzNrNhTazAklaRpqg5OiJCUUi4hHgkfz4JknfBQ4ltaxVu1DO+J41AKtX17+nSkn3UpmpEu/F0m7D8BnbaBdgd0mPAk8h5aXlwGhevgoYI40zPRG4OOfNjZI2AEcB13Q5ZjMzG3AutJkVRtKxpAvC342In1TSDwTuj4jtkp5OujfN9yLifkkPSXoecB1wCvCBXsRu1s8i4geS3k2aXvynwGURcZmkORGxJa+zRdJB+SXzSONOJ9TsmjydFu5WW0VHRuova7WRtZQW2lLigHJiKSUOM+seF9rMekjSalIN/gGSNgNvJ9XqzwYulwQ7pvZ/IfBOSY8B24HXRcTEJCZ/yY4p/7+EZ440m7Y8Vu1E4BDgAeDTkl7Z6CU10p7QNXk6Ldyttoo2mqm41ZbxUlpoS4kDyomllDjMrHtcaJshT+lvMxERtS6nPl5n3c8Cn62z7EbgiDaGZjaMXgRsjIh7ACR9DvhtYKukubmVbS6wLa+/GVhQeX3drslmZmYz4dkjzczMkruA50l6ilIz99GkG9qvBZbldZYBl+THa4ElkmZLOoTUZfn6LsdsZmZDwC1tZmZmQERcJ+kzwDdIM7d+k9StcU9gjaRTSQW7k/P66/IMk7fl9U/3zJFmZtYJLrSZmZllEfF20tjSqkdIrW611j8bOLvTcZmZ2XBz90gzMzMzM7OCudBmZmZmZmZWMBfazMzMzMzMCuZCm5mZmZmZWcFcaDMzMzMzMyuYC21mZmZmZmYFc6HNzMzMzMysYC60mZmZmZmZFcyFNjMzMzMzs4K50GbWQ5LOk7RN0q2VtP0kXS7pjvx/38qy5ZI2SFov6ZhK+m9K+nZe9n5J6vZnMTMzM7POcKHNrLfOB46dlHYWcGVELAKuzM+RdBiwBDg8v+bDkmbl13wEOA1YlP8mb9PMzMzM+tQuvQ7AbJhFxFWSFk5KPhEYzY9XAWPAmTn94oh4BNgoaQNwlKQ7gb0j4hoASRcAJwFf6nD4ZjbAtmyBFStqL6uXbmblcX4dDG5pMyvPnIjYApD/H5TT5wGbKuttzmnz8uPJ6WZmZmY2ANzSZtY/ao1TiwbpT9yAdBqpGyVz5sxhbGys7pvNnj3OyEjt5Q1e1nfGx8cb7odBMAyf0czMbJC50GZWnq2S5kbEFklzgW05fTOwoLLefODunD6/RvoTRMS5wLkAixcvjtHR0bpBrF49xvr1tZcvXdrMx+gPY2NjNNoPg2AYPqOZmdkgm7J7pKQFkr4q6XZJ6yS9MadPe4Y7M2vKWmBZfrwMuKSSvkTSbEmHkCYcuT53oXxI0vPyrJGnVF5jZmZmZn2umZa2x4C3RMQ3JO0F3CTpcuDVpBnuVko6izTD3ZmTZrg7GLhC0qERsb0zH8Gsf0laTZp05ABJm4G3AyuBNZJOBe4CTgaIiHWS1gC3kfLl6ZV89ZekmSh3J01A4klIzFogaR/gY8ARpG7GrwXWA58CFgJ3Aq+IiB/l9ZcDpwLbgTdExJe7HrSZ2QBoNGGKJ1NpotCWa/EnJkV4SNLtpEkOpjXDHXBNu4M363cRUa+j4dF11j8bOLtG+o2ki0wzm5n3Af8ZEX8k6cnAU4C34UpKMzProWnNHpmnJn82cB3Tn+HOzMysWJL2Bl4IfBwgIn4eEQ+QKiNX5dVWkW6pAZVKyojYCExUUppZkzwMx6w5TU9EImlP4LPAmyLiwTR0pvaqNdKeMJNds7PYlT7r2chI59+j0Sx+rSp4lz5B6ceAmQ2MpwP3AP8m6VnATcAbmVRJKalaSXlt5fUzrqT0vdFsCHkYjlkTmiq0SdqVVGD7ZER8LidPd4a7nTQ7i13ps5514yQ6MlJ/Fr9WrV/feHlJFwelHwNmNjB2AX4DeH1EXCfpfaQLxXraWkkJrd9qo1EFYqt1XqXc9qOkirtSYikljnbwMByz5kxZaMuz0X0cuD0izqksmpjhbiVPnOHuIknnkGpAFgHXtzNoMzOzDtgMbI6I6/Lzz5AKbV2ppITWb7XRqKKt1Vt0lHLbj5Iq7kqJpZQ42q3RMJxWWrgHpVdXLdOJuRu9wqYy015j3f56Sjwmmmlpez7wKuDbkm7OaW+jtRnuzMzMihQRP5S0SdJIRKwnTQh0W/5zJaVZB7V7GA4MTq+uWqYTcwm9p2baa6zb94ct8ZhoZvbIq6mdQWCaM9yZmZkV7vXAJ/PMkd8DXkOatMuVlGYd0olhOGaDpumJSMzMzAZdRNwMLK6xyJWUZh3gYThmzXGhzczMzMx6xcNwzJrgQpuZmZmZ9YSH4Zg1Z1o31zYzMzMzM7PucqHNzMzMzMysYO4eOYUSpkk1MzMzM7Ph5ZY2swJJGpF0c+XvQUlvkrRC0g8q6cdXXrNc0gZJ6yUd08v4zczMzKx93NJmVqB8Y98jASTNAn4AfJ50z6h/joh3V9eXdBiwBDicNAXyFZIO9YxaZmZmZv3PhTaz8h0NfDcivp9uZ1PTicDFEfEIsFHSBuAo4JouxWhmZmY94uE8g8/dI83KtwRYXXl+hqRbJJ0nad+cNg/YVFlnc04zMzMzsz7nljazgkl6MvAyYHlO+gjw90Dk/+8BXkvte9xEje2dBpwGMGfOHMbGxuq+9+zZ44yM1F7e4GV9Z3x8vOF+GATD8BnNzMwGmQttZmU7DvhGRGwFmPgPIOmjwKX56WZgQeV184G7J28sIs4FzgVYvHhxjI6O1n3j1avHWL++9vKlS6fxCQo3NjZGo/0wCIbhM5qZmQ0yd480K9tSKl0jJc2tLHs5cGt+vBZYImm2pEOARcD1XYvSzMzMzDrGLW1mhZL0FODFwF9Ukt8l6UhS18c7J5ZFxDpJa4DbgMeA0z1zpJmZmdlgcKHNrFAR8RNg/0lpr2qw/tnA2Z2Oy8zMzMy6y4U2q2mqqWM9tayZmZmZWXd4TJuZmZmZmVnBXGgzMzMzMzMrmAttZmZmFZJmSfqmpEvz8/0kXS7pjvx/38q6yyVtkLRe0jG9i9rMzAaZC21mZmY7eyNwe+X5WcCVEbEIuDI/R9JhwBLgcOBY4MOSZnU5VjMzGwKeiMTMzCyTNB94CWkm1jfn5BOB0fx4FTAGnJnTL46IR4CNkjYARwHXdDFkM7OB12gCvGGZHM+FNjMzsx3eC7wV2KuSNicitgBExBZJB+X0ecC1lfU257SdSDoNOA1gzpw5jI2N1X3z2bPHGRmpvbzByxgZqb+s0esaaTWWdhsfH2+4z7qplFhKicPMuseFNjMzM0DSCcC2iLhJ0mgzL6mRFk9IiDgXOBdg8eLFMTpaf9OrV4+xfn3t5UuX1g+kUU1zo9c10mos7TY2NkajfdZNpcRSShxm1j0utJmZmSXPB14m6XhgN2BvSRcCWyXNza1sc4Ftef3NwILK6+cDd3c14gLVK0AOSxcmM7NO8EQkZmZmQEQsj4j5EbGQNMHIVyLilcBaYFlebRlwSX68FlgiabakQ4BFwPVdDtvMzIaAW9rMzMwaWwmskXQqcBdwMkBErJO0BrgNeAw4PSK29y5MMxtk1dbqkRG3Xg8bF9rMzMwmiYgx0iyRRMR9wNF11jubNNOkmZlZx7h7pFmhJN0p6duSbpZ0Y07zTX7NzMzMhowLbWZl+72IODIiFufnvsmvmZmZ2ZAZ+u6R7g9sfcY3+TUzMzMbMlO2tEk6T9I2SbdW0txFy6zzArhM0k355rww6Sa/QPUmv5sqr615k18zMzMz6z/NtLSdD3wQuKCSNtFFa6Wks/LzMyd10ToYuELSoZ5Ny6wlz4+IuyUdBFwu6TsN1m3qJr+58HcawJw5cxgbG6u7wdmzxxkZqb28wcv6zvj4eMP9MAiG4TOaWf+SdB4wcXP7I3LafsCngIXAncArIuJHedly4FRgO/CGiPhyD8I266opC20RcZWkhZOS3UXLrMMi4u78f5ukz5Py0oxu8hsR5wLnAixevDhGR0frvv/q1WOsX197+dKl0/005RobG6PRfhgEw/AZzayvnY8bCMwaanUiEnfRMusgSXtI2mviMfAHwK34Jr9mZjZgIuIq4P5JySeSGgbI/0+qpF8cEY9ExEZgooHAbKC1eyKSprpoQfPdtDrdrWdkpGObbptG3dR6pZs9rYa0a9cc4POSIOXTiyLiPyXdgG/ya2Zmg2+nBoI8VABSY8C1lfXcQGBDodVC24y6aEHz3bQ63a2nH2aPHBmp302tV9avb7y8nft1GLt2RcT3gGfVSPdNfs3MbJj1XQNBu1QbGkqs0G+kk/F24qsr8ZhotdA20UVrJU/sonWRpHNI/YzdRcvMzMzMpmtgGgjapVohXmKFfiOdjLcT4+xLPCaamfJ/NWkikRFJm3O3rJXAiyXdAbw4Pyci1gETXbT+E3fRMjMzM7Pp8xhus4pmZo+sV351Fy0zMzMzm5HcQDAKHCBpM/B2UoOAx3CbZe2eiKRI/TBuzayfNMpTzm9mZjYdbiAwm9pQFNrMzMzMzGzwDEtFcqv3aTMzMzMzM7MucKHNzMzMzMysYO4eaWY17TVrC6P7r6i7fOy++svMzMxs+gapO5+1l1vazMzMAEkLJH1V0u2S1kl6Y07fT9Llku7I//etvGa5pA2S1ks6pnfRm5nZIHOhzczMLHkMeEtEPBN4HnC6pMOAs4ArI2IRcGV+Tl62BDgcOBb4sKRZPYnczMwGmgttZmZmQERsiYhv5McPAbcD84ATgVV5tVXASfnxicDFEfFIRGwENgBHdTVoMzMbCh7TZmZmNomkhcCzgeuAORGxBVLBTtJBebV5wLWVl23OaZO3dRpwGsCcOXMYGxur+76zZ48zMlJ7eYOXMTJSf1mj1zXS7lhajWN8fLzhPuumUmIpJQ4z6x4X2gpSb9KH8VkNzsY2kCQtAC4Afgn4BXBuRLxP0grgz4F78qpvi4gv5tcsB04FtgNviIgvdz1wswEgaU/gs8CbIuJBSXVXrZEWT0iIOBc4F2Dx4sUxOjpa971Xrx5j/fray5fWu/0wjScvaPS6RtodS6txjI2N0WifdVMpsZQSh5l1jwttZmWaGFvzDUl7ATdJujwv++eIeHd15Uljaw4GrpB0aERs72rUZn1O0q6kAtsnI+JzOXmrpLm5lW0usC2nbwYWVF4+H7i7e9GamdmwcKFtAHha9sGTu2JNdMd6SNLE2Jp6Hh9bA2yUNDG25pqOB2s2IJSa1D4O3B4R51QWrQWWASvz/0sq6RdJOodUWbIIuL57EZuZWS2PXxvfUmeFX1/RpUjax4U264ip7jPi+5A0b9LYmucDZ0g6BbiR1Br3I5ocW2NmDT0feBXwbUk357S3kQpraySdCtwFnAwQEeskrQFuI7WOn+7WbTMz6wQX2vpEo9Y0G1w1xtZ8BPh70riZvwfeA7yWJsfWTGdChO27zmZ8Tv3xlCMH1H5tv42NH4YB/cPwGdshIq6mdl4COLrOa84Gzu5YUGZmZrjQZlasWmNrImJrZflHgUvz06bG1kxnQoRL16xmz63r6y6/8b7aswq0OtlArwzDgP5h+IxmZmaDzIU2swLVG1szMRlCfvpy4Nb82GNrzMzMzCrGvlYn/XP9N1RnIAptJe300iYFKS0ea1q9sTVLJR1J6vp4J/AX4LE1ZmZm1l5TDc3xdWR3DUShzWzQNBhb88UGr/HYGjMzM+t7LjA+UV8U2kpqSZsJTyayQ6PvdFC+bzOzbqt5nqlOed2H01ybWetKvfYsNa6S9UWhzczMzMxsELhyeuaGsdDnQlsLhvFAMTMzM7PmuGBWttH9V/Tdjbef1OsAzMzMzMzMrD63tJmZmRVir1lb6vfmuIXO1gDfsvO295o1slMsvRr4v2VL/VYLt2aY2bBwoc3MrIM86Y6ZmXWKh+wMDxfahpinUzVrDxe+zGbolhV1F+01a6RrYZiZlcqFtjpcc2FmVZ0omLkVzszM+tV0rpXHJ3W3tulzoc3qajVzuYXOzMzMzKx9hrrQ5hK/2XCqtmKNjLhVy8zMzMo21IU264xGheFmWuEmX0BPvqj2BbYNA3edtL5zywoARvevt8KK7sRRyy0N3rvQezKZWY/csgJ+OtL4d6ORDv2muNBmZi1pOC05+ELIzMxshuqdaz1GbObGvlZ/2fic+stHf7cz8UylY4U2SccC7wNmAR+LiJWdeB8fsMNnqlaGYW6F6Fa+6weDfBz4nlVlcb4rUzU/TG7969VFl7VPCfmuHb+5vo61ZnWk0CZpFvAh4MXAZuAGSWsj4rZOvJ+ZDWe+cyFlZ/X2x4hnTO+YYcx3Zr3WzXzngplN2y0rGi9vsSdSp1rajgI2RMT3ACRdDJwItJSZfLAPjla+y2a6AFTHyg1xS1xb810pBvj7mraZ3Fux1f3o/T+lgcx3VnHLiscfjm8bYewDK3ZaPJHvnFe6qq35bsuWmX1/vk61blBEtH+j0h8Bx0bEn+XnrwKeGxFnVNY5DTgtPx0B1tfZ3AHAvW0Psr8M+z4o6fM/LSIO7HUQtbQ530FZ+72ThuFz9vtndL7rjVJiKSUOKCeWbsTR1/kupw/ytWa/xex4m1M333WqpU010nYqHUbEucC5U25IujEiFrcrsH407Ptg2D//NLQt38Hw7Pdh+JzD8Bl7aGDzXSmxlBIHlBNLKXH00JT5Dgb7WrPfYna8M/ekDm13M7Cg8nw+cHeH3svMEuc7s+5zvjPrPuc7GzqdKrTdACySdIikJwNLgLUdei8zS5zvzLrP+c6s+5zvbOh0pHtkRDwm6Qzgy6SpWM+LiHUtbq6pLiUDbtj3wbB//qa0Od/B8Oz3Yficw/AZe2LA810psZQSB5QTSylx9MSA57tm9VvMjneGOjIRiZmZmZmZmbVHp7pHmpmZmZmZWRu40GZmZmZmZlawogttko6VtF7SBkln9TqeTpB0nqRtkm6tpO0n6XJJd+T/+1aWLc/7Y72kY3oTdftIWiDpq5Jul7RO0htz+tDsgxINet6rd9wNIkmzJH1T0qW9jsUaKyHflZY3Sjl+Je0j6TOSvpP3zW/1MJb/k7+bWyWtlrRbr2IZBCXku8n67dqw367lJO0m6XpJ38rxvqPkeB8XEUX+kQaWfhd4OvBk4FvAYb2OqwOf84XAbwC3VtLeBZyVH58F/FN+fFjeD7OBQ/L+mdXrzzDDzz8X+I38eC/gf/LnHJp9UNrfMOS9esddr+Pq0Gd9M3ARcGmvY/Ffw++piHxXWt4o5fgFVgF/lh8/GdinR3HMAzYCu+fna4BX93Lf9PNfKfmuRlx9dW3Yb9dypPv87Zkf7wpcBzyv1Hgn/kpuaTsK2BAR34uInwMXAyf2OKa2i4irgPsnJZ9IOkGQ/59USb84Ih6JiI3ABtJ+6lsRsSUivpEfPwTcTjopDc0+KNDA570Gx91AkTQfeAnwsV7HYlMqIt+VlDdKOX4l7U26iP44QET8PCIe6GFIuwC7S9oFeAq+P9lMFJHvJuu3a8N+u5aLZDw/3TX/RanxTii50DYP2FR5vpkBvKiqY05EbIGUEYCDcvpA7xNJC4Fnk2o8hnIfFGKo9vGk427QvBd4K/CLHsdhUysu3xWQN95LGcfv04F7gH/LXTU/JmmPXgQSET8A3g3cBWwBfhwRl/UilgFRXL5roC+ui/rlWi53vb4Z2AZcHhFFxwtlF9pUI23Y708wsPtE0p7AZ4E3RcSDjVatkTYQ+6AgQ7OPp3Hc9R1JJwDbIuKmXsdiTSkq3/U6bxR2/O5C6qr2kYh4NvAwqetU1+UxNieSumgdDOwh6ZW9iGVAFJXvWlTMZ+ina7mI2B4RRwLzgaMkHdFg9Z7HC2UX2jYDCyrP5zM8XQC2SpoLkP9vy+kDuU8k7UrK5J+MiM/l5KHaB4UZin1c57gbJM8HXibpTlKXn9+XdGFvQ7IGisl3heSNko7fzcDmXBMP8BlSIa4XXgRsjIh7IuJR4HPAb/colkFQTL5rQtHXRf16LZe7Oo8Bx1J4vCUX2m4AFkk6RNKTgSXA2h7H1C1rgWX58TLgkkr6EkmzJR0CLAKu70F8bSNJpHECt0fEOZVFQ7MPCjTwea/BcTcwImJ5RMyPiIWk7/ArEeEa+XIVke9KyRslHb8R8UNgk6SRnHQ0cFsvYiF1i3yepKfk7+po0vgha00R+a5JxV4X9du1nKQDJe2TH+9Oqgz5TqnxTtil22/YrIh4TNIZwJdJs/ucFxHrehxW20laDYwCB0jaDLwdWAmskXQq6Qf6ZICIWCdpDelk8RhwekRs70ng7fN84FXAt3PfYoC3MVz7oChDkvdqHncR8cXehWTDrKB857xR2+uBT+YL++8Br+lFEBFxnaTPAN8gnQO/CZzbi1gGQUH5bid9eG3Yb9dyc4FVkmaRGrDWRMSlkq4pNF4AFNFvXXfNzMzMzMyGR8ndI83MzMzMzIaeC21mZmZmZmYFc6HNzMzMzMysYC60mZmZmZmZFcyFNjMzMzMzs4K50GZmZmZmZlYwF9rMzMzMzMwK5kKbmZmZmZlZwVxoMzMzMzMzK5gLbWZmZmZmZgVzoc3MzMzMzKxgLrTZ4yQtlBSSdsnPxyT9Wa/jMuumnAeeUWfZqyVd3ab3WSHpwnZsy8zMrB9I+lNJl/U6jn7kQlsPSLpT0k8lPSTpAUn/Lel1kmb8fSh5g6RbJT0sabOkT0v6tXbEbtZNOa/8XNIBk9JvzoWrhTPcfkcrJiT9iaQbJY1L2iLpS5J+p1PvZ9ZtuSLj25J+IumHkj4iaZ9exzUduQLl0ZxPJ/7e2uu4zJpVua4cz/nwfEl7djmG8/N5+WWT0t+b018NEBGfjIg/6GZsg8KFtt55aUTsBTwNWAmcCXy8Ddt9H/BG4A3AfsChwL8DL2nDts16YSOwdOJJroDYvXfhNEfSm4H3Av8IzAF+GfgwcGIH3muXdm/TbCqS3gL8E/DXwFOB55HOaZdLenIb36cbx/enImLPyt+7uvCeZu300ojYEzgSeDawvAcx/A+wbOJJzrsnA9/tQSwDx4W2HouIH0fEWuCPgWWSjpD0EknflPSgpE2SVkysL+k/JL2+ug1Jt0g6SdIi4HRgaUR8JSIeiYif5FqNlXnduttuRNIzJH1N0o8l3SvpU+3aB2ZT+ARwSuX5MuCCiSeSnirpAkn3SPq+pL+daLWe6M4o6d2SfiRpo6Tj8rKzgRcAH8y1kx+svMeLJN2RX/MhSZocVE5/z6S0L0h6k6SnAu8ETo+Iz0XEwxHxaER8ISL+uvKSJ+fYH5K0TtLiyrbOkvTdvOw2SS+vLHu1pP+S9M+S7gdWSNo/v/+Dkm6Q9A+qdOWU9KuSLpd0v6T1kl4xnS/BrErS3sA7gNdHxH/m4/tO4BWkgttf5Zr//SqveXY+f+yan79W0u05n31Z0tMq64ak0yXdAdyR096Xz1sPSrpJ0gsq6+8uaVXe1u2S3ippc2X5wZI+m38nNkp6Q5Ofs1GMzlNWnIj4IfBlUuENSS/L55cHlHqXPHNi3WmcZx6Q9D1Jv53TN0naJmnZpLf/AvB8Sfvm58cCtwA/nLTd6rkplHqbPeGcK1977sSFtkJExPXAZtJF5MOki9R9SC1kfynppLzqKuCVE6+T9CxgHvBF4Ghgc95WPY223cjfA5cB+wLzgQ809cHMZu5aYG9Jz5Q0i1TBUR0L9gFSLf/Tgd8lHd+vqSx/LrAeOAB4F/BxSYqIvwG+DpyRa9bPqLzmBOA5wLNIF6HH1IhrFbBUOwqIB5Dy4Grgt4DdgM9P8dleBlxMyo9rgWrB8buk34Onki6OL5Q0d9Ln+h5wEHA28CFS/v4lUsG2Wtu5B3A5cFFefynwYUmHTxGfWT2/TTrGP1dNjIhx4EvArwHXAP+rsvhPgM9ExKP5vPM24A+BA0l5cfWk9ziJdJwflp/fQLoQ3Y90LH9a0m552duBhaTfgRez83nySaSLyW+RzpdHA2+SVCtfU3ld3Ridp6xUkuYDxwEbJB1KOmbfRDqGvwh8QTtawps5z9wC7E861i8mnRufQcpjH9TO3TB/RjqXLcnPT6FSydpAvXOurz0rXGgry93AfhExFhHfjohfRMQtpAz3u3mdS4BFSq1qAK8idev4OSlTbWn0BlNsu5FHSbWnB0fEzyKiLZMxmDVporXtxcB3gB/k9IlC3PKIeCjX9L+HlC8mfD8iPhoR20kFrbmk7oqNrIyIByLiLuCr5BrLqlw58mPSBSCkk9RYRGwl5cV7I+KxKd7n6oj4Yo7tE6QT1sT2Px0Rd+e8+ilSa8NRldfeHREfyO/xc9LF8dtz6/pt+bNOOAG4MyL+LSIei4hvAJ8F/miK+MzqOYD6x/iWvPwictfmXHO+JKcB/AXwfyPi9ryNfwSOrLZk5eX3R8RPASLiwoi4Lx/D7wFmAyN53VcA/xgRP4qIzcD7K9t5DnBgRLwzIn4eEd8DPsqOC0uAV+TWhIm/g6eI0XnKSvPvkh4CNgHbSBUZfwz8R0RcHhGPAu8mDS/4bWjqPLMxH+PbgU8BC4B35p5cl5HOPZMn7roAOEWpx8nvkoboTKXeOdfXnhUutJVlHnC/pOdK+mruxvFj4HWkEyAR8QiwBnhlrj1cSrrYA7iPdEFaV6NtT+GtgIDrczP7a1v5gGYt+gSplv7V7FxrdwDwZOD7lbTvk/LShMe7ZUTET/LDqQZo/7Dy+CcN1q+2fL+SnfPiAZp6LM7k99lNO2ZvPUVpwpUHJD0AHMHOeXVT5fGBwC6T0qqPnwY8t3pRCvwpqVXOrBX3Uv8Yn5uXfwb4rVwAeiEQpNYqSMfk+yrH4/2kc0w171aPYSS9JXdV/HF+zVPZkScOpvHxf/Ck4/9t7Fx5syYi9qn83T1FjM5TVpqT8lwJo8CvkvLGwVTOjxHxC1LemAdNnWe2Vh5PVJ5MTtvp/JgLVgcCfwtcOlHpMoV651xfe1a40FYISc8hZaKrSTWRa4EFEfFU4F9IB+2EVaSTw9HATyLimpx+JTBflXExNUy17Zoi4ocR8ecRMVH7+GHVmRbdrN0i4vukCUmOZ+fuWPeyoyZuwi+zoyVuyk3PMLQLgRNzN+VnsqNG8RpSN5GTWtlorsn/KHAGsH9E7APcys55tRr7PcBjpO4jExZUHm8CvjbponTPiPjLVuIzIx3jj5C6Dj4udxs8DrgyIh4gdW16BanSZXVETBy3m4C/mHRM7h4R/13ZXFS2+wLShF2vAPbNeeLH7MgTW2h8/G+c9F57RcTxU3zGRjE6T1mRIuJrwPmkVrWJygfg8RbvBcAPmjzPtOpC4C001zWyLl977syFth6TtLekE0j9hC+MiG8DewH3R8TPJB1FOtk9LhfSfkHqBvaJSvodpNnpVksalfRkSbtJWiLprLxaw203iPPk3E8a4Eekk+n2Vj+3WQtOBX4/Ih6upG0ntTyfLWmvfBJ6MzuPeWtkK2kMTEtyN6wbSPnws5VuXD8G/g74kNIkQU+RtKuk4yQ1MyvdHqQ8dg+ApNeQakDrxbGdVJhdkd/rV9l58pZLgUMlvSrHsauk56gyIN1sOvIx/g7gA5KOzcfUQuDTpPHZE+emi0jH4v9iR9dISBWGyyfGgClNKHRyg7fci1QxcQ+wi6S/A/auLF+Tt7evpHmkC9EJ1wMPSjpTacKSWUqTfj1nio/ZKEbnKSvZe0nDCS4DXiLpaKUJgN5Cqmz5b6Z5npmm9+f3v2omG/G1585caOudL1T6Hv8NcA47Jk/438A78/K/I52MJruANNB78sXpG0iTGXwIeIA0yPTlpEHYzW67lucA10kaJ7XUvTEiNjb5WrMZi4jvRsSNNRa9njQBx/fY0VJ9XpObfR/wR0ozVr1/yrVrW0XKi5+oJkbEOaQC5N+SToqbSBeS/z7VBvOYtPeQWjO25u3/1xQvO4PUXeyHOZbVpJMzEfEQ8AekMTx353X+iTQmyKwlkabFfxupRv9B4DrScX507soP6XyxCNgaEd+qvPbzpGPwYkkPkmr4j2vwdl8mTXDyP6TuXj9j5y6Q7yQVFjcCV5C6Zk4c/9uBl5LGyWwktdB/jJRfGn2+ujE6T1nJIuIe0nXiW0ld9z9AOu5fSro1wM9bPM80+/73R8SVlZb1Vvnas0Iz35/WC5JOAU6LCN+o16yHJL2QVHmyMI8XKIKkfwJ+KSImT8lsNvAk/SWwJCKamWjLzKx4bmnrQ5KeQmoxO7fXsZgNs9zd5I3Ax3pdYFO6Z9SvKzmK1J10qlsOmA0ESXMlPV/SkySNkLqB+fg3s4HhQlufUbqvzD2kpuyLpljdzDokj115gDRT3nt7GkyyF2lc28Okbs/vId0ixGwYPBn4V+Ah4CukY//DPY3IzKyN3D3SzMzMzMysYG5pMzMzMzMzK9hUN37tigMOOCAWLlxYd/nDDz/MHnvs0b2A2six90anYr/pppvujYgD277hHpgq37VL6ceR42tdt2IbpnxX8vc9mWNtv5LiHKR8B43zXkn7fTLH1pp+ja1hvouInv/95m/+ZjTy1a9+teHykjn23uhU7MCNUUCeacffVPmuXUo/jhxf67oV2zDlu5K/78kca/uVFOcg5buYIu+VtN8nc2yt6dfYGuU7d480MzMzMzMrmAttZmZmZmZmBXOhzczMzMzMrGAutJmZmZmZmRXMhTYzMzMzM7OCFTHlv5VlxYr0f2Rkx+PpvtasBI2ORx+rZsNhxYrG5zP/FpjNnM+3neeWNjMzMzMzs4K50GZWMEmzJH1T0qX5+X6SLpd0R/6/b2Xd5ZI2SFov6ZjeRW1mZmZm7eRCm1nZ3gjcXnl+FnBlRCwCrszPkXQYsAQ4HDgW+LCkWV2O1czMrCWupDRrzIU2s0JJmg+8BPhYJflEYFV+vAo4qZJ+cUQ8EhEbgQ3AUV0K1Wyg+OLRrCdcSWnWgCciMSvXe4G3AntV0uZExBaAiNgi6aCcPg+4trLe5py2E0mnAacBzJkzh7GxsfZHPcn4+HhX3qeWkZH6yyZC6mV8zSg5vpJjm6GJi8e98/OJi8eVks7Kz8+cdPF4MHCFpEMjYnsvgjbrV5VKyrOBN+fkE4HR/HgVMAacSaWSEtgoaaKS8pouhmzWdS60DSHP4lM+SScA2yLiJkmjzbykRlo8ISHiXOBcgMWLF8foaDObnpmxsTG68T61NDrW169P/0dGxrjxxtFpvbabern/plJybK3yxaNZT7yXNldSmg0aF9rMyvR84GWSjgd2A/aWdCGwVdLcfAKbC2zL628GFlRePx+4u6sRmw2G99LDFu5+ar3sl1hHRmD27HFGRsZqLi/pI/TLPm2nTlVS5m03lfdK3u/9ElszPVu6qV/223S40GZWoIhYDiwHyCexv4qIV0r6f8AyYGX+f0l+yVrgIknnkLppLQKu73LYZn2thBbufmq97JdY033axli/frTm8qVLuxpOQ/2yT9usY5WUzea9kvd7SbFN7oFSr6fKZL3IYyXtt8lajc0TkZj1l5XAiyXdAbw4Pyci1gFrgNuA/wRO97gas2mbuHi8E7gY+P3qxSOAW7jN2isilkfE/IhYSBoj+pWIeCWpMnJZXm1yJeUSSbMlHYIrKW1IuNBmVriIGIuIE/Lj+yLi6IhYlP/fX1nv7Ij4lYgYiYgv9S5is/7ki0ezoriS0qzC3SPNzGqYaiKSUiYqsa5YCayRdCpwF3AypItHSRMXj4/hi0ezGYmIMdJEP0TEfcDRddY7mzRZkNnQcKHNzMxsEl88mplZSdw90szMzMzMrGBNF9okzZL0TUmX5uf7Sbpc0h35/76VdZdL2iBpvaRjOhG4mZmZmZnZMJhO98g3ArcDe+fnZwFXRsRKSWfl52dKOow0gPtw0tTjV0g61P38zczMrN08vtTMhkFTLW2S5gMvAT5WST4RWJUfrwJOqqRfHBGPRMRGYANwVFuiNTMzMzMzGzLNtrS9F3grsFclbU5EbAHINz48KKfPA66trLc5p+2k2bvUQ9l3NZ9KibE3umt91ezZ44yMjE1r26V81BL3u5mZmZlZK6YstEk6AdgWETdJGm1im6qRFk9IaPIu9VD2Xc2nUmLszXYlGRkZY/360Wltuxd3va+lxP1uZmZmZtaKZlrang+8TNLxwG7A3pIuBLZKmptb2eYC2/L6m4EFldfPB+5uZ9BmZmY2PDxuzcyG3ZRj2iJieUTMj4iFpAlGvhIRrwTWAsvyasuAS/LjtcASSbMlHQIsAq5ve+RmZmZmZmZDYCY3114JrJF0KnAXcDJARKyTtAa4DXgMON0zR5qZmZmZmbVmWoW2iBgDxvLj+4Cj66x3NnD2DGMzMzMzMzMbek3fXNvMzMzMzMy6z4U2MzMzMzOzgrnQZmZmZmZmVjAX2szMzMzMzAo2k9kjzczMzMzM6prqPou+D2Nz3NJmZmZmZmZWMLe0mZmZ2dByK4CZ9QO3tJmZmZmZmRXMhTYzMzMzM7OCuXukmfUtd1syMzOzYeCWNjMzMzMzs4K50GZWIEm7Sbpe0rckrZP0jpy+n6TLJd2R/+9bec1ySRskrZd0TO+iNzMzM7N2cvdIszI9Avx+RIxL2hW4WtKXgD8EroyIlZLOAs4CzpR0GLAEOBw4GLhC0qERsb1XH8DMzGwqknYDrgJmk65LPxMRb5e0H/ApYCFwJ/CKiPhRfs1y4FRgO/CGiPhyD0IfOB5yUDYX2gaUM15/i4gAxvPTXfNfACcCozl9FTAGnJnTL46IR4CNkjYARwHXdC9qs/7mi0eznnAlpVkT3D3SrFCSZkm6GdgGXB4R1wFzImILQP5/UF59HrCp8vLNOc3Mmjdx8fgs4EjgWEnPI10sXhkRi4Ar83MmXTweC3xY0qxeBG7WryKpV0m5KqevAk7Kjx+vpIyIjcBEJaXZQHNLm1mhcq3hkZL2AT4v6YgGq6vWJp6wknQacBrAnDlzGBsba0OkjY2Pj3fsfUZGZr6N2bPHGRkZm/brurDrgM7uv5kqObZWuIXbrDdyZcdNwDOAD0XEdZJ2qqSUVK2kvLbycldS2lBwoc2scBHxgKQxUk3+Vklz8wlsLqkVDtJJa0HlZfOBu2ts61zgXIDFixfH6OhoJ0MHYGxsjE69Tzu6AY+MjLF+/ei0X7d06czfuxmd3H8zVXJsrerExeN0Kkv6qSDczVhnWkHTauUMdK+CBvrr+2+nTlRSQvN5r+T9XnI+m0m+qurExxvE79SFNrMCSToQeDQX2HYHXgT8E7AWWAaszP8vyS9ZC1wk6RxSH/9FwPVdD9ysz3Xi4nE6lSX9VBDuZqwzraBptXIGuldBA/31/XdCOysp8/aaynsl7/eS89lM8lVVJ/LYIH6nHtNmVqa5wFcl3QLcQBrTdimpsPZiSXcAL87PiYh1wBrgNuA/gdM9KNusdRHxAKkb5OMXjwCtXjyaWW2SDsyVJFQqKb/DjkpKeGIl5RJJsyUdgispbUi4pc2sQBFxC/DsGun3AUfXec3ZwNkdDs1sYLmF26wn5gKrctfkJwFrIuJSSdcAaySdCtwFnAypklLSRCXlY7iSsu81auHzbOg7TFlo8xTIZmY2JHzxaNZlrqQ0a04zLW2+f4aZmQ08Xzz2jmvTzbrDea1/TVlo8xTINh1T/Rj4x8LMzMzMbHqamojEN/k1MzMzMzPrjaYmIun1TX5LvtfCVHoVey9vOtyIb0hsZmb9xJMkmFkJpjV7ZK9u8lvyvRam0qvYe3nT4UZ8Q2IzMzMzs+mZsnuk759hZmZmZmbWO820tHkKZDMzMzMzsx5pZvZIT4FsZmZmZmbWI03NHmlmZmZmZma94UKbmZmZmZlZwVxoMzMzMzMzK5gLbWZmZmZmZgVzoc3MzMzMzKxgLrSZmZmZmZkVzIU2MzMzMzOzgrnQZmZmZmZmVjAX2szMzMzMzArmQpuZmZmZmVnBXGgzMzMzMzMrmAttZmZmZmZmBXOhzczMzMzMrGAutJmZmZmZmRVsl14HYK1ZsaLXEZh1no9zMzMzM7e0mRVJ0gJJX5V0u6R1kt6Y0/eTdLmkO/L/fSuvWS5pg6T1ko7pXfRmZmbN8fnOrDkutJmV6THgLRHxTOB5wOmSDgPOAq6MiEXAlfk5edkS4HDgWODDkmb1JHKzPuWLR7Oe8PnOrAnuHmlWoIjYAmzJjx+SdDswDzgRGM2rrQLGgDNz+sUR8QiwUdIG4Cjgmu5GPjwadd10t86+NXHx+A1JewE3SboceDXp4nGlpLNIF49nTrp4PBi4QtKhEbG9R/Gb9R2f78ya40KbWeEkLQSeDVwHzMknOCJii6SD8mrzgGsrL9uc0yZv6zTgNIA5c+YwNjbWucCz8fHxlt9nZKS9sdQye/Y4IyNjbd1mO3frTPZfp5UcWyt88WjWW+0835kNGhfazAomaU/gs8CbIuJBSXVXrZEWT0iIOBc4F2Dx4sUxOjrapkjrGxsbo9X36UaL1cjIGOvXj7Z1m0uXtm9bM9l/nVZybDPVq8qSfioItzPWTlfQdKJyBtpbQQP99f23W7vPd3mbTeW9kvd7u2NrZ17rVL6qavWjD+J36kKbWaEk7Uo6gX0yIj6Xk7dKmpsvHOcC23L6ZmBB5eXzgbu7F63Z4OhlZUk/FYTbGWunK2g6UTkDsH594+XT/Vz99P23U6fOd83mvZL3e7tja2de61S+qmq1EnQQv9MpJyLxwGyz7lO6Svw4cHtEnFNZtBZYlh8vAy6ppC+RNFvSIcAi4PpuxWs2KBpdPOblriwxayOf78ya00xLmwdmm3Xf84FXAd+WdHNOexuwElgj6VTgLuBkgIhYJ2kNcBspz57uPGc2PU1cPK7kiRePF0k6h3S+88VjHZ6cxxrw+c6sCVMW2jww26z7IuJqane9Aji6zmvOBs7uWFBmg88Xj2Zd5vOdWXOmNabNA7Onr1Oxe1a9xvr5mDGz3vDFo5kNArdsD6amC20emN2aTsXuWfUa6+djxszMzMysasqJSMADs83MzMzMzHplypY2D8y2dpqqhdBN+mZmZmZmO2ume6QHZpuZmZmZmfVIM7NHemC2mZmZmZlZjzQ1ps3MzMzMzMx6w4U2MzMzMzOzgrnQZmZmZmZmVjAX2szMzMzMzArmQpuZmZmZmVnBXGgzMzMzMzMrWDP3aTMzs0L4BvVmZsPNv/PDyS1tZmZmZmZmBXNLm5lZm7k1zMzMzNrJhTYzMzMzMytOo0rOYasAdfdIMzMzMzOzgrmlrVDDVntgZmZmZma1uaXNzMzMzMysYC60mZmZmZmZFcyFNjMzMzMzs4J5TJuZWUEmj2cdGfEYVzMzs2HnQpuZWZe5EGZmZmbT4UKbWYEknQecAGyLiCNy2n7Ap4CFwJ3AKyLiR3nZcuBUYDvwhoj4cg/CNutrznfWblNV0LgCJ3HeM5uax7SZlel84NhJaWcBV0bEIuDK/BxJhwFLgMPzaz4saVb3QjUbGOfjfGfWC+fjvGfWkAttZgWKiKuA+yclnwisyo9XASdV0i+OiEciYiOwATiqG3GaDRLnO7PecN4zm9qU3SPdZG1WjDkRsQUgIrZIOiinzwOuray3Oac9gaTTgNMA5syZw9jYWOeizcbHx1t+n5GR9sZSy+zZ44yMjHX+jVo03fi68JU+bibfbR+Zcb4bFu7qZ23mvGcNNfrN6cb1Q7c1M6btfOCDwAWVtIkm65WSzsrPz5zUZH0wcIWkQyNie3vDNrMK1UiLWitGxLnAuQCLFy+O0dHRDoaVjI2N0er7dOMicGRkjPXrR9uyrdH9V9RdNnZf/WWNTDe+pUtbepuWzOS7HQBN57vpVJb0U0F4cqwlXySVWjkz+avup++/h9qe90re77ViKyWvlZqvIMXWT99pM6YstEXEVZIWTko+ERjNj1cBY8CZVJqsgY2SJpqsr5l2ZGY22VZJc3ON41xgW07fDCyorDcfuLvr0ZkNphnnu+lUlvRTQXhyrCW3tLWzcqadJley9NP33wVdy3sl7/dasZWS10rNV5Bi66fvtBmtzh7Z1W5aJdeATKXV2EuoRelFDcrq1fWXzZ3b/Hb6+ZhpYC2wDFiZ/19SSb9I0jmkFu5FwPU9ibAFpZx8zOoYyHxn1gec98wq2j3lf0e6aZVcAzKVVmMv4UK2tBqU6XT76udjBkDSalJr9gGSNgNvJ5241kg6FbgLOBkgItZJWgPcBjwGnO4uyWbT53xn1hvOe2ZTa7XQ5m5aZh0UEfWKqEfXWf9s4OzORWQ2+JzvzHrDec9saq1O+T/RZA1PbLJeImm2pENwk7WZmZmZmdmMNDPlv5uszcz6RKOu1SV0uzYzM7Ppa2b2SDdZD6HR/VcwPmuk7hTmrU5fbjasGt0OAJynzMzMrL5Wu0eamZmZmZlZF7R79kgzMyvUVN0j3X3SzMysTC60mZmZmZkVZKISbWTEFWqWuNBmLfH4HDMzMzOz7nChrYdcc2JmZtYdnljLrP2mqsSvx/lu+lxoMzMzMzOzmuoVzMZnjXQ3kCHnQtsAa1T70ekaDneftAlbtrhV2cyslsm/jdXxS/7dtG5qtcXMuseFtiHlzGlmk3l2SRtG7jZpVpZeNjqUzIU26xu+oDRwK67ZMGmlgrEbvwEu6JlZt7nQZmYDxYU6MzMza1SZ348V/S60mZmZ2ZQajb8qSa2KG0+YYDYYhrnrpAttZmYFaDQ71+j+Kwb+ZGRmZmb1udBmZtYkT+BjZmbtUmJLtZXLhTYzMzOzSVxJY9Y5zl/T50JbB61YUW6f/14b5j7JZmYl8rlq5jyrpJXMBaUd+nGSEhfaCubMZWZmNpx8mxszq3Khzcwsc0WJmXWCW+DMbKZcaDOz4nSy8DR52xOzM5pZ57nwYjZzHmIynFxos4FR7SpSayyhu5J0xlT7dcS3RzIzs4Jt2dKfY5xsuLjQZsWZqtXDtUj9zy1b/anRzZV9UVO+kr8j/ybYIOpFnnNeGlwdK7RJOhZ4HzAL+FhErOzUe/UrZyxrN+e7wTWT7jDdqAgZ5kkTnO925nNb8xp1154qXw5zngPnO3uian6aPPRhECr8O1JokzQL+BDwYmAzcIOktRFxWyfez4aLW+Jqc74bXr5I7p1hznd7zdriY896oqR816nC8UTe8rjr7iu1QqRTLW1HARsi4nsAki4GTgQG6iS2YkXji6XR/WELo90Kx6YwBP3VO5bvprt/GtV22WBpthJlgPNfUee7Pt+XVuFJWxoqKt+1yufG7mnnvh77QP5fIy928je4U4W2ecCmyvPNwHM79F4dNdOd75rI7hvdf0XDgsIAn/Dam+9uWfH4w9H9W96K9YFWf6PGZ009y8wQzHLW1nw31YQInTTd42AczzLUC81+TxMXlnW38/rmtlOorl5nTpUnh+B3zmqo+b3f0tQrW3q/ThXaVCMtdlpBOg04LT8dl7S+wfYOAO5tU2xt9Y6pVyk29iYMaOxP/Nbe0cQXmT2txXi6od35rl1KP44cX+tmGFvKeE3kv2HKdz37vpv/GXxcycfmZP0Sa/fifMOU33hf5zuYVt6b0X5vvCfrL20yz5V87Dq2lryjUWx1812nCm2bgQWV5/OBu6srRMS5wLnNbEzSjRGxuH3hdY9j741+jn0G2prv2qX078Lxta7k2LpoaM93jrX9+iXOAkyZ76D5vFfyfndsrRnE2J7UiWCAG4BFkg6R9GRgCbC2Q+9lZonznVn3Od+ZdZ/znQ2djrS0RcRjks4AvkyaivW8iFjXifcys8T5zqz7nO/Mus/5zoZRx+7TFhFfBL7Yps11tTtXmzn23ujn2FvW5nzXLqV/F46vdSXH1jVDfL5zrO3XL3H23BDlO8fWmoGLTRFPGLdpZmZmZmZmhejUmDYzMzMzMzNrg+ILbZKOlbRe0gZJZ/U6nqlIulPStyXdLOnGnLafpMsl3ZH/79vrOAEknSdpm6RbK2l1Y5W0PH8P6yUd05uoH4+lVuwrJP0g7/ubJR1fWVZM7INK0gJJX5V0u6R1kt6Y0+t+Lz2Isdj8KWmkso9ulvSgpDf1cv/1829EP+qn812tvFSC6R6zvTTd85h1Rsn5rqR8VmreKjkfNbguamm/Fd09UtIs4H+AF5Omd70BWBoRxd7xXtKdwOKIuLeS9i7g/ohYmX8Q9o2IM3sVYyWuFwLjwAURcUROqxmrpMOA1cBRwMHAFcChEbG9oNhXAOMR8e5J6xYV+6CSNBeYGxHfkLQXcBNwEvAKanwvvdAv+TP/9v2AdLPY19Cj/dfPvxH9pt/Od7XyUgmmc8z2Ms4cV9PnMeuM0vNdSfms1LxVcj5qcF30alrYb6W3tB0FbIiI70XEz4GLgRN7HFMrTgRW5cerSF9Yz0XEVcD9k5LrxXoicHFEPBIRG4ENpO+nJ+rEXk9RsQ+qiNgSEd/Ijx8Cbgfm9TaqppSYP48GvhsR3+9lEP38G9GHBuV811PTPGZ7aprnMesM57smlZq3Ss5HDa6LWtpvpRfa5gGbKs83U/5FYACXSbpJ0mk5bU5EbIH0BQIH9Sy6qdWLtV++izMk3ZKbyyeam/sl9oEhaSHwbOC6nFTre+mFfsmfS0itVhNK2X/Q/78Rpeq3/VcrL5WqxDzeSEn5fdCVnu9Kz2cl562i8tGk66KW9lvphTbVSCu3P2fy/Ij4DeA44PTcbDsI+uG7+AjwK8CRwBbgPTm9H2IfGJL2BD4LvCkiHqT+99ILxedPpRvFvgz4dE4qaf814nw2M/22/4rPS32qX/L7oCg93zmftaaofFTjuqglpRfaNgMLKs/nA3f3KJamRMTd+f824POkpvetuV/rRP/Wbb2LcEr1Yi3+u4iIrRGxPSJ+AXyUHV2zio99UEjalfTD9MmI+Bw0/F66rk/y53HANyJiK5S1/7K+/Y0oXF/tvzp5qVSl5fG6Cszvg67ofNcH+azIvFVSPqp1XUSL+630QtsNwCJJh+Ta5yXA2h7HVJekPfJAQyTtAfwBcCsp5mV5tWXAJb2JsCn1Yl0LLJE0W9IhwCLg+h7EV9dEBsheTtr30AexDwJJAj4O3B4R51TS630vXdVH+XMpla6Rpey/ir79jShc35zvGuSlUpWWx+sqML8PumLzXZ/ksyLzVin5qN51Ea3ut4go+g84njSzz3eBv+l1PFPE+nTgW/lv3US8wP7AlcAd+f9+vY41x7Wa1Gz8KKm26dRGsQJ/k7+H9cBxBcb+CeDbwC05Q8wtMfZB/QN+h9St5Bbg5vx3fKPvpcvxFZ8/gacA9wFPraT1bP/1829EP/71y/muXl4q4W+6x2yBsRbxezlMf6Xmu9LyWal5q+R81OC6qKX9VvSU/2ZmZmZmZsOu9O6RZmZmZmZmQ82FNjMzMzMzs4K50GZmZmZmZlYwF9rMzMzMzMwK5kKbmZmZmZlZwVxoMzMzMzMzK5gLbWZmZmZmZgVzoc3MzMzMzKxg/z91jscXaXKqs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67" y="1651663"/>
            <a:ext cx="6899364" cy="293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0375" y="1294544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Inter" charset="0"/>
                <a:ea typeface="Inter" charset="0"/>
              </a:rPr>
              <a:t>Plot </a:t>
            </a:r>
            <a:r>
              <a:rPr lang="en-US" dirty="0" err="1" smtClean="0">
                <a:latin typeface="Inter" charset="0"/>
                <a:ea typeface="Inter" charset="0"/>
              </a:rPr>
              <a:t>untuk</a:t>
            </a:r>
            <a:r>
              <a:rPr lang="en-US" dirty="0" smtClean="0">
                <a:latin typeface="Inter" charset="0"/>
                <a:ea typeface="Inter" charset="0"/>
              </a:rPr>
              <a:t> data </a:t>
            </a:r>
            <a:r>
              <a:rPr lang="en-US" dirty="0" err="1" smtClean="0">
                <a:latin typeface="Inter" charset="0"/>
                <a:ea typeface="Inter" charset="0"/>
              </a:rPr>
              <a:t>numerik</a:t>
            </a:r>
            <a:endParaRPr lang="en-US" dirty="0">
              <a:latin typeface="Inter" charset="0"/>
              <a:ea typeface="In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11719" y="1294804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 typeface="Inter" charset="0"/>
              <a:buChar char="−"/>
            </a:pPr>
            <a:endParaRPr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77862" y="519512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66"/>
              </p:ext>
            </p:extLst>
          </p:nvPr>
        </p:nvGraphicFramePr>
        <p:xfrm>
          <a:off x="293858" y="1296361"/>
          <a:ext cx="8202876" cy="3416304"/>
        </p:xfrm>
        <a:graphic>
          <a:graphicData uri="http://schemas.openxmlformats.org/drawingml/2006/table">
            <a:tbl>
              <a:tblPr/>
              <a:tblGrid>
                <a:gridCol w="683573"/>
                <a:gridCol w="683573"/>
                <a:gridCol w="683573"/>
                <a:gridCol w="683573"/>
                <a:gridCol w="683573"/>
                <a:gridCol w="683573"/>
                <a:gridCol w="683573"/>
                <a:gridCol w="683573"/>
                <a:gridCol w="683573"/>
                <a:gridCol w="683573"/>
                <a:gridCol w="683573"/>
                <a:gridCol w="683573"/>
              </a:tblGrid>
              <a:tr h="284692">
                <a:tc>
                  <a:txBody>
                    <a:bodyPr/>
                    <a:lstStyle/>
                    <a:p>
                      <a:pPr algn="r" fontAlgn="ctr"/>
                      <a:endParaRPr lang="en-US" sz="500" b="1" dirty="0">
                        <a:effectLst/>
                      </a:endParaRP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Churn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AccountWeeks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ContractRenewal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DataPlan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DataUsage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CustServCalls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DayMins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DayCalls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MonthlyCharge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OverageFee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RoamMins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Churn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0.015583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-0.259852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-0.102148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-0.102080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0.136657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0.170677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0.026311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0.094655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0.088582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0.060850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AccountWeeks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0.015583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-0.029538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0.008741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0.016805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-0.005942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0.017884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0.032690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0.011784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-0.007956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0.014761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ContractRenewal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-0.259852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-0.029538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-0.006006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-0.010479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0.030328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-0.049604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-0.013043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-0.044644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-0.010400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-0.043836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DataPlan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-0.102148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0.008741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-0.006006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0.841275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-0.022156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0.002989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-0.012653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0.695608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0.022762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-0.004484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DataUsage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-0.102080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0.016805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-0.010479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0.841275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-0.017852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-0.004309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effectLst/>
                        </a:rPr>
                        <a:t>-0.019481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0.646449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0.011492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0.076597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CustServCalls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0.136657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-0.005942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0.030328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-0.022156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-0.017852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-0.015032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-0.020957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-0.025401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-0.017801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effectLst/>
                        </a:rPr>
                        <a:t>-0.017374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DayMins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0.170677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0.017884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-0.049604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0.002989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-0.004309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-0.015032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0.009391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0.598887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0.006401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-0.016110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DayCalls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0.026311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0.032690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-0.013043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-0.012653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-0.019481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-0.020957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0.009391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-0.009012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-0.014064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0.015139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MonthlyCharge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0.094655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0.011784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-0.044644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0.695608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0.646449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-0.025401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0.598887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-0.009012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0.289230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0.055563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OverageFee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0.088582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-0.007956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-0.010400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0.022762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0.011492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-0.017801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0.006401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-0.014064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0.289230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-0.003210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6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RoamMins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0.060850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0.014761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-0.043836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-0.004484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0.076597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-0.017374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-0.016110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0.015139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0.055563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-0.003210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effectLst/>
                        </a:rPr>
                        <a:t>1.000000</a:t>
                      </a:r>
                    </a:p>
                  </a:txBody>
                  <a:tcPr marL="35586" marR="35586" marT="17793" marB="177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3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tahap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pemodelan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kami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memecah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2 dataset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Train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60%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total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Test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sebesar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40%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total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endParaRPr lang="en-US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proses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kami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3 model classification :</a:t>
            </a:r>
          </a:p>
          <a:p>
            <a:pPr marL="476250" lvl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+mj-lt"/>
              <a:buAutoNum type="arabicPeriod"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Logistic Regression</a:t>
            </a:r>
          </a:p>
          <a:p>
            <a:pPr marL="476250" lvl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+mj-lt"/>
              <a:buAutoNum type="arabicPeriod"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Decision Tree</a:t>
            </a:r>
          </a:p>
          <a:p>
            <a:pPr marL="476250" lvl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+mj-lt"/>
              <a:buAutoNum type="arabicPeriod"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</a:t>
            </a: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Classification Customer Churn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201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226031" y="4109659"/>
            <a:ext cx="8019769" cy="47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performance paling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bagus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Random Forest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85051"/>
              </p:ext>
            </p:extLst>
          </p:nvPr>
        </p:nvGraphicFramePr>
        <p:xfrm>
          <a:off x="1434906" y="580842"/>
          <a:ext cx="5828924" cy="3415805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181599"/>
                <a:gridCol w="1191802"/>
                <a:gridCol w="1222625"/>
                <a:gridCol w="1232898"/>
              </a:tblGrid>
              <a:tr h="908532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908532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56%</a:t>
                      </a:r>
                      <a:endParaRPr lang="en-US" dirty="0"/>
                    </a:p>
                  </a:txBody>
                  <a:tcPr/>
                </a:tc>
              </a:tr>
              <a:tr h="908532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690209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akhir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kami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gunakan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kami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rekomendasikan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Random Forest Tree.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Kami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membandingkan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3 model yang kami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gunakan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diperoleh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Random Forest Tree yang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terbaik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0.93, Recall 0.81 </a:t>
            </a:r>
            <a:r>
              <a:rPr lang="en-US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Precision 0.91</a:t>
            </a:r>
            <a:endParaRPr lang="en-US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47" y="3044371"/>
            <a:ext cx="37719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1000"/>
              </a:spcAft>
              <a:buFont typeface="Inter" charset="0"/>
              <a:buChar char="−"/>
            </a:pPr>
            <a:endParaRPr lang="en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14300" indent="0">
              <a:buNone/>
            </a:pPr>
            <a:r>
              <a:rPr lang="en-US" sz="1600" dirty="0" err="1" smtClean="0"/>
              <a:t>Kemungkinan</a:t>
            </a:r>
            <a:r>
              <a:rPr lang="en-US" sz="1600" dirty="0" smtClean="0"/>
              <a:t> </a:t>
            </a:r>
            <a:r>
              <a:rPr lang="en-US" sz="1600" dirty="0" err="1"/>
              <a:t>besar</a:t>
            </a:r>
            <a:r>
              <a:rPr lang="en-US" sz="1600" dirty="0"/>
              <a:t> customer churn </a:t>
            </a:r>
            <a:r>
              <a:rPr lang="en-US" sz="1600" dirty="0" err="1"/>
              <a:t>dikarenakan</a:t>
            </a:r>
            <a:r>
              <a:rPr lang="en-US" sz="1600" dirty="0"/>
              <a:t> </a:t>
            </a:r>
            <a:r>
              <a:rPr lang="en-US" sz="1600" dirty="0" err="1"/>
              <a:t>biaya</a:t>
            </a:r>
            <a:r>
              <a:rPr lang="en-US" sz="1600" dirty="0"/>
              <a:t> </a:t>
            </a:r>
            <a:r>
              <a:rPr lang="en-US" sz="1600" dirty="0" err="1"/>
              <a:t>perbulan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biaya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 </a:t>
            </a:r>
            <a:r>
              <a:rPr lang="en-US" sz="1600" dirty="0" err="1"/>
              <a:t>terlalu</a:t>
            </a:r>
            <a:r>
              <a:rPr lang="en-US" sz="1600" dirty="0"/>
              <a:t> </a:t>
            </a:r>
            <a:r>
              <a:rPr lang="en-US" sz="1600" dirty="0" err="1"/>
              <a:t>mahal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customer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murah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yang </a:t>
            </a:r>
            <a:r>
              <a:rPr lang="en-US" sz="1600" dirty="0" err="1"/>
              <a:t>ditawarkan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 smtClean="0"/>
              <a:t>telekom</a:t>
            </a:r>
            <a:r>
              <a:rPr lang="en-US" sz="1600" dirty="0" smtClean="0"/>
              <a:t> </a:t>
            </a:r>
            <a:r>
              <a:rPr lang="en-US" sz="1600" dirty="0" err="1" smtClean="0"/>
              <a:t>lainnya</a:t>
            </a:r>
            <a:r>
              <a:rPr lang="en-US" sz="1600" dirty="0" smtClean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rekomendasi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agar customer churn </a:t>
            </a:r>
            <a:r>
              <a:rPr lang="en-US" sz="1600" dirty="0" err="1"/>
              <a:t>menurun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memberi</a:t>
            </a:r>
            <a:r>
              <a:rPr lang="en-US" sz="1600" dirty="0"/>
              <a:t> </a:t>
            </a:r>
            <a:r>
              <a:rPr lang="en-US" sz="1600" dirty="0" err="1"/>
              <a:t>diskon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gift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rata-rata 100 </a:t>
            </a:r>
            <a:r>
              <a:rPr lang="en-US" sz="1600" dirty="0" err="1" smtClean="0"/>
              <a:t>menit</a:t>
            </a:r>
            <a:r>
              <a:rPr lang="en-US" sz="1600" dirty="0" smtClean="0"/>
              <a:t>/</a:t>
            </a:r>
            <a:r>
              <a:rPr lang="en-US" sz="1600" dirty="0" err="1" smtClean="0"/>
              <a:t>hari</a:t>
            </a:r>
            <a:r>
              <a:rPr lang="en-US" sz="1600" dirty="0" smtClean="0"/>
              <a:t>.</a:t>
            </a:r>
            <a:endParaRPr lang="en" sz="1500" dirty="0" smtClean="0">
              <a:solidFill>
                <a:srgbClr val="282828"/>
              </a:solidFill>
              <a:latin typeface="Inter"/>
              <a:ea typeface="Inter"/>
              <a:sym typeface="Inter"/>
            </a:endParaRPr>
          </a:p>
          <a:p>
            <a:endParaRPr lang="en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lang="en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8" name="Google Shape;78;p1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65910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-US" sz="1600" u="sng" dirty="0">
                <a:hlinkClick r:id="rId3"/>
              </a:rPr>
              <a:t>https://</a:t>
            </a:r>
            <a:r>
              <a:rPr lang="en-US" sz="1600" u="sng" dirty="0" smtClean="0">
                <a:hlinkClick r:id="rId3"/>
              </a:rPr>
              <a:t>www.kaggle.com/datasets/barun2104/telecom-churn?datasetId=567482</a:t>
            </a:r>
            <a:endParaRPr lang="en-US" sz="1600" u="sng" dirty="0" smtClean="0"/>
          </a:p>
          <a:p>
            <a:pPr marL="0" lvl="0" indent="0"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classification </a:t>
            </a: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 customer sebuah perusahaan telecom yang mengalami churn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emprediksi faktor yang mempengaruhi customer churn</a:t>
            </a:r>
            <a:endParaRPr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Mengetahui model/ machine learning yang tepat untuk memprediksi Churn Customer</a:t>
            </a:r>
            <a:endParaRPr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000"/>
              </a:spcBef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Customer Churn adalah </a:t>
            </a:r>
            <a:r>
              <a:rPr lang="en-US" sz="1600" dirty="0" err="1" smtClean="0"/>
              <a:t>metrik</a:t>
            </a:r>
            <a:r>
              <a:rPr lang="en-US" sz="1600" dirty="0" smtClean="0"/>
              <a:t> </a:t>
            </a:r>
            <a:r>
              <a:rPr lang="en-US" sz="1600" dirty="0" err="1"/>
              <a:t>bisnis</a:t>
            </a:r>
            <a:r>
              <a:rPr lang="en-US" sz="1600" dirty="0"/>
              <a:t> yang </a:t>
            </a:r>
            <a:r>
              <a:rPr lang="en-US" sz="1600" dirty="0" err="1"/>
              <a:t>mengukur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berhenti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 smtClean="0"/>
              <a:t>layanan</a:t>
            </a:r>
            <a:r>
              <a:rPr lang="en-US" sz="1600" dirty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</a:t>
            </a:r>
            <a:r>
              <a:rPr lang="en-US" sz="1600" dirty="0" err="1" smtClean="0"/>
              <a:t>perusahaan</a:t>
            </a:r>
            <a:r>
              <a:rPr lang="en-US" sz="1600" dirty="0" smtClean="0"/>
              <a:t>.</a:t>
            </a:r>
          </a:p>
          <a:p>
            <a:pPr marL="285750" indent="-285750">
              <a:spcBef>
                <a:spcPts val="1000"/>
              </a:spcBef>
            </a:pPr>
            <a:r>
              <a:rPr lang="en-US" sz="1600" dirty="0" smtClean="0"/>
              <a:t>Customer Churn </a:t>
            </a:r>
            <a:r>
              <a:rPr lang="en-US" sz="1600" dirty="0" err="1" smtClean="0"/>
              <a:t>harus</a:t>
            </a:r>
            <a:r>
              <a:rPr lang="en-US" sz="1600" dirty="0" smtClean="0"/>
              <a:t> </a:t>
            </a:r>
            <a:r>
              <a:rPr lang="en-US" sz="1600" dirty="0" err="1" smtClean="0"/>
              <a:t>diantisipasi</a:t>
            </a:r>
            <a:r>
              <a:rPr lang="en-US" sz="1600" dirty="0" smtClean="0"/>
              <a:t> agar </a:t>
            </a:r>
            <a:r>
              <a:rPr lang="en-US" sz="1600" dirty="0" err="1" smtClean="0"/>
              <a:t>perusahaan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mengalami</a:t>
            </a:r>
            <a:r>
              <a:rPr lang="en-US" sz="1600" dirty="0" smtClean="0"/>
              <a:t> </a:t>
            </a:r>
            <a:r>
              <a:rPr lang="en-US" sz="1600" dirty="0" err="1" smtClean="0"/>
              <a:t>kerugian</a:t>
            </a:r>
            <a:r>
              <a:rPr lang="en-US" sz="1600" dirty="0" smtClean="0"/>
              <a:t> </a:t>
            </a:r>
            <a:r>
              <a:rPr lang="en-US" sz="1600" dirty="0" err="1" smtClean="0"/>
              <a:t>akibat</a:t>
            </a:r>
            <a:r>
              <a:rPr lang="en-US" sz="1600" dirty="0" smtClean="0"/>
              <a:t> </a:t>
            </a:r>
            <a:r>
              <a:rPr lang="en-US" sz="1600" dirty="0" err="1" smtClean="0"/>
              <a:t>kehilangan</a:t>
            </a:r>
            <a:r>
              <a:rPr lang="en-US" sz="1600" dirty="0" smtClean="0"/>
              <a:t> </a:t>
            </a:r>
            <a:r>
              <a:rPr lang="en-US" sz="1600" dirty="0" err="1" smtClean="0"/>
              <a:t>pelanggan</a:t>
            </a:r>
            <a:r>
              <a:rPr lang="en-US" sz="1600" dirty="0" smtClean="0"/>
              <a:t>. </a:t>
            </a:r>
          </a:p>
          <a:p>
            <a:pPr marL="285750" indent="-285750">
              <a:spcBef>
                <a:spcPts val="1000"/>
              </a:spcBef>
            </a:pPr>
            <a:r>
              <a:rPr lang="en-US" sz="1600" dirty="0" err="1" smtClean="0"/>
              <a:t>Kehilangan</a:t>
            </a:r>
            <a:r>
              <a:rPr lang="en-US" sz="1600" dirty="0" smtClean="0"/>
              <a:t> Customer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mempengaruhi</a:t>
            </a:r>
            <a:r>
              <a:rPr lang="en-US" sz="1600" dirty="0" smtClean="0"/>
              <a:t> growth rate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perusahaan</a:t>
            </a:r>
            <a:endParaRPr lang="en-US" sz="1600" dirty="0" smtClean="0"/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277862" y="529786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66461"/>
            <a:ext cx="2181377" cy="1469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44" y="1366462"/>
            <a:ext cx="2221122" cy="1495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 descr="data:image/png;base64,iVBORw0KGgoAAAANSUhEUgAAAYsAAAEGCAYAAACUzrmNAAAAOXRFWHRTb2Z0d2FyZQBNYXRwbG90bGliIHZlcnNpb24zLjUuMSwgaHR0cHM6Ly9tYXRwbG90bGliLm9yZy/YYfK9AAAACXBIWXMAAAsTAAALEwEAmpwYAAAjX0lEQVR4nO3de5hU1Znv8e+PBkFREhVRpMFGQQ04E8WWCclo8BaJGowm5uBoxNEMk3lQickZR03OeBlxfGbyeEGTTIhjxJkkeM3RMQSDCnLGGBFaowISW0BoRLk4xkugEXzPH3s3FE13V9HdVbu66/d5nnq69qq993rZQL291tp7LUUEZmZmbemRdQBmZlb+nCzMzCwvJwszM8vLycLMzPJysjAzs7x6Zh1AsfTv3z9qamqyDsPMrEtZtGjRhog4oHl5t00WNTU1LFy4MOsw2u0b3/gG7777LoMGDco6FIYNG8Zll12WdRhmVgKS3mipvNsmi65u7dq1fPDhn3irMdu/oqo/vZNp/WZWHpwsyllVTzYdeXqmIez56qxM6zez8uABbjMzy8vJopk77riDO+64I+swLIf/Tsyy52TRTH19PfX19VmHYTnK5e9k7Nix219ZGjduHGPHjuWLX/xipnFMmzaNsWPH8oMf/CDTOJ566inGjh3L3LlzM4th48aNXH755WzcuDGzGIqtyyQLSeMkLZNUL+mqrOMxy8rmzZsB2LRpU6ZxPPzwwwA88MADmcZx0003ATB16tTMYpgxYwYvv/wy9957b2YxFFsmyUJSlaSDJQ1peuXbH/gB8EVgBHCepBGliNUM2KU1kVXrYty4cTttZ9W6mDZt2k7bWbUunnrqKbZu3QrA1q1bM2ldbNy4kdmzZxMRzJ49u9u2Lkp+N5Sky4BrgbeBj9PiAP68jcNGA/URsTw9x0zgLGBJZ8e3Zs0aNm3axJQpUzr71Ltl06ZNyVXJWI/N71Ff/36m16O+vp4999wzs/rLSVOroklWrYumVkWTBx54gMmTJ5c8jqZWRZOpU6dy4oknljSGGTNm8PHHyVfZtm3buPfee7niiitKGkMpZNGymAIcEREjI+LP0ldbiQJgELA6Z7shLduJpEmSFkpauH79+k4M2czKUVOrorXtUnjiiSd2at3MmTOn5DGUQhbPWawG/ribx6iFsl1+746I6cB0gNra2nb9Xt70xPTtt9/ensM7zRlnnMEHm7dkGgPAx336MezQAzO9Hlm38qx89ezZc6cE0bNn6b/STjnlFGbNmsXWrVvp2bMnp556asljKIUsWhbLgXmSrpb07aZXnmMagME529XAm0WL0KxM9enTZ6ftrLrnzjnnnJ22zz333EziuOaaa3ba/u53v1vyGCZOnEiPHslXaVVVFRdeeGHJYyiFLJLFKmAOsAewT86rLc8DwyUNlbQHMAF4tKhRmuWYN29em9ulMnv27J22f/3rX2cSx+WXX77TdhbjFQAnnXTS9tZEz549Sz5eAbD//vszbtw4JDFu3Dj233//ksdQCiVts6V3NQ2PiAt257iI2CrpUuBxoAq4OyIWFyPGYcOGFeO01gH+O9lZnz592Lx5c+aD/ueccw4PP/xwZq2KJtdccw033HBDJq2KJhMnTmTlypXdtlUBoIjS3nIj6XHgSxFR1A752tra6MqzzjaNWXww6uuZxrHnq7M4NuMxCzMrHUmLIqK2eXkWA9wrgWckPQp82FQYEbdkEIuZmRUgi2TxZvrqQf6xisq2bWvms74mU5QfmGkMZpa9kieLiLi+1HV2RQMHDkwXP8r6i/pAjxmYWSZPcM+l5WckTip1LOXsrrvuyjoEM7PtsuiG+t857/sAXwFK/9ilmZkVLItuqEXNip6R9HSp4yh3d9xxR1lMy71mzRqAslgLvBx4PXKrVFl0Q+2Xs9kDOBY4qNRxlLv6+npeW/wCQ/belmkcH75fBUDj1rWZxlEOVn1QlXUIZpnJohtqEcmYhUi6n1YAl2QQR9kbsvc2rhn1XqYx3FTXDyDzOMpB07Uwq0RZdEMNLXWdZmbWMVm0LJD0WaAmt/6IKIslpprWena/tJkVqhK+N0o+kaCk/wC+D/wlcFz62uXR8qyUy3rPZtZ1lMv3Rn19PWeccUZRYsmiZVELjIjdmJRK0t3AmcC6iDiqaJGZmXVhN954Ix9++CE33ngj99xzT6eeO4spyl9h9+9+ugcYl28nM7NKVV9fz8qVKwFYuXJlp7cuStaykPRfJHdB7QMskbQAaGz6PCLGt3ZsRMyXVFP0ICmfNbjr6+vZ46Mscrm15u0/9WBLfX3m/zas/JTDOvE33njjLtud2booZTfUoyQz0v2/ZuWfB9Z0RgWSJgGTAIYMGdIZpzQz6xKaWhWtbXdUKZPFWcA1EfFSbqGkD4FrgX/vaAXdaQ3uKVOm0PhG112Pozs6cK+P6X3IsMz/bVj5KYfWZk1NzU4JoqamplPPX8p+jprmiQIgIhaS3EZrZmbt9L3vfa/N7Y4qZbLo08Zn2Xb2mZl1ccOGDdvemqipqen0pQVKmSyel/Q3zQslXUIyBUirJP0CeBY4QlJDekxRDBs2zOs3mNluKZfvje9973v07du301sVUNoxi28Bv5R0PjuSQy2wB3B2WwdGxHnFDW2H7vwEppkVR7l8bwwbNoxf/epXRTl3yZJFRLwNfFbSiUDTg3W/ioinShWDmZm1TxYTCc4F5pa63q5o1QdVmc90+kY6RXnWcZSDVR9UMTzrIMwykslEgpZfOfR/AvRNFz/q7cWPGE75/L2YlZqTRZkqlz5QMzMA7cZ8fl2KpPXAG+08vD+woRPD6ep8PXbwtdiZr8cO3eVaHBIRBzQv7LbJoiMkLYyIspk2PWu+Hjv4WuzM12OH7n4tPFOdmZnl5WRhZmZ5OVm0bHrWAZQZX48dfC125uuxQ7e+Fh6zMDOzvNyyMDOzvJwszMwsLycLMzPLy8nCzMzycrIwM7O8nCzMzCwvJwszM8vLycLMzPJysjAzs7ycLMzMLC8nCzMzy8vJwszM8nKyMDOzvJwszMwsr55ZB1As/fv3j5qamqzDMDPrUhYtWrShpTW4u22yqKmpYeHChVmHYWbWpUh6o6Vyd0OZmVleThZmZpaXk4WZmeXVbccszMyy8NFHH9HQ0MDmzZuzDqVNffr0obq6ml69ehW0v5NFGWlsbKSurm6X8lGjRtG7d+8MIjKz3dXQ0MA+++xDTU0NkrIOp0URwcaNG2loaGDo0KEFHeNkUUbq6uq49b4nGDj08O1la1f8gSuAMWPGZBeYmRVs8+bNZZ0oACSx//77s379+oKPcbIoMwOHHk7NiGOyDsPMOqCcE0WT3Y3RA9xmZpaXk4WZWQm99dZbTJgwgcMOO4wRI0Zw+umnM336dM4888ysQ2uTk4WZWYlEBGeffTZjx47l9ddfZ8mSJdx00028/fbbHTrv1q1bOynC1hUtWUi6W9I6Sa/klO0naY6k19Kf++Z8drWkeknLJJ2WU36spJfTz6apK3QGmpm1YO7cufTq1YtvfvOb28uOPvpojj/+eD744AO++tWvcuSRR3L++ecTEUAyddGGDRsAWLhwIWPHjgXguuuuY9KkSXzhC1/gwgsv5LrrruPiiy9m7NixHHrooUybNq1TYy9my+IeYFyzsquAJyNiOPBkuo2kEcAEYGR6zA8lVaXH/AiYBAxPX83PaWbWJbzyyisce+yxLX72wgsvcNttt7FkyRKWL1/OM888k/d8ixYt4pFHHuHnP/85AK+++iqPP/44CxYs4Prrr+ejjz7qtNiLliwiYj7wTrPis4AZ6fsZwJdzymdGRGNErADqgdGSBgL9IuLZSNLsvTnHmJl1G6NHj6a6upoePXpw9NFHs3LlyrzHjB8/nj333HP79hlnnEHv3r3p378/AwYM6HD3Vq5Sj1kcGBFrAdKfA9LyQcDqnP0a0rJB6fvm5WZmXc7IkSNZtGhRi5/lPnhbVVW1fRyiZ8+efPzxxwC7PBXet2/fgs7RGcplgLulcYhoo7zlk0iTJC2UtHB3HjYxMyuFk046icbGRn7yk59sL3v++ed5+umnWz2mpqZme4J56KGHih5ja0qdLN5Ou5ZIf65LyxuAwTn7VQNvpuXVLZS3KCKmR0RtRNQecMAua3eYmWVKEr/85S+ZM2cOhx12GCNHjuS6667j4IMPbvWYa6+9lilTpnD88cdTVVXV6n7FpqYR96KcXKoBHouIo9LtfwU2RsTNkq4C9ouIKyWNBH4OjAYOJhn8Hh4R2yQ9D1wGPAfMAu6IiFn56q6trY2utvjRs88+y8wFq3Z6gnvlkheYMHqIp/sw6yKWLl3Kpz71qazDKEhLsUpaFBG1zfct2nQfkn4BjAX6S2oArgVuBu6XdAmwCjgXICIWS7ofWAJsBSZHxLb0VH9HcmfVnsCv05eZmZVQ0ZJFRJzXykcnt7L/VGBqC+ULgaM6MTQzM9tN5TLAbWZmZczJwszM8nKyMDOzvJwszMwsLycLM7MiGjzkECR12mvwkEMKqnf27NkcccQRDBs2jJtvvrnDfw6vlGdmVkQNq1dxy2+Wddr5vv2FI/Lus23bNiZPnsycOXOorq7muOOOY/z48YwYMaLd9bplYWbWzSxYsIBhw4Zx6KGHssceezBhwgQeeeSRDp3TycLMrJtZs2YNgwfvmEGpurqaNWvWdOicThZmZt1MS9M4dXTdOCcLM7Nuprq6mtWrd6z60NDQ0OZkhYVwsjAz62aOO+44XnvtNVasWMGWLVuYOXMm48eP79A5fTeUmVkRVQ8eUtAdTLtzvnx69uzJnXfeyWmnnca2bdu4+OKLGTlyZIfqdbIwMyui1aveyKTe008/ndNPP73TzuduKDMzyytvy0JSD+DTJIsSbQIWR0TnrQJuZmZlr9VkIekw4B+AU4DXgPVAH+BwSX8CfgzMiIiPSxGomZllp62WxY3Aj4C/jWY37UoaAPwV8HVgRvHCMzOzctBqsmha6U5Sb6Cx2cd/jIjbihiXmZmVkUIGuJ8tsMzMzLqpVpOFpIMkHQvsKekYSaPS11hgr1IFaGbWldUMqe7UKcprhlTnrfPiiy9mwIABHHXUUZ3252hrzOI04CKgGrglp/x94JqOVCrpCuAbQAAvA39NkoDuA2qAlcDXIuJ/0v2vBi4BtgGXR8TjHanfzKxU3li9hnjqpk47n07K//V70UUXcemll3LhhRd2Wr1tjVnMAGZI+kpEPNRZFUoaBFwOjIiITZLuByYAI4AnI+JmSVcBVwH/IGlE+vlIktt3n5B0eERs66yYzMy6kxNOOIGVK1d26jkLeYL7MUl/RfIb//b9I+KGDta7p6SPSFoUbwJXA2PTz2cA80hu3T0LmBkRjcAKSfXAaDxuYmZWMoUMcD9C8oW9Ffgw59UuEbEG+D6wClhLcmfVb4ADI2Jtus9aYEB6yCBgdc4pGtKyXUiaJGmhpIXr169vb4hmZtZMIS2L6ogY11kVStqXJPkMBd4FHpB0QVuHtFC262TtQERMB6YD1NbWtriPmZntvkJaFr+V9GedWOcpwIqIWB8RHwEPA58F3pY0ECD9uS7dvwEYnHN8NUm3lZmZlUghLYu/BC6StILk4TwBERF/3s46VwGfkbQXyVxTJwMLSbq2JgI3pz+bFox9FPi5pFtIBriHAwvaWbeZWUkdMnhQQXcw7c758jnvvPOYN28eGzZsoLq6muuvv55LLrmkQ/UWkiy+2KEamomI5yQ9CNSRjIO8QNJ1tDdwv6RLSBLKuen+i9M7ppak+0/2nVBm1lWsXNVQ8jp/8YtfdPo5C0kWnd73HxHXAtc2K24kaWW0tP9UYGpnx2FmZoUpJFn8iiRhiGTW2aHAMpLnHszMrALkTRYRsdPgtqRRwN8WLSIzsy4uIpBaupGzfDSbTDyv3V4pLyLqgON29zgzs0rQp08fNm7cuNtfxqUUEWzcuJE+ffoUfEwhK+V9O2ezBzCKZCEkMzNrprq6moaGBsr9weA+ffpQXZ1/UsImhYxZ7JPzfivJGEanzRVlZtad9OrVi6FDh2YdRqcrZMziegBJ+ySb8UHRozIzs7KSd8xC0lGSXgBeARZLWiSp8yZJNzOzslfIAPd04NsRcUhEHAJ8Jy0zM7MKUUiy6BsRc5s2ImIe0LdoEZmZWdkpZIB7uaT/A/xHun0BsKJ4IZmZWbkppGVxMXAAyeywDwP9SZZBNTOzCtFqy0JSH2CfiFhPsgxqU/mBJLPFWjfX2NhIXV3dLuWjRo2id+/eGURkZllpqxtqGjCbpDWR6xSSacv/rlhBWXmoq6vj1vueYODQw7eXrV3xB64AxowZk11gZlZybSWLv4yISc0LI+JnkjpvcnYrawOHHk7NiGOyDsPMMtbWmEVbs2Dt9pxSZmbWdbX1pb9O0ujmhZKOw3NDmZlVlLa6of6eZOW6e4BFaVktcCEwochxmZlZGWm1ZRERC4DRJN1RF6UvAX8REc+VIjgzMysPbT6UFxHr2HX5UzMzqzCttiwk/ZekL0nq1cJnh0q6QdLF7alU0iclPSjpVUlLJY2RtJ+kOZJeS3/um7P/1ZLqJS2TdFp76jQzs/Zra4D7b4DjgVclPS9plqSnJC0Hfgwsioi721nv7cDsiDgS+DSwFLgKeDIihgNPpttIGkEyRjISGAf8UFJVO+s1M7N2aLUbKiLeAq4ErpRUAwwkeXL7DxHxp/ZWKKkfcALJGAgRsQXYIuksYGy62wxgHvAPwFnAzIhoBFZIqicZS3m2vTG0paWnlv3EsplVukImEiQiVgIrO6nOQ0luvf2ppE+T3Gk1BTgwItam9a2VNCDdfxDwu5zjG9KyXUiaBEwCGDJkSLuCa/7Usp9YNjMrMFkUoc5RwGUR8Zyk20m7nFrR0sOBLa6EHhHTSdfaqK2tbfdq6X5q2cxsZ1k8id0ANOTcfvsgSfJ4W9JAgPTnupz9B+ccXw28WaJYzcyMDJJFOhayWtIRadHJwBLgUWBiWjYReCR9/ygwQVJvSUOB4cCCEoZsZlbx8nZDSToT+CfgkHR/ARER/TpQ72XAzyTtASwnWR+jB8kT45cAq4BzSSpaLOl+koSyFZgcEds6ULeZme2mQsYsbgPOAV6OiHaPA+SKiBdJpg5p7uRW9p8KTO2Mus3MbPcV0g21GnilsxKFmZl1PYW0LK4EZkl6GmhsKoyIW4oWlZmZlZVCksVU4AOgD7BHccMxM7NyVEiy2C8ivlD0SMzMrGwVMmbxhCQnCzOzClZIspgMzJa0SdJ7kt6X9F6xAzMzs/KRtxsqIvYpRSBmZla+CpobKl1bYjjJIDcAETG/WEGZmVl5KeQJ7m+QzApbDbwIfIZkevCTihqZmZmVjULGLKYAxwFvRMSJwDEkU4ybmVmFKCRZbI6IzQCSekfEq8AReY4xM7NupJAxiwZJnwT+LzBH0v/gKcLNzCpKIXdDnZ2+vU7SXOATwOyiRmVmZmWlzWQhqQfwUkQcBRART5ckKjMzKyttjllExMfA7yW1b0FrMzPrFgoZsxgILJa0APiwqTAixhctKjMzKyuFJIvrix6FmZmVtUIGuD1OYWZW4Qp5gvt9oPkqeX8EFgLfiYjlxQjMzMzKRyHdULeQPFfxc0DABOAgYBlwNzC2WMGZmVl5KOQJ7nER8eOIeD8i3ouI6cDpEXEfsG97K5ZUJekFSY+l2/tJmiPptfTnvjn7Xi2pXtIySae1t04zM2ufQpLFx5K+JqlH+vpazmfNu6d2xxRgac72VcCTETEceDLdRtIIktbMSGAc8ENJVR2o18zMdlMhyeJ84OvAuvT1deACSXsCl7anUknVwBnAXTnFZwEz0vczgC/nlM+MiMaIWAHUA6PbU6+ZmbVPIXdDLQe+1MrH/93Oem8DrgRyF1Y6MCLWpnWulTQgLR8E/C5nv4a0bBeSJgGTAIYM8XOEZmadpZC7oaqBO4DPkXQ7/TcwJSIa2lOhpDOBdRGxSNLYQg5poazF7q90PGU6QG1tbUe6yCxjjY2N1NXV7VI+atQoevfunUFEZpWtkLuhfkpyJ9S56fYFadmp7azzc8B4SaeTrLzXT9J/Am9LGpi2KgaSdHlB0pIYnHN8NZ71tturq6vj1vueYODQw7eXrV3xB64AxowZk11gZhWqkDGLAyLipxGxNX3dAxzQ3goj4uqIqI6IGpKB66ci4gLgUWBiuttE4JH0/aPABEm9JQ0lWd51QXvrt65j4NDDqRlxzPZXbuIws9IqJFlskHRBeqtrlaQLgI1FiOVm4FRJr5G0Wm4GiIjFwP3AEpKp0SdHxLYi1G9mZq0opBvqYuBO4FaSsYLfAn/dGZVHxDxgXvp+I3ByK/tNBaZ2Rp1mZrb7CkkWg5vPMCvpc8Cq4oRkZmblppBuqDsKLDMzs26q1ZaFpDHAZ4EDJH0756N+gJ+gNjOrIG11Q+0B7J3uk/vw3HvAV4sZlJmZlZdWk0W6jsXTku6JiDdg+5rce0fEe6UK0MzMslfImMU/S+onqS/J7avLJP19keMyM7MyUkiyGJG2JL4MzAKGkEwmaGZmFaKQZNFLUi+SZPFIRHxEx6YmNzOzLqaQZPFjYCXQF5gv6RCSQW4zM6sQhUxRPg2YllP0hqQTixeSmZmVm7aes7ggIv6z2TMWuW4pUkxmZlZm2mpZ9E1/7tPGPmZmVgHaes7ix+nP60sXjpmZlaO2uqGmtfYZQERc3vnhmJlZOWqrG2pRzvvrgWuLHIuZmZWptrqhZjS9l/St3G0zM6sshTxnAX4Iz8ysohWaLMzMrIK1NcD9PjtaFHtJanpqW0BERL9iB2dmZuWh1ZZFROwTEf3SV8+c9/t0JFFIGixprqSlkhZLmpKW7ydpjqTX0p/75hxztaR6Scskndbeus3MrH2y6IbaCnwnIj4FfAaYLGkEcBXwZEQMB55Mt0k/mwCMBMYBP5TklfrMzEqo5MkiItZGRF36/n1gKTAIOAtouuNqBskst6TlMyOiMSJWAPXA6JIGbWZW4TId4JZUAxwDPAccGBFrIUkowIB0t0HA6pzDGtKyls43SdJCSQvXr19ftLjNzCpNZslC0t7AQ8C38izTqhbKWryVNyKmR0RtRNQecMABnRGmmZmRUbJIF1N6CPhZRDycFr8taWD6+UBgXVreAAzOObwaeLNUsZqZWQbJQpKAfweWRkTuNOePAhPT9xOBR3LKJ0jqLWkoMBxYUKp4zcysgMWPiuBzJGt4vyzpxbTsGuBm4H5JlwCrgHMBImKxpPuBJSR3Uk2OiG0lj9rMrIKVPFlExH/T8jgEwMmtHDMVmFq0oMzMrE2e7sPMzPJysjAzs7ycLMzMLC8nCzMzyyuLu6GsFVu2bGHdunX07LfjgfV169axZctBGUZlZuZkUVaWLVvGOytf4uC9tm4ve2flEpYt683nP//5DCMzs0rnZFFm9tt7L6oHfGL79pur9sowGjOzhMcszMwsLycLMzPLy91QzTQfZK7kAWYPuO/Q2NhIXV3dLuWjRo2id+/eGURkVlpOFs00H2Su5AFmD7jvUFdXx633PcHAoYdvL1u74g9cAYwZMya7wMxKxMmiBbmDzJU+wOwB98SWLVuo6vtJevbrv72squ86tmzZkmFUZqXjZGFWALeyrNI5WZgVyK0sq2S+G8rMzPJysjAzs7zcDWVlybft7qylW3d9266VkpOFlSUPKO+srq6Olx/8F/5saJIsX17xFnClb9u1knGysLLlAeUdWrpF17ftWil5zMKsC1i2bBkPvN6LmQ37MrNhXx54vRfLli3LOiyrIF2mZSFpHHA7UAXcFRE3ZxySWUn1P3AgNYcNA2Dd/3yYWRye+qQydYlkIakK+AFwKtAAPC/p0YhYkm1kZpXnd7/7HbP+7R857OD9tpe9/uY7bPnmDSUZT3rvvfeYOXPmTmUTJkygX79+Ra+7knWJZAGMBuojYjmApJnAWUBRksXyFSt3el/14cZiVLOL+fPns3zd+7vEUqr6yykeX4u268/6Wixc1shBf/x4e9lbbzWy5ic/KUnX2Pz585n/wlL2659MvfLOhg3Mnz+fE044oeh1dwWTJk0qynkVEUU5cWeS9FVgXER8I93+OvAXEXFps/0mAU1X6gigvf9y+wMb2nlsd+TrsYOvxc58PXboLtfikIg4oHlhV2lZqIWyXbJcREwHpne4MmlhRNR29Dzdha/HDr4WO/P12KG7X4uucjdUAzA4Z7saeDOjWMzMKk5XSRbPA8MlDZW0BzABeDTjmMzMKkaX6IaKiK2SLgUeJ7l19u6IWFzEKjvcldXN+Hrs4GuxM1+PHbr1tegSA9xmZpatrtINZWZmGXKyMDOzvJwsckgaJ2mZpHpJV2UdT5YkDZY0V9JSSYslTck6pqxJqpL0gqTHso4la5I+KelBSa+m/0YqevpbSVek/09ekfQLSX2yjqmzOVmkcqYU+SIwAjhP0ohso8rUVuA7EfEp4DPA5Aq/HgBTgKVZB1EmbgdmR8SRwKep4OsiaRBwOVAbEUeR3IQzIduoOp+TxQ7bpxSJiC1A05QiFSki1kZEXfr+fZIvg0HZRpUdSdXAGcBdWceSNUn9gBOAfweIiC0R8W6mQWWvJ7CnpJ7AXnTD58CcLHYYBKzO2W6ggr8cc0mqAY4Bnss4lCzdBlwJfJxnv0pwKLAe+GnaLXeXpL5ZB5WViFgDfB9YBawF/hgRv8k2qs7nZLFDQVOKVBpJewMPAd+KiPeyjicLks4E1kXEoqxjKRM9gVHAjyLiGOBDoGLH+CTtS9ILMRQ4GOgr6YJso+p8ThY7eEqRZiT1IkkUP4uIh7OOJ0OfA8ZLWknSPXmSpP/MNqRMNQANEdHU0nyQJHlUqlOAFRGxPiI+Ah4GPptxTJ3OyWIHTymSQ5JI+qSXRsQtWceTpYi4OiKqI6KG5N/FUxHR7X5zLFREvAWslnREWnQyRVouoItYBXxG0l7p/5uT6YYD/l1iuo9SyGBKkXL3OeDrwMuSXkzLromIWdmFZGXkMuBn6S9Wy4G/zjiezETEc5IeBOpI7iJ8gW449Yen+zAzs7zcDWVmZnk5WZiZWV5OFmZmlpeThZmZ5eVkYWZmeTlZWEWRdJCkmZJel7RE0ixJh+/mOb6cO6mipM9Iek7Si+kMrNd1YryjJc1PZ0N+NZ1aY6829h/bNCuupIsk3dlZsVhl83MWVjHSB6Z+CcyIiAlp2dHAgcAfduNUXwYeY8eDaDOAr0XE79PZi49o7cAWYuoZEVtb+exA4AFgQkQ8m8b/FWAf4E+7Ea9Zh7llYZXkROCjiPi3poKIeBGoyl2jQtKdki5K39+ctkBekvR9SZ8FxgP/mrYkDgMGkEwgR0Rsi4gl6bF9Jd0t6fl0wr2z0vKLJD0g6b+A30i6T9LpOfXfI+krwGSSxPZseu6IiAcj4u20xfHb9Ly/zXmaukWSzk3XWvi9pPkdvpJWcdyysEpyFFDwZICS9gPOBo6MiJD0yYh4V9KjwGMR8WC6363AMknzgNkkX/Cbge+STA1ysaRPAgskPZGefgzw5xHxjqSzgf8FzEqfiD4Z+DvgfJJWS0teBU5IZx44BbiJpNXRmn8ETouINWksZrvFLQuz1r0HbAbuknQOrXT9RMQNQC3wG+CvSBIGwBeAq9LpUuYBfYAh6WdzIuKd9P2vSSYn7E2y+Nb8iNiUJ7ZPAA9IegW4FRiZZ/9ngHsk/Q3JdDZmu8XJwirJYuDYFsq3svP/hT6QzBdGsijWQyTjFLN3OTIVEa9HxI9IWgWflrQ/ybT3X4mIo9PXkIhommDuw5xjN5Mkk9NIWhgz88QL8E/A3HRlti81xdxGfN8Evkcys/KLaXxmBXOysEryFNA7/e0aAEnHkfymPUJSb0mfIPnCb1rL4xPp5InfAo5OD3ufZJC56RxnpIPPAMOBbcC7JJNSXtb0maRj2ohtJslkfMenxwHcCUyU9Bc5dV0g6SCSlsWatPiifH9wSYdFxHMR8Y/ABnaejt8sLycLqxiRzJp5NnBqeuvsYuA6knVL7gdeAn5GMmsoJAnhMUkvAU8DV6TlM4G/TweXDyOZnXdZ2t30H8D5EbGN5Lf/XsBLaXfRP7UR3m9Ilip9Il3Wl4h4m2RK9O+nt84uJUkm7wH/AvyzpGcorFvpXyW9nMYxH/h9AceYbedZZ83MLC+3LMzMLC8nCzMzy8vJwszM8nKyMDOzvJwszMwsLycLMzPLy8nCzMzy+v/Fq01yAthe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800" y="1322116"/>
            <a:ext cx="2281880" cy="151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753" y="1295417"/>
            <a:ext cx="2322133" cy="15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082247"/>
            <a:ext cx="2137269" cy="140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44" y="3076443"/>
            <a:ext cx="2178956" cy="146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629" y="3082247"/>
            <a:ext cx="2302124" cy="149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981" y="3040960"/>
            <a:ext cx="2239675" cy="150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3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719" y="131017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Customer Churn dataset terdiri dari 3333 baris dan 11 kolom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Customer Churn dataset tidak perlu dilakukan Data Cleansing, karena outliernya alami.</a:t>
            </a: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931</Words>
  <Application>Microsoft Office PowerPoint</Application>
  <PresentationFormat>On-screen Show (16:9)</PresentationFormat>
  <Paragraphs>268</Paragraphs>
  <Slides>19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Inter</vt:lpstr>
      <vt:lpstr>Inter Medium</vt:lpstr>
      <vt:lpstr>Inter SemiBold</vt:lpstr>
      <vt:lpstr>Maven Pro SemiBold</vt:lpstr>
      <vt:lpstr>Simple Light</vt:lpstr>
      <vt:lpstr>Final Project Presentation</vt:lpstr>
      <vt:lpstr>Petunjuk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Data Cleansing</vt:lpstr>
      <vt:lpstr>Data Cleansing</vt:lpstr>
      <vt:lpstr>Exploratory Data Analysis</vt:lpstr>
      <vt:lpstr>Exploratory Data Analysis</vt:lpstr>
      <vt:lpstr>Exploratory Data Analysis</vt:lpstr>
      <vt:lpstr>Modelling</vt:lpstr>
      <vt:lpstr>Classification Customer Churn</vt:lpstr>
      <vt:lpstr>PowerPoint Presentation</vt:lpstr>
      <vt:lpstr>PowerPoint Presentation</vt:lpstr>
      <vt:lpstr>Conclusion</vt:lpstr>
      <vt:lpstr>PowerPoint Presentation</vt:lpstr>
      <vt:lpstr>Terima kasih! Ada pertanyaan?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destiwi ramadani</dc:creator>
  <cp:lastModifiedBy>Lenovo</cp:lastModifiedBy>
  <cp:revision>13</cp:revision>
  <dcterms:modified xsi:type="dcterms:W3CDTF">2022-07-10T15:39:09Z</dcterms:modified>
</cp:coreProperties>
</file>