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Black"/>
      <p:bold r:id="rId33"/>
      <p:boldItalic r:id="rId34"/>
    </p:embeddedFont>
    <p:embeddedFont>
      <p:font typeface="Barlow Medium"/>
      <p:regular r:id="rId35"/>
      <p:bold r:id="rId36"/>
      <p:italic r:id="rId37"/>
      <p:boldItalic r:id="rId38"/>
    </p:embeddedFont>
    <p:embeddedFont>
      <p:font typeface="Barlow ExtraBold"/>
      <p:bold r:id="rId39"/>
      <p:boldItalic r:id="rId40"/>
    </p:embeddedFont>
    <p:embeddedFont>
      <p:font typeface="Barlow SemiBold"/>
      <p:regular r:id="rId41"/>
      <p:bold r:id="rId42"/>
      <p:italic r:id="rId43"/>
      <p:boldItalic r:id="rId44"/>
    </p:embeddedFont>
    <p:embeddedFont>
      <p:font typeface="Barlow"/>
      <p:regular r:id="rId45"/>
      <p:bold r:id="rId46"/>
      <p:italic r:id="rId47"/>
      <p:boldItalic r:id="rId48"/>
    </p:embeddedFont>
    <p:embeddedFont>
      <p:font typeface="Poppins ExtraBold"/>
      <p:bold r:id="rId49"/>
      <p:boldItalic r:id="rId50"/>
    </p:embeddedFont>
    <p:embeddedFont>
      <p:font typeface="Barlow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ExtraBold-boldItalic.fntdata"/><Relationship Id="rId42" Type="http://schemas.openxmlformats.org/officeDocument/2006/relationships/font" Target="fonts/BarlowSemiBold-bold.fntdata"/><Relationship Id="rId41" Type="http://schemas.openxmlformats.org/officeDocument/2006/relationships/font" Target="fonts/BarlowSemiBold-regular.fntdata"/><Relationship Id="rId44" Type="http://schemas.openxmlformats.org/officeDocument/2006/relationships/font" Target="fonts/BarlowSemiBold-boldItalic.fntdata"/><Relationship Id="rId43" Type="http://schemas.openxmlformats.org/officeDocument/2006/relationships/font" Target="fonts/BarlowSemiBold-italic.fntdata"/><Relationship Id="rId46" Type="http://schemas.openxmlformats.org/officeDocument/2006/relationships/font" Target="fonts/Barlow-bold.fntdata"/><Relationship Id="rId45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-boldItalic.fntdata"/><Relationship Id="rId47" Type="http://schemas.openxmlformats.org/officeDocument/2006/relationships/font" Target="fonts/Barlow-italic.fntdata"/><Relationship Id="rId49" Type="http://schemas.openxmlformats.org/officeDocument/2006/relationships/font" Target="fonts/Poppi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33" Type="http://schemas.openxmlformats.org/officeDocument/2006/relationships/font" Target="fonts/PoppinsBlack-bold.fntdata"/><Relationship Id="rId32" Type="http://schemas.openxmlformats.org/officeDocument/2006/relationships/font" Target="fonts/Poppins-boldItalic.fntdata"/><Relationship Id="rId35" Type="http://schemas.openxmlformats.org/officeDocument/2006/relationships/font" Target="fonts/BarlowMedium-regular.fntdata"/><Relationship Id="rId34" Type="http://schemas.openxmlformats.org/officeDocument/2006/relationships/font" Target="fonts/PoppinsBlack-boldItalic.fntdata"/><Relationship Id="rId37" Type="http://schemas.openxmlformats.org/officeDocument/2006/relationships/font" Target="fonts/BarlowMedium-italic.fntdata"/><Relationship Id="rId36" Type="http://schemas.openxmlformats.org/officeDocument/2006/relationships/font" Target="fonts/BarlowMedium-bold.fntdata"/><Relationship Id="rId39" Type="http://schemas.openxmlformats.org/officeDocument/2006/relationships/font" Target="fonts/BarlowExtraBold-bold.fntdata"/><Relationship Id="rId38" Type="http://schemas.openxmlformats.org/officeDocument/2006/relationships/font" Target="fonts/Barlow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29" Type="http://schemas.openxmlformats.org/officeDocument/2006/relationships/font" Target="fonts/Poppins-regular.fntdata"/><Relationship Id="rId51" Type="http://schemas.openxmlformats.org/officeDocument/2006/relationships/font" Target="fonts/BarlowLight-regular.fntdata"/><Relationship Id="rId50" Type="http://schemas.openxmlformats.org/officeDocument/2006/relationships/font" Target="fonts/PoppinsExtraBold-boldItalic.fntdata"/><Relationship Id="rId53" Type="http://schemas.openxmlformats.org/officeDocument/2006/relationships/font" Target="fonts/BarlowLight-italic.fntdata"/><Relationship Id="rId52" Type="http://schemas.openxmlformats.org/officeDocument/2006/relationships/font" Target="fonts/Barlow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9bd32b81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9bd32b81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Holding on to some of the YoY population growth Diana just mentioned - It took humanity 200,000 years to reach one billion and only </a:t>
            </a:r>
            <a:r>
              <a:rPr lang="en"/>
              <a:t>2</a:t>
            </a:r>
            <a:r>
              <a:rPr lang="en"/>
              <a:t>00 years to reach seven billion.  Health expentiture trends can tell us how it supports (or prevents)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Overpopulation Breaking that down even more, do countries with high, in this 10% health expenditure bracket, also spend more towards contraceptive management?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look at our scatter plot, the X axis is showing us the % of Health Expenditure % of the country's overall GDP of course the more to the right we are, the more % of funds apply towards health expenses.They Y axis is showing: out of the Health expenditure, what % of expenses are applied to contraceptive management. The higher up the Y axis we are, the more expenses are applied to contraceptive management. Now that we understand, our chart - we can see it doesn't correlate. One of the more typical questions to as, especially as we see the countries that we see as the biggest outliers,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does income play a role. It doesn't appear to as Liberia and Afghanistan or both classified as low income countries.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9bd32b81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9bd32b81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reported to W.H.O regarding healthcare expenditure and contraceptive management is extremely limited - out of 4,032 rows only 301 included the data. Making it difficult to to decide if this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9c9e946c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9c9e946c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bd32b81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bd32b81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9c9e946c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9c9e946c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9c9e946c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9c9e946c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9c9e946c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9c9e946c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Is there a correlation between consumption expenditure and the types of diseases countries spend their money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treating and are these more or less expensive?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Is there a correlation between consumption expenditure and life expectancy and is there a correlation between life expectancy and cost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9d58bcf238_9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9d58bcf238_9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d58bcf238_9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d58bcf238_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cc67cab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cc67cab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9bd32b81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9bd32b81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9bd32b8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9bd32b8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9d2b45e8e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9d2b45e8e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9d58bcf238_9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9d58bcf238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9c5a4222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9c5a4222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9d58bcf23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9d58bcf23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does the population growth rate impact the percentage expenditure on healthcare?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looking at this chart we are comparing health expenditure % and population growth rate percentage. As you can see majority of countries have less than 5% population growth rate we even have some countries that have a negative population growth.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Between 1% to 3% of the population growth rate is responsible for a large percentage of total health spending.  This slide shows the variation in health spending across the population through an analysis between the years of 2001 – 2020 in the W.H.O. Global Health Expenditure Database. The analysis finds that 4% of the population with the highest health expenditures accounted for nearly half of total health spending in the world. 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While completing this analysis we realized that we had made error while calculating the percentage of population growth.  Majority of the population growth percentage was set at 1% and it was plotting a straight line along the 1%.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9bd32b81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9bd32b81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93D40"/>
                </a:solidFill>
                <a:highlight>
                  <a:srgbClr val="FFFFFF"/>
                </a:highlight>
              </a:rPr>
              <a:t>The bar chart shows the top 5 countries with the highest percentage healthcare expenditure.  These countries include: Niue, United States, Marshall Islands, Tuvalu and Nauru. The average health expenditure ranges for these countries were between 12.4% and 16.4% with an average population growth of less than 1%.</a:t>
            </a:r>
            <a:endParaRPr>
              <a:solidFill>
                <a:srgbClr val="393D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2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type="ctrTitle"/>
          </p:nvPr>
        </p:nvSpPr>
        <p:spPr>
          <a:xfrm>
            <a:off x="278375" y="2256200"/>
            <a:ext cx="6355500" cy="16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Data Analysis Project of the WHO’s Global Health Expenditure Database 2000-2020 (Dec. 2022 version)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53" name="Google Shape;753;p33"/>
          <p:cNvSpPr txBox="1"/>
          <p:nvPr/>
        </p:nvSpPr>
        <p:spPr>
          <a:xfrm>
            <a:off x="278375" y="4078500"/>
            <a:ext cx="5830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Team members: Diana, Jonathan, Emilia, Rebekah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/>
          <p:nvPr>
            <p:ph type="title"/>
          </p:nvPr>
        </p:nvSpPr>
        <p:spPr>
          <a:xfrm>
            <a:off x="778450" y="0"/>
            <a:ext cx="74073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Do countries with a 10% or higher Health Expenditure of GDP also spend more towards contraceptive management?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0" y="1041900"/>
            <a:ext cx="6122800" cy="386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2"/>
          <p:cNvSpPr txBox="1"/>
          <p:nvPr/>
        </p:nvSpPr>
        <p:spPr>
          <a:xfrm>
            <a:off x="3626650" y="1658450"/>
            <a:ext cx="7653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Barlow"/>
                <a:ea typeface="Barlow"/>
                <a:cs typeface="Barlow"/>
                <a:sym typeface="Barlow"/>
              </a:rPr>
              <a:t>Liberia</a:t>
            </a:r>
            <a:endParaRPr b="1" sz="10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5" name="Google Shape;805;p42"/>
          <p:cNvSpPr txBox="1"/>
          <p:nvPr/>
        </p:nvSpPr>
        <p:spPr>
          <a:xfrm>
            <a:off x="5421400" y="3983050"/>
            <a:ext cx="11778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Barlow"/>
                <a:ea typeface="Barlow"/>
                <a:cs typeface="Barlow"/>
                <a:sym typeface="Barlow"/>
              </a:rPr>
              <a:t>Afghanistan</a:t>
            </a:r>
            <a:endParaRPr b="1" sz="1000">
              <a:solidFill>
                <a:srgbClr val="33333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6" name="Google Shape;806;p42"/>
          <p:cNvSpPr txBox="1"/>
          <p:nvPr/>
        </p:nvSpPr>
        <p:spPr>
          <a:xfrm>
            <a:off x="6203450" y="1422075"/>
            <a:ext cx="2915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analysis 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 Countries with higher Health Expenditure percentages do not, on average, have higher contraceptive management expenditure.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25" y="903225"/>
            <a:ext cx="4052850" cy="4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3"/>
          <p:cNvSpPr txBox="1"/>
          <p:nvPr/>
        </p:nvSpPr>
        <p:spPr>
          <a:xfrm>
            <a:off x="1665725" y="337650"/>
            <a:ext cx="6495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D1C1D"/>
                </a:solidFill>
                <a:highlight>
                  <a:srgbClr val="F8F8F8"/>
                </a:highlight>
              </a:rPr>
              <a:t>How valuable is the data?</a:t>
            </a:r>
            <a:endParaRPr/>
          </a:p>
        </p:txBody>
      </p:sp>
      <p:sp>
        <p:nvSpPr>
          <p:cNvPr id="813" name="Google Shape;813;p43"/>
          <p:cNvSpPr txBox="1"/>
          <p:nvPr/>
        </p:nvSpPr>
        <p:spPr>
          <a:xfrm>
            <a:off x="5010425" y="1286550"/>
            <a:ext cx="3527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analysis challenge 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 Of the available data points reported (4032 lines) only 7.5% had data for the contraception expenditure variable 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CE impact the percentage of the GDP spent on healthcare?</a:t>
            </a:r>
            <a:endParaRPr u="sng"/>
          </a:p>
        </p:txBody>
      </p:sp>
      <p:sp>
        <p:nvSpPr>
          <p:cNvPr id="819" name="Google Shape;819;p44"/>
          <p:cNvSpPr txBox="1"/>
          <p:nvPr>
            <p:ph idx="1" type="body"/>
          </p:nvPr>
        </p:nvSpPr>
        <p:spPr>
          <a:xfrm>
            <a:off x="720000" y="1017725"/>
            <a:ext cx="77040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-Consumption expenditure is not correlated with the % of GDP that is spent on healthcare.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variables-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of GDP that is spent on healthcare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Expenditure Per Capita (USD)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CE impact the percentage of the GDP spent on healthcare?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5"/>
          <p:cNvSpPr txBox="1"/>
          <p:nvPr>
            <p:ph idx="1" type="subTitle"/>
          </p:nvPr>
        </p:nvSpPr>
        <p:spPr>
          <a:xfrm>
            <a:off x="1039275" y="1747201"/>
            <a:ext cx="30570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Analysis key findings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/>
              <a:t>Originally started with individual points for 192 countries over 20 years 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Bucketed the data by country, taking the mean of each variable</a:t>
            </a:r>
            <a:endParaRPr/>
          </a:p>
        </p:txBody>
      </p:sp>
      <p:pic>
        <p:nvPicPr>
          <p:cNvPr id="826" name="Google Shape;8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99" y="1177750"/>
            <a:ext cx="4742925" cy="37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99" y="1177750"/>
            <a:ext cx="4742925" cy="3730113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6"/>
          <p:cNvSpPr txBox="1"/>
          <p:nvPr>
            <p:ph type="title"/>
          </p:nvPr>
        </p:nvSpPr>
        <p:spPr>
          <a:xfrm>
            <a:off x="1150100" y="605050"/>
            <a:ext cx="73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CE impact the percentage of the GDP spent on healthcare?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6"/>
          <p:cNvSpPr txBox="1"/>
          <p:nvPr>
            <p:ph idx="1" type="subTitle"/>
          </p:nvPr>
        </p:nvSpPr>
        <p:spPr>
          <a:xfrm>
            <a:off x="1150100" y="1593100"/>
            <a:ext cx="30570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Analysis</a:t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Pearson correlation with DF grouped by nation</a:t>
            </a:r>
            <a:endParaRPr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400"/>
              <a:t>p</a:t>
            </a:r>
            <a:r>
              <a:rPr lang="en" sz="1400"/>
              <a:t>=0.0001338</a:t>
            </a:r>
            <a:endParaRPr sz="14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400"/>
              <a:t>We reject H</a:t>
            </a:r>
            <a:r>
              <a:rPr baseline="-25000" lang="en" sz="1400"/>
              <a:t>o</a:t>
            </a:r>
            <a:endParaRPr baseline="-25000"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400"/>
              <a:t>r</a:t>
            </a:r>
            <a:r>
              <a:rPr lang="en" sz="1400"/>
              <a:t>=0.272</a:t>
            </a:r>
            <a:endParaRPr sz="14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400"/>
              <a:t>Weak positive correlation</a:t>
            </a:r>
            <a:endParaRPr sz="1400"/>
          </a:p>
        </p:txBody>
      </p:sp>
      <p:pic>
        <p:nvPicPr>
          <p:cNvPr id="834" name="Google Shape;834;p4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746" r="1756" t="0"/>
          <a:stretch/>
        </p:blipFill>
        <p:spPr>
          <a:xfrm>
            <a:off x="4225800" y="1177750"/>
            <a:ext cx="4742925" cy="36861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99" y="1177750"/>
            <a:ext cx="4742925" cy="373011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7"/>
          <p:cNvSpPr txBox="1"/>
          <p:nvPr>
            <p:ph idx="1" type="subTitle"/>
          </p:nvPr>
        </p:nvSpPr>
        <p:spPr>
          <a:xfrm>
            <a:off x="1235575" y="1586575"/>
            <a:ext cx="28356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within 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GHED is self reported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Covid*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Outliers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Correlation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Grouping nations</a:t>
            </a:r>
            <a:endParaRPr/>
          </a:p>
        </p:txBody>
      </p:sp>
      <p:pic>
        <p:nvPicPr>
          <p:cNvPr id="841" name="Google Shape;8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00" y="1177750"/>
            <a:ext cx="4742925" cy="3730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7"/>
          <p:cNvSpPr txBox="1"/>
          <p:nvPr>
            <p:ph type="title"/>
          </p:nvPr>
        </p:nvSpPr>
        <p:spPr>
          <a:xfrm>
            <a:off x="1150100" y="605050"/>
            <a:ext cx="73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CE impact the percentage of the GDP spent on healthcare?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/>
          <p:nvPr>
            <p:ph idx="1" type="body"/>
          </p:nvPr>
        </p:nvSpPr>
        <p:spPr>
          <a:xfrm>
            <a:off x="1268325" y="1652100"/>
            <a:ext cx="67854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implications that require further research to analyze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healthcare and their cost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 expectancy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“rich” countries just spend their healthcare dollars less efficiently?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mammograms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8"/>
          <p:cNvSpPr txBox="1"/>
          <p:nvPr>
            <p:ph type="title"/>
          </p:nvPr>
        </p:nvSpPr>
        <p:spPr>
          <a:xfrm>
            <a:off x="1150100" y="605050"/>
            <a:ext cx="73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CE impact the percentage of the GDP spent on healthcare?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 txBox="1"/>
          <p:nvPr>
            <p:ph type="title"/>
          </p:nvPr>
        </p:nvSpPr>
        <p:spPr>
          <a:xfrm>
            <a:off x="333375" y="-79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Conclusion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4" name="Google Shape;854;p49"/>
          <p:cNvSpPr txBox="1"/>
          <p:nvPr>
            <p:ph idx="1" type="body"/>
          </p:nvPr>
        </p:nvSpPr>
        <p:spPr>
          <a:xfrm>
            <a:off x="111150" y="763850"/>
            <a:ext cx="89217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(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CE) Per Capita increased the Percentage of GDP on healthcare, potentially implying that as individuals in a country had greater capital to spend, their wellbeing, and thus the amount the nation would spend on treating illness would likely decrease. Our data proves the opposite. With a statistically significant positive correlation, it appears that as each variable increases, the other increases.</a:t>
            </a:r>
            <a:endParaRPr sz="14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Given the positive correlation countries with lower (CE) Per Capita would likely be allocating greater percentage of their healthcare expenditure treating acute illnesses such as 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communicable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diseases, 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malnutrition or injuries 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(which may be cheaper to treat), while countries with a higher 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(CE) Per Capita would be targeting their healthcare expenditure treating 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non communicable</a:t>
            </a: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diseases, such as heart disease, stroke or cancer.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We did notice the percent of health expenditure was impacted by socio economic crisis related to the pandemic and need further analysis on those implications COVID caused.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</p:txBody>
      </p:sp>
      <p:sp>
        <p:nvSpPr>
          <p:cNvPr id="860" name="Google Shape;860;p50"/>
          <p:cNvSpPr txBox="1"/>
          <p:nvPr>
            <p:ph idx="1" type="subTitle"/>
          </p:nvPr>
        </p:nvSpPr>
        <p:spPr>
          <a:xfrm>
            <a:off x="912150" y="1326000"/>
            <a:ext cx="78042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growth impacts healthcare expenditure in complex ways. 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A higher growth rate may correlate with increased spending due to larger population needs.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Countries dedicating funds to contraception often show mixed signals Further Rigorous analysis is needed to disentangle these interwoven factors. 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</a:pPr>
            <a:r>
              <a:rPr lang="en" sz="14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Targeting these root determinants proves wisest for balancing human and economic welfare over the long haul.</a:t>
            </a:r>
            <a:endParaRPr sz="14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1"/>
          <p:cNvSpPr txBox="1"/>
          <p:nvPr>
            <p:ph idx="1" type="subTitle"/>
          </p:nvPr>
        </p:nvSpPr>
        <p:spPr>
          <a:xfrm>
            <a:off x="1261150" y="945825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 who has health has hope and he who has hope has everything ”</a:t>
            </a:r>
            <a:endParaRPr/>
          </a:p>
        </p:txBody>
      </p:sp>
      <p:sp>
        <p:nvSpPr>
          <p:cNvPr id="866" name="Google Shape;866;p51"/>
          <p:cNvSpPr txBox="1"/>
          <p:nvPr>
            <p:ph type="title"/>
          </p:nvPr>
        </p:nvSpPr>
        <p:spPr>
          <a:xfrm>
            <a:off x="1261150" y="3101150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—Thomas Carlyle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/>
          <p:nvPr>
            <p:ph type="title"/>
          </p:nvPr>
        </p:nvSpPr>
        <p:spPr>
          <a:xfrm>
            <a:off x="879750" y="1954450"/>
            <a:ext cx="7384500" cy="22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How often do we consider our healthcare 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ExtraBold"/>
                <a:ea typeface="Barlow ExtraBold"/>
                <a:cs typeface="Barlow ExtraBold"/>
                <a:sym typeface="Barlow ExtraBold"/>
              </a:rPr>
              <a:t>day to day?</a:t>
            </a:r>
            <a:endParaRPr sz="30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5"/>
          <p:cNvSpPr txBox="1"/>
          <p:nvPr>
            <p:ph type="title"/>
          </p:nvPr>
        </p:nvSpPr>
        <p:spPr>
          <a:xfrm>
            <a:off x="484425" y="1147350"/>
            <a:ext cx="8001000" cy="28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rgbClr val="F8F4F4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The U.S. alone increased spending by 9.7 percent in 2020 to $4,124.0 billion or $12,530 per capita. In comparis</a:t>
            </a:r>
            <a:r>
              <a:rPr lang="en" sz="2700">
                <a:highlight>
                  <a:srgbClr val="F8F4F4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on, spending grew 4.3 percent in 2019.</a:t>
            </a:r>
            <a:r>
              <a:rPr lang="en" sz="2700">
                <a:highlight>
                  <a:srgbClr val="F8F4F4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2700">
                <a:highlight>
                  <a:schemeClr val="l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I</a:t>
            </a:r>
            <a:r>
              <a:rPr lang="en" sz="2700">
                <a:highlight>
                  <a:schemeClr val="l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n 2020, the U.S. spent 19.7% of its GDP on health consumption (up from 17.6% in 2019!)</a:t>
            </a:r>
            <a:endParaRPr sz="2700">
              <a:highlight>
                <a:srgbClr val="1DFAE5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/>
          <p:nvPr>
            <p:ph type="title"/>
          </p:nvPr>
        </p:nvSpPr>
        <p:spPr>
          <a:xfrm>
            <a:off x="883650" y="1465950"/>
            <a:ext cx="7376700" cy="22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Barlow"/>
                <a:ea typeface="Barlow"/>
                <a:cs typeface="Barlow"/>
                <a:sym typeface="Barlow"/>
              </a:rPr>
              <a:t>This l</a:t>
            </a:r>
            <a:r>
              <a:rPr b="1" lang="en" sz="2700">
                <a:latin typeface="Barlow"/>
                <a:ea typeface="Barlow"/>
                <a:cs typeface="Barlow"/>
                <a:sym typeface="Barlow"/>
              </a:rPr>
              <a:t>eads you to wonder what this may look like on a global scale? </a:t>
            </a:r>
            <a:endParaRPr b="1"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Barlow"/>
                <a:ea typeface="Barlow"/>
                <a:cs typeface="Barlow"/>
                <a:sym typeface="Barlow"/>
              </a:rPr>
              <a:t>How does contraception play a factor?</a:t>
            </a:r>
            <a:endParaRPr b="1" sz="27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15" y="99050"/>
            <a:ext cx="7310574" cy="494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8"/>
          <p:cNvSpPr txBox="1"/>
          <p:nvPr>
            <p:ph type="title"/>
          </p:nvPr>
        </p:nvSpPr>
        <p:spPr>
          <a:xfrm>
            <a:off x="1597375" y="1115275"/>
            <a:ext cx="6964500" cy="3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WHO - Stands for </a:t>
            </a:r>
            <a:r>
              <a:rPr lang="en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world</a:t>
            </a:r>
            <a:r>
              <a:rPr lang="en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health organization in our dataset</a:t>
            </a:r>
            <a:endParaRPr sz="20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GDP -  standard measure of gross domestic Product</a:t>
            </a:r>
            <a:endParaRPr sz="20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lang="en" sz="2000">
                <a:latin typeface="Barlow Medium"/>
                <a:ea typeface="Barlow Medium"/>
                <a:cs typeface="Barlow Medium"/>
                <a:sym typeface="Barlow Medium"/>
              </a:rPr>
              <a:t>CE - Consumption Expenditure</a:t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Medium"/>
                <a:ea typeface="Barlow Medium"/>
                <a:cs typeface="Barlow Medium"/>
                <a:sym typeface="Barlow Medium"/>
              </a:rPr>
              <a:t>Percentage of the GDP spent on healthcare</a:t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8"/>
          <p:cNvSpPr txBox="1"/>
          <p:nvPr/>
        </p:nvSpPr>
        <p:spPr>
          <a:xfrm>
            <a:off x="1597375" y="550375"/>
            <a:ext cx="6179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Acronyms and variables we will focus on</a:t>
            </a:r>
            <a:endParaRPr b="1" sz="23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 sz="2700"/>
          </a:p>
        </p:txBody>
      </p:sp>
      <p:sp>
        <p:nvSpPr>
          <p:cNvPr id="785" name="Google Shape;785;p39"/>
          <p:cNvSpPr txBox="1"/>
          <p:nvPr/>
        </p:nvSpPr>
        <p:spPr>
          <a:xfrm>
            <a:off x="206400" y="1233725"/>
            <a:ext cx="87312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Navigating the relationship between population growth and healthcare spending is like untangling a complex web. On one hand, a growing population often means more healthcare needs, potentially leading to increased spending. Countries investing in family planning face a dilemma, while it reduces immediate healthcare costs this sets in motion long-term demographic shifts.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make sense of this, we need a careful analysis. Using stats and controlling factors focused on (CE)</a:t>
            </a:r>
            <a:r>
              <a:rPr lang="en" sz="1600"/>
              <a:t>, percentage </a:t>
            </a:r>
            <a:r>
              <a:rPr lang="en" sz="1600"/>
              <a:t>of GDP and healthcare cost. These factors can help us understand the links between population growth, spending per capita, and overall healthcare costs including the factor of contraception. U</a:t>
            </a:r>
            <a:r>
              <a:rPr lang="en" sz="1600"/>
              <a:t>tilizing visual</a:t>
            </a:r>
            <a:r>
              <a:rPr lang="en" sz="1600"/>
              <a:t> aids like scatter plots and linear regressions give us a numbers perspective, but we can't ignore the stories behind the data.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0"/>
          <p:cNvSpPr txBox="1"/>
          <p:nvPr>
            <p:ph type="title"/>
          </p:nvPr>
        </p:nvSpPr>
        <p:spPr>
          <a:xfrm>
            <a:off x="720000" y="1482250"/>
            <a:ext cx="40080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1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1" baseline="-25000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 - There is not a correlation between population growth rates and healthcare expenditure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1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1" baseline="-25000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  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- There is a correlation between population growth rates and healthcare expenditure.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Data analysis </a:t>
            </a:r>
            <a:r>
              <a:rPr lang="en" sz="1300">
                <a:latin typeface="Barlow"/>
                <a:ea typeface="Barlow"/>
                <a:cs typeface="Barlow"/>
                <a:sym typeface="Barlow"/>
              </a:rPr>
              <a:t>- The analysis proved that the population growth rate  did not make the  healthcare expenditure increase. 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0"/>
          <p:cNvSpPr txBox="1"/>
          <p:nvPr/>
        </p:nvSpPr>
        <p:spPr>
          <a:xfrm>
            <a:off x="630275" y="551100"/>
            <a:ext cx="86688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How does the population growth rate impact the percentage expenditure on healthcare?</a:t>
            </a:r>
            <a:endParaRPr b="1"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92" name="Google Shape;7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100" y="1222775"/>
            <a:ext cx="4240125" cy="3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516925"/>
            <a:ext cx="7477825" cy="43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