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  <p:sldMasterId id="2147483775" r:id="rId2"/>
    <p:sldMasterId id="2147483783" r:id="rId3"/>
    <p:sldMasterId id="2147483790" r:id="rId4"/>
    <p:sldMasterId id="2147483800" r:id="rId5"/>
    <p:sldMasterId id="2147483808" r:id="rId6"/>
  </p:sldMasterIdLst>
  <p:notesMasterIdLst>
    <p:notesMasterId r:id="rId25"/>
  </p:notesMasterIdLst>
  <p:handoutMasterIdLst>
    <p:handoutMasterId r:id="rId26"/>
  </p:handoutMasterIdLst>
  <p:sldIdLst>
    <p:sldId id="310" r:id="rId7"/>
    <p:sldId id="442" r:id="rId8"/>
    <p:sldId id="443" r:id="rId9"/>
    <p:sldId id="451" r:id="rId10"/>
    <p:sldId id="444" r:id="rId11"/>
    <p:sldId id="445" r:id="rId12"/>
    <p:sldId id="446" r:id="rId13"/>
    <p:sldId id="447" r:id="rId14"/>
    <p:sldId id="448" r:id="rId15"/>
    <p:sldId id="449" r:id="rId16"/>
    <p:sldId id="452" r:id="rId17"/>
    <p:sldId id="450" r:id="rId18"/>
    <p:sldId id="453" r:id="rId19"/>
    <p:sldId id="454" r:id="rId20"/>
    <p:sldId id="455" r:id="rId21"/>
    <p:sldId id="456" r:id="rId22"/>
    <p:sldId id="457" r:id="rId23"/>
    <p:sldId id="4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95"/>
    <a:srgbClr val="F2F2F2"/>
    <a:srgbClr val="402768"/>
    <a:srgbClr val="00B0F0"/>
    <a:srgbClr val="0070C0"/>
    <a:srgbClr val="402786"/>
    <a:srgbClr val="00B45A"/>
    <a:srgbClr val="F57B17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6754" autoAdjust="0"/>
  </p:normalViewPr>
  <p:slideViewPr>
    <p:cSldViewPr showGuides="1">
      <p:cViewPr varScale="1">
        <p:scale>
          <a:sx n="71" d="100"/>
          <a:sy n="71" d="100"/>
        </p:scale>
        <p:origin x="1176" y="40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9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7C2D-3B5C-4954-AB0B-C3A7999447FF}" type="datetimeFigureOut">
              <a:rPr lang="es-CO" smtClean="0"/>
              <a:t>21/04/2015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1E49-B7AB-45BF-8E5B-30AB05E4B5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497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83328-9555-49B6-A1C0-4123E219BF56}" type="datetimeFigureOut">
              <a:rPr lang="es-CO" smtClean="0"/>
              <a:t>21/04/2015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4052-0EDA-4E3F-9B24-8DC5247129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0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36512" y="-27384"/>
            <a:ext cx="9180512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-36512" y="6453336"/>
            <a:ext cx="9217024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875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Presentación</a:t>
            </a:r>
            <a:endParaRPr lang="es-CO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75" y="4797152"/>
            <a:ext cx="4392613" cy="707886"/>
          </a:xfrm>
          <a:prstGeom prst="rect">
            <a:avLst/>
          </a:prstGeom>
        </p:spPr>
        <p:txBody>
          <a:bodyPr>
            <a:spAutoFit/>
          </a:bodyPr>
          <a:lstStyle>
            <a:lvl1pPr marL="460375" indent="-460375">
              <a:buNone/>
              <a:defRPr lang="en-US" sz="2000" b="1" spc="-53" baseline="0" smtClean="0">
                <a:solidFill>
                  <a:schemeClr val="bg1">
                    <a:lumMod val="50000"/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s-CO"/>
            </a:lvl5pPr>
          </a:lstStyle>
          <a:p>
            <a:pPr marL="0" lvl="0" indent="0" defTabSz="684867"/>
            <a:r>
              <a:rPr lang="en-US" dirty="0" smtClean="0"/>
              <a:t>PSL Software</a:t>
            </a:r>
          </a:p>
          <a:p>
            <a:pPr marL="0" lvl="0" indent="0" defTabSz="684867"/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Año</a:t>
            </a:r>
            <a:endParaRPr lang="es-CO" dirty="0"/>
          </a:p>
        </p:txBody>
      </p:sp>
      <p:pic>
        <p:nvPicPr>
          <p:cNvPr id="45" name="Picture 2" descr="D:\garistizabal\Home Directory\Dropbox\Untitled-1.pn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44" y="692696"/>
            <a:ext cx="5888636" cy="4634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18 Rectángulo"/>
          <p:cNvSpPr/>
          <p:nvPr/>
        </p:nvSpPr>
        <p:spPr>
          <a:xfrm>
            <a:off x="6876256" y="1484784"/>
            <a:ext cx="198009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CO" sz="2000" b="0" dirty="0">
                <a:solidFill>
                  <a:srgbClr val="0066CC"/>
                </a:solidFill>
                <a:effectLst/>
                <a:latin typeface="+mj-lt"/>
                <a:cs typeface="Segoe UI Semilight 8" pitchFamily="34" charset="0"/>
              </a:rPr>
              <a:t>www.psl.com.co</a:t>
            </a:r>
          </a:p>
        </p:txBody>
      </p:sp>
      <p:pic>
        <p:nvPicPr>
          <p:cNvPr id="50" name="Picture 2" descr="C:\Users\arestrepot\Desktop\logo_PSL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4664"/>
            <a:ext cx="3168158" cy="1769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19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108520" y="-78381"/>
            <a:ext cx="9289032" cy="685500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90101" y="4489044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27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99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02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91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2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6854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naranja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44" y="-1046546"/>
            <a:ext cx="7416531" cy="59766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0395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F57B17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14308" y="4709173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356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40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7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4980"/>
            <a:ext cx="9217024" cy="69629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528" y="5148829"/>
            <a:ext cx="8568952" cy="664797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CO" noProof="0" dirty="0" smtClean="0"/>
              <a:t>Título de Sección</a:t>
            </a:r>
            <a:endParaRPr lang="es-CO" noProof="0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restrepot\Desktop\gris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93" y="-1035496"/>
            <a:ext cx="7413898" cy="5974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71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59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2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verde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40" y="-1072158"/>
            <a:ext cx="7459335" cy="6011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8620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85385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8414552" y="4207718"/>
            <a:ext cx="121679" cy="121647"/>
          </a:xfrm>
          <a:prstGeom prst="rect">
            <a:avLst/>
          </a:prstGeom>
          <a:noFill/>
          <a:ln w="19050">
            <a:solidFill>
              <a:schemeClr val="bg1">
                <a:alpha val="3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3" tIns="34243" rIns="34243" bIns="34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669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00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0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38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92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8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nu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690862" y="1554931"/>
            <a:ext cx="6121498" cy="605908"/>
          </a:xfrm>
          <a:solidFill>
            <a:srgbClr val="0070C0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1</a:t>
            </a:r>
            <a:endParaRPr lang="es-CO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5" hasCustomPrompt="1"/>
          </p:nvPr>
        </p:nvSpPr>
        <p:spPr>
          <a:xfrm>
            <a:off x="1690862" y="2421696"/>
            <a:ext cx="6121498" cy="605908"/>
          </a:xfrm>
          <a:solidFill>
            <a:srgbClr val="F57B17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2</a:t>
            </a:r>
            <a:endParaRPr lang="es-CO" dirty="0"/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16" hasCustomPrompt="1"/>
          </p:nvPr>
        </p:nvSpPr>
        <p:spPr>
          <a:xfrm>
            <a:off x="1690862" y="3288461"/>
            <a:ext cx="6121498" cy="605908"/>
          </a:xfrm>
          <a:solidFill>
            <a:srgbClr val="00B45A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3</a:t>
            </a:r>
            <a:endParaRPr lang="es-CO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1690862" y="4155226"/>
            <a:ext cx="6121498" cy="605908"/>
          </a:xfrm>
          <a:solidFill>
            <a:srgbClr val="00B0F0"/>
          </a:solidFill>
        </p:spPr>
        <p:txBody>
          <a:bodyPr vert="horz" wrap="square" lIns="180000" tIns="108000" rIns="0" bIns="108000" rtlCol="0">
            <a:spAutoFit/>
          </a:bodyPr>
          <a:lstStyle>
            <a:lvl1pPr marL="460375" indent="-460375">
              <a:buNone/>
              <a:defRPr lang="es-CO" baseline="0" dirty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/>
            <a:r>
              <a:rPr lang="es-CO" dirty="0" smtClean="0"/>
              <a:t>Sección 4</a:t>
            </a:r>
            <a:endParaRPr lang="es-CO" dirty="0"/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690862" y="5021992"/>
            <a:ext cx="6121498" cy="605908"/>
          </a:xfrm>
          <a:solidFill>
            <a:srgbClr val="402768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7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azulito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40" y="-868283"/>
            <a:ext cx="7249276" cy="5841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1958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7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45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28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06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0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7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morado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52" y="-777364"/>
            <a:ext cx="7023627" cy="56600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40278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143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4027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409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06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56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75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19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9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azul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69" y="-1035496"/>
            <a:ext cx="7402822" cy="59656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4208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6" r:id="rId2"/>
    <p:sldLayoutId id="2147483774" r:id="rId3"/>
    <p:sldLayoutId id="2147483746" r:id="rId4"/>
    <p:sldLayoutId id="2147483749" r:id="rId5"/>
    <p:sldLayoutId id="2147483750" r:id="rId6"/>
    <p:sldLayoutId id="2147483751" r:id="rId7"/>
    <p:sldLayoutId id="2147483752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lumMod val="75000"/>
              <a:lumOff val="25000"/>
              <a:alpha val="99000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8" r:id="rId2"/>
    <p:sldLayoutId id="2147483778" r:id="rId3"/>
    <p:sldLayoutId id="2147483779" r:id="rId4"/>
    <p:sldLayoutId id="2147483780" r:id="rId5"/>
    <p:sldLayoutId id="2147483781" r:id="rId6"/>
    <p:sldLayoutId id="2147483782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70C0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7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97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F57B17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799" r:id="rId2"/>
    <p:sldLayoutId id="2147483792" r:id="rId3"/>
    <p:sldLayoutId id="2147483793" r:id="rId4"/>
    <p:sldLayoutId id="2147483794" r:id="rId5"/>
    <p:sldLayoutId id="2147483795" r:id="rId6"/>
    <p:sldLayoutId id="2147483796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B45A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B0F0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4027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99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402768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1875" y="4161695"/>
            <a:ext cx="4268788" cy="498598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8380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5656933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smtClean="0"/>
              <a:t>Tratemos de evitar LIKE con </a:t>
            </a:r>
            <a:r>
              <a:rPr lang="es-CO" sz="1800" dirty="0" err="1" smtClean="0"/>
              <a:t>wildcards</a:t>
            </a:r>
            <a:r>
              <a:rPr lang="es-CO" sz="1800" dirty="0" smtClean="0"/>
              <a:t> a ambos lados. De ser posible, solo usemos </a:t>
            </a:r>
            <a:r>
              <a:rPr lang="es-CO" sz="1800" dirty="0" err="1" smtClean="0"/>
              <a:t>wildcards</a:t>
            </a:r>
            <a:r>
              <a:rPr lang="es-CO" sz="1800" dirty="0" smtClean="0"/>
              <a:t> al final, para que los índices puedan ser mejor usados.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smtClean="0"/>
              <a:t>Ejemplo: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n-US" sz="2000" dirty="0"/>
              <a:t>SELECT [</a:t>
            </a:r>
            <a:r>
              <a:rPr lang="en-US" sz="2000" dirty="0" err="1"/>
              <a:t>first_name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    ,[</a:t>
            </a:r>
            <a:r>
              <a:rPr lang="en-US" sz="2000" dirty="0" err="1"/>
              <a:t>last_name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FROM [</a:t>
            </a:r>
            <a:r>
              <a:rPr lang="en-US" sz="2000" dirty="0" err="1"/>
              <a:t>elitemovie_reports</a:t>
            </a:r>
            <a:r>
              <a:rPr lang="en-US" sz="2000" dirty="0"/>
              <a:t>].[</a:t>
            </a:r>
            <a:r>
              <a:rPr lang="en-US" sz="2000" dirty="0" err="1"/>
              <a:t>dbo</a:t>
            </a:r>
            <a:r>
              <a:rPr lang="en-US" sz="2000" dirty="0"/>
              <a:t>].[user] WHERE </a:t>
            </a:r>
            <a:r>
              <a:rPr lang="en-US" sz="2000" dirty="0" err="1"/>
              <a:t>identification_string</a:t>
            </a:r>
            <a:r>
              <a:rPr lang="en-US" sz="2000" dirty="0"/>
              <a:t> LIKE '1036604%'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[</a:t>
            </a:r>
            <a:r>
              <a:rPr lang="en-US" sz="2000" dirty="0" err="1"/>
              <a:t>first_name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    ,[</a:t>
            </a:r>
            <a:r>
              <a:rPr lang="en-US" sz="2000" dirty="0" err="1"/>
              <a:t>last_name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FROM [</a:t>
            </a:r>
            <a:r>
              <a:rPr lang="en-US" sz="2000" dirty="0" err="1"/>
              <a:t>elitemovie_reports</a:t>
            </a:r>
            <a:r>
              <a:rPr lang="en-US" sz="2000" dirty="0"/>
              <a:t>].[</a:t>
            </a:r>
            <a:r>
              <a:rPr lang="en-US" sz="2000" dirty="0" err="1"/>
              <a:t>dbo</a:t>
            </a:r>
            <a:r>
              <a:rPr lang="en-US" sz="2000" dirty="0"/>
              <a:t>].[user] WHERE </a:t>
            </a:r>
            <a:r>
              <a:rPr lang="en-US" sz="2000" dirty="0" err="1"/>
              <a:t>identification_string</a:t>
            </a:r>
            <a:r>
              <a:rPr lang="en-US" sz="2000" dirty="0"/>
              <a:t> LIKE '%1036604</a:t>
            </a:r>
            <a:r>
              <a:rPr lang="en-US" sz="2000" dirty="0" smtClean="0"/>
              <a:t>%‘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Prefiera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 LIKE  </a:t>
            </a:r>
            <a:r>
              <a:rPr lang="en-US" sz="2000" dirty="0" err="1" smtClean="0"/>
              <a:t>funciones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SUBSTRING,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sea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err="1" smtClean="0"/>
              <a:t>Like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99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2991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   CREATE TABLE Bugs (</a:t>
            </a:r>
          </a:p>
          <a:p>
            <a:pPr marL="0" indent="0">
              <a:buNone/>
            </a:pPr>
            <a:r>
              <a:rPr lang="en-US" sz="1800" dirty="0"/>
              <a:t>      </a:t>
            </a:r>
            <a:r>
              <a:rPr lang="en-US" sz="1800" dirty="0" err="1"/>
              <a:t>bug_id</a:t>
            </a:r>
            <a:r>
              <a:rPr lang="en-US" sz="1800" dirty="0"/>
              <a:t> SERIAL PRIMARY KEY,</a:t>
            </a:r>
          </a:p>
          <a:p>
            <a:pPr marL="0" indent="0">
              <a:buNone/>
            </a:pPr>
            <a:r>
              <a:rPr lang="en-US" sz="1800" dirty="0"/>
              <a:t>      </a:t>
            </a:r>
            <a:r>
              <a:rPr lang="en-US" sz="1800" dirty="0" err="1"/>
              <a:t>date_reported</a:t>
            </a:r>
            <a:r>
              <a:rPr lang="en-US" sz="1800" dirty="0"/>
              <a:t> DATE NOT NULL,</a:t>
            </a:r>
          </a:p>
          <a:p>
            <a:pPr marL="0" indent="0">
              <a:buNone/>
            </a:pPr>
            <a:r>
              <a:rPr lang="en-US" sz="1800" dirty="0"/>
              <a:t>      summary       VARCHAR(80) NOT NULL,</a:t>
            </a:r>
          </a:p>
          <a:p>
            <a:pPr marL="0" indent="0">
              <a:buNone/>
            </a:pPr>
            <a:r>
              <a:rPr lang="en-US" sz="1800" dirty="0"/>
              <a:t>      status        VARCHAR(10) NOT NULL,</a:t>
            </a:r>
          </a:p>
          <a:p>
            <a:pPr marL="0" indent="0">
              <a:buNone/>
            </a:pPr>
            <a:r>
              <a:rPr lang="en-US" sz="1800" dirty="0"/>
              <a:t>      hours         NUMERIC(9,2), </a:t>
            </a:r>
          </a:p>
          <a:p>
            <a:pPr marL="0" indent="0">
              <a:buNone/>
            </a:pPr>
            <a:r>
              <a:rPr lang="en-US" sz="1800" dirty="0"/>
              <a:t> 1»   INDEX (</a:t>
            </a:r>
            <a:r>
              <a:rPr lang="en-US" sz="1800" dirty="0" err="1"/>
              <a:t>bug_id</a:t>
            </a:r>
            <a:r>
              <a:rPr lang="en-US" sz="1800" dirty="0"/>
              <a:t>), </a:t>
            </a:r>
          </a:p>
          <a:p>
            <a:pPr marL="0" indent="0">
              <a:buNone/>
            </a:pPr>
            <a:r>
              <a:rPr lang="en-US" sz="1800" dirty="0"/>
              <a:t> 2»   INDEX (summary), </a:t>
            </a:r>
          </a:p>
          <a:p>
            <a:pPr marL="0" indent="0">
              <a:buNone/>
            </a:pPr>
            <a:r>
              <a:rPr lang="en-US" sz="1800" dirty="0"/>
              <a:t> 3»   INDEX (hours), </a:t>
            </a:r>
          </a:p>
          <a:p>
            <a:pPr marL="0" indent="0">
              <a:buNone/>
            </a:pPr>
            <a:r>
              <a:rPr lang="en-US" sz="1800" dirty="0"/>
              <a:t> 4»   INDEX (</a:t>
            </a:r>
            <a:r>
              <a:rPr lang="en-US" sz="1800" dirty="0" err="1"/>
              <a:t>bug_id</a:t>
            </a:r>
            <a:r>
              <a:rPr lang="en-US" sz="1800" dirty="0"/>
              <a:t>, </a:t>
            </a:r>
            <a:r>
              <a:rPr lang="en-US" sz="1800" dirty="0" err="1"/>
              <a:t>date_reported</a:t>
            </a:r>
            <a:r>
              <a:rPr lang="en-US" sz="1800" dirty="0"/>
              <a:t>, status)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Cuando los índices no ayudan…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1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1966692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smtClean="0"/>
              <a:t>Si tenemos una columna que indica todos los papás de un nodo, separados por coma: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1,2,4,5,7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Es muy complicado realizar índices sobre este tipo de columnas. Prefiera normalizar.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Volvamos al tema de los comentarios…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2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3773341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smtClean="0"/>
              <a:t>Mapeo objeto-relacional.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Se basa en el concepto de </a:t>
            </a:r>
            <a:r>
              <a:rPr lang="es-CO" sz="1800" dirty="0" err="1" smtClean="0"/>
              <a:t>POJOs</a:t>
            </a:r>
            <a:r>
              <a:rPr lang="es-CO" sz="1800" dirty="0" smtClean="0"/>
              <a:t> (</a:t>
            </a:r>
            <a:r>
              <a:rPr lang="es-CO" sz="1800" dirty="0" err="1" smtClean="0"/>
              <a:t>Plain</a:t>
            </a:r>
            <a:r>
              <a:rPr lang="es-CO" sz="1800" dirty="0" smtClean="0"/>
              <a:t> Old Java </a:t>
            </a:r>
            <a:r>
              <a:rPr lang="es-CO" sz="1800" dirty="0" err="1" smtClean="0"/>
              <a:t>Object</a:t>
            </a:r>
            <a:r>
              <a:rPr lang="es-CO" sz="1800" dirty="0" smtClean="0"/>
              <a:t>), objetos con atributos y </a:t>
            </a:r>
            <a:r>
              <a:rPr lang="es-CO" sz="1800" dirty="0" err="1" smtClean="0"/>
              <a:t>getters</a:t>
            </a:r>
            <a:r>
              <a:rPr lang="es-CO" sz="1800" dirty="0" smtClean="0"/>
              <a:t> y </a:t>
            </a:r>
            <a:r>
              <a:rPr lang="es-CO" sz="1800" dirty="0" err="1" smtClean="0"/>
              <a:t>setters</a:t>
            </a:r>
            <a:r>
              <a:rPr lang="es-CO" sz="1800" dirty="0" smtClean="0"/>
              <a:t>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Permite aprovechar las ventajas de la programación orientada a objetos mientras se </a:t>
            </a:r>
            <a:r>
              <a:rPr lang="es-CO" sz="1800" dirty="0" err="1" smtClean="0"/>
              <a:t>interactua</a:t>
            </a:r>
            <a:r>
              <a:rPr lang="es-CO" sz="1800" dirty="0" smtClean="0"/>
              <a:t> con los motores de bases de datos.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smtClean="0"/>
              <a:t>JPA es un estándar (Conjunto de anotaciones, interfaces, etc.) que es implementado por diferentes tecnologías (</a:t>
            </a:r>
            <a:r>
              <a:rPr lang="es-CO" sz="1800" dirty="0" err="1"/>
              <a:t>H</a:t>
            </a:r>
            <a:r>
              <a:rPr lang="es-CO" sz="1800" dirty="0" err="1" smtClean="0"/>
              <a:t>ibernate</a:t>
            </a:r>
            <a:r>
              <a:rPr lang="es-CO" sz="1800" dirty="0" smtClean="0"/>
              <a:t>, </a:t>
            </a:r>
            <a:r>
              <a:rPr lang="es-CO" sz="1800" dirty="0" err="1" smtClean="0"/>
              <a:t>toplink</a:t>
            </a:r>
            <a:r>
              <a:rPr lang="es-CO" sz="1800" dirty="0" smtClean="0"/>
              <a:t>, </a:t>
            </a:r>
            <a:r>
              <a:rPr lang="es-CO" sz="1800" dirty="0" err="1" smtClean="0"/>
              <a:t>eclipselink</a:t>
            </a:r>
            <a:r>
              <a:rPr lang="es-CO" sz="1800" dirty="0" smtClean="0"/>
              <a:t>, etc.)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Introducción a JPA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05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3219343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smtClean="0"/>
              <a:t>Entidad: Usualmente es una clase Java que “mapea” a una tabla en un modelo relacional. Los atributos suelen mapear a columnas de las tablas, y las instancias de esta clase mapean a filas de la tabla.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Anotaciones básicas: @</a:t>
            </a:r>
            <a:r>
              <a:rPr lang="es-CO" sz="1800" dirty="0" err="1" smtClean="0"/>
              <a:t>Entity</a:t>
            </a:r>
            <a:r>
              <a:rPr lang="es-CO" sz="1800" dirty="0" smtClean="0"/>
              <a:t>, @</a:t>
            </a:r>
            <a:r>
              <a:rPr lang="es-CO" sz="1800" dirty="0" err="1" smtClean="0"/>
              <a:t>Table</a:t>
            </a:r>
            <a:r>
              <a:rPr lang="es-CO" sz="1800" dirty="0" smtClean="0"/>
              <a:t>, @</a:t>
            </a:r>
            <a:r>
              <a:rPr lang="es-CO" sz="1800" dirty="0" err="1" smtClean="0"/>
              <a:t>Column</a:t>
            </a:r>
            <a:r>
              <a:rPr lang="es-CO" sz="1800" dirty="0" smtClean="0"/>
              <a:t>, @Id, @</a:t>
            </a:r>
            <a:r>
              <a:rPr lang="es-CO" sz="1800" dirty="0" err="1" smtClean="0"/>
              <a:t>Enumerated</a:t>
            </a:r>
            <a:r>
              <a:rPr lang="es-CO" sz="1800" dirty="0" smtClean="0"/>
              <a:t>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Existe una sintaxis para realizar los </a:t>
            </a:r>
            <a:r>
              <a:rPr lang="es-CO" sz="1800" dirty="0" err="1" smtClean="0"/>
              <a:t>queries</a:t>
            </a:r>
            <a:r>
              <a:rPr lang="es-CO" sz="1800" dirty="0" smtClean="0"/>
              <a:t>, llamado JPQL.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Elementos fundamentales en JPA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85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5712333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smtClean="0"/>
              <a:t>JPA Soporta relaciones 1-N y N-M por medio de colecciones como atributos de las entidades. La implementación de JPA realiza el “</a:t>
            </a:r>
            <a:r>
              <a:rPr lang="es-CO" sz="1800" dirty="0" err="1" smtClean="0"/>
              <a:t>join</a:t>
            </a:r>
            <a:r>
              <a:rPr lang="es-CO" sz="1800" dirty="0" smtClean="0"/>
              <a:t>” en lugar de uno mismo.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Existen algunos conceptos alrededor de las anotaciones:</a:t>
            </a:r>
          </a:p>
          <a:p>
            <a:pPr marL="0" indent="0">
              <a:buNone/>
            </a:pPr>
            <a:endParaRPr lang="es-CO" sz="1800" dirty="0"/>
          </a:p>
          <a:p>
            <a:pPr>
              <a:buFontTx/>
              <a:buChar char="-"/>
            </a:pPr>
            <a:r>
              <a:rPr lang="es-CO" sz="1800" dirty="0" smtClean="0"/>
              <a:t>Cascada</a:t>
            </a:r>
          </a:p>
          <a:p>
            <a:pPr>
              <a:buFontTx/>
              <a:buChar char="-"/>
            </a:pPr>
            <a:r>
              <a:rPr lang="es-CO" sz="1800" dirty="0" err="1" smtClean="0"/>
              <a:t>Orphan</a:t>
            </a:r>
            <a:endParaRPr lang="es-CO" sz="1800" dirty="0" smtClean="0"/>
          </a:p>
          <a:p>
            <a:pPr>
              <a:buFontTx/>
              <a:buChar char="-"/>
            </a:pPr>
            <a:r>
              <a:rPr lang="es-CO" sz="1800" dirty="0" err="1" smtClean="0"/>
              <a:t>Lazy</a:t>
            </a:r>
            <a:r>
              <a:rPr lang="es-CO" sz="1800" dirty="0" smtClean="0"/>
              <a:t>/</a:t>
            </a:r>
            <a:r>
              <a:rPr lang="es-CO" sz="1800" dirty="0" err="1" smtClean="0"/>
              <a:t>Eager</a:t>
            </a:r>
            <a:endParaRPr lang="es-CO" sz="1800" dirty="0" smtClean="0"/>
          </a:p>
          <a:p>
            <a:pPr>
              <a:buFontTx/>
              <a:buChar char="-"/>
            </a:pPr>
            <a:r>
              <a:rPr lang="es-CO" sz="1800" dirty="0" err="1" smtClean="0"/>
              <a:t>Order</a:t>
            </a:r>
            <a:r>
              <a:rPr lang="es-CO" sz="1800" dirty="0" smtClean="0"/>
              <a:t> </a:t>
            </a:r>
            <a:r>
              <a:rPr lang="es-CO" sz="1800" dirty="0" err="1" smtClean="0"/>
              <a:t>By</a:t>
            </a:r>
            <a:r>
              <a:rPr lang="es-CO" sz="1800" dirty="0" smtClean="0"/>
              <a:t> en la colección.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Las colecciones que generalmente se usan son: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Mapas</a:t>
            </a:r>
          </a:p>
          <a:p>
            <a:pPr marL="0" indent="0">
              <a:buNone/>
            </a:pPr>
            <a:r>
              <a:rPr lang="es-CO" sz="1800" dirty="0" smtClean="0"/>
              <a:t>Listas</a:t>
            </a:r>
          </a:p>
          <a:p>
            <a:pPr marL="0" indent="0">
              <a:buNone/>
            </a:pPr>
            <a:r>
              <a:rPr lang="es-CO" sz="1800" dirty="0" smtClean="0"/>
              <a:t>Sets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Relaciones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19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4244239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smtClean="0"/>
              <a:t>Data </a:t>
            </a:r>
            <a:r>
              <a:rPr lang="es-CO" sz="1800" dirty="0" err="1" smtClean="0"/>
              <a:t>Source</a:t>
            </a: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err="1" smtClean="0"/>
              <a:t>Entity</a:t>
            </a:r>
            <a:r>
              <a:rPr lang="es-CO" sz="1800" dirty="0" smtClean="0"/>
              <a:t> Manager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err="1" smtClean="0"/>
              <a:t>Entity</a:t>
            </a:r>
            <a:r>
              <a:rPr lang="es-CO" sz="1800" dirty="0" smtClean="0"/>
              <a:t> Manager Factory</a:t>
            </a:r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smtClean="0"/>
              <a:t>@</a:t>
            </a:r>
            <a:r>
              <a:rPr lang="es-CO" sz="1800" dirty="0" err="1" smtClean="0"/>
              <a:t>PersistenceContext</a:t>
            </a: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Elementos de Configuración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20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3330142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smtClean="0"/>
              <a:t>DAO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1800" dirty="0" err="1" smtClean="0"/>
              <a:t>PersistenceService</a:t>
            </a: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r>
              <a:rPr lang="es-CO" sz="1800" dirty="0" err="1" smtClean="0"/>
              <a:t>Repositories</a:t>
            </a: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Patrones de Diseño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86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892552"/>
          </a:xfrm>
        </p:spPr>
        <p:txBody>
          <a:bodyPr/>
          <a:lstStyle/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Herencia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53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3921073"/>
          </a:xfrm>
        </p:spPr>
        <p:txBody>
          <a:bodyPr/>
          <a:lstStyle/>
          <a:p>
            <a:r>
              <a:rPr lang="es-ES" dirty="0" smtClean="0"/>
              <a:t>Obtiene datos innecesarios, lo que sube el tráfico de tu aplicación.</a:t>
            </a:r>
          </a:p>
          <a:p>
            <a:r>
              <a:rPr lang="es-ES" dirty="0" smtClean="0"/>
              <a:t>Evita usar índices que incluyen algunas de las columnas, no otras.</a:t>
            </a:r>
          </a:p>
          <a:p>
            <a:r>
              <a:rPr lang="es-ES" dirty="0" smtClean="0"/>
              <a:t>Algunas aplicaciones pueden fallar si se cambia el orden de las columnas obtenidas.</a:t>
            </a:r>
          </a:p>
          <a:p>
            <a:endParaRPr lang="es-ES" dirty="0" smtClean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Evitar </a:t>
            </a:r>
            <a:r>
              <a:rPr lang="es-CO" dirty="0" err="1" smtClean="0"/>
              <a:t>Select</a:t>
            </a:r>
            <a:r>
              <a:rPr lang="es-CO" dirty="0" smtClean="0"/>
              <a:t> *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50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4610493"/>
          </a:xfrm>
        </p:spPr>
        <p:txBody>
          <a:bodyPr/>
          <a:lstStyle/>
          <a:p>
            <a:r>
              <a:rPr lang="es-ES" dirty="0" smtClean="0"/>
              <a:t>Generalmente </a:t>
            </a:r>
            <a:r>
              <a:rPr lang="es-ES" dirty="0" err="1" smtClean="0"/>
              <a:t>Exists</a:t>
            </a:r>
            <a:r>
              <a:rPr lang="es-ES" dirty="0" smtClean="0"/>
              <a:t> tiene mejor rendimiento que IN. Un IN generalmente procesa todo el </a:t>
            </a:r>
            <a:r>
              <a:rPr lang="es-ES" dirty="0" err="1" smtClean="0"/>
              <a:t>subquery</a:t>
            </a:r>
            <a:r>
              <a:rPr lang="es-ES" dirty="0" smtClean="0"/>
              <a:t> para luego comparar, mientras que </a:t>
            </a:r>
            <a:r>
              <a:rPr lang="es-ES" dirty="0" err="1" smtClean="0"/>
              <a:t>Exist</a:t>
            </a:r>
            <a:r>
              <a:rPr lang="es-ES" dirty="0" smtClean="0"/>
              <a:t> sale a la primera ocurrencia.</a:t>
            </a:r>
          </a:p>
          <a:p>
            <a:endParaRPr lang="es-ES" dirty="0"/>
          </a:p>
          <a:p>
            <a:r>
              <a:rPr lang="es-ES" dirty="0" smtClean="0"/>
              <a:t>Los </a:t>
            </a:r>
            <a:r>
              <a:rPr lang="es-ES" dirty="0" err="1" smtClean="0"/>
              <a:t>Joins</a:t>
            </a:r>
            <a:r>
              <a:rPr lang="es-ES" dirty="0" smtClean="0"/>
              <a:t> permiten hacer algo similar en ocasiones, y además provee una flexibilidad extra que es muy útil. (El optimizador encuentra un método útil).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err="1" smtClean="0"/>
              <a:t>Exists</a:t>
            </a:r>
            <a:r>
              <a:rPr lang="es-CO" dirty="0" smtClean="0"/>
              <a:t> vs IN vs JOIN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5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5841599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SELECT  *</a:t>
            </a:r>
          </a:p>
          <a:p>
            <a:pPr marL="0" indent="0">
              <a:buNone/>
            </a:pPr>
            <a:r>
              <a:rPr lang="es-ES" sz="2000" dirty="0"/>
              <a:t>FROM    </a:t>
            </a:r>
            <a:r>
              <a:rPr lang="es-ES" sz="2000" dirty="0" err="1"/>
              <a:t>tableA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WHERE   tableA.id IN (SELECT tableB.id FROM </a:t>
            </a:r>
            <a:r>
              <a:rPr lang="es-ES" sz="2000" dirty="0" err="1"/>
              <a:t>tableB</a:t>
            </a:r>
            <a:r>
              <a:rPr lang="es-ES" sz="2000" dirty="0"/>
              <a:t> WHERE </a:t>
            </a:r>
            <a:r>
              <a:rPr lang="es-ES" sz="2000" dirty="0" err="1"/>
              <a:t>title</a:t>
            </a:r>
            <a:r>
              <a:rPr lang="es-ES" sz="2000" dirty="0"/>
              <a:t> = '</a:t>
            </a:r>
            <a:r>
              <a:rPr lang="es-ES" sz="2000" dirty="0" err="1"/>
              <a:t>Analyst</a:t>
            </a:r>
            <a:r>
              <a:rPr lang="es-ES" sz="2000" dirty="0"/>
              <a:t>');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SELECT  *</a:t>
            </a:r>
          </a:p>
          <a:p>
            <a:pPr marL="0" indent="0">
              <a:buNone/>
            </a:pPr>
            <a:r>
              <a:rPr lang="es-ES" sz="2000" dirty="0"/>
              <a:t>FROM    </a:t>
            </a:r>
            <a:r>
              <a:rPr lang="es-ES" sz="2000" dirty="0" err="1"/>
              <a:t>tableA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WHERE   EXISTS (SELECT 1 FROM </a:t>
            </a:r>
            <a:r>
              <a:rPr lang="es-ES" sz="2000" dirty="0" err="1"/>
              <a:t>tableB</a:t>
            </a:r>
            <a:r>
              <a:rPr lang="es-ES" sz="2000" dirty="0"/>
              <a:t> WHERE </a:t>
            </a:r>
            <a:r>
              <a:rPr lang="es-ES" sz="2000" dirty="0" err="1"/>
              <a:t>title</a:t>
            </a:r>
            <a:r>
              <a:rPr lang="es-ES" sz="2000" dirty="0"/>
              <a:t> = '</a:t>
            </a:r>
            <a:r>
              <a:rPr lang="es-ES" sz="2000" dirty="0" err="1"/>
              <a:t>Analyst</a:t>
            </a:r>
            <a:r>
              <a:rPr lang="es-ES" sz="2000" dirty="0"/>
              <a:t>' AND tableA.id = tableB.id);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SELECT  *</a:t>
            </a:r>
          </a:p>
          <a:p>
            <a:pPr marL="0" indent="0">
              <a:buNone/>
            </a:pPr>
            <a:r>
              <a:rPr lang="es-ES" sz="2000" dirty="0"/>
              <a:t>FROM    </a:t>
            </a:r>
            <a:r>
              <a:rPr lang="es-ES" sz="2000" dirty="0" err="1"/>
              <a:t>tableA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JOIN    </a:t>
            </a:r>
            <a:r>
              <a:rPr lang="es-ES" sz="2000" dirty="0" err="1"/>
              <a:t>tableB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    ON  tableA.id = tableB.id</a:t>
            </a:r>
          </a:p>
          <a:p>
            <a:pPr marL="0" indent="0">
              <a:buNone/>
            </a:pPr>
            <a:r>
              <a:rPr lang="es-ES" sz="2000" dirty="0"/>
              <a:t>WHERE   </a:t>
            </a:r>
            <a:r>
              <a:rPr lang="es-ES" sz="2000" dirty="0" err="1"/>
              <a:t>tableB.title</a:t>
            </a:r>
            <a:r>
              <a:rPr lang="es-ES" sz="2000" dirty="0"/>
              <a:t> = '</a:t>
            </a:r>
            <a:r>
              <a:rPr lang="es-ES" sz="2000" dirty="0" err="1"/>
              <a:t>Analyst</a:t>
            </a:r>
            <a:r>
              <a:rPr lang="es-ES" sz="2000" dirty="0"/>
              <a:t>';</a:t>
            </a:r>
            <a:endParaRPr lang="es-ES" sz="2000" dirty="0" smtClean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err="1" smtClean="0"/>
              <a:t>Exists</a:t>
            </a:r>
            <a:r>
              <a:rPr lang="es-CO" dirty="0" smtClean="0"/>
              <a:t> vs IN vs JOIN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760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4395049"/>
          </a:xfrm>
        </p:spPr>
        <p:txBody>
          <a:bodyPr/>
          <a:lstStyle/>
          <a:p>
            <a:r>
              <a:rPr lang="es-ES" dirty="0" smtClean="0"/>
              <a:t>En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joins</a:t>
            </a:r>
            <a:r>
              <a:rPr lang="es-ES" dirty="0" smtClean="0"/>
              <a:t>, como ya sabemos, el motor de BD optimiza y encuentra en qué orden se ejecutan los </a:t>
            </a:r>
            <a:r>
              <a:rPr lang="es-ES" dirty="0" err="1" smtClean="0"/>
              <a:t>Joins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posible forzar un Orden.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Sin embargo, en </a:t>
            </a:r>
            <a:r>
              <a:rPr lang="es-ES" dirty="0" err="1" smtClean="0"/>
              <a:t>outer</a:t>
            </a:r>
            <a:r>
              <a:rPr lang="es-ES" dirty="0" smtClean="0"/>
              <a:t> </a:t>
            </a:r>
            <a:r>
              <a:rPr lang="es-ES" dirty="0" err="1" smtClean="0"/>
              <a:t>joins</a:t>
            </a:r>
            <a:r>
              <a:rPr lang="es-ES" dirty="0" smtClean="0"/>
              <a:t> es necesario definir el </a:t>
            </a:r>
            <a:r>
              <a:rPr lang="es-ES" dirty="0" err="1" smtClean="0"/>
              <a:t>órden</a:t>
            </a:r>
            <a:r>
              <a:rPr lang="es-ES" dirty="0" smtClean="0"/>
              <a:t> adecuadamente.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Orden de tablas en </a:t>
            </a:r>
            <a:r>
              <a:rPr lang="es-CO" dirty="0" err="1" smtClean="0"/>
              <a:t>Joins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28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4693593"/>
          </a:xfrm>
        </p:spPr>
        <p:txBody>
          <a:bodyPr/>
          <a:lstStyle/>
          <a:p>
            <a:r>
              <a:rPr lang="es-ES" dirty="0" smtClean="0"/>
              <a:t>Prefiera usar </a:t>
            </a:r>
            <a:r>
              <a:rPr lang="es-ES" dirty="0" err="1" smtClean="0"/>
              <a:t>Exists</a:t>
            </a:r>
            <a:r>
              <a:rPr lang="es-ES" dirty="0" smtClean="0"/>
              <a:t> y no </a:t>
            </a:r>
            <a:r>
              <a:rPr lang="es-ES" dirty="0" err="1" smtClean="0"/>
              <a:t>Count</a:t>
            </a:r>
            <a:r>
              <a:rPr lang="es-ES" dirty="0" smtClean="0"/>
              <a:t> para verificar si un registro existe.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Ejemplo: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n-US" sz="1800" dirty="0"/>
              <a:t>IF (SELECT COUNT(1) FROM PEOPLE WHERE FIRST_NAME LIKE '%JUAN%') &gt; 0 PRINT 'YES'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EXISTS(SELECT FIRST_NAME FROM people WHERE FIRST_NAME LIKE '%JUAN%')</a:t>
            </a:r>
          </a:p>
          <a:p>
            <a:pPr marL="0" indent="0">
              <a:buNone/>
            </a:pPr>
            <a:r>
              <a:rPr lang="en-US" sz="1800" dirty="0"/>
              <a:t>    PRINT 'YES'</a:t>
            </a:r>
            <a:endParaRPr lang="es-ES" sz="1800" dirty="0" smtClean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err="1" smtClean="0"/>
              <a:t>Count</a:t>
            </a:r>
            <a:r>
              <a:rPr lang="es-CO" dirty="0" smtClean="0"/>
              <a:t> vs </a:t>
            </a:r>
            <a:r>
              <a:rPr lang="es-CO" dirty="0" err="1" smtClean="0"/>
              <a:t>Exists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445968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SELECT </a:t>
            </a:r>
            <a:r>
              <a:rPr lang="en-US" sz="1800" dirty="0" err="1"/>
              <a:t>c.Name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c.City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   (SELECT </a:t>
            </a:r>
            <a:r>
              <a:rPr lang="en-US" sz="1800" dirty="0" err="1"/>
              <a:t>CompanyName</a:t>
            </a:r>
            <a:r>
              <a:rPr lang="en-US" sz="1800" dirty="0"/>
              <a:t> FROM Company WHERE ID = </a:t>
            </a:r>
            <a:r>
              <a:rPr lang="en-US" sz="1800" dirty="0" err="1"/>
              <a:t>c.CompanyID</a:t>
            </a:r>
            <a:r>
              <a:rPr lang="en-US" sz="1800" dirty="0"/>
              <a:t>) AS </a:t>
            </a:r>
            <a:r>
              <a:rPr lang="en-US" sz="1800" dirty="0" err="1"/>
              <a:t>CompanyName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FROM Customer c</a:t>
            </a:r>
            <a:endParaRPr lang="es-ES" dirty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dirty="0" err="1" smtClean="0"/>
              <a:t>Ó</a:t>
            </a:r>
            <a:endParaRPr lang="es-CO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SELECT </a:t>
            </a:r>
            <a:r>
              <a:rPr lang="en-US" sz="2000" dirty="0" err="1"/>
              <a:t>c.Name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c.City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co.CompanyName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FROM Customer c </a:t>
            </a:r>
          </a:p>
          <a:p>
            <a:pPr marL="0" indent="0">
              <a:buNone/>
            </a:pPr>
            <a:r>
              <a:rPr lang="en-US" sz="2000" dirty="0"/>
              <a:t>	LEFT JOIN Company co</a:t>
            </a:r>
          </a:p>
          <a:p>
            <a:pPr marL="0" indent="0">
              <a:buNone/>
            </a:pPr>
            <a:r>
              <a:rPr lang="en-US" sz="2000" dirty="0"/>
              <a:t>		ON </a:t>
            </a:r>
            <a:r>
              <a:rPr lang="en-US" sz="2000" dirty="0" err="1"/>
              <a:t>c.CompanyID</a:t>
            </a:r>
            <a:r>
              <a:rPr lang="en-US" sz="2000" dirty="0"/>
              <a:t> = </a:t>
            </a:r>
            <a:r>
              <a:rPr lang="en-US" sz="2000" dirty="0" err="1"/>
              <a:t>co.CompanyID</a:t>
            </a:r>
            <a:endParaRPr lang="es-CO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err="1" smtClean="0"/>
              <a:t>Queries</a:t>
            </a:r>
            <a:r>
              <a:rPr lang="es-CO" dirty="0" smtClean="0"/>
              <a:t> correlacionados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97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452123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smtClean="0"/>
              <a:t>* from </a:t>
            </a:r>
            <a:r>
              <a:rPr lang="en-US" sz="1800" dirty="0"/>
              <a:t>Customer </a:t>
            </a:r>
            <a:r>
              <a:rPr lang="en-US" sz="1800" dirty="0" smtClean="0"/>
              <a:t>where </a:t>
            </a:r>
            <a:r>
              <a:rPr lang="en-US" sz="1800" dirty="0"/>
              <a:t>YEAR(</a:t>
            </a:r>
            <a:r>
              <a:rPr lang="en-US" sz="1800" dirty="0" err="1"/>
              <a:t>AccountCreatedOn</a:t>
            </a:r>
            <a:r>
              <a:rPr lang="en-US" sz="1800" dirty="0"/>
              <a:t>) == 2005 </a:t>
            </a:r>
          </a:p>
          <a:p>
            <a:pPr marL="0" indent="0">
              <a:buNone/>
            </a:pPr>
            <a:r>
              <a:rPr lang="en-US" sz="1800" dirty="0"/>
              <a:t>and  MONTH(</a:t>
            </a:r>
            <a:r>
              <a:rPr lang="en-US" sz="1800" dirty="0" err="1"/>
              <a:t>AccountCreatedOn</a:t>
            </a:r>
            <a:r>
              <a:rPr lang="en-US" sz="1800" dirty="0"/>
              <a:t>) = 6 </a:t>
            </a:r>
            <a:endParaRPr lang="en-US" sz="1800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Mejor:</a:t>
            </a:r>
            <a:endParaRPr lang="es-CO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smtClean="0"/>
              <a:t>* From </a:t>
            </a:r>
            <a:r>
              <a:rPr lang="en-US" sz="2000" dirty="0"/>
              <a:t>Customer </a:t>
            </a:r>
            <a:r>
              <a:rPr lang="en-US" sz="2000" dirty="0" smtClean="0"/>
              <a:t> Where </a:t>
            </a:r>
            <a:r>
              <a:rPr lang="en-US" sz="2000" dirty="0" err="1"/>
              <a:t>AccountCreatedOn</a:t>
            </a:r>
            <a:r>
              <a:rPr lang="en-US" sz="2000" dirty="0"/>
              <a:t> between '6/1/2005' </a:t>
            </a:r>
          </a:p>
          <a:p>
            <a:pPr marL="0" indent="0">
              <a:buNone/>
            </a:pPr>
            <a:r>
              <a:rPr lang="en-US" sz="2000" dirty="0"/>
              <a:t>    and '6/30/2005'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Usar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funciones</a:t>
            </a:r>
            <a:r>
              <a:rPr lang="en-US" sz="2000" dirty="0" smtClean="0"/>
              <a:t> </a:t>
            </a:r>
            <a:r>
              <a:rPr lang="en-US" sz="2000" dirty="0" err="1" smtClean="0"/>
              <a:t>matemáticas</a:t>
            </a:r>
            <a:r>
              <a:rPr lang="en-US" sz="2000" dirty="0" smtClean="0"/>
              <a:t> </a:t>
            </a:r>
            <a:r>
              <a:rPr lang="en-US" sz="2000" dirty="0" err="1" smtClean="0"/>
              <a:t>innecesarias</a:t>
            </a:r>
            <a:r>
              <a:rPr lang="en-US" sz="2000" dirty="0" smtClean="0"/>
              <a:t> </a:t>
            </a:r>
            <a:r>
              <a:rPr lang="en-US" sz="2000" dirty="0" err="1" smtClean="0"/>
              <a:t>también</a:t>
            </a:r>
            <a:r>
              <a:rPr lang="en-US" sz="2000" dirty="0" smtClean="0"/>
              <a:t> </a:t>
            </a:r>
            <a:r>
              <a:rPr lang="en-US" sz="2000" dirty="0" err="1" smtClean="0"/>
              <a:t>puede</a:t>
            </a:r>
            <a:r>
              <a:rPr lang="en-US" sz="2000" dirty="0" smtClean="0"/>
              <a:t> </a:t>
            </a:r>
            <a:r>
              <a:rPr lang="en-US" sz="2000" dirty="0" err="1" smtClean="0"/>
              <a:t>causar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WHERE a + 2 &gt; 7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1107996"/>
          </a:xfrm>
        </p:spPr>
        <p:txBody>
          <a:bodyPr/>
          <a:lstStyle/>
          <a:p>
            <a:r>
              <a:rPr lang="es-CO" dirty="0" smtClean="0"/>
              <a:t>Ejemplos que hacen que índices no funcionen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91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40768"/>
            <a:ext cx="8363938" cy="3043910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smtClean="0"/>
              <a:t>Muchos motores son case </a:t>
            </a:r>
            <a:r>
              <a:rPr lang="es-CO" sz="1800" dirty="0" err="1" smtClean="0"/>
              <a:t>insensitive</a:t>
            </a:r>
            <a:r>
              <a:rPr lang="es-CO" sz="1800" dirty="0" smtClean="0"/>
              <a:t>. Eviten LOWER y UPPER para comparar cuando sea necesario.</a:t>
            </a:r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endParaRPr lang="es-CO" sz="1800" dirty="0" smtClean="0"/>
          </a:p>
          <a:p>
            <a:pPr marL="0" indent="0">
              <a:buNone/>
            </a:pPr>
            <a:endParaRPr lang="es-CO" sz="1800" dirty="0"/>
          </a:p>
          <a:p>
            <a:pPr marL="0" indent="0">
              <a:buNone/>
            </a:pPr>
            <a:r>
              <a:rPr lang="es-CO" sz="2000" dirty="0" smtClean="0"/>
              <a:t>SELECT </a:t>
            </a:r>
            <a:r>
              <a:rPr lang="es-CO" sz="2000" dirty="0"/>
              <a:t>TOP 1000 [id]</a:t>
            </a:r>
          </a:p>
          <a:p>
            <a:pPr marL="0" indent="0">
              <a:buNone/>
            </a:pPr>
            <a:r>
              <a:rPr lang="es-CO" sz="2000" dirty="0"/>
              <a:t>      ,[</a:t>
            </a:r>
            <a:r>
              <a:rPr lang="es-CO" sz="2000" dirty="0" err="1"/>
              <a:t>name</a:t>
            </a:r>
            <a:r>
              <a:rPr lang="es-CO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FROM [</a:t>
            </a:r>
            <a:r>
              <a:rPr lang="en-US" sz="2000" dirty="0" err="1"/>
              <a:t>elitemovie_reports</a:t>
            </a:r>
            <a:r>
              <a:rPr lang="en-US" sz="2000" dirty="0"/>
              <a:t>].[</a:t>
            </a:r>
            <a:r>
              <a:rPr lang="en-US" sz="2000" dirty="0" err="1"/>
              <a:t>dbo</a:t>
            </a:r>
            <a:r>
              <a:rPr lang="en-US" sz="2000" dirty="0"/>
              <a:t>].[country] WHERE name = 'coUNTRY_1'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52928" cy="564257"/>
          </a:xfrm>
        </p:spPr>
        <p:txBody>
          <a:bodyPr/>
          <a:lstStyle/>
          <a:p>
            <a:r>
              <a:rPr lang="es-CO" dirty="0" smtClean="0"/>
              <a:t>Case </a:t>
            </a:r>
            <a:r>
              <a:rPr lang="es-CO" dirty="0" err="1" smtClean="0"/>
              <a:t>Sensitivity</a:t>
            </a:r>
            <a:endParaRPr lang="es-C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 rot="16200000">
            <a:off x="-3119111" y="3223795"/>
            <a:ext cx="6552879" cy="338554"/>
          </a:xfrm>
        </p:spPr>
        <p:txBody>
          <a:bodyPr/>
          <a:lstStyle/>
          <a:p>
            <a:r>
              <a:rPr lang="es-CO" dirty="0" smtClean="0"/>
              <a:t>Pruebas de Integración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28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SL 2013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SL 2013 (Azul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PSL 2013 (Naranja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10393</TotalTime>
  <Words>804</Words>
  <Application>Microsoft Office PowerPoint</Application>
  <PresentationFormat>Presentación en pantalla (4:3)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Segoe UI Semilight 8</vt:lpstr>
      <vt:lpstr>Wingdings</vt:lpstr>
      <vt:lpstr>PSL 2013</vt:lpstr>
      <vt:lpstr>PSL 2013 (Azul)</vt:lpstr>
      <vt:lpstr>PSL 2013 (Naranja)</vt:lpstr>
      <vt:lpstr>PSL 2013 (Verde)</vt:lpstr>
      <vt:lpstr>1_PSL 2013 (Verde)</vt:lpstr>
      <vt:lpstr>2_PSL 2013 (Verde)</vt:lpstr>
      <vt:lpstr>Presentación de PowerPoint</vt:lpstr>
      <vt:lpstr>Evitar Select *</vt:lpstr>
      <vt:lpstr>Exists vs IN vs JOIN</vt:lpstr>
      <vt:lpstr>Exists vs IN vs JOIN</vt:lpstr>
      <vt:lpstr>Orden de tablas en Joins</vt:lpstr>
      <vt:lpstr>Count vs Exists</vt:lpstr>
      <vt:lpstr>Queries correlacionados</vt:lpstr>
      <vt:lpstr>Ejemplos que hacen que índices no funcionen</vt:lpstr>
      <vt:lpstr>Case Sensitivity</vt:lpstr>
      <vt:lpstr>Like</vt:lpstr>
      <vt:lpstr>Cuando los índices no ayudan…</vt:lpstr>
      <vt:lpstr>Volvamos al tema de los comentarios…</vt:lpstr>
      <vt:lpstr>Introducción a JPA</vt:lpstr>
      <vt:lpstr>Elementos fundamentales en JPA</vt:lpstr>
      <vt:lpstr>Relaciones</vt:lpstr>
      <vt:lpstr>Elementos de Configuración</vt:lpstr>
      <vt:lpstr>Patrones de Diseño</vt:lpstr>
      <vt:lpstr>Herencia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Presentaciones PSL 2013</dc:title>
  <dc:creator>Gregorio Aristizabal Escobar</dc:creator>
  <cp:keywords>Version 1.0.0</cp:keywords>
  <cp:lastModifiedBy>sebastian</cp:lastModifiedBy>
  <cp:revision>163</cp:revision>
  <dcterms:created xsi:type="dcterms:W3CDTF">2012-12-16T16:00:41Z</dcterms:created>
  <dcterms:modified xsi:type="dcterms:W3CDTF">2015-04-21T11:35:59Z</dcterms:modified>
</cp:coreProperties>
</file>