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97" r:id="rId3"/>
    <p:sldId id="258" r:id="rId4"/>
    <p:sldId id="263" r:id="rId5"/>
    <p:sldId id="270" r:id="rId6"/>
    <p:sldId id="271" r:id="rId7"/>
    <p:sldId id="285" r:id="rId8"/>
    <p:sldId id="286" r:id="rId9"/>
    <p:sldId id="287" r:id="rId10"/>
    <p:sldId id="278" r:id="rId11"/>
    <p:sldId id="279" r:id="rId12"/>
    <p:sldId id="280" r:id="rId13"/>
    <p:sldId id="281" r:id="rId14"/>
    <p:sldId id="282" r:id="rId15"/>
    <p:sldId id="283" r:id="rId16"/>
    <p:sldId id="284" r:id="rId17"/>
    <p:sldId id="265" r:id="rId18"/>
    <p:sldId id="266" r:id="rId19"/>
    <p:sldId id="267" r:id="rId20"/>
    <p:sldId id="290" r:id="rId21"/>
    <p:sldId id="289" r:id="rId22"/>
    <p:sldId id="288" r:id="rId23"/>
    <p:sldId id="291" r:id="rId24"/>
    <p:sldId id="296" r:id="rId25"/>
    <p:sldId id="295" r:id="rId26"/>
    <p:sldId id="294" r:id="rId27"/>
    <p:sldId id="293" r:id="rId28"/>
    <p:sldId id="292" r:id="rId29"/>
    <p:sldId id="260" r:id="rId30"/>
    <p:sldId id="274" r:id="rId31"/>
    <p:sldId id="276" r:id="rId32"/>
    <p:sldId id="26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1" d="100"/>
          <a:sy n="71"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rol\Downloads\encues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arol\Downloads\encues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arol\Downloads\encues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arol\Downloads\encues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arol\Downloads\encuesta.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sz="2400" b="0" i="0" u="none" strike="noStrike" baseline="0" dirty="0">
                <a:effectLst/>
              </a:rPr>
              <a:t>¿Qué tan seguido exige usted su boleto cuando utiliza una ruta alimentadora?</a:t>
            </a:r>
            <a:r>
              <a:rPr lang="es-MX" sz="2400" b="0" i="0" u="none" strike="noStrike" baseline="0" dirty="0"/>
              <a:t> </a:t>
            </a:r>
            <a:endParaRPr lang="es-MX" sz="24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1"/>
            </a:solidFill>
            <a:ln>
              <a:noFill/>
            </a:ln>
            <a:effectLst/>
            <a:sp3d/>
          </c:spPr>
          <c:invertIfNegative val="0"/>
          <c:val>
            <c:numRef>
              <c:f>Hoja1!$K$9:$N$9</c:f>
              <c:numCache>
                <c:formatCode>General</c:formatCode>
                <c:ptCount val="4"/>
                <c:pt idx="0">
                  <c:v>21</c:v>
                </c:pt>
                <c:pt idx="1">
                  <c:v>15</c:v>
                </c:pt>
                <c:pt idx="2">
                  <c:v>22</c:v>
                </c:pt>
                <c:pt idx="3">
                  <c:v>9</c:v>
                </c:pt>
              </c:numCache>
            </c:numRef>
          </c:val>
          <c:extLst>
            <c:ext xmlns:c16="http://schemas.microsoft.com/office/drawing/2014/chart" uri="{C3380CC4-5D6E-409C-BE32-E72D297353CC}">
              <c16:uniqueId val="{00000000-43CC-4417-AD38-084BD5D158AD}"/>
            </c:ext>
          </c:extLst>
        </c:ser>
        <c:dLbls>
          <c:showLegendKey val="0"/>
          <c:showVal val="0"/>
          <c:showCatName val="0"/>
          <c:showSerName val="0"/>
          <c:showPercent val="0"/>
          <c:showBubbleSize val="0"/>
        </c:dLbls>
        <c:gapWidth val="150"/>
        <c:shape val="box"/>
        <c:axId val="1137315472"/>
        <c:axId val="1142342336"/>
        <c:axId val="0"/>
      </c:bar3DChart>
      <c:catAx>
        <c:axId val="113731547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142342336"/>
        <c:crosses val="autoZero"/>
        <c:auto val="1"/>
        <c:lblAlgn val="ctr"/>
        <c:lblOffset val="100"/>
        <c:noMultiLvlLbl val="0"/>
      </c:catAx>
      <c:valAx>
        <c:axId val="11423423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1373154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sz="2400" b="0" i="0" u="none" strike="noStrike" baseline="0" dirty="0">
                <a:effectLst/>
              </a:rPr>
              <a:t>¿Qué tan seguido le entregan su boleto?</a:t>
            </a:r>
            <a:r>
              <a:rPr lang="es-MX" sz="2400" b="0" i="0" u="none" strike="noStrike" baseline="0" dirty="0"/>
              <a:t> </a:t>
            </a:r>
            <a:endParaRPr lang="es-MX" sz="24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1"/>
            </a:solidFill>
            <a:ln>
              <a:noFill/>
            </a:ln>
            <a:effectLst/>
            <a:sp3d/>
          </c:spPr>
          <c:invertIfNegative val="0"/>
          <c:val>
            <c:numRef>
              <c:f>Hoja1!$K$21:$N$21</c:f>
              <c:numCache>
                <c:formatCode>General</c:formatCode>
                <c:ptCount val="4"/>
                <c:pt idx="0">
                  <c:v>18</c:v>
                </c:pt>
                <c:pt idx="1">
                  <c:v>9</c:v>
                </c:pt>
                <c:pt idx="2">
                  <c:v>29</c:v>
                </c:pt>
                <c:pt idx="3">
                  <c:v>11</c:v>
                </c:pt>
              </c:numCache>
            </c:numRef>
          </c:val>
          <c:extLst>
            <c:ext xmlns:c16="http://schemas.microsoft.com/office/drawing/2014/chart" uri="{C3380CC4-5D6E-409C-BE32-E72D297353CC}">
              <c16:uniqueId val="{00000000-B885-469E-9504-D5457965729A}"/>
            </c:ext>
          </c:extLst>
        </c:ser>
        <c:dLbls>
          <c:showLegendKey val="0"/>
          <c:showVal val="0"/>
          <c:showCatName val="0"/>
          <c:showSerName val="0"/>
          <c:showPercent val="0"/>
          <c:showBubbleSize val="0"/>
        </c:dLbls>
        <c:gapWidth val="150"/>
        <c:shape val="box"/>
        <c:axId val="998164672"/>
        <c:axId val="940008464"/>
        <c:axId val="0"/>
      </c:bar3DChart>
      <c:catAx>
        <c:axId val="998164672"/>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940008464"/>
        <c:crosses val="autoZero"/>
        <c:auto val="1"/>
        <c:lblAlgn val="ctr"/>
        <c:lblOffset val="100"/>
        <c:noMultiLvlLbl val="0"/>
      </c:catAx>
      <c:valAx>
        <c:axId val="94000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9981646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sz="2400" b="0" i="0" u="none" strike="noStrike" baseline="0" dirty="0">
                <a:effectLst/>
              </a:rPr>
              <a:t>¿Cuán viable cree que se debería realizarse un control sobre la entrega de boletos?</a:t>
            </a:r>
            <a:r>
              <a:rPr lang="es-MX" sz="2400" b="0" i="0" u="none" strike="noStrike" baseline="0" dirty="0"/>
              <a:t> </a:t>
            </a:r>
            <a:endParaRPr lang="es-MX" sz="24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1"/>
            </a:solidFill>
            <a:ln>
              <a:noFill/>
            </a:ln>
            <a:effectLst/>
            <a:sp3d/>
          </c:spPr>
          <c:invertIfNegative val="0"/>
          <c:val>
            <c:numRef>
              <c:f>Hoja1!$K$12:$N$12</c:f>
              <c:numCache>
                <c:formatCode>General</c:formatCode>
                <c:ptCount val="4"/>
                <c:pt idx="0">
                  <c:v>18</c:v>
                </c:pt>
                <c:pt idx="1">
                  <c:v>5</c:v>
                </c:pt>
                <c:pt idx="2">
                  <c:v>29</c:v>
                </c:pt>
                <c:pt idx="3">
                  <c:v>15</c:v>
                </c:pt>
              </c:numCache>
            </c:numRef>
          </c:val>
          <c:extLst>
            <c:ext xmlns:c16="http://schemas.microsoft.com/office/drawing/2014/chart" uri="{C3380CC4-5D6E-409C-BE32-E72D297353CC}">
              <c16:uniqueId val="{00000000-8DDF-47D9-8ADE-75CEE759CBF5}"/>
            </c:ext>
          </c:extLst>
        </c:ser>
        <c:dLbls>
          <c:showLegendKey val="0"/>
          <c:showVal val="0"/>
          <c:showCatName val="0"/>
          <c:showSerName val="0"/>
          <c:showPercent val="0"/>
          <c:showBubbleSize val="0"/>
        </c:dLbls>
        <c:gapWidth val="150"/>
        <c:shape val="box"/>
        <c:axId val="1004502416"/>
        <c:axId val="1231441712"/>
        <c:axId val="0"/>
      </c:bar3DChart>
      <c:catAx>
        <c:axId val="1004502416"/>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231441712"/>
        <c:crosses val="autoZero"/>
        <c:auto val="1"/>
        <c:lblAlgn val="ctr"/>
        <c:lblOffset val="100"/>
        <c:noMultiLvlLbl val="0"/>
      </c:catAx>
      <c:valAx>
        <c:axId val="12314417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004502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sz="2800" b="0" i="0" u="none" strike="noStrike" baseline="0" dirty="0">
                <a:effectLst/>
              </a:rPr>
              <a:t>¿Cuándo no le entregan su boleto usted acude a denunciarlo?</a:t>
            </a:r>
            <a:r>
              <a:rPr lang="es-MX" sz="2800" b="0" i="0" u="none" strike="noStrike" baseline="0" dirty="0"/>
              <a:t> </a:t>
            </a:r>
            <a:endParaRPr lang="es-MX" sz="28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1"/>
            </a:solidFill>
            <a:ln>
              <a:noFill/>
            </a:ln>
            <a:effectLst/>
            <a:sp3d/>
          </c:spPr>
          <c:invertIfNegative val="0"/>
          <c:val>
            <c:numRef>
              <c:f>Hoja1!$K$15:$N$15</c:f>
              <c:numCache>
                <c:formatCode>General</c:formatCode>
                <c:ptCount val="4"/>
                <c:pt idx="0">
                  <c:v>23</c:v>
                </c:pt>
                <c:pt idx="1">
                  <c:v>7</c:v>
                </c:pt>
                <c:pt idx="2">
                  <c:v>24</c:v>
                </c:pt>
                <c:pt idx="3">
                  <c:v>13</c:v>
                </c:pt>
              </c:numCache>
            </c:numRef>
          </c:val>
          <c:extLst>
            <c:ext xmlns:c16="http://schemas.microsoft.com/office/drawing/2014/chart" uri="{C3380CC4-5D6E-409C-BE32-E72D297353CC}">
              <c16:uniqueId val="{00000000-5613-4F39-8F78-A8829FB80041}"/>
            </c:ext>
          </c:extLst>
        </c:ser>
        <c:dLbls>
          <c:showLegendKey val="0"/>
          <c:showVal val="0"/>
          <c:showCatName val="0"/>
          <c:showSerName val="0"/>
          <c:showPercent val="0"/>
          <c:showBubbleSize val="0"/>
        </c:dLbls>
        <c:gapWidth val="150"/>
        <c:shape val="box"/>
        <c:axId val="1137308272"/>
        <c:axId val="1142494704"/>
        <c:axId val="0"/>
      </c:bar3DChart>
      <c:catAx>
        <c:axId val="1137308272"/>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142494704"/>
        <c:crosses val="autoZero"/>
        <c:auto val="1"/>
        <c:lblAlgn val="ctr"/>
        <c:lblOffset val="100"/>
        <c:noMultiLvlLbl val="0"/>
      </c:catAx>
      <c:valAx>
        <c:axId val="1142494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1373082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sz="2800" b="0" i="0" u="none" strike="noStrike" baseline="0" dirty="0">
                <a:effectLst/>
              </a:rPr>
              <a:t>¿Usted tiene tiempo de realizar dicha denuncia?</a:t>
            </a:r>
            <a:r>
              <a:rPr lang="es-MX" sz="2800" b="0" i="0" u="none" strike="noStrike" baseline="0" dirty="0"/>
              <a:t> </a:t>
            </a:r>
            <a:endParaRPr lang="es-MX" sz="28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1"/>
            </a:solidFill>
            <a:ln>
              <a:noFill/>
            </a:ln>
            <a:effectLst/>
            <a:sp3d/>
          </c:spPr>
          <c:invertIfNegative val="0"/>
          <c:val>
            <c:numRef>
              <c:f>Hoja1!$K$18:$N$18</c:f>
              <c:numCache>
                <c:formatCode>General</c:formatCode>
                <c:ptCount val="4"/>
                <c:pt idx="0">
                  <c:v>13</c:v>
                </c:pt>
                <c:pt idx="1">
                  <c:v>11</c:v>
                </c:pt>
                <c:pt idx="2">
                  <c:v>32</c:v>
                </c:pt>
                <c:pt idx="3">
                  <c:v>11</c:v>
                </c:pt>
              </c:numCache>
            </c:numRef>
          </c:val>
          <c:extLst>
            <c:ext xmlns:c16="http://schemas.microsoft.com/office/drawing/2014/chart" uri="{C3380CC4-5D6E-409C-BE32-E72D297353CC}">
              <c16:uniqueId val="{00000000-3280-4640-A5DE-8A0C1CE8E9C1}"/>
            </c:ext>
          </c:extLst>
        </c:ser>
        <c:dLbls>
          <c:showLegendKey val="0"/>
          <c:showVal val="0"/>
          <c:showCatName val="0"/>
          <c:showSerName val="0"/>
          <c:showPercent val="0"/>
          <c:showBubbleSize val="0"/>
        </c:dLbls>
        <c:gapWidth val="150"/>
        <c:shape val="box"/>
        <c:axId val="1244896336"/>
        <c:axId val="1242904000"/>
        <c:axId val="0"/>
      </c:bar3DChart>
      <c:catAx>
        <c:axId val="1244896336"/>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242904000"/>
        <c:crosses val="autoZero"/>
        <c:auto val="1"/>
        <c:lblAlgn val="ctr"/>
        <c:lblOffset val="100"/>
        <c:noMultiLvlLbl val="0"/>
      </c:catAx>
      <c:valAx>
        <c:axId val="12429040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2448963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C32B05-62EA-407A-B21C-2310C7945705}" type="doc">
      <dgm:prSet loTypeId="urn:microsoft.com/office/officeart/2011/layout/CircleProcess" loCatId="process" qsTypeId="urn:microsoft.com/office/officeart/2005/8/quickstyle/simple4" qsCatId="simple" csTypeId="urn:microsoft.com/office/officeart/2005/8/colors/colorful1" csCatId="colorful" phldr="1"/>
      <dgm:spPr/>
      <dgm:t>
        <a:bodyPr/>
        <a:lstStyle/>
        <a:p>
          <a:endParaRPr lang="en-US"/>
        </a:p>
      </dgm:t>
    </dgm:pt>
    <dgm:pt modelId="{42D71409-67F9-455C-8C6D-716D284AAA6B}">
      <dgm:prSet phldrT="[Text]"/>
      <dgm:spPr/>
      <dgm:t>
        <a:bodyPr/>
        <a:lstStyle/>
        <a:p>
          <a:r>
            <a:rPr lang="es-ES" noProof="0" dirty="0"/>
            <a:t>Pruebas de los sistemas antes de la entrega</a:t>
          </a:r>
        </a:p>
      </dgm:t>
    </dgm:pt>
    <dgm:pt modelId="{51680ED1-AF6E-4B28-AE94-92B0EFB0DF7D}" type="parTrans" cxnId="{2AA9C11F-1F1D-428E-801A-47EAA766C99D}">
      <dgm:prSet/>
      <dgm:spPr/>
      <dgm:t>
        <a:bodyPr/>
        <a:lstStyle/>
        <a:p>
          <a:endParaRPr lang="es-ES" noProof="0" dirty="0"/>
        </a:p>
      </dgm:t>
    </dgm:pt>
    <dgm:pt modelId="{478B7D3C-9FB4-4BC6-90AC-49960560DECD}" type="sibTrans" cxnId="{2AA9C11F-1F1D-428E-801A-47EAA766C99D}">
      <dgm:prSet/>
      <dgm:spPr/>
      <dgm:t>
        <a:bodyPr/>
        <a:lstStyle/>
        <a:p>
          <a:endParaRPr lang="es-ES" noProof="0" dirty="0"/>
        </a:p>
      </dgm:t>
    </dgm:pt>
    <dgm:pt modelId="{6CF284C3-4A70-4432-8F33-E75A802B3330}">
      <dgm:prSet custT="1"/>
      <dgm:spPr/>
      <dgm:t>
        <a:bodyPr/>
        <a:lstStyle/>
        <a:p>
          <a:r>
            <a:rPr lang="es-ES" sz="1200" noProof="0" dirty="0">
              <a:latin typeface="Century Gothic" panose="020B0502020202020204" pitchFamily="34" charset="0"/>
            </a:rPr>
            <a:t>Paso a paso como se desarrollo el proyecto</a:t>
          </a:r>
        </a:p>
      </dgm:t>
    </dgm:pt>
    <dgm:pt modelId="{044831E6-2FC9-4DDA-81FB-5FA418568D07}" type="parTrans" cxnId="{2DC24386-BC50-4BAB-8571-16CB10C2603C}">
      <dgm:prSet/>
      <dgm:spPr/>
      <dgm:t>
        <a:bodyPr/>
        <a:lstStyle/>
        <a:p>
          <a:endParaRPr lang="es-ES" noProof="0" dirty="0"/>
        </a:p>
      </dgm:t>
    </dgm:pt>
    <dgm:pt modelId="{CD50B82D-84BB-4747-B282-ABB339EBA294}" type="sibTrans" cxnId="{2DC24386-BC50-4BAB-8571-16CB10C2603C}">
      <dgm:prSet/>
      <dgm:spPr/>
      <dgm:t>
        <a:bodyPr/>
        <a:lstStyle/>
        <a:p>
          <a:endParaRPr lang="es-ES" noProof="0" dirty="0"/>
        </a:p>
      </dgm:t>
    </dgm:pt>
    <dgm:pt modelId="{8EA7219F-BDB2-48EB-9EEB-3133522D132E}">
      <dgm:prSet phldrT="[Text]"/>
      <dgm:spPr/>
      <dgm:t>
        <a:bodyPr/>
        <a:lstStyle/>
        <a:p>
          <a:endParaRPr lang="es-ES" noProof="0" dirty="0"/>
        </a:p>
      </dgm:t>
    </dgm:pt>
    <dgm:pt modelId="{3EE8403A-CB7C-4815-85BD-AEBCAEB71B37}" type="parTrans" cxnId="{58AD7EEF-D408-406B-87EE-4691D4C30668}">
      <dgm:prSet/>
      <dgm:spPr/>
      <dgm:t>
        <a:bodyPr/>
        <a:lstStyle/>
        <a:p>
          <a:endParaRPr lang="es-ES" noProof="0" dirty="0"/>
        </a:p>
      </dgm:t>
    </dgm:pt>
    <dgm:pt modelId="{C94B7947-85DC-4B21-BB99-DF8438356F98}" type="sibTrans" cxnId="{58AD7EEF-D408-406B-87EE-4691D4C30668}">
      <dgm:prSet/>
      <dgm:spPr/>
      <dgm:t>
        <a:bodyPr/>
        <a:lstStyle/>
        <a:p>
          <a:endParaRPr lang="es-ES" noProof="0" dirty="0"/>
        </a:p>
      </dgm:t>
    </dgm:pt>
    <dgm:pt modelId="{3CE06941-9820-4827-8B16-CD80CC49F780}">
      <dgm:prSet phldrT="[Text]" custT="1"/>
      <dgm:spPr/>
      <dgm:t>
        <a:bodyPr/>
        <a:lstStyle/>
        <a:p>
          <a:r>
            <a:rPr lang="es-ES" sz="1200" noProof="0" dirty="0"/>
            <a:t>Diseño de interfaces y diagramas respectivos</a:t>
          </a:r>
        </a:p>
      </dgm:t>
    </dgm:pt>
    <dgm:pt modelId="{141A3C92-8966-4E2F-82E4-2E09E22674B2}" type="parTrans" cxnId="{C99CE395-39F6-46B4-938C-9BF085685D1A}">
      <dgm:prSet/>
      <dgm:spPr/>
      <dgm:t>
        <a:bodyPr/>
        <a:lstStyle/>
        <a:p>
          <a:endParaRPr lang="es-ES" noProof="0" dirty="0"/>
        </a:p>
      </dgm:t>
    </dgm:pt>
    <dgm:pt modelId="{F58FC55B-E61F-445C-956E-0BB2202254CA}" type="sibTrans" cxnId="{C99CE395-39F6-46B4-938C-9BF085685D1A}">
      <dgm:prSet/>
      <dgm:spPr/>
      <dgm:t>
        <a:bodyPr/>
        <a:lstStyle/>
        <a:p>
          <a:endParaRPr lang="es-ES" noProof="0" dirty="0"/>
        </a:p>
      </dgm:t>
    </dgm:pt>
    <dgm:pt modelId="{36045517-CEA4-4BE3-B836-C2B6BFE5649B}">
      <dgm:prSet phldrT="[Text]"/>
      <dgm:spPr/>
      <dgm:t>
        <a:bodyPr/>
        <a:lstStyle/>
        <a:p>
          <a:r>
            <a:rPr lang="es-ES" noProof="0" dirty="0"/>
            <a:t>Estudio de viabilidad del proyecto y Recopilación de información, análisis e interpretación de los datos</a:t>
          </a:r>
        </a:p>
      </dgm:t>
    </dgm:pt>
    <dgm:pt modelId="{6231A36F-9B04-4B4A-917A-7E163AFFC956}" type="parTrans" cxnId="{4019353B-443B-4DED-AA6C-3C60E18414C7}">
      <dgm:prSet/>
      <dgm:spPr/>
      <dgm:t>
        <a:bodyPr/>
        <a:lstStyle/>
        <a:p>
          <a:endParaRPr lang="es-ES" noProof="0" dirty="0"/>
        </a:p>
      </dgm:t>
    </dgm:pt>
    <dgm:pt modelId="{BFF3C5ED-87D0-4709-A3B8-A7BF0668006A}" type="sibTrans" cxnId="{4019353B-443B-4DED-AA6C-3C60E18414C7}">
      <dgm:prSet/>
      <dgm:spPr/>
      <dgm:t>
        <a:bodyPr/>
        <a:lstStyle/>
        <a:p>
          <a:endParaRPr lang="es-ES" noProof="0" dirty="0"/>
        </a:p>
      </dgm:t>
    </dgm:pt>
    <dgm:pt modelId="{F66099B6-DBBD-4AB0-82D2-877B80F846F7}">
      <dgm:prSet phldrT="[Text]"/>
      <dgm:spPr/>
      <dgm:t>
        <a:bodyPr/>
        <a:lstStyle/>
        <a:p>
          <a:r>
            <a:rPr lang="es-ES" noProof="0" dirty="0"/>
            <a:t>Diseño y programación de los sistemas web y móvil</a:t>
          </a:r>
        </a:p>
      </dgm:t>
    </dgm:pt>
    <dgm:pt modelId="{BC531B32-9B0E-482E-BF91-65C61F17168D}" type="sibTrans" cxnId="{B4F3EA32-CE64-4A92-9BAE-BC57E5392B05}">
      <dgm:prSet/>
      <dgm:spPr/>
      <dgm:t>
        <a:bodyPr/>
        <a:lstStyle/>
        <a:p>
          <a:endParaRPr lang="es-ES" noProof="0" dirty="0"/>
        </a:p>
      </dgm:t>
    </dgm:pt>
    <dgm:pt modelId="{B09C8BFB-F41C-4AC4-AB94-F216E3081C2D}" type="parTrans" cxnId="{B4F3EA32-CE64-4A92-9BAE-BC57E5392B05}">
      <dgm:prSet/>
      <dgm:spPr/>
      <dgm:t>
        <a:bodyPr/>
        <a:lstStyle/>
        <a:p>
          <a:endParaRPr lang="es-ES" noProof="0" dirty="0"/>
        </a:p>
      </dgm:t>
    </dgm:pt>
    <dgm:pt modelId="{5A955BA2-7361-41F9-844B-7C9A2EE794D9}">
      <dgm:prSet phldrT="[Text]"/>
      <dgm:spPr/>
      <dgm:t>
        <a:bodyPr/>
        <a:lstStyle/>
        <a:p>
          <a:endParaRPr lang="es-ES" sz="1100" noProof="0" dirty="0"/>
        </a:p>
      </dgm:t>
    </dgm:pt>
    <dgm:pt modelId="{196238F0-122F-469B-9924-FF8696A771B9}" type="parTrans" cxnId="{E89276B9-751A-4552-AA48-4D815F310C01}">
      <dgm:prSet/>
      <dgm:spPr/>
      <dgm:t>
        <a:bodyPr/>
        <a:lstStyle/>
        <a:p>
          <a:endParaRPr lang="es-ES"/>
        </a:p>
      </dgm:t>
    </dgm:pt>
    <dgm:pt modelId="{D41D1B33-58B5-48E3-8E8A-47AC6F54C51A}" type="sibTrans" cxnId="{E89276B9-751A-4552-AA48-4D815F310C01}">
      <dgm:prSet/>
      <dgm:spPr/>
      <dgm:t>
        <a:bodyPr/>
        <a:lstStyle/>
        <a:p>
          <a:endParaRPr lang="es-ES"/>
        </a:p>
      </dgm:t>
    </dgm:pt>
    <dgm:pt modelId="{C4064A91-7D9A-454A-B561-AC78C6285C76}" type="pres">
      <dgm:prSet presAssocID="{B9C32B05-62EA-407A-B21C-2310C7945705}" presName="Name0" presStyleCnt="0">
        <dgm:presLayoutVars>
          <dgm:chMax val="11"/>
          <dgm:chPref val="11"/>
          <dgm:dir val="rev"/>
          <dgm:resizeHandles/>
        </dgm:presLayoutVars>
      </dgm:prSet>
      <dgm:spPr/>
    </dgm:pt>
    <dgm:pt modelId="{3C942238-F152-4474-93A8-4CB72A6D0D05}" type="pres">
      <dgm:prSet presAssocID="{36045517-CEA4-4BE3-B836-C2B6BFE5649B}" presName="Accent4" presStyleCnt="0"/>
      <dgm:spPr/>
    </dgm:pt>
    <dgm:pt modelId="{0712E356-5745-4C9E-9415-6EF99F165658}" type="pres">
      <dgm:prSet presAssocID="{36045517-CEA4-4BE3-B836-C2B6BFE5649B}" presName="Accent" presStyleLbl="node1" presStyleIdx="0" presStyleCnt="4"/>
      <dgm:spPr/>
    </dgm:pt>
    <dgm:pt modelId="{6194C51A-9411-4EBC-AE38-B87850691A94}" type="pres">
      <dgm:prSet presAssocID="{36045517-CEA4-4BE3-B836-C2B6BFE5649B}" presName="ParentBackground4" presStyleCnt="0"/>
      <dgm:spPr/>
    </dgm:pt>
    <dgm:pt modelId="{947F1B8E-EB02-4491-90C8-6561162A36BB}" type="pres">
      <dgm:prSet presAssocID="{36045517-CEA4-4BE3-B836-C2B6BFE5649B}" presName="ParentBackground" presStyleLbl="fgAcc1" presStyleIdx="0" presStyleCnt="4" custLinFactNeighborX="-2818"/>
      <dgm:spPr/>
    </dgm:pt>
    <dgm:pt modelId="{7A17D609-7D18-437B-B5D7-D0640AE559A9}" type="pres">
      <dgm:prSet presAssocID="{36045517-CEA4-4BE3-B836-C2B6BFE5649B}" presName="Parent4" presStyleLbl="revTx" presStyleIdx="0" presStyleCnt="3">
        <dgm:presLayoutVars>
          <dgm:chMax val="1"/>
          <dgm:chPref val="1"/>
          <dgm:bulletEnabled val="1"/>
        </dgm:presLayoutVars>
      </dgm:prSet>
      <dgm:spPr/>
    </dgm:pt>
    <dgm:pt modelId="{A006C09B-5088-4C49-8412-65E2708CAD06}" type="pres">
      <dgm:prSet presAssocID="{3CE06941-9820-4827-8B16-CD80CC49F780}" presName="Accent3" presStyleCnt="0"/>
      <dgm:spPr/>
    </dgm:pt>
    <dgm:pt modelId="{87009C24-D40A-4D85-B913-988456044726}" type="pres">
      <dgm:prSet presAssocID="{3CE06941-9820-4827-8B16-CD80CC49F780}" presName="Accent" presStyleLbl="node1" presStyleIdx="1" presStyleCnt="4"/>
      <dgm:spPr/>
    </dgm:pt>
    <dgm:pt modelId="{53F362BA-F918-40C3-8848-D631F825F6D7}" type="pres">
      <dgm:prSet presAssocID="{3CE06941-9820-4827-8B16-CD80CC49F780}" presName="ParentBackground3" presStyleCnt="0"/>
      <dgm:spPr/>
    </dgm:pt>
    <dgm:pt modelId="{5E82F176-01A0-492D-84F8-A02940989B5B}" type="pres">
      <dgm:prSet presAssocID="{3CE06941-9820-4827-8B16-CD80CC49F780}" presName="ParentBackground" presStyleLbl="fgAcc1" presStyleIdx="1" presStyleCnt="4"/>
      <dgm:spPr/>
    </dgm:pt>
    <dgm:pt modelId="{69248A5F-F70D-4A4C-929A-9F6490E343A0}" type="pres">
      <dgm:prSet presAssocID="{3CE06941-9820-4827-8B16-CD80CC49F780}" presName="Child3" presStyleLbl="revTx" presStyleIdx="0" presStyleCnt="3">
        <dgm:presLayoutVars>
          <dgm:chMax val="0"/>
          <dgm:chPref val="0"/>
          <dgm:bulletEnabled val="1"/>
        </dgm:presLayoutVars>
      </dgm:prSet>
      <dgm:spPr/>
    </dgm:pt>
    <dgm:pt modelId="{95C8BFAC-DBB4-444C-A600-228AA9C62499}" type="pres">
      <dgm:prSet presAssocID="{3CE06941-9820-4827-8B16-CD80CC49F780}" presName="Parent3" presStyleLbl="revTx" presStyleIdx="0" presStyleCnt="3">
        <dgm:presLayoutVars>
          <dgm:chMax val="1"/>
          <dgm:chPref val="1"/>
          <dgm:bulletEnabled val="1"/>
        </dgm:presLayoutVars>
      </dgm:prSet>
      <dgm:spPr/>
    </dgm:pt>
    <dgm:pt modelId="{78FAD1BE-AD7C-4D12-A360-55B37C9E51C4}" type="pres">
      <dgm:prSet presAssocID="{F66099B6-DBBD-4AB0-82D2-877B80F846F7}" presName="Accent2" presStyleCnt="0"/>
      <dgm:spPr/>
    </dgm:pt>
    <dgm:pt modelId="{F0847FCA-64CB-441A-B1D3-C7BC89530C70}" type="pres">
      <dgm:prSet presAssocID="{F66099B6-DBBD-4AB0-82D2-877B80F846F7}" presName="Accent" presStyleLbl="node1" presStyleIdx="2" presStyleCnt="4"/>
      <dgm:spPr/>
    </dgm:pt>
    <dgm:pt modelId="{8D94951E-2C13-4F7F-BFA8-F5CE155EEC17}" type="pres">
      <dgm:prSet presAssocID="{F66099B6-DBBD-4AB0-82D2-877B80F846F7}" presName="ParentBackground2" presStyleCnt="0"/>
      <dgm:spPr/>
    </dgm:pt>
    <dgm:pt modelId="{961E3ACF-30A3-4207-9DD7-EFD06ED03765}" type="pres">
      <dgm:prSet presAssocID="{F66099B6-DBBD-4AB0-82D2-877B80F846F7}" presName="ParentBackground" presStyleLbl="fgAcc1" presStyleIdx="2" presStyleCnt="4"/>
      <dgm:spPr/>
    </dgm:pt>
    <dgm:pt modelId="{34A83504-235C-453A-85C9-2AAE6C3B03F0}" type="pres">
      <dgm:prSet presAssocID="{F66099B6-DBBD-4AB0-82D2-877B80F846F7}" presName="Child2" presStyleLbl="revTx" presStyleIdx="1" presStyleCnt="3" custLinFactY="-100000" custLinFactNeighborX="-52967" custLinFactNeighborY="-117116">
        <dgm:presLayoutVars>
          <dgm:chMax val="0"/>
          <dgm:chPref val="0"/>
          <dgm:bulletEnabled val="1"/>
        </dgm:presLayoutVars>
      </dgm:prSet>
      <dgm:spPr/>
    </dgm:pt>
    <dgm:pt modelId="{D12FF289-2A87-47F0-AB66-A7BA67E1E6CB}" type="pres">
      <dgm:prSet presAssocID="{F66099B6-DBBD-4AB0-82D2-877B80F846F7}" presName="Parent2" presStyleLbl="revTx" presStyleIdx="1" presStyleCnt="3">
        <dgm:presLayoutVars>
          <dgm:chMax val="1"/>
          <dgm:chPref val="1"/>
          <dgm:bulletEnabled val="1"/>
        </dgm:presLayoutVars>
      </dgm:prSet>
      <dgm:spPr/>
    </dgm:pt>
    <dgm:pt modelId="{EDF2815F-000A-4B82-950D-F9AC3D8E2DA1}" type="pres">
      <dgm:prSet presAssocID="{42D71409-67F9-455C-8C6D-716D284AAA6B}" presName="Accent1" presStyleCnt="0"/>
      <dgm:spPr/>
    </dgm:pt>
    <dgm:pt modelId="{A75EC866-CDC2-4017-8678-8213B4815327}" type="pres">
      <dgm:prSet presAssocID="{42D71409-67F9-455C-8C6D-716D284AAA6B}" presName="Accent" presStyleLbl="node1" presStyleIdx="3" presStyleCnt="4"/>
      <dgm:spPr/>
    </dgm:pt>
    <dgm:pt modelId="{CBBA27F1-E6B1-4847-8DA9-53263130C237}" type="pres">
      <dgm:prSet presAssocID="{42D71409-67F9-455C-8C6D-716D284AAA6B}" presName="ParentBackground1" presStyleCnt="0"/>
      <dgm:spPr/>
    </dgm:pt>
    <dgm:pt modelId="{33D1FF4A-1EA9-46F2-9769-F0793A34B441}" type="pres">
      <dgm:prSet presAssocID="{42D71409-67F9-455C-8C6D-716D284AAA6B}" presName="ParentBackground" presStyleLbl="fgAcc1" presStyleIdx="3" presStyleCnt="4"/>
      <dgm:spPr/>
    </dgm:pt>
    <dgm:pt modelId="{9927E353-63E0-4F1F-9EA9-6FED74737A81}" type="pres">
      <dgm:prSet presAssocID="{42D71409-67F9-455C-8C6D-716D284AAA6B}" presName="Child1" presStyleLbl="revTx" presStyleIdx="2" presStyleCnt="3">
        <dgm:presLayoutVars>
          <dgm:chMax val="0"/>
          <dgm:chPref val="0"/>
          <dgm:bulletEnabled val="1"/>
        </dgm:presLayoutVars>
      </dgm:prSet>
      <dgm:spPr/>
    </dgm:pt>
    <dgm:pt modelId="{50B67135-7FC6-447D-AB1E-45C65075B23B}" type="pres">
      <dgm:prSet presAssocID="{42D71409-67F9-455C-8C6D-716D284AAA6B}" presName="Parent1" presStyleLbl="revTx" presStyleIdx="2" presStyleCnt="3">
        <dgm:presLayoutVars>
          <dgm:chMax val="1"/>
          <dgm:chPref val="1"/>
          <dgm:bulletEnabled val="1"/>
        </dgm:presLayoutVars>
      </dgm:prSet>
      <dgm:spPr/>
    </dgm:pt>
  </dgm:ptLst>
  <dgm:cxnLst>
    <dgm:cxn modelId="{41148800-AD89-49E9-95B1-0ED015351B2B}" type="presOf" srcId="{36045517-CEA4-4BE3-B836-C2B6BFE5649B}" destId="{7A17D609-7D18-437B-B5D7-D0640AE559A9}" srcOrd="1" destOrd="0" presId="urn:microsoft.com/office/officeart/2011/layout/CircleProcess"/>
    <dgm:cxn modelId="{F349C406-78C8-4FD9-B756-AAB38737CB84}" type="presOf" srcId="{5A955BA2-7361-41F9-844B-7C9A2EE794D9}" destId="{69248A5F-F70D-4A4C-929A-9F6490E343A0}" srcOrd="0" destOrd="0" presId="urn:microsoft.com/office/officeart/2011/layout/CircleProcess"/>
    <dgm:cxn modelId="{2AA9C11F-1F1D-428E-801A-47EAA766C99D}" srcId="{B9C32B05-62EA-407A-B21C-2310C7945705}" destId="{42D71409-67F9-455C-8C6D-716D284AAA6B}" srcOrd="0" destOrd="0" parTransId="{51680ED1-AF6E-4B28-AE94-92B0EFB0DF7D}" sibTransId="{478B7D3C-9FB4-4BC6-90AC-49960560DECD}"/>
    <dgm:cxn modelId="{FCA8CA2D-C332-4A5C-997D-9250CCB103FE}" type="presOf" srcId="{42D71409-67F9-455C-8C6D-716D284AAA6B}" destId="{33D1FF4A-1EA9-46F2-9769-F0793A34B441}" srcOrd="0" destOrd="0" presId="urn:microsoft.com/office/officeart/2011/layout/CircleProcess"/>
    <dgm:cxn modelId="{B4F3EA32-CE64-4A92-9BAE-BC57E5392B05}" srcId="{B9C32B05-62EA-407A-B21C-2310C7945705}" destId="{F66099B6-DBBD-4AB0-82D2-877B80F846F7}" srcOrd="1" destOrd="0" parTransId="{B09C8BFB-F41C-4AC4-AB94-F216E3081C2D}" sibTransId="{BC531B32-9B0E-482E-BF91-65C61F17168D}"/>
    <dgm:cxn modelId="{4019353B-443B-4DED-AA6C-3C60E18414C7}" srcId="{B9C32B05-62EA-407A-B21C-2310C7945705}" destId="{36045517-CEA4-4BE3-B836-C2B6BFE5649B}" srcOrd="3" destOrd="0" parTransId="{6231A36F-9B04-4B4A-917A-7E163AFFC956}" sibTransId="{BFF3C5ED-87D0-4709-A3B8-A7BF0668006A}"/>
    <dgm:cxn modelId="{47178745-959E-4B97-9B85-020F47412D4C}" type="presOf" srcId="{36045517-CEA4-4BE3-B836-C2B6BFE5649B}" destId="{947F1B8E-EB02-4491-90C8-6561162A36BB}" srcOrd="0" destOrd="0" presId="urn:microsoft.com/office/officeart/2011/layout/CircleProcess"/>
    <dgm:cxn modelId="{DA34A047-B2D8-4D22-BBC1-86B7AE57EFF9}" type="presOf" srcId="{3CE06941-9820-4827-8B16-CD80CC49F780}" destId="{95C8BFAC-DBB4-444C-A600-228AA9C62499}" srcOrd="1" destOrd="0" presId="urn:microsoft.com/office/officeart/2011/layout/CircleProcess"/>
    <dgm:cxn modelId="{0AA71658-D46A-492F-97D9-284BCC6069AB}" type="presOf" srcId="{B9C32B05-62EA-407A-B21C-2310C7945705}" destId="{C4064A91-7D9A-454A-B561-AC78C6285C76}" srcOrd="0" destOrd="0" presId="urn:microsoft.com/office/officeart/2011/layout/CircleProcess"/>
    <dgm:cxn modelId="{345C817C-CD26-4F6E-9DCF-49AF77284FA4}" type="presOf" srcId="{42D71409-67F9-455C-8C6D-716D284AAA6B}" destId="{50B67135-7FC6-447D-AB1E-45C65075B23B}" srcOrd="1" destOrd="0" presId="urn:microsoft.com/office/officeart/2011/layout/CircleProcess"/>
    <dgm:cxn modelId="{2DC24386-BC50-4BAB-8571-16CB10C2603C}" srcId="{F66099B6-DBBD-4AB0-82D2-877B80F846F7}" destId="{6CF284C3-4A70-4432-8F33-E75A802B3330}" srcOrd="0" destOrd="0" parTransId="{044831E6-2FC9-4DDA-81FB-5FA418568D07}" sibTransId="{CD50B82D-84BB-4747-B282-ABB339EBA294}"/>
    <dgm:cxn modelId="{01F3818D-E917-4C95-B1BF-5E00C8710557}" type="presOf" srcId="{F66099B6-DBBD-4AB0-82D2-877B80F846F7}" destId="{961E3ACF-30A3-4207-9DD7-EFD06ED03765}" srcOrd="0" destOrd="0" presId="urn:microsoft.com/office/officeart/2011/layout/CircleProcess"/>
    <dgm:cxn modelId="{C99CE395-39F6-46B4-938C-9BF085685D1A}" srcId="{B9C32B05-62EA-407A-B21C-2310C7945705}" destId="{3CE06941-9820-4827-8B16-CD80CC49F780}" srcOrd="2" destOrd="0" parTransId="{141A3C92-8966-4E2F-82E4-2E09E22674B2}" sibTransId="{F58FC55B-E61F-445C-956E-0BB2202254CA}"/>
    <dgm:cxn modelId="{3019C1AD-701E-4676-BBA5-BBFD6716A438}" type="presOf" srcId="{3CE06941-9820-4827-8B16-CD80CC49F780}" destId="{5E82F176-01A0-492D-84F8-A02940989B5B}" srcOrd="0" destOrd="0" presId="urn:microsoft.com/office/officeart/2011/layout/CircleProcess"/>
    <dgm:cxn modelId="{E89276B9-751A-4552-AA48-4D815F310C01}" srcId="{3CE06941-9820-4827-8B16-CD80CC49F780}" destId="{5A955BA2-7361-41F9-844B-7C9A2EE794D9}" srcOrd="0" destOrd="0" parTransId="{196238F0-122F-469B-9924-FF8696A771B9}" sibTransId="{D41D1B33-58B5-48E3-8E8A-47AC6F54C51A}"/>
    <dgm:cxn modelId="{37B5DFC1-15B3-4616-A61B-686AE8CCB8FC}" type="presOf" srcId="{F66099B6-DBBD-4AB0-82D2-877B80F846F7}" destId="{D12FF289-2A87-47F0-AB66-A7BA67E1E6CB}" srcOrd="1" destOrd="0" presId="urn:microsoft.com/office/officeart/2011/layout/CircleProcess"/>
    <dgm:cxn modelId="{3BA264DC-60AB-48D0-B128-E911D309FF2D}" type="presOf" srcId="{8EA7219F-BDB2-48EB-9EEB-3133522D132E}" destId="{9927E353-63E0-4F1F-9EA9-6FED74737A81}" srcOrd="0" destOrd="0" presId="urn:microsoft.com/office/officeart/2011/layout/CircleProcess"/>
    <dgm:cxn modelId="{58AD7EEF-D408-406B-87EE-4691D4C30668}" srcId="{42D71409-67F9-455C-8C6D-716D284AAA6B}" destId="{8EA7219F-BDB2-48EB-9EEB-3133522D132E}" srcOrd="0" destOrd="0" parTransId="{3EE8403A-CB7C-4815-85BD-AEBCAEB71B37}" sibTransId="{C94B7947-85DC-4B21-BB99-DF8438356F98}"/>
    <dgm:cxn modelId="{FC72A1FD-B1BC-46D5-8697-DCAD1CAFD5A9}" type="presOf" srcId="{6CF284C3-4A70-4432-8F33-E75A802B3330}" destId="{34A83504-235C-453A-85C9-2AAE6C3B03F0}" srcOrd="0" destOrd="0" presId="urn:microsoft.com/office/officeart/2011/layout/CircleProcess"/>
    <dgm:cxn modelId="{95EC3108-F36B-4CC2-BD70-1BAF440E279D}" type="presParOf" srcId="{C4064A91-7D9A-454A-B561-AC78C6285C76}" destId="{3C942238-F152-4474-93A8-4CB72A6D0D05}" srcOrd="0" destOrd="0" presId="urn:microsoft.com/office/officeart/2011/layout/CircleProcess"/>
    <dgm:cxn modelId="{BDB87789-8E44-4B4F-AAC4-85E3CFC1D3DD}" type="presParOf" srcId="{3C942238-F152-4474-93A8-4CB72A6D0D05}" destId="{0712E356-5745-4C9E-9415-6EF99F165658}" srcOrd="0" destOrd="0" presId="urn:microsoft.com/office/officeart/2011/layout/CircleProcess"/>
    <dgm:cxn modelId="{CFFB10C6-EAB5-4AE7-874B-D31B57AAD512}" type="presParOf" srcId="{C4064A91-7D9A-454A-B561-AC78C6285C76}" destId="{6194C51A-9411-4EBC-AE38-B87850691A94}" srcOrd="1" destOrd="0" presId="urn:microsoft.com/office/officeart/2011/layout/CircleProcess"/>
    <dgm:cxn modelId="{3B6D744A-6696-42A7-9DF6-8DBA709DB030}" type="presParOf" srcId="{6194C51A-9411-4EBC-AE38-B87850691A94}" destId="{947F1B8E-EB02-4491-90C8-6561162A36BB}" srcOrd="0" destOrd="0" presId="urn:microsoft.com/office/officeart/2011/layout/CircleProcess"/>
    <dgm:cxn modelId="{E067A535-0CEB-482F-9283-262E75F607C8}" type="presParOf" srcId="{C4064A91-7D9A-454A-B561-AC78C6285C76}" destId="{7A17D609-7D18-437B-B5D7-D0640AE559A9}" srcOrd="2" destOrd="0" presId="urn:microsoft.com/office/officeart/2011/layout/CircleProcess"/>
    <dgm:cxn modelId="{CC4B0776-8BBC-41B7-8054-8369ADA68C75}" type="presParOf" srcId="{C4064A91-7D9A-454A-B561-AC78C6285C76}" destId="{A006C09B-5088-4C49-8412-65E2708CAD06}" srcOrd="3" destOrd="0" presId="urn:microsoft.com/office/officeart/2011/layout/CircleProcess"/>
    <dgm:cxn modelId="{35C927A4-82BC-440E-BFE4-79C375C34350}" type="presParOf" srcId="{A006C09B-5088-4C49-8412-65E2708CAD06}" destId="{87009C24-D40A-4D85-B913-988456044726}" srcOrd="0" destOrd="0" presId="urn:microsoft.com/office/officeart/2011/layout/CircleProcess"/>
    <dgm:cxn modelId="{4E2E5F7B-64F7-4415-96C8-FB8DFF7FB281}" type="presParOf" srcId="{C4064A91-7D9A-454A-B561-AC78C6285C76}" destId="{53F362BA-F918-40C3-8848-D631F825F6D7}" srcOrd="4" destOrd="0" presId="urn:microsoft.com/office/officeart/2011/layout/CircleProcess"/>
    <dgm:cxn modelId="{C8E256CC-FB2E-4E21-9449-B8036D98B602}" type="presParOf" srcId="{53F362BA-F918-40C3-8848-D631F825F6D7}" destId="{5E82F176-01A0-492D-84F8-A02940989B5B}" srcOrd="0" destOrd="0" presId="urn:microsoft.com/office/officeart/2011/layout/CircleProcess"/>
    <dgm:cxn modelId="{B98F2C57-84CC-486D-A8D2-08D35CED648A}" type="presParOf" srcId="{C4064A91-7D9A-454A-B561-AC78C6285C76}" destId="{69248A5F-F70D-4A4C-929A-9F6490E343A0}" srcOrd="5" destOrd="0" presId="urn:microsoft.com/office/officeart/2011/layout/CircleProcess"/>
    <dgm:cxn modelId="{B44B83C2-C2C4-4407-8EAF-F11982C9E538}" type="presParOf" srcId="{C4064A91-7D9A-454A-B561-AC78C6285C76}" destId="{95C8BFAC-DBB4-444C-A600-228AA9C62499}" srcOrd="6" destOrd="0" presId="urn:microsoft.com/office/officeart/2011/layout/CircleProcess"/>
    <dgm:cxn modelId="{1762E426-D082-4614-BCBB-ED0511959D82}" type="presParOf" srcId="{C4064A91-7D9A-454A-B561-AC78C6285C76}" destId="{78FAD1BE-AD7C-4D12-A360-55B37C9E51C4}" srcOrd="7" destOrd="0" presId="urn:microsoft.com/office/officeart/2011/layout/CircleProcess"/>
    <dgm:cxn modelId="{C4C9AC3C-54CB-4BE1-B173-94A922446E39}" type="presParOf" srcId="{78FAD1BE-AD7C-4D12-A360-55B37C9E51C4}" destId="{F0847FCA-64CB-441A-B1D3-C7BC89530C70}" srcOrd="0" destOrd="0" presId="urn:microsoft.com/office/officeart/2011/layout/CircleProcess"/>
    <dgm:cxn modelId="{78768E04-15E5-4FE0-A472-011D175576C8}" type="presParOf" srcId="{C4064A91-7D9A-454A-B561-AC78C6285C76}" destId="{8D94951E-2C13-4F7F-BFA8-F5CE155EEC17}" srcOrd="8" destOrd="0" presId="urn:microsoft.com/office/officeart/2011/layout/CircleProcess"/>
    <dgm:cxn modelId="{443148AA-3FB4-4F95-880E-DC8031CCC9C4}" type="presParOf" srcId="{8D94951E-2C13-4F7F-BFA8-F5CE155EEC17}" destId="{961E3ACF-30A3-4207-9DD7-EFD06ED03765}" srcOrd="0" destOrd="0" presId="urn:microsoft.com/office/officeart/2011/layout/CircleProcess"/>
    <dgm:cxn modelId="{A3D8E207-5CD4-4BB8-97C6-15D4A1C7E7E3}" type="presParOf" srcId="{C4064A91-7D9A-454A-B561-AC78C6285C76}" destId="{34A83504-235C-453A-85C9-2AAE6C3B03F0}" srcOrd="9" destOrd="0" presId="urn:microsoft.com/office/officeart/2011/layout/CircleProcess"/>
    <dgm:cxn modelId="{A729C35A-44A3-45A2-9952-00967305F796}" type="presParOf" srcId="{C4064A91-7D9A-454A-B561-AC78C6285C76}" destId="{D12FF289-2A87-47F0-AB66-A7BA67E1E6CB}" srcOrd="10" destOrd="0" presId="urn:microsoft.com/office/officeart/2011/layout/CircleProcess"/>
    <dgm:cxn modelId="{ECC26202-EFEE-4BD0-AD35-0612F2FB8069}" type="presParOf" srcId="{C4064A91-7D9A-454A-B561-AC78C6285C76}" destId="{EDF2815F-000A-4B82-950D-F9AC3D8E2DA1}" srcOrd="11" destOrd="0" presId="urn:microsoft.com/office/officeart/2011/layout/CircleProcess"/>
    <dgm:cxn modelId="{B565C589-4490-4206-9387-B7A5AEA233FC}" type="presParOf" srcId="{EDF2815F-000A-4B82-950D-F9AC3D8E2DA1}" destId="{A75EC866-CDC2-4017-8678-8213B4815327}" srcOrd="0" destOrd="0" presId="urn:microsoft.com/office/officeart/2011/layout/CircleProcess"/>
    <dgm:cxn modelId="{950C69A4-C7B3-4203-8A78-660716AD2603}" type="presParOf" srcId="{C4064A91-7D9A-454A-B561-AC78C6285C76}" destId="{CBBA27F1-E6B1-4847-8DA9-53263130C237}" srcOrd="12" destOrd="0" presId="urn:microsoft.com/office/officeart/2011/layout/CircleProcess"/>
    <dgm:cxn modelId="{2C7D7EED-FFDA-41E6-8B06-C74BF364C234}" type="presParOf" srcId="{CBBA27F1-E6B1-4847-8DA9-53263130C237}" destId="{33D1FF4A-1EA9-46F2-9769-F0793A34B441}" srcOrd="0" destOrd="0" presId="urn:microsoft.com/office/officeart/2011/layout/CircleProcess"/>
    <dgm:cxn modelId="{1D953676-22E4-4C10-803C-F1FA55677B32}" type="presParOf" srcId="{C4064A91-7D9A-454A-B561-AC78C6285C76}" destId="{9927E353-63E0-4F1F-9EA9-6FED74737A81}" srcOrd="13" destOrd="0" presId="urn:microsoft.com/office/officeart/2011/layout/CircleProcess"/>
    <dgm:cxn modelId="{CF62E9B6-79D2-4DBF-AFE0-353089B1BCD6}" type="presParOf" srcId="{C4064A91-7D9A-454A-B561-AC78C6285C76}" destId="{50B67135-7FC6-447D-AB1E-45C65075B23B}" srcOrd="14" destOrd="0" presId="urn:microsoft.com/office/officeart/2011/layout/CircleProcess"/>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12E356-5745-4C9E-9415-6EF99F165658}">
      <dsp:nvSpPr>
        <dsp:cNvPr id="0" name=""/>
        <dsp:cNvSpPr/>
      </dsp:nvSpPr>
      <dsp:spPr>
        <a:xfrm>
          <a:off x="531651" y="500613"/>
          <a:ext cx="2176745" cy="2176856"/>
        </a:xfrm>
        <a:prstGeom prst="ellips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47F1B8E-EB02-4491-90C8-6561162A36BB}">
      <dsp:nvSpPr>
        <dsp:cNvPr id="0" name=""/>
        <dsp:cNvSpPr/>
      </dsp:nvSpPr>
      <dsp:spPr>
        <a:xfrm>
          <a:off x="546261" y="573188"/>
          <a:ext cx="2032064" cy="2031707"/>
        </a:xfrm>
        <a:prstGeom prst="ellipse">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s-ES" sz="1300" kern="1200" noProof="0" dirty="0"/>
            <a:t>Estudio de viabilidad del proyecto y Recopilación de información, análisis e interpretación de los datos</a:t>
          </a:r>
        </a:p>
      </dsp:txBody>
      <dsp:txXfrm>
        <a:off x="836556" y="863486"/>
        <a:ext cx="1451474" cy="1451110"/>
      </dsp:txXfrm>
    </dsp:sp>
    <dsp:sp modelId="{87009C24-D40A-4D85-B913-988456044726}">
      <dsp:nvSpPr>
        <dsp:cNvPr id="0" name=""/>
        <dsp:cNvSpPr/>
      </dsp:nvSpPr>
      <dsp:spPr>
        <a:xfrm rot="13500000">
          <a:off x="2790519" y="500460"/>
          <a:ext cx="2176780" cy="2176780"/>
        </a:xfrm>
        <a:prstGeom prst="teardrop">
          <a:avLst>
            <a:gd name="adj" fmla="val 100000"/>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E82F176-01A0-492D-84F8-A02940989B5B}">
      <dsp:nvSpPr>
        <dsp:cNvPr id="0" name=""/>
        <dsp:cNvSpPr/>
      </dsp:nvSpPr>
      <dsp:spPr>
        <a:xfrm>
          <a:off x="2853077" y="573188"/>
          <a:ext cx="2032064" cy="2031707"/>
        </a:xfrm>
        <a:prstGeom prst="ellipse">
          <a:avLst/>
        </a:prstGeom>
        <a:solidFill>
          <a:schemeClr val="lt1">
            <a:alpha val="90000"/>
            <a:hueOff val="0"/>
            <a:satOff val="0"/>
            <a:lumOff val="0"/>
            <a:alphaOff val="0"/>
          </a:schemeClr>
        </a:solidFill>
        <a:ln w="12700"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ES" sz="1200" kern="1200" noProof="0" dirty="0"/>
            <a:t>Diseño de interfaces y diagramas respectivos</a:t>
          </a:r>
        </a:p>
      </dsp:txBody>
      <dsp:txXfrm>
        <a:off x="3143371" y="863486"/>
        <a:ext cx="1451474" cy="1451110"/>
      </dsp:txXfrm>
    </dsp:sp>
    <dsp:sp modelId="{69248A5F-F70D-4A4C-929A-9F6490E343A0}">
      <dsp:nvSpPr>
        <dsp:cNvPr id="0" name=""/>
        <dsp:cNvSpPr/>
      </dsp:nvSpPr>
      <dsp:spPr>
        <a:xfrm>
          <a:off x="2853077" y="2717577"/>
          <a:ext cx="2032064" cy="11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a:lnSpc>
              <a:spcPct val="90000"/>
            </a:lnSpc>
            <a:spcBef>
              <a:spcPct val="0"/>
            </a:spcBef>
            <a:spcAft>
              <a:spcPct val="15000"/>
            </a:spcAft>
            <a:buChar char="•"/>
          </a:pPr>
          <a:endParaRPr lang="es-ES" sz="1000" kern="1200" noProof="0" dirty="0"/>
        </a:p>
      </dsp:txBody>
      <dsp:txXfrm>
        <a:off x="2853077" y="2717577"/>
        <a:ext cx="2032064" cy="1193279"/>
      </dsp:txXfrm>
    </dsp:sp>
    <dsp:sp modelId="{F0847FCA-64CB-441A-B1D3-C7BC89530C70}">
      <dsp:nvSpPr>
        <dsp:cNvPr id="0" name=""/>
        <dsp:cNvSpPr/>
      </dsp:nvSpPr>
      <dsp:spPr>
        <a:xfrm rot="13500000">
          <a:off x="5030737" y="500460"/>
          <a:ext cx="2176780" cy="2176780"/>
        </a:xfrm>
        <a:prstGeom prst="teardrop">
          <a:avLst>
            <a:gd name="adj" fmla="val 100000"/>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61E3ACF-30A3-4207-9DD7-EFD06ED03765}">
      <dsp:nvSpPr>
        <dsp:cNvPr id="0" name=""/>
        <dsp:cNvSpPr/>
      </dsp:nvSpPr>
      <dsp:spPr>
        <a:xfrm>
          <a:off x="5102629" y="573188"/>
          <a:ext cx="2032064" cy="2031707"/>
        </a:xfrm>
        <a:prstGeom prst="ellipse">
          <a:avLst/>
        </a:prstGeom>
        <a:solidFill>
          <a:schemeClr val="lt1">
            <a:alpha val="90000"/>
            <a:hueOff val="0"/>
            <a:satOff val="0"/>
            <a:lumOff val="0"/>
            <a:alphaOff val="0"/>
          </a:schemeClr>
        </a:solidFill>
        <a:ln w="12700"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s-ES" sz="1300" kern="1200" noProof="0" dirty="0"/>
            <a:t>Diseño y programación de los sistemas web y móvil</a:t>
          </a:r>
        </a:p>
      </dsp:txBody>
      <dsp:txXfrm>
        <a:off x="5392924" y="863486"/>
        <a:ext cx="1451474" cy="1451110"/>
      </dsp:txXfrm>
    </dsp:sp>
    <dsp:sp modelId="{34A83504-235C-453A-85C9-2AAE6C3B03F0}">
      <dsp:nvSpPr>
        <dsp:cNvPr id="0" name=""/>
        <dsp:cNvSpPr/>
      </dsp:nvSpPr>
      <dsp:spPr>
        <a:xfrm>
          <a:off x="4026305" y="126776"/>
          <a:ext cx="2032064" cy="11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114300" lvl="1" indent="-114300" algn="l" defTabSz="533400">
            <a:lnSpc>
              <a:spcPct val="90000"/>
            </a:lnSpc>
            <a:spcBef>
              <a:spcPct val="0"/>
            </a:spcBef>
            <a:spcAft>
              <a:spcPct val="15000"/>
            </a:spcAft>
            <a:buChar char="•"/>
          </a:pPr>
          <a:r>
            <a:rPr lang="es-ES" sz="1200" kern="1200" noProof="0" dirty="0">
              <a:latin typeface="Century Gothic" panose="020B0502020202020204" pitchFamily="34" charset="0"/>
            </a:rPr>
            <a:t>Paso a paso como se desarrollo el proyecto</a:t>
          </a:r>
        </a:p>
      </dsp:txBody>
      <dsp:txXfrm>
        <a:off x="4026305" y="126776"/>
        <a:ext cx="2032064" cy="1193279"/>
      </dsp:txXfrm>
    </dsp:sp>
    <dsp:sp modelId="{A75EC866-CDC2-4017-8678-8213B4815327}">
      <dsp:nvSpPr>
        <dsp:cNvPr id="0" name=""/>
        <dsp:cNvSpPr/>
      </dsp:nvSpPr>
      <dsp:spPr>
        <a:xfrm rot="13500000">
          <a:off x="7280289" y="500460"/>
          <a:ext cx="2176780" cy="2176780"/>
        </a:xfrm>
        <a:prstGeom prst="teardrop">
          <a:avLst>
            <a:gd name="adj" fmla="val 100000"/>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3D1FF4A-1EA9-46F2-9769-F0793A34B441}">
      <dsp:nvSpPr>
        <dsp:cNvPr id="0" name=""/>
        <dsp:cNvSpPr/>
      </dsp:nvSpPr>
      <dsp:spPr>
        <a:xfrm>
          <a:off x="7352181" y="573188"/>
          <a:ext cx="2032064" cy="2031707"/>
        </a:xfrm>
        <a:prstGeom prst="ellipse">
          <a:avLst/>
        </a:prstGeom>
        <a:solidFill>
          <a:schemeClr val="lt1">
            <a:alpha val="90000"/>
            <a:hueOff val="0"/>
            <a:satOff val="0"/>
            <a:lumOff val="0"/>
            <a:alphaOff val="0"/>
          </a:schemeClr>
        </a:solidFill>
        <a:ln w="12700"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s-ES" sz="1300" kern="1200" noProof="0" dirty="0"/>
            <a:t>Pruebas de los sistemas antes de la entrega</a:t>
          </a:r>
        </a:p>
      </dsp:txBody>
      <dsp:txXfrm>
        <a:off x="7642476" y="863486"/>
        <a:ext cx="1451474" cy="1451110"/>
      </dsp:txXfrm>
    </dsp:sp>
    <dsp:sp modelId="{9927E353-63E0-4F1F-9EA9-6FED74737A81}">
      <dsp:nvSpPr>
        <dsp:cNvPr id="0" name=""/>
        <dsp:cNvSpPr/>
      </dsp:nvSpPr>
      <dsp:spPr>
        <a:xfrm>
          <a:off x="7352181" y="2717577"/>
          <a:ext cx="2032064" cy="11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a:lnSpc>
              <a:spcPct val="90000"/>
            </a:lnSpc>
            <a:spcBef>
              <a:spcPct val="0"/>
            </a:spcBef>
            <a:spcAft>
              <a:spcPct val="15000"/>
            </a:spcAft>
            <a:buChar char="•"/>
          </a:pPr>
          <a:endParaRPr lang="es-ES" sz="1000" kern="1200" noProof="0" dirty="0"/>
        </a:p>
      </dsp:txBody>
      <dsp:txXfrm>
        <a:off x="7352181" y="2717577"/>
        <a:ext cx="2032064" cy="1193279"/>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3A020F6-378A-452B-920E-0C3D95266381}" type="datetimeFigureOut">
              <a:rPr lang="es-EC" smtClean="0"/>
              <a:t>11/3/2024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5B5E1244-044A-4A5F-BAC9-E5464A33602D}" type="slidenum">
              <a:rPr lang="es-EC" smtClean="0"/>
              <a:t>‹Nº›</a:t>
            </a:fld>
            <a:endParaRPr lang="es-EC"/>
          </a:p>
        </p:txBody>
      </p:sp>
    </p:spTree>
    <p:extLst>
      <p:ext uri="{BB962C8B-B14F-4D97-AF65-F5344CB8AC3E}">
        <p14:creationId xmlns:p14="http://schemas.microsoft.com/office/powerpoint/2010/main" val="2871031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3A020F6-378A-452B-920E-0C3D95266381}" type="datetimeFigureOut">
              <a:rPr lang="es-EC" smtClean="0"/>
              <a:t>11/3/2024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5B5E1244-044A-4A5F-BAC9-E5464A33602D}" type="slidenum">
              <a:rPr lang="es-EC" smtClean="0"/>
              <a:t>‹Nº›</a:t>
            </a:fld>
            <a:endParaRPr lang="es-EC"/>
          </a:p>
        </p:txBody>
      </p:sp>
    </p:spTree>
    <p:extLst>
      <p:ext uri="{BB962C8B-B14F-4D97-AF65-F5344CB8AC3E}">
        <p14:creationId xmlns:p14="http://schemas.microsoft.com/office/powerpoint/2010/main" val="2359776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3A020F6-378A-452B-920E-0C3D95266381}" type="datetimeFigureOut">
              <a:rPr lang="es-EC" smtClean="0"/>
              <a:t>11/3/2024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5B5E1244-044A-4A5F-BAC9-E5464A33602D}" type="slidenum">
              <a:rPr lang="es-EC" smtClean="0"/>
              <a:t>‹Nº›</a:t>
            </a:fld>
            <a:endParaRPr lang="es-EC"/>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35617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3A020F6-378A-452B-920E-0C3D95266381}" type="datetimeFigureOut">
              <a:rPr lang="es-EC" smtClean="0"/>
              <a:t>11/3/2024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5B5E1244-044A-4A5F-BAC9-E5464A33602D}" type="slidenum">
              <a:rPr lang="es-EC" smtClean="0"/>
              <a:t>‹Nº›</a:t>
            </a:fld>
            <a:endParaRPr lang="es-EC"/>
          </a:p>
        </p:txBody>
      </p:sp>
    </p:spTree>
    <p:extLst>
      <p:ext uri="{BB962C8B-B14F-4D97-AF65-F5344CB8AC3E}">
        <p14:creationId xmlns:p14="http://schemas.microsoft.com/office/powerpoint/2010/main" val="2385787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3A020F6-378A-452B-920E-0C3D95266381}" type="datetimeFigureOut">
              <a:rPr lang="es-EC" smtClean="0"/>
              <a:t>11/3/2024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5B5E1244-044A-4A5F-BAC9-E5464A33602D}" type="slidenum">
              <a:rPr lang="es-EC" smtClean="0"/>
              <a:t>‹Nº›</a:t>
            </a:fld>
            <a:endParaRPr lang="es-EC"/>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36626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3A020F6-378A-452B-920E-0C3D95266381}" type="datetimeFigureOut">
              <a:rPr lang="es-EC" smtClean="0"/>
              <a:t>11/3/2024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5B5E1244-044A-4A5F-BAC9-E5464A33602D}" type="slidenum">
              <a:rPr lang="es-EC" smtClean="0"/>
              <a:t>‹Nº›</a:t>
            </a:fld>
            <a:endParaRPr lang="es-EC"/>
          </a:p>
        </p:txBody>
      </p:sp>
    </p:spTree>
    <p:extLst>
      <p:ext uri="{BB962C8B-B14F-4D97-AF65-F5344CB8AC3E}">
        <p14:creationId xmlns:p14="http://schemas.microsoft.com/office/powerpoint/2010/main" val="1544110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3A020F6-378A-452B-920E-0C3D95266381}" type="datetimeFigureOut">
              <a:rPr lang="es-EC" smtClean="0"/>
              <a:t>11/3/2024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5B5E1244-044A-4A5F-BAC9-E5464A33602D}" type="slidenum">
              <a:rPr lang="es-EC" smtClean="0"/>
              <a:t>‹Nº›</a:t>
            </a:fld>
            <a:endParaRPr lang="es-EC"/>
          </a:p>
        </p:txBody>
      </p:sp>
    </p:spTree>
    <p:extLst>
      <p:ext uri="{BB962C8B-B14F-4D97-AF65-F5344CB8AC3E}">
        <p14:creationId xmlns:p14="http://schemas.microsoft.com/office/powerpoint/2010/main" val="2712912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3A020F6-378A-452B-920E-0C3D95266381}" type="datetimeFigureOut">
              <a:rPr lang="es-EC" smtClean="0"/>
              <a:t>11/3/2024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5B5E1244-044A-4A5F-BAC9-E5464A33602D}" type="slidenum">
              <a:rPr lang="es-EC" smtClean="0"/>
              <a:t>‹Nº›</a:t>
            </a:fld>
            <a:endParaRPr lang="es-EC"/>
          </a:p>
        </p:txBody>
      </p:sp>
    </p:spTree>
    <p:extLst>
      <p:ext uri="{BB962C8B-B14F-4D97-AF65-F5344CB8AC3E}">
        <p14:creationId xmlns:p14="http://schemas.microsoft.com/office/powerpoint/2010/main" val="2412270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3A020F6-378A-452B-920E-0C3D95266381}" type="datetimeFigureOut">
              <a:rPr lang="es-EC" smtClean="0"/>
              <a:t>11/3/2024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5B5E1244-044A-4A5F-BAC9-E5464A33602D}" type="slidenum">
              <a:rPr lang="es-EC" smtClean="0"/>
              <a:t>‹Nº›</a:t>
            </a:fld>
            <a:endParaRPr lang="es-EC"/>
          </a:p>
        </p:txBody>
      </p:sp>
    </p:spTree>
    <p:extLst>
      <p:ext uri="{BB962C8B-B14F-4D97-AF65-F5344CB8AC3E}">
        <p14:creationId xmlns:p14="http://schemas.microsoft.com/office/powerpoint/2010/main" val="4241858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3A020F6-378A-452B-920E-0C3D95266381}" type="datetimeFigureOut">
              <a:rPr lang="es-EC" smtClean="0"/>
              <a:t>11/3/2024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5B5E1244-044A-4A5F-BAC9-E5464A33602D}" type="slidenum">
              <a:rPr lang="es-EC" smtClean="0"/>
              <a:t>‹Nº›</a:t>
            </a:fld>
            <a:endParaRPr lang="es-EC"/>
          </a:p>
        </p:txBody>
      </p:sp>
    </p:spTree>
    <p:extLst>
      <p:ext uri="{BB962C8B-B14F-4D97-AF65-F5344CB8AC3E}">
        <p14:creationId xmlns:p14="http://schemas.microsoft.com/office/powerpoint/2010/main" val="65662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3A020F6-378A-452B-920E-0C3D95266381}" type="datetimeFigureOut">
              <a:rPr lang="es-EC" smtClean="0"/>
              <a:t>11/3/2024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5B5E1244-044A-4A5F-BAC9-E5464A33602D}" type="slidenum">
              <a:rPr lang="es-EC" smtClean="0"/>
              <a:t>‹Nº›</a:t>
            </a:fld>
            <a:endParaRPr lang="es-EC"/>
          </a:p>
        </p:txBody>
      </p:sp>
    </p:spTree>
    <p:extLst>
      <p:ext uri="{BB962C8B-B14F-4D97-AF65-F5344CB8AC3E}">
        <p14:creationId xmlns:p14="http://schemas.microsoft.com/office/powerpoint/2010/main" val="3833489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3A020F6-378A-452B-920E-0C3D95266381}" type="datetimeFigureOut">
              <a:rPr lang="es-EC" smtClean="0"/>
              <a:t>11/3/2024</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5B5E1244-044A-4A5F-BAC9-E5464A33602D}" type="slidenum">
              <a:rPr lang="es-EC" smtClean="0"/>
              <a:t>‹Nº›</a:t>
            </a:fld>
            <a:endParaRPr lang="es-EC"/>
          </a:p>
        </p:txBody>
      </p:sp>
    </p:spTree>
    <p:extLst>
      <p:ext uri="{BB962C8B-B14F-4D97-AF65-F5344CB8AC3E}">
        <p14:creationId xmlns:p14="http://schemas.microsoft.com/office/powerpoint/2010/main" val="1962588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3A020F6-378A-452B-920E-0C3D95266381}" type="datetimeFigureOut">
              <a:rPr lang="es-EC" smtClean="0"/>
              <a:t>11/3/2024</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5B5E1244-044A-4A5F-BAC9-E5464A33602D}" type="slidenum">
              <a:rPr lang="es-EC" smtClean="0"/>
              <a:t>‹Nº›</a:t>
            </a:fld>
            <a:endParaRPr lang="es-EC"/>
          </a:p>
        </p:txBody>
      </p:sp>
    </p:spTree>
    <p:extLst>
      <p:ext uri="{BB962C8B-B14F-4D97-AF65-F5344CB8AC3E}">
        <p14:creationId xmlns:p14="http://schemas.microsoft.com/office/powerpoint/2010/main" val="2990496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A020F6-378A-452B-920E-0C3D95266381}" type="datetimeFigureOut">
              <a:rPr lang="es-EC" smtClean="0"/>
              <a:t>11/3/2024</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5B5E1244-044A-4A5F-BAC9-E5464A33602D}" type="slidenum">
              <a:rPr lang="es-EC" smtClean="0"/>
              <a:t>‹Nº›</a:t>
            </a:fld>
            <a:endParaRPr lang="es-EC"/>
          </a:p>
        </p:txBody>
      </p:sp>
    </p:spTree>
    <p:extLst>
      <p:ext uri="{BB962C8B-B14F-4D97-AF65-F5344CB8AC3E}">
        <p14:creationId xmlns:p14="http://schemas.microsoft.com/office/powerpoint/2010/main" val="1123739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3A020F6-378A-452B-920E-0C3D95266381}" type="datetimeFigureOut">
              <a:rPr lang="es-EC" smtClean="0"/>
              <a:t>11/3/2024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5B5E1244-044A-4A5F-BAC9-E5464A33602D}" type="slidenum">
              <a:rPr lang="es-EC" smtClean="0"/>
              <a:t>‹Nº›</a:t>
            </a:fld>
            <a:endParaRPr lang="es-EC"/>
          </a:p>
        </p:txBody>
      </p:sp>
    </p:spTree>
    <p:extLst>
      <p:ext uri="{BB962C8B-B14F-4D97-AF65-F5344CB8AC3E}">
        <p14:creationId xmlns:p14="http://schemas.microsoft.com/office/powerpoint/2010/main" val="2989188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3A020F6-378A-452B-920E-0C3D95266381}" type="datetimeFigureOut">
              <a:rPr lang="es-EC" smtClean="0"/>
              <a:t>11/3/2024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5B5E1244-044A-4A5F-BAC9-E5464A33602D}" type="slidenum">
              <a:rPr lang="es-EC" smtClean="0"/>
              <a:t>‹Nº›</a:t>
            </a:fld>
            <a:endParaRPr lang="es-EC"/>
          </a:p>
        </p:txBody>
      </p:sp>
    </p:spTree>
    <p:extLst>
      <p:ext uri="{BB962C8B-B14F-4D97-AF65-F5344CB8AC3E}">
        <p14:creationId xmlns:p14="http://schemas.microsoft.com/office/powerpoint/2010/main" val="1392056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A020F6-378A-452B-920E-0C3D95266381}" type="datetimeFigureOut">
              <a:rPr lang="es-EC" smtClean="0"/>
              <a:t>11/3/2024</a:t>
            </a:fld>
            <a:endParaRPr lang="es-EC"/>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5E1244-044A-4A5F-BAC9-E5464A33602D}" type="slidenum">
              <a:rPr lang="es-EC" smtClean="0"/>
              <a:t>‹Nº›</a:t>
            </a:fld>
            <a:endParaRPr lang="es-EC"/>
          </a:p>
        </p:txBody>
      </p:sp>
    </p:spTree>
    <p:extLst>
      <p:ext uri="{BB962C8B-B14F-4D97-AF65-F5344CB8AC3E}">
        <p14:creationId xmlns:p14="http://schemas.microsoft.com/office/powerpoint/2010/main" val="2087042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85690" y="1177137"/>
            <a:ext cx="11250710" cy="3662541"/>
          </a:xfrm>
          <a:prstGeom prst="rect">
            <a:avLst/>
          </a:prstGeom>
        </p:spPr>
        <p:txBody>
          <a:bodyPr wrap="square">
            <a:spAutoFit/>
          </a:bodyPr>
          <a:lstStyle/>
          <a:p>
            <a:pPr algn="ctr">
              <a:lnSpc>
                <a:spcPct val="150000"/>
              </a:lnSpc>
              <a:spcBef>
                <a:spcPts val="1800"/>
              </a:spcBef>
              <a:spcAft>
                <a:spcPts val="1800"/>
              </a:spcAft>
            </a:pPr>
            <a:r>
              <a:rPr lang="es-EC" sz="1800" b="1" dirty="0">
                <a:effectLst/>
                <a:latin typeface="Arial" panose="020B0604020202020204" pitchFamily="34" charset="0"/>
                <a:ea typeface="Arial" panose="020B0604020202020204" pitchFamily="34" charset="0"/>
              </a:rPr>
              <a:t>PROTOTIPO DE APLICACIÓN WEB-MÓVIL PARA EL REGISTRO Y CONTROL DE LAS RUTAS ALIMENTADORAS DE LA EMPRESA PUBLICA METROPOLITANA DE PASAJEROS DE QUITO (EPMTPQ)</a:t>
            </a:r>
            <a:endParaRPr lang="es-MX" sz="1800" dirty="0">
              <a:effectLst/>
              <a:latin typeface="Times New Roman" panose="02020603050405020304" pitchFamily="18" charset="0"/>
              <a:ea typeface="Calibri" panose="020F0502020204030204" pitchFamily="34" charset="0"/>
            </a:endParaRPr>
          </a:p>
          <a:p>
            <a:pPr algn="ctr"/>
            <a:endParaRPr lang="es-ES" sz="4000" b="1" dirty="0">
              <a:solidFill>
                <a:prstClr val="black"/>
              </a:solidFill>
              <a:latin typeface="Century Gothic" charset="0"/>
              <a:ea typeface="Century Gothic" charset="0"/>
              <a:cs typeface="Century Gothic" charset="0"/>
            </a:endParaRPr>
          </a:p>
          <a:p>
            <a:pPr algn="ctr"/>
            <a:endParaRPr lang="es-ES" sz="4000" b="1" dirty="0">
              <a:solidFill>
                <a:prstClr val="black"/>
              </a:solidFill>
              <a:latin typeface="Century Gothic" charset="0"/>
              <a:ea typeface="Century Gothic" charset="0"/>
              <a:cs typeface="Century Gothic" charset="0"/>
            </a:endParaRPr>
          </a:p>
          <a:p>
            <a:pPr algn="r"/>
            <a:r>
              <a:rPr lang="es-ES" sz="2800" dirty="0">
                <a:solidFill>
                  <a:prstClr val="black"/>
                </a:solidFill>
                <a:latin typeface="Century Gothic" charset="0"/>
                <a:ea typeface="Century Gothic" charset="0"/>
                <a:cs typeface="Century Gothic" charset="0"/>
              </a:rPr>
              <a:t>MARTINEZ LUCAS EDWIN HAROLD</a:t>
            </a:r>
          </a:p>
          <a:p>
            <a:pPr algn="r"/>
            <a:r>
              <a:rPr lang="es-ES" sz="2800" dirty="0">
                <a:solidFill>
                  <a:prstClr val="black"/>
                </a:solidFill>
                <a:latin typeface="Century Gothic" charset="0"/>
                <a:ea typeface="Century Gothic" charset="0"/>
                <a:cs typeface="Century Gothic" charset="0"/>
              </a:rPr>
              <a:t>Fecha</a:t>
            </a:r>
            <a:endParaRPr lang="en-US" sz="2800" dirty="0">
              <a:solidFill>
                <a:prstClr val="black"/>
              </a:solidFill>
              <a:latin typeface="Century Gothic" charset="0"/>
              <a:ea typeface="Century Gothic" charset="0"/>
              <a:cs typeface="Century Gothic" charset="0"/>
            </a:endParaRPr>
          </a:p>
        </p:txBody>
      </p:sp>
      <p:pic>
        <p:nvPicPr>
          <p:cNvPr id="9" name="Imagen 8">
            <a:extLst>
              <a:ext uri="{FF2B5EF4-FFF2-40B4-BE49-F238E27FC236}">
                <a16:creationId xmlns:a16="http://schemas.microsoft.com/office/drawing/2014/main" id="{D76E869A-4746-95A0-54BE-8D20E88DD8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690" y="2030506"/>
            <a:ext cx="4114800" cy="4114800"/>
          </a:xfrm>
          <a:prstGeom prst="rect">
            <a:avLst/>
          </a:prstGeom>
        </p:spPr>
      </p:pic>
    </p:spTree>
    <p:extLst>
      <p:ext uri="{BB962C8B-B14F-4D97-AF65-F5344CB8AC3E}">
        <p14:creationId xmlns:p14="http://schemas.microsoft.com/office/powerpoint/2010/main" val="4206170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FBC4EB-C008-798B-1CDA-55DBC9CF88B8}"/>
              </a:ext>
            </a:extLst>
          </p:cNvPr>
          <p:cNvSpPr>
            <a:spLocks noGrp="1"/>
          </p:cNvSpPr>
          <p:nvPr>
            <p:ph type="title"/>
          </p:nvPr>
        </p:nvSpPr>
        <p:spPr/>
        <p:txBody>
          <a:bodyPr/>
          <a:lstStyle/>
          <a:p>
            <a:r>
              <a:rPr lang="es-MX" dirty="0"/>
              <a:t>Proceso antes y después de la implementación</a:t>
            </a:r>
          </a:p>
        </p:txBody>
      </p:sp>
      <p:sp>
        <p:nvSpPr>
          <p:cNvPr id="3" name="Marcador de texto 2">
            <a:extLst>
              <a:ext uri="{FF2B5EF4-FFF2-40B4-BE49-F238E27FC236}">
                <a16:creationId xmlns:a16="http://schemas.microsoft.com/office/drawing/2014/main" id="{7DDA4DAA-D1B4-0A8A-CB30-4E8726739215}"/>
              </a:ext>
            </a:extLst>
          </p:cNvPr>
          <p:cNvSpPr>
            <a:spLocks noGrp="1"/>
          </p:cNvSpPr>
          <p:nvPr>
            <p:ph type="body" idx="1"/>
          </p:nvPr>
        </p:nvSpPr>
        <p:spPr>
          <a:xfrm>
            <a:off x="188259" y="2160983"/>
            <a:ext cx="4185623" cy="576262"/>
          </a:xfrm>
        </p:spPr>
        <p:txBody>
          <a:bodyPr/>
          <a:lstStyle/>
          <a:p>
            <a:r>
              <a:rPr lang="es-MX" dirty="0"/>
              <a:t>Diagrama de proceso antes</a:t>
            </a:r>
          </a:p>
        </p:txBody>
      </p:sp>
      <p:pic>
        <p:nvPicPr>
          <p:cNvPr id="7" name="Marcador de contenido 6">
            <a:extLst>
              <a:ext uri="{FF2B5EF4-FFF2-40B4-BE49-F238E27FC236}">
                <a16:creationId xmlns:a16="http://schemas.microsoft.com/office/drawing/2014/main" id="{2777E79B-99DF-D356-81E6-0DE26BFF5EF7}"/>
              </a:ext>
            </a:extLst>
          </p:cNvPr>
          <p:cNvPicPr>
            <a:picLocks noGrp="1" noChangeAspect="1"/>
          </p:cNvPicPr>
          <p:nvPr>
            <p:ph sz="half" idx="2"/>
          </p:nvPr>
        </p:nvPicPr>
        <p:blipFill rotWithShape="1">
          <a:blip r:embed="rId2"/>
          <a:srcRect l="11475" t="11484" r="8832" b="-19"/>
          <a:stretch/>
        </p:blipFill>
        <p:spPr bwMode="auto">
          <a:xfrm>
            <a:off x="188259" y="2737245"/>
            <a:ext cx="5717568" cy="3414144"/>
          </a:xfrm>
          <a:prstGeom prst="rect">
            <a:avLst/>
          </a:prstGeom>
          <a:ln>
            <a:noFill/>
          </a:ln>
          <a:extLst>
            <a:ext uri="{53640926-AAD7-44D8-BBD7-CCE9431645EC}">
              <a14:shadowObscured xmlns:a14="http://schemas.microsoft.com/office/drawing/2010/main"/>
            </a:ext>
          </a:extLst>
        </p:spPr>
      </p:pic>
      <p:sp>
        <p:nvSpPr>
          <p:cNvPr id="5" name="Marcador de texto 4">
            <a:extLst>
              <a:ext uri="{FF2B5EF4-FFF2-40B4-BE49-F238E27FC236}">
                <a16:creationId xmlns:a16="http://schemas.microsoft.com/office/drawing/2014/main" id="{B2161969-7045-622A-FB9D-694A1817CDEE}"/>
              </a:ext>
            </a:extLst>
          </p:cNvPr>
          <p:cNvSpPr>
            <a:spLocks noGrp="1"/>
          </p:cNvSpPr>
          <p:nvPr>
            <p:ph type="body" sz="quarter" idx="3"/>
          </p:nvPr>
        </p:nvSpPr>
        <p:spPr>
          <a:xfrm>
            <a:off x="6120125" y="2160983"/>
            <a:ext cx="5023805" cy="576262"/>
          </a:xfrm>
        </p:spPr>
        <p:txBody>
          <a:bodyPr/>
          <a:lstStyle/>
          <a:p>
            <a:r>
              <a:rPr lang="es-MX" dirty="0"/>
              <a:t>Diagrama de proceso después</a:t>
            </a:r>
          </a:p>
        </p:txBody>
      </p:sp>
      <p:pic>
        <p:nvPicPr>
          <p:cNvPr id="8" name="Marcador de contenido 7">
            <a:extLst>
              <a:ext uri="{FF2B5EF4-FFF2-40B4-BE49-F238E27FC236}">
                <a16:creationId xmlns:a16="http://schemas.microsoft.com/office/drawing/2014/main" id="{32BE6192-E84D-79C6-998F-C6FAA1361EFE}"/>
              </a:ext>
            </a:extLst>
          </p:cNvPr>
          <p:cNvPicPr>
            <a:picLocks noGrp="1" noChangeAspect="1"/>
          </p:cNvPicPr>
          <p:nvPr>
            <p:ph sz="quarter" idx="4"/>
          </p:nvPr>
        </p:nvPicPr>
        <p:blipFill rotWithShape="1">
          <a:blip r:embed="rId3"/>
          <a:srcRect l="6949" t="10398" r="13389" b="-1"/>
          <a:stretch/>
        </p:blipFill>
        <p:spPr bwMode="auto">
          <a:xfrm>
            <a:off x="6120125" y="2850775"/>
            <a:ext cx="5459505" cy="330061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08518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88DC0B-8FCE-ADE5-BC67-BAC22629A592}"/>
              </a:ext>
            </a:extLst>
          </p:cNvPr>
          <p:cNvSpPr>
            <a:spLocks noGrp="1"/>
          </p:cNvSpPr>
          <p:nvPr>
            <p:ph type="title"/>
          </p:nvPr>
        </p:nvSpPr>
        <p:spPr/>
        <p:txBody>
          <a:bodyPr/>
          <a:lstStyle/>
          <a:p>
            <a:r>
              <a:rPr lang="es-MX" dirty="0"/>
              <a:t>Usuarios del sistema</a:t>
            </a:r>
          </a:p>
        </p:txBody>
      </p:sp>
      <p:sp>
        <p:nvSpPr>
          <p:cNvPr id="3" name="Marcador de texto 2">
            <a:extLst>
              <a:ext uri="{FF2B5EF4-FFF2-40B4-BE49-F238E27FC236}">
                <a16:creationId xmlns:a16="http://schemas.microsoft.com/office/drawing/2014/main" id="{55E3580B-F307-5BCE-EE72-A599F4A6FFBF}"/>
              </a:ext>
            </a:extLst>
          </p:cNvPr>
          <p:cNvSpPr>
            <a:spLocks noGrp="1"/>
          </p:cNvSpPr>
          <p:nvPr>
            <p:ph type="body" idx="1"/>
          </p:nvPr>
        </p:nvSpPr>
        <p:spPr>
          <a:xfrm>
            <a:off x="836612" y="1278732"/>
            <a:ext cx="10512424" cy="823912"/>
          </a:xfrm>
        </p:spPr>
        <p:txBody>
          <a:bodyPr/>
          <a:lstStyle/>
          <a:p>
            <a:r>
              <a:rPr lang="es-MX" dirty="0"/>
              <a:t>El sistema tendrá 3 tipos de usuarios divididos en las 2 aplicaciones</a:t>
            </a:r>
          </a:p>
        </p:txBody>
      </p:sp>
      <p:pic>
        <p:nvPicPr>
          <p:cNvPr id="8" name="Marcador de contenido 7">
            <a:extLst>
              <a:ext uri="{FF2B5EF4-FFF2-40B4-BE49-F238E27FC236}">
                <a16:creationId xmlns:a16="http://schemas.microsoft.com/office/drawing/2014/main" id="{6B5BEEB0-F351-7BE9-57F4-BB57996465E6}"/>
              </a:ext>
            </a:extLst>
          </p:cNvPr>
          <p:cNvPicPr>
            <a:picLocks noGrp="1" noChangeAspect="1"/>
          </p:cNvPicPr>
          <p:nvPr>
            <p:ph sz="half" idx="2"/>
          </p:nvPr>
        </p:nvPicPr>
        <p:blipFill rotWithShape="1">
          <a:blip r:embed="rId2"/>
          <a:srcRect l="33260" t="33427" r="30841" b="33181"/>
          <a:stretch/>
        </p:blipFill>
        <p:spPr>
          <a:xfrm>
            <a:off x="1981200" y="2232212"/>
            <a:ext cx="8229599" cy="4114800"/>
          </a:xfrm>
        </p:spPr>
      </p:pic>
    </p:spTree>
    <p:extLst>
      <p:ext uri="{BB962C8B-B14F-4D97-AF65-F5344CB8AC3E}">
        <p14:creationId xmlns:p14="http://schemas.microsoft.com/office/powerpoint/2010/main" val="2330809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11D1EF-2EA2-AE56-7FBF-91C272250273}"/>
              </a:ext>
            </a:extLst>
          </p:cNvPr>
          <p:cNvSpPr>
            <a:spLocks noGrp="1"/>
          </p:cNvSpPr>
          <p:nvPr>
            <p:ph type="title"/>
          </p:nvPr>
        </p:nvSpPr>
        <p:spPr>
          <a:xfrm>
            <a:off x="677334" y="165847"/>
            <a:ext cx="8596668" cy="736085"/>
          </a:xfrm>
        </p:spPr>
        <p:txBody>
          <a:bodyPr/>
          <a:lstStyle/>
          <a:p>
            <a:r>
              <a:rPr lang="es-MX" dirty="0"/>
              <a:t>Requisitos Funcionales y No funcionales</a:t>
            </a:r>
          </a:p>
        </p:txBody>
      </p:sp>
      <p:sp>
        <p:nvSpPr>
          <p:cNvPr id="3" name="Marcador de texto 2">
            <a:extLst>
              <a:ext uri="{FF2B5EF4-FFF2-40B4-BE49-F238E27FC236}">
                <a16:creationId xmlns:a16="http://schemas.microsoft.com/office/drawing/2014/main" id="{4AA02C18-E2AD-D963-FFCC-5843EF21141E}"/>
              </a:ext>
            </a:extLst>
          </p:cNvPr>
          <p:cNvSpPr>
            <a:spLocks noGrp="1"/>
          </p:cNvSpPr>
          <p:nvPr>
            <p:ph type="body" idx="1"/>
          </p:nvPr>
        </p:nvSpPr>
        <p:spPr>
          <a:xfrm>
            <a:off x="839787" y="844222"/>
            <a:ext cx="5157787" cy="501463"/>
          </a:xfrm>
        </p:spPr>
        <p:txBody>
          <a:bodyPr/>
          <a:lstStyle/>
          <a:p>
            <a:r>
              <a:rPr lang="es-MX" dirty="0"/>
              <a:t>Funcionales</a:t>
            </a:r>
          </a:p>
        </p:txBody>
      </p:sp>
      <p:sp>
        <p:nvSpPr>
          <p:cNvPr id="4" name="Marcador de contenido 3">
            <a:extLst>
              <a:ext uri="{FF2B5EF4-FFF2-40B4-BE49-F238E27FC236}">
                <a16:creationId xmlns:a16="http://schemas.microsoft.com/office/drawing/2014/main" id="{B8EFA6C0-0332-FEFC-F16C-399BB8AEFA07}"/>
              </a:ext>
            </a:extLst>
          </p:cNvPr>
          <p:cNvSpPr>
            <a:spLocks noGrp="1"/>
          </p:cNvSpPr>
          <p:nvPr>
            <p:ph sz="half" idx="2"/>
          </p:nvPr>
        </p:nvSpPr>
        <p:spPr>
          <a:xfrm>
            <a:off x="677334" y="1345685"/>
            <a:ext cx="5157787" cy="4342514"/>
          </a:xfrm>
        </p:spPr>
        <p:txBody>
          <a:bodyPr>
            <a:normAutofit fontScale="25000" lnSpcReduction="20000"/>
          </a:bodyPr>
          <a:lstStyle/>
          <a:p>
            <a:r>
              <a:rPr lang="es-MX" sz="5200" dirty="0"/>
              <a:t>RF01: Solo los usuarios delegados en los dos perfiles podrán acceder al sistema</a:t>
            </a:r>
          </a:p>
          <a:p>
            <a:r>
              <a:rPr lang="es-MX" sz="5200" dirty="0"/>
              <a:t>RF02: Los usuarios administradores también podrán ingresar datos al sistema</a:t>
            </a:r>
          </a:p>
          <a:p>
            <a:r>
              <a:rPr lang="es-MX" sz="5200" dirty="0"/>
              <a:t>RF03: Los usuarios administradores podrán emitir reportes mensuales por ruta</a:t>
            </a:r>
          </a:p>
          <a:p>
            <a:r>
              <a:rPr lang="es-MX" sz="5200" dirty="0"/>
              <a:t>RF04: Los usuarios administradores podrán tener el control de agregar o denegar el acceso a otros usuarios</a:t>
            </a:r>
          </a:p>
          <a:p>
            <a:r>
              <a:rPr lang="es-MX" sz="5200" dirty="0"/>
              <a:t>RF05: El usuario administrador podrá hacer modificaciones en los registros</a:t>
            </a:r>
          </a:p>
          <a:p>
            <a:r>
              <a:rPr lang="es-MX" sz="5200" dirty="0"/>
              <a:t>RF06: El usuario administrador podrá visualizar a los usuarios del sistema</a:t>
            </a:r>
          </a:p>
          <a:p>
            <a:r>
              <a:rPr lang="es-MX" sz="5200" dirty="0"/>
              <a:t>RF07: El usuario recaudador podrá ingresar los datos de cada unidad, organizándola </a:t>
            </a:r>
          </a:p>
          <a:p>
            <a:r>
              <a:rPr lang="es-MX" sz="5200" dirty="0"/>
              <a:t>RF08: El usuario recaudador no podrá modificar los datos de las series una vez ingresados</a:t>
            </a:r>
          </a:p>
          <a:p>
            <a:r>
              <a:rPr lang="es-MX" sz="5200" dirty="0"/>
              <a:t>RF09: El usuario fiscalizador podrá ingresar a la ampliación móvil con sus credenciales ya asignadas</a:t>
            </a:r>
          </a:p>
          <a:p>
            <a:r>
              <a:rPr lang="es-MX" sz="5200" dirty="0"/>
              <a:t>RF10: El usuario fiscalizador podrá visualizar los datos registrados por el usuario recaudador</a:t>
            </a:r>
          </a:p>
          <a:p>
            <a:r>
              <a:rPr lang="es-MX" sz="5200" dirty="0"/>
              <a:t>RF11: El usuario fiscalizador no podrá modificar los datos de los registros</a:t>
            </a:r>
          </a:p>
          <a:p>
            <a:r>
              <a:rPr lang="es-MX" sz="5200" dirty="0"/>
              <a:t>RF12: El usuario fiscalizador podrá registrar una multa si el caso lo requiere</a:t>
            </a:r>
          </a:p>
          <a:p>
            <a:endParaRPr lang="es-MX" dirty="0"/>
          </a:p>
        </p:txBody>
      </p:sp>
      <p:sp>
        <p:nvSpPr>
          <p:cNvPr id="5" name="Marcador de texto 4">
            <a:extLst>
              <a:ext uri="{FF2B5EF4-FFF2-40B4-BE49-F238E27FC236}">
                <a16:creationId xmlns:a16="http://schemas.microsoft.com/office/drawing/2014/main" id="{08F61002-587D-D98F-FA41-0CD7218F83AD}"/>
              </a:ext>
            </a:extLst>
          </p:cNvPr>
          <p:cNvSpPr>
            <a:spLocks noGrp="1"/>
          </p:cNvSpPr>
          <p:nvPr>
            <p:ph type="body" sz="quarter" idx="3"/>
          </p:nvPr>
        </p:nvSpPr>
        <p:spPr>
          <a:xfrm>
            <a:off x="6194428" y="844221"/>
            <a:ext cx="5183188" cy="501464"/>
          </a:xfrm>
        </p:spPr>
        <p:txBody>
          <a:bodyPr/>
          <a:lstStyle/>
          <a:p>
            <a:r>
              <a:rPr lang="es-MX" dirty="0"/>
              <a:t>No funcionales</a:t>
            </a:r>
          </a:p>
        </p:txBody>
      </p:sp>
      <p:sp>
        <p:nvSpPr>
          <p:cNvPr id="6" name="Marcador de contenido 5">
            <a:extLst>
              <a:ext uri="{FF2B5EF4-FFF2-40B4-BE49-F238E27FC236}">
                <a16:creationId xmlns:a16="http://schemas.microsoft.com/office/drawing/2014/main" id="{BA8EDA1A-7396-59B5-B6D5-7F133B9F3A48}"/>
              </a:ext>
            </a:extLst>
          </p:cNvPr>
          <p:cNvSpPr>
            <a:spLocks noGrp="1"/>
          </p:cNvSpPr>
          <p:nvPr>
            <p:ph sz="quarter" idx="4"/>
          </p:nvPr>
        </p:nvSpPr>
        <p:spPr>
          <a:xfrm>
            <a:off x="6160027" y="1345685"/>
            <a:ext cx="5183188" cy="4342514"/>
          </a:xfrm>
        </p:spPr>
        <p:txBody>
          <a:bodyPr>
            <a:normAutofit fontScale="25000" lnSpcReduction="20000"/>
          </a:bodyPr>
          <a:lstStyle/>
          <a:p>
            <a:r>
              <a:rPr lang="es-MX" sz="5200" dirty="0"/>
              <a:t>RNF01: El ingreso al sistema estará regulado por los usuarios administradores por lo que no cualquier persona tendrá acceso al mismo</a:t>
            </a:r>
          </a:p>
          <a:p>
            <a:r>
              <a:rPr lang="es-MX" sz="5200" dirty="0"/>
              <a:t>RNF02: El sistema debe garantizar acceso y disponibilidad en todo momento</a:t>
            </a:r>
          </a:p>
          <a:p>
            <a:r>
              <a:rPr lang="es-MX" sz="5200" dirty="0"/>
              <a:t>RNF03: El sistema debe garantizar fiabilidad y recuperación ante cualquier fallo</a:t>
            </a:r>
          </a:p>
          <a:p>
            <a:r>
              <a:rPr lang="es-MX" sz="5200" dirty="0"/>
              <a:t>RNF04: EL sistema debe garantizar una disponibilidad mínima del 99%</a:t>
            </a:r>
          </a:p>
          <a:p>
            <a:r>
              <a:rPr lang="es-MX" sz="5200" dirty="0"/>
              <a:t>RNF05: El ingreso debe contar con un procedimiento fácil de usar y ser capaz de ser aprendido en una corta capacitación</a:t>
            </a:r>
          </a:p>
          <a:p>
            <a:r>
              <a:rPr lang="es-MX" sz="5200" dirty="0"/>
              <a:t>RNF06: El sistema debe garantizar la integridad de los datos almacenados </a:t>
            </a:r>
          </a:p>
          <a:p>
            <a:r>
              <a:rPr lang="es-MX" sz="5200" dirty="0"/>
              <a:t>RNF07: El sistema debe escalar para manejar un aumento en la cantidad de registros sin afectar el rendimiento del mismo</a:t>
            </a:r>
          </a:p>
          <a:p>
            <a:r>
              <a:rPr lang="es-MX" sz="5200" dirty="0"/>
              <a:t>RNF08: El sistema debe garantizar la usabilidad adecuada para que no tenga cargas pesadas al iniciar</a:t>
            </a:r>
          </a:p>
          <a:p>
            <a:endParaRPr lang="es-MX" dirty="0"/>
          </a:p>
        </p:txBody>
      </p:sp>
    </p:spTree>
    <p:extLst>
      <p:ext uri="{BB962C8B-B14F-4D97-AF65-F5344CB8AC3E}">
        <p14:creationId xmlns:p14="http://schemas.microsoft.com/office/powerpoint/2010/main" val="164949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D3AE26-EF0F-EC65-3DC0-3CA2D3F9254D}"/>
              </a:ext>
            </a:extLst>
          </p:cNvPr>
          <p:cNvSpPr>
            <a:spLocks noGrp="1"/>
          </p:cNvSpPr>
          <p:nvPr>
            <p:ph type="title"/>
          </p:nvPr>
        </p:nvSpPr>
        <p:spPr>
          <a:xfrm>
            <a:off x="839788" y="365125"/>
            <a:ext cx="10515600" cy="670299"/>
          </a:xfrm>
        </p:spPr>
        <p:txBody>
          <a:bodyPr>
            <a:normAutofit/>
          </a:bodyPr>
          <a:lstStyle/>
          <a:p>
            <a:r>
              <a:rPr lang="es-MX" dirty="0"/>
              <a:t>Desarrollo del software</a:t>
            </a:r>
          </a:p>
        </p:txBody>
      </p:sp>
      <p:sp>
        <p:nvSpPr>
          <p:cNvPr id="3" name="Marcador de texto 2">
            <a:extLst>
              <a:ext uri="{FF2B5EF4-FFF2-40B4-BE49-F238E27FC236}">
                <a16:creationId xmlns:a16="http://schemas.microsoft.com/office/drawing/2014/main" id="{97C0DF9B-E848-CA77-1E4A-C7460E2C84C4}"/>
              </a:ext>
            </a:extLst>
          </p:cNvPr>
          <p:cNvSpPr>
            <a:spLocks noGrp="1"/>
          </p:cNvSpPr>
          <p:nvPr>
            <p:ph type="body" idx="1"/>
          </p:nvPr>
        </p:nvSpPr>
        <p:spPr>
          <a:xfrm>
            <a:off x="836612" y="990250"/>
            <a:ext cx="5157787" cy="461122"/>
          </a:xfrm>
        </p:spPr>
        <p:txBody>
          <a:bodyPr/>
          <a:lstStyle/>
          <a:p>
            <a:r>
              <a:rPr lang="es-MX" dirty="0"/>
              <a:t>Diagrama de base de datos</a:t>
            </a:r>
          </a:p>
        </p:txBody>
      </p:sp>
      <p:pic>
        <p:nvPicPr>
          <p:cNvPr id="7" name="Imagen 6">
            <a:extLst>
              <a:ext uri="{FF2B5EF4-FFF2-40B4-BE49-F238E27FC236}">
                <a16:creationId xmlns:a16="http://schemas.microsoft.com/office/drawing/2014/main" id="{15C08268-7B11-A4B0-5FE4-16EE4102D953}"/>
              </a:ext>
            </a:extLst>
          </p:cNvPr>
          <p:cNvPicPr>
            <a:picLocks noChangeAspect="1"/>
          </p:cNvPicPr>
          <p:nvPr/>
        </p:nvPicPr>
        <p:blipFill rotWithShape="1">
          <a:blip r:embed="rId2"/>
          <a:srcRect l="2209" t="4989" r="23579" b="12838"/>
          <a:stretch/>
        </p:blipFill>
        <p:spPr bwMode="auto">
          <a:xfrm>
            <a:off x="1746634" y="1451372"/>
            <a:ext cx="8495529" cy="529131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24175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AAF88F-DB17-331B-2D7E-2EA8EE045E40}"/>
              </a:ext>
            </a:extLst>
          </p:cNvPr>
          <p:cNvSpPr>
            <a:spLocks noGrp="1"/>
          </p:cNvSpPr>
          <p:nvPr>
            <p:ph type="title"/>
          </p:nvPr>
        </p:nvSpPr>
        <p:spPr/>
        <p:txBody>
          <a:bodyPr/>
          <a:lstStyle/>
          <a:p>
            <a:r>
              <a:rPr lang="es-MX" dirty="0"/>
              <a:t>Arquitectura del sistema</a:t>
            </a:r>
          </a:p>
        </p:txBody>
      </p:sp>
      <p:pic>
        <p:nvPicPr>
          <p:cNvPr id="7" name="Imagen 6">
            <a:extLst>
              <a:ext uri="{FF2B5EF4-FFF2-40B4-BE49-F238E27FC236}">
                <a16:creationId xmlns:a16="http://schemas.microsoft.com/office/drawing/2014/main" id="{4E7E8A97-C257-EF06-6FED-61007C56C20D}"/>
              </a:ext>
            </a:extLst>
          </p:cNvPr>
          <p:cNvPicPr>
            <a:picLocks noChangeAspect="1"/>
          </p:cNvPicPr>
          <p:nvPr/>
        </p:nvPicPr>
        <p:blipFill rotWithShape="1">
          <a:blip r:embed="rId2"/>
          <a:srcRect l="29633" t="24284" r="18686" b="11398"/>
          <a:stretch/>
        </p:blipFill>
        <p:spPr bwMode="auto">
          <a:xfrm>
            <a:off x="2300773" y="1354512"/>
            <a:ext cx="7367663" cy="49288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56622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9E8290-F7F9-359C-CC7E-634DB4EB161D}"/>
              </a:ext>
            </a:extLst>
          </p:cNvPr>
          <p:cNvSpPr>
            <a:spLocks noGrp="1"/>
          </p:cNvSpPr>
          <p:nvPr>
            <p:ph type="title"/>
          </p:nvPr>
        </p:nvSpPr>
        <p:spPr/>
        <p:txBody>
          <a:bodyPr/>
          <a:lstStyle/>
          <a:p>
            <a:r>
              <a:rPr lang="es-MX" dirty="0"/>
              <a:t>Requerimientos de hardware y software</a:t>
            </a:r>
          </a:p>
        </p:txBody>
      </p:sp>
      <p:sp>
        <p:nvSpPr>
          <p:cNvPr id="3" name="Marcador de texto 2">
            <a:extLst>
              <a:ext uri="{FF2B5EF4-FFF2-40B4-BE49-F238E27FC236}">
                <a16:creationId xmlns:a16="http://schemas.microsoft.com/office/drawing/2014/main" id="{60743249-7F8D-54DB-9250-75BEA777BAF2}"/>
              </a:ext>
            </a:extLst>
          </p:cNvPr>
          <p:cNvSpPr>
            <a:spLocks noGrp="1"/>
          </p:cNvSpPr>
          <p:nvPr>
            <p:ph type="body" idx="1"/>
          </p:nvPr>
        </p:nvSpPr>
        <p:spPr>
          <a:xfrm>
            <a:off x="836612" y="1426367"/>
            <a:ext cx="5157787" cy="447675"/>
          </a:xfrm>
        </p:spPr>
        <p:txBody>
          <a:bodyPr/>
          <a:lstStyle/>
          <a:p>
            <a:r>
              <a:rPr lang="es-MX" dirty="0"/>
              <a:t>Software para servidor y usuario</a:t>
            </a:r>
          </a:p>
        </p:txBody>
      </p:sp>
      <p:sp>
        <p:nvSpPr>
          <p:cNvPr id="4" name="Marcador de contenido 3">
            <a:extLst>
              <a:ext uri="{FF2B5EF4-FFF2-40B4-BE49-F238E27FC236}">
                <a16:creationId xmlns:a16="http://schemas.microsoft.com/office/drawing/2014/main" id="{99C166CD-C2B9-80B5-0BB7-2A1522E83D7B}"/>
              </a:ext>
            </a:extLst>
          </p:cNvPr>
          <p:cNvSpPr>
            <a:spLocks noGrp="1"/>
          </p:cNvSpPr>
          <p:nvPr>
            <p:ph sz="half" idx="2"/>
          </p:nvPr>
        </p:nvSpPr>
        <p:spPr/>
        <p:txBody>
          <a:bodyPr>
            <a:normAutofit fontScale="62500" lnSpcReduction="20000"/>
          </a:bodyPr>
          <a:lstStyle/>
          <a:p>
            <a:pPr marL="342900" lvl="0" indent="-342900" algn="just">
              <a:lnSpc>
                <a:spcPct val="150000"/>
              </a:lnSpc>
              <a:spcBef>
                <a:spcPts val="1800"/>
              </a:spcBef>
              <a:buFont typeface="Symbol" panose="05050102010706020507" pitchFamily="18" charset="2"/>
              <a:buChar char=""/>
            </a:pPr>
            <a:r>
              <a:rPr lang="es-EC" sz="1800" dirty="0">
                <a:effectLst/>
                <a:latin typeface="Arial" panose="020B0604020202020204" pitchFamily="34" charset="0"/>
                <a:ea typeface="Arial" panose="020B0604020202020204" pitchFamily="34" charset="0"/>
              </a:rPr>
              <a:t>SGBD con su respectiva versión</a:t>
            </a:r>
            <a:endParaRPr lang="es-MX" sz="1800" dirty="0">
              <a:effectLst/>
              <a:latin typeface="Times New Roman" panose="02020603050405020304" pitchFamily="18" charset="0"/>
              <a:ea typeface="Calibri" panose="020F0502020204030204" pitchFamily="34" charset="0"/>
            </a:endParaRPr>
          </a:p>
          <a:p>
            <a:pPr marL="342900" lvl="0" indent="-342900" algn="just">
              <a:lnSpc>
                <a:spcPct val="150000"/>
              </a:lnSpc>
              <a:buFont typeface="Symbol" panose="05050102010706020507" pitchFamily="18" charset="2"/>
              <a:buChar char=""/>
            </a:pPr>
            <a:r>
              <a:rPr lang="es-EC" sz="1800" dirty="0">
                <a:effectLst/>
                <a:latin typeface="Arial" panose="020B0604020202020204" pitchFamily="34" charset="0"/>
                <a:ea typeface="Arial" panose="020B0604020202020204" pitchFamily="34" charset="0"/>
              </a:rPr>
              <a:t>Servidor Web</a:t>
            </a:r>
            <a:endParaRPr lang="es-MX" sz="1800" dirty="0">
              <a:effectLst/>
              <a:latin typeface="Times New Roman" panose="02020603050405020304" pitchFamily="18" charset="0"/>
              <a:ea typeface="Calibri" panose="020F0502020204030204" pitchFamily="34" charset="0"/>
            </a:endParaRPr>
          </a:p>
          <a:p>
            <a:pPr marL="342900" lvl="0" indent="-342900" algn="just">
              <a:lnSpc>
                <a:spcPct val="150000"/>
              </a:lnSpc>
              <a:spcAft>
                <a:spcPts val="1800"/>
              </a:spcAft>
              <a:buFont typeface="Symbol" panose="05050102010706020507" pitchFamily="18" charset="2"/>
              <a:buChar char=""/>
            </a:pPr>
            <a:r>
              <a:rPr lang="es-EC" sz="1800" dirty="0">
                <a:effectLst/>
                <a:latin typeface="Arial" panose="020B0604020202020204" pitchFamily="34" charset="0"/>
                <a:ea typeface="Arial" panose="020B0604020202020204" pitchFamily="34" charset="0"/>
              </a:rPr>
              <a:t>Servidor de aplicaciones</a:t>
            </a:r>
            <a:endParaRPr lang="es-MX" sz="1800" dirty="0">
              <a:effectLst/>
              <a:latin typeface="Times New Roman" panose="02020603050405020304" pitchFamily="18" charset="0"/>
              <a:ea typeface="Calibri" panose="020F0502020204030204" pitchFamily="34" charset="0"/>
            </a:endParaRPr>
          </a:p>
          <a:p>
            <a:pPr marL="342900" lvl="0" indent="-342900" algn="just">
              <a:lnSpc>
                <a:spcPct val="150000"/>
              </a:lnSpc>
              <a:spcBef>
                <a:spcPts val="1800"/>
              </a:spcBef>
              <a:buFont typeface="Symbol" panose="05050102010706020507" pitchFamily="18" charset="2"/>
              <a:buChar char=""/>
            </a:pPr>
            <a:r>
              <a:rPr lang="es-EC" sz="1800" dirty="0">
                <a:effectLst/>
                <a:latin typeface="Arial" panose="020B0604020202020204" pitchFamily="34" charset="0"/>
                <a:ea typeface="Arial" panose="020B0604020202020204" pitchFamily="34" charset="0"/>
              </a:rPr>
              <a:t>Sistema Operativo Windows 7 o superior</a:t>
            </a:r>
            <a:endParaRPr lang="es-MX" sz="1800" dirty="0">
              <a:effectLst/>
              <a:latin typeface="Times New Roman" panose="02020603050405020304" pitchFamily="18" charset="0"/>
              <a:ea typeface="Calibri" panose="020F0502020204030204" pitchFamily="34" charset="0"/>
            </a:endParaRPr>
          </a:p>
          <a:p>
            <a:pPr marL="342900" lvl="0" indent="-342900" algn="just">
              <a:lnSpc>
                <a:spcPct val="150000"/>
              </a:lnSpc>
              <a:buFont typeface="Symbol" panose="05050102010706020507" pitchFamily="18" charset="2"/>
              <a:buChar char=""/>
            </a:pPr>
            <a:r>
              <a:rPr lang="es-EC" sz="1800" dirty="0">
                <a:effectLst/>
                <a:latin typeface="Arial" panose="020B0604020202020204" pitchFamily="34" charset="0"/>
                <a:ea typeface="Arial" panose="020B0604020202020204" pitchFamily="34" charset="0"/>
              </a:rPr>
              <a:t>8GB RAM</a:t>
            </a:r>
            <a:endParaRPr lang="es-MX" sz="1800" dirty="0">
              <a:effectLst/>
              <a:latin typeface="Times New Roman" panose="02020603050405020304" pitchFamily="18" charset="0"/>
              <a:ea typeface="Calibri" panose="020F0502020204030204" pitchFamily="34" charset="0"/>
            </a:endParaRPr>
          </a:p>
          <a:p>
            <a:pPr marL="342900" lvl="0" indent="-342900" algn="just">
              <a:lnSpc>
                <a:spcPct val="150000"/>
              </a:lnSpc>
              <a:buFont typeface="Symbol" panose="05050102010706020507" pitchFamily="18" charset="2"/>
              <a:buChar char=""/>
            </a:pPr>
            <a:r>
              <a:rPr lang="es-EC" sz="1800" dirty="0">
                <a:effectLst/>
                <a:latin typeface="Arial" panose="020B0604020202020204" pitchFamily="34" charset="0"/>
                <a:ea typeface="Arial" panose="020B0604020202020204" pitchFamily="34" charset="0"/>
              </a:rPr>
              <a:t>Procesador i3 mínimo</a:t>
            </a:r>
            <a:endParaRPr lang="es-MX" sz="1800" dirty="0">
              <a:effectLst/>
              <a:latin typeface="Times New Roman" panose="02020603050405020304" pitchFamily="18" charset="0"/>
              <a:ea typeface="Calibri" panose="020F0502020204030204" pitchFamily="34" charset="0"/>
            </a:endParaRPr>
          </a:p>
          <a:p>
            <a:pPr marL="342900" lvl="0" indent="-342900" algn="just">
              <a:lnSpc>
                <a:spcPct val="150000"/>
              </a:lnSpc>
              <a:buFont typeface="Symbol" panose="05050102010706020507" pitchFamily="18" charset="2"/>
              <a:buChar char=""/>
            </a:pPr>
            <a:r>
              <a:rPr lang="es-EC" sz="1800" dirty="0">
                <a:effectLst/>
                <a:latin typeface="Arial" panose="020B0604020202020204" pitchFamily="34" charset="0"/>
                <a:ea typeface="Arial" panose="020B0604020202020204" pitchFamily="34" charset="0"/>
              </a:rPr>
              <a:t>Navegador</a:t>
            </a:r>
            <a:r>
              <a:rPr lang="en-US" sz="1800" dirty="0">
                <a:effectLst/>
                <a:latin typeface="Arial" panose="020B0604020202020204" pitchFamily="34" charset="0"/>
                <a:ea typeface="Arial" panose="020B0604020202020204" pitchFamily="34" charset="0"/>
              </a:rPr>
              <a:t> web (Chrome, Firefox, I-Explorer)</a:t>
            </a:r>
            <a:endParaRPr lang="es-MX" sz="1800" dirty="0">
              <a:effectLst/>
              <a:latin typeface="Times New Roman" panose="02020603050405020304" pitchFamily="18" charset="0"/>
              <a:ea typeface="Calibri" panose="020F0502020204030204" pitchFamily="34" charset="0"/>
            </a:endParaRPr>
          </a:p>
          <a:p>
            <a:pPr marL="342900" lvl="0" indent="-342900" algn="just">
              <a:lnSpc>
                <a:spcPct val="150000"/>
              </a:lnSpc>
              <a:spcAft>
                <a:spcPts val="1800"/>
              </a:spcAft>
              <a:buFont typeface="Symbol" panose="05050102010706020507" pitchFamily="18" charset="2"/>
              <a:buChar char=""/>
            </a:pPr>
            <a:r>
              <a:rPr lang="es-EC" sz="1800" dirty="0">
                <a:effectLst/>
                <a:latin typeface="Arial" panose="020B0604020202020204" pitchFamily="34" charset="0"/>
                <a:ea typeface="Arial" panose="020B0604020202020204" pitchFamily="34" charset="0"/>
              </a:rPr>
              <a:t>20gb de memoria en disco</a:t>
            </a:r>
            <a:endParaRPr lang="es-MX" sz="1800" dirty="0">
              <a:effectLst/>
              <a:latin typeface="Times New Roman" panose="02020603050405020304" pitchFamily="18" charset="0"/>
              <a:ea typeface="Calibri" panose="020F0502020204030204" pitchFamily="34" charset="0"/>
            </a:endParaRPr>
          </a:p>
          <a:p>
            <a:endParaRPr lang="es-MX" dirty="0"/>
          </a:p>
        </p:txBody>
      </p:sp>
      <p:sp>
        <p:nvSpPr>
          <p:cNvPr id="5" name="Marcador de texto 4">
            <a:extLst>
              <a:ext uri="{FF2B5EF4-FFF2-40B4-BE49-F238E27FC236}">
                <a16:creationId xmlns:a16="http://schemas.microsoft.com/office/drawing/2014/main" id="{6A3C8328-7FCC-003A-04FD-465CAB89A258}"/>
              </a:ext>
            </a:extLst>
          </p:cNvPr>
          <p:cNvSpPr>
            <a:spLocks noGrp="1"/>
          </p:cNvSpPr>
          <p:nvPr>
            <p:ph type="body" sz="quarter" idx="3"/>
          </p:nvPr>
        </p:nvSpPr>
        <p:spPr>
          <a:xfrm>
            <a:off x="6169024" y="1466850"/>
            <a:ext cx="5183188" cy="447676"/>
          </a:xfrm>
        </p:spPr>
        <p:txBody>
          <a:bodyPr/>
          <a:lstStyle/>
          <a:p>
            <a:r>
              <a:rPr lang="es-MX" dirty="0"/>
              <a:t>Hardware para servidor y usuario</a:t>
            </a:r>
          </a:p>
        </p:txBody>
      </p:sp>
      <p:sp>
        <p:nvSpPr>
          <p:cNvPr id="6" name="Marcador de contenido 5">
            <a:extLst>
              <a:ext uri="{FF2B5EF4-FFF2-40B4-BE49-F238E27FC236}">
                <a16:creationId xmlns:a16="http://schemas.microsoft.com/office/drawing/2014/main" id="{2888B34E-705C-4579-E1C8-31CAA5473C04}"/>
              </a:ext>
            </a:extLst>
          </p:cNvPr>
          <p:cNvSpPr>
            <a:spLocks noGrp="1"/>
          </p:cNvSpPr>
          <p:nvPr>
            <p:ph sz="quarter" idx="4"/>
          </p:nvPr>
        </p:nvSpPr>
        <p:spPr/>
        <p:txBody>
          <a:bodyPr>
            <a:normAutofit fontScale="62500" lnSpcReduction="20000"/>
          </a:bodyPr>
          <a:lstStyle/>
          <a:p>
            <a:pPr marL="342900" lvl="0" indent="-342900" algn="just">
              <a:lnSpc>
                <a:spcPct val="150000"/>
              </a:lnSpc>
              <a:spcBef>
                <a:spcPts val="1800"/>
              </a:spcBef>
              <a:buFont typeface="Symbol" panose="05050102010706020507" pitchFamily="18" charset="2"/>
              <a:buChar char=""/>
            </a:pPr>
            <a:r>
              <a:rPr lang="es-MX" sz="2000" dirty="0">
                <a:effectLst/>
                <a:latin typeface="Arial" panose="020B0604020202020204" pitchFamily="34" charset="0"/>
                <a:ea typeface="Arial" panose="020B0604020202020204" pitchFamily="34" charset="0"/>
              </a:rPr>
              <a:t>RAM al menos 8Gb</a:t>
            </a:r>
            <a:endParaRPr lang="es-MX" sz="2000" dirty="0">
              <a:effectLst/>
              <a:latin typeface="Times New Roman" panose="02020603050405020304" pitchFamily="18" charset="0"/>
              <a:ea typeface="Calibri" panose="020F0502020204030204" pitchFamily="34" charset="0"/>
            </a:endParaRPr>
          </a:p>
          <a:p>
            <a:pPr marL="342900" lvl="0" indent="-342900" algn="just">
              <a:lnSpc>
                <a:spcPct val="150000"/>
              </a:lnSpc>
              <a:buFont typeface="Symbol" panose="05050102010706020507" pitchFamily="18" charset="2"/>
              <a:buChar char=""/>
            </a:pPr>
            <a:r>
              <a:rPr lang="es-MX" sz="2000" dirty="0">
                <a:effectLst/>
                <a:latin typeface="Arial" panose="020B0604020202020204" pitchFamily="34" charset="0"/>
                <a:ea typeface="Arial" panose="020B0604020202020204" pitchFamily="34" charset="0"/>
              </a:rPr>
              <a:t>Procesador i3 mínimo</a:t>
            </a:r>
            <a:endParaRPr lang="es-MX" sz="2000" dirty="0">
              <a:effectLst/>
              <a:latin typeface="Times New Roman" panose="02020603050405020304" pitchFamily="18" charset="0"/>
              <a:ea typeface="Calibri" panose="020F0502020204030204" pitchFamily="34" charset="0"/>
            </a:endParaRPr>
          </a:p>
          <a:p>
            <a:pPr marL="342900" lvl="0" indent="-342900" algn="just">
              <a:lnSpc>
                <a:spcPct val="150000"/>
              </a:lnSpc>
              <a:spcAft>
                <a:spcPts val="1800"/>
              </a:spcAft>
              <a:buFont typeface="Symbol" panose="05050102010706020507" pitchFamily="18" charset="2"/>
              <a:buChar char=""/>
            </a:pPr>
            <a:r>
              <a:rPr lang="es-MX" sz="2000" dirty="0">
                <a:effectLst/>
                <a:latin typeface="Arial" panose="020B0604020202020204" pitchFamily="34" charset="0"/>
                <a:ea typeface="Arial" panose="020B0604020202020204" pitchFamily="34" charset="0"/>
              </a:rPr>
              <a:t>Tarjeta de red</a:t>
            </a:r>
            <a:endParaRPr lang="es-MX" sz="2000" dirty="0">
              <a:effectLst/>
              <a:latin typeface="Times New Roman" panose="02020603050405020304" pitchFamily="18" charset="0"/>
              <a:ea typeface="Calibri" panose="020F0502020204030204" pitchFamily="34" charset="0"/>
            </a:endParaRPr>
          </a:p>
          <a:p>
            <a:pPr marL="342900" lvl="0" indent="-342900" algn="just">
              <a:lnSpc>
                <a:spcPct val="150000"/>
              </a:lnSpc>
              <a:spcBef>
                <a:spcPts val="1800"/>
              </a:spcBef>
              <a:buFont typeface="Symbol" panose="05050102010706020507" pitchFamily="18" charset="2"/>
              <a:buChar char=""/>
            </a:pPr>
            <a:r>
              <a:rPr lang="es-EC" sz="1800" dirty="0">
                <a:effectLst/>
                <a:latin typeface="Arial" panose="020B0604020202020204" pitchFamily="34" charset="0"/>
                <a:ea typeface="Arial" panose="020B0604020202020204" pitchFamily="34" charset="0"/>
              </a:rPr>
              <a:t>Teléfono Android o IOS</a:t>
            </a:r>
            <a:endParaRPr lang="es-MX" sz="1800" dirty="0">
              <a:effectLst/>
              <a:latin typeface="Times New Roman" panose="02020603050405020304" pitchFamily="18" charset="0"/>
              <a:ea typeface="Calibri" panose="020F0502020204030204" pitchFamily="34" charset="0"/>
            </a:endParaRPr>
          </a:p>
          <a:p>
            <a:pPr marL="342900" lvl="0" indent="-342900" algn="just">
              <a:lnSpc>
                <a:spcPct val="150000"/>
              </a:lnSpc>
              <a:buFont typeface="Symbol" panose="05050102010706020507" pitchFamily="18" charset="2"/>
              <a:buChar char=""/>
            </a:pPr>
            <a:r>
              <a:rPr lang="es-EC" sz="1800" dirty="0">
                <a:effectLst/>
                <a:latin typeface="Arial" panose="020B0604020202020204" pitchFamily="34" charset="0"/>
                <a:ea typeface="Arial" panose="020B0604020202020204" pitchFamily="34" charset="0"/>
              </a:rPr>
              <a:t>Conexión a internet</a:t>
            </a:r>
            <a:endParaRPr lang="es-MX" sz="1800" dirty="0">
              <a:effectLst/>
              <a:latin typeface="Times New Roman" panose="02020603050405020304" pitchFamily="18" charset="0"/>
              <a:ea typeface="Calibri" panose="020F0502020204030204" pitchFamily="34" charset="0"/>
            </a:endParaRPr>
          </a:p>
          <a:p>
            <a:pPr marL="342900" lvl="0" indent="-342900" algn="just">
              <a:lnSpc>
                <a:spcPct val="150000"/>
              </a:lnSpc>
              <a:spcAft>
                <a:spcPts val="1800"/>
              </a:spcAft>
              <a:buFont typeface="Symbol" panose="05050102010706020507" pitchFamily="18" charset="2"/>
              <a:buChar char=""/>
            </a:pPr>
            <a:r>
              <a:rPr lang="es-EC" sz="1800" dirty="0">
                <a:effectLst/>
                <a:latin typeface="Arial" panose="020B0604020202020204" pitchFamily="34" charset="0"/>
                <a:ea typeface="Arial" panose="020B0604020202020204" pitchFamily="34" charset="0"/>
              </a:rPr>
              <a:t>Computadora </a:t>
            </a:r>
            <a:endParaRPr lang="es-MX" sz="1800" dirty="0">
              <a:effectLst/>
              <a:latin typeface="Times New Roman" panose="02020603050405020304" pitchFamily="18" charset="0"/>
              <a:ea typeface="Calibri" panose="020F0502020204030204" pitchFamily="34" charset="0"/>
            </a:endParaRPr>
          </a:p>
          <a:p>
            <a:endParaRPr lang="es-MX" dirty="0"/>
          </a:p>
        </p:txBody>
      </p:sp>
    </p:spTree>
    <p:extLst>
      <p:ext uri="{BB962C8B-B14F-4D97-AF65-F5344CB8AC3E}">
        <p14:creationId xmlns:p14="http://schemas.microsoft.com/office/powerpoint/2010/main" val="3993482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9F6D6-55C9-813C-5999-5DD1A443992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6B1FD21-F0EA-F79D-E776-9A73133AF99C}"/>
              </a:ext>
            </a:extLst>
          </p:cNvPr>
          <p:cNvSpPr>
            <a:spLocks noGrp="1"/>
          </p:cNvSpPr>
          <p:nvPr>
            <p:ph type="title"/>
          </p:nvPr>
        </p:nvSpPr>
        <p:spPr>
          <a:xfrm>
            <a:off x="839788" y="365125"/>
            <a:ext cx="10515600" cy="925793"/>
          </a:xfrm>
        </p:spPr>
        <p:txBody>
          <a:bodyPr/>
          <a:lstStyle/>
          <a:p>
            <a:r>
              <a:rPr lang="es-MX" dirty="0"/>
              <a:t>Componentes del proyecto</a:t>
            </a:r>
          </a:p>
        </p:txBody>
      </p:sp>
      <p:sp>
        <p:nvSpPr>
          <p:cNvPr id="3" name="Marcador de texto 2">
            <a:extLst>
              <a:ext uri="{FF2B5EF4-FFF2-40B4-BE49-F238E27FC236}">
                <a16:creationId xmlns:a16="http://schemas.microsoft.com/office/drawing/2014/main" id="{E7255F9B-113D-D4A9-2655-9AAD79008054}"/>
              </a:ext>
            </a:extLst>
          </p:cNvPr>
          <p:cNvSpPr>
            <a:spLocks noGrp="1"/>
          </p:cNvSpPr>
          <p:nvPr>
            <p:ph type="body" idx="1"/>
          </p:nvPr>
        </p:nvSpPr>
        <p:spPr>
          <a:xfrm>
            <a:off x="836612" y="1426367"/>
            <a:ext cx="5157787" cy="447675"/>
          </a:xfrm>
        </p:spPr>
        <p:txBody>
          <a:bodyPr/>
          <a:lstStyle/>
          <a:p>
            <a:r>
              <a:rPr lang="es-MX" dirty="0"/>
              <a:t>Módulos Web</a:t>
            </a:r>
          </a:p>
        </p:txBody>
      </p:sp>
      <p:sp>
        <p:nvSpPr>
          <p:cNvPr id="4" name="Marcador de contenido 3">
            <a:extLst>
              <a:ext uri="{FF2B5EF4-FFF2-40B4-BE49-F238E27FC236}">
                <a16:creationId xmlns:a16="http://schemas.microsoft.com/office/drawing/2014/main" id="{C00CA8BE-0F7D-2170-5489-7A2DC502A480}"/>
              </a:ext>
            </a:extLst>
          </p:cNvPr>
          <p:cNvSpPr>
            <a:spLocks noGrp="1"/>
          </p:cNvSpPr>
          <p:nvPr>
            <p:ph sz="half" idx="2"/>
          </p:nvPr>
        </p:nvSpPr>
        <p:spPr>
          <a:xfrm>
            <a:off x="503611" y="1891411"/>
            <a:ext cx="5183188" cy="4415260"/>
          </a:xfrm>
        </p:spPr>
        <p:txBody>
          <a:bodyPr>
            <a:normAutofit fontScale="92500" lnSpcReduction="20000"/>
          </a:bodyPr>
          <a:lstStyle/>
          <a:p>
            <a:r>
              <a:rPr lang="es-MX" sz="1900" dirty="0"/>
              <a:t>Módulo de Autenticación: Este módulo se encarga de la gestión de la identidad del administrador del sistema y además de la característica de recuperación de contraseña.</a:t>
            </a:r>
          </a:p>
          <a:p>
            <a:r>
              <a:rPr lang="es-MX" sz="1900" dirty="0"/>
              <a:t>Módulo de registro: En este módulo se ingresarán los datos respectivos de cada unidad con su respectiva ruta y tiquetera</a:t>
            </a:r>
          </a:p>
          <a:p>
            <a:r>
              <a:rPr lang="es-MX" sz="1900" dirty="0"/>
              <a:t>Módulo de gestión de usuarios: En este módulo se gestionarán los usuarios registrados, es decir se podrá editar el nombre y la contraseña, así como los datos del mismo, es decir nombre, cedula, teléfono, edad, dirección.</a:t>
            </a:r>
          </a:p>
          <a:p>
            <a:r>
              <a:rPr lang="es-MX" sz="1900" dirty="0"/>
              <a:t>Módulo de Reportes: Este módulo es un componente importante de un sistema que tiene como objetivo generar informes</a:t>
            </a:r>
            <a:endParaRPr lang="es-MX" dirty="0"/>
          </a:p>
        </p:txBody>
      </p:sp>
      <p:sp>
        <p:nvSpPr>
          <p:cNvPr id="5" name="Marcador de texto 4">
            <a:extLst>
              <a:ext uri="{FF2B5EF4-FFF2-40B4-BE49-F238E27FC236}">
                <a16:creationId xmlns:a16="http://schemas.microsoft.com/office/drawing/2014/main" id="{D8775891-9C73-B2F9-A8E4-614C42A82572}"/>
              </a:ext>
            </a:extLst>
          </p:cNvPr>
          <p:cNvSpPr>
            <a:spLocks noGrp="1"/>
          </p:cNvSpPr>
          <p:nvPr>
            <p:ph type="body" sz="quarter" idx="3"/>
          </p:nvPr>
        </p:nvSpPr>
        <p:spPr>
          <a:xfrm>
            <a:off x="6169024" y="1426367"/>
            <a:ext cx="5183188" cy="447676"/>
          </a:xfrm>
        </p:spPr>
        <p:txBody>
          <a:bodyPr/>
          <a:lstStyle/>
          <a:p>
            <a:r>
              <a:rPr lang="es-MX" dirty="0"/>
              <a:t>Módulos móviles</a:t>
            </a:r>
          </a:p>
        </p:txBody>
      </p:sp>
      <p:sp>
        <p:nvSpPr>
          <p:cNvPr id="6" name="Marcador de contenido 5">
            <a:extLst>
              <a:ext uri="{FF2B5EF4-FFF2-40B4-BE49-F238E27FC236}">
                <a16:creationId xmlns:a16="http://schemas.microsoft.com/office/drawing/2014/main" id="{8776934B-DCC5-7408-71A7-7DA3E54AC26B}"/>
              </a:ext>
            </a:extLst>
          </p:cNvPr>
          <p:cNvSpPr>
            <a:spLocks noGrp="1"/>
          </p:cNvSpPr>
          <p:nvPr>
            <p:ph sz="quarter" idx="4"/>
          </p:nvPr>
        </p:nvSpPr>
        <p:spPr>
          <a:xfrm>
            <a:off x="6169024" y="1891411"/>
            <a:ext cx="5183188" cy="4778330"/>
          </a:xfrm>
        </p:spPr>
        <p:txBody>
          <a:bodyPr>
            <a:noAutofit/>
          </a:bodyPr>
          <a:lstStyle/>
          <a:p>
            <a:pPr>
              <a:lnSpc>
                <a:spcPct val="80000"/>
              </a:lnSpc>
            </a:pPr>
            <a:r>
              <a:rPr lang="es-MX" sz="1800" dirty="0"/>
              <a:t>Módulo de registro y autenticación: Este módulo se encarga de la gestión de la identidad de los usuarios en el sistema.</a:t>
            </a:r>
          </a:p>
          <a:p>
            <a:pPr>
              <a:lnSpc>
                <a:spcPct val="80000"/>
              </a:lnSpc>
            </a:pPr>
            <a:r>
              <a:rPr lang="es-MX" sz="1800" dirty="0"/>
              <a:t>Módulo de control y seguimiento: Este módulo se encargará del control de las unidades mostrando los datos como el registro de series de las tiqueteras</a:t>
            </a:r>
          </a:p>
          <a:p>
            <a:pPr>
              <a:lnSpc>
                <a:spcPct val="80000"/>
              </a:lnSpc>
            </a:pPr>
            <a:r>
              <a:rPr lang="es-MX" sz="1800" dirty="0"/>
              <a:t>Módulo de notificaciones: En este módulo se podrán recibir notificaciones de las multas efectuadas </a:t>
            </a:r>
          </a:p>
          <a:p>
            <a:pPr>
              <a:lnSpc>
                <a:spcPct val="80000"/>
              </a:lnSpc>
            </a:pPr>
            <a:r>
              <a:rPr lang="es-MX" sz="1800" dirty="0"/>
              <a:t>Módulo de control en reincidencias: En este módulo se podrá resaltar si una unidad tiene reincidencias en el control, es decir se podrá saber si la unidad tiene inconsistencias en la venta</a:t>
            </a:r>
          </a:p>
        </p:txBody>
      </p:sp>
    </p:spTree>
    <p:extLst>
      <p:ext uri="{BB962C8B-B14F-4D97-AF65-F5344CB8AC3E}">
        <p14:creationId xmlns:p14="http://schemas.microsoft.com/office/powerpoint/2010/main" val="3601552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799444" y="1211471"/>
            <a:ext cx="9888653" cy="3077766"/>
          </a:xfrm>
          <a:prstGeom prst="rect">
            <a:avLst/>
          </a:prstGeom>
        </p:spPr>
        <p:txBody>
          <a:bodyPr wrap="square">
            <a:spAutoFit/>
          </a:bodyPr>
          <a:lstStyle/>
          <a:p>
            <a:pPr lvl="1"/>
            <a:endParaRPr lang="en-US" sz="2000" dirty="0">
              <a:latin typeface="Century Gothic" charset="0"/>
              <a:ea typeface="Century Gothic" charset="0"/>
              <a:cs typeface="Century Gothic" charset="0"/>
            </a:endParaRPr>
          </a:p>
          <a:p>
            <a:pPr lvl="1"/>
            <a:endParaRPr lang="en-US" sz="2000" dirty="0">
              <a:latin typeface="Century Gothic" charset="0"/>
              <a:ea typeface="Century Gothic" charset="0"/>
              <a:cs typeface="Century Gothic" charset="0"/>
            </a:endParaRPr>
          </a:p>
          <a:p>
            <a:pPr lvl="1"/>
            <a:endParaRPr lang="en-US" sz="2000" dirty="0">
              <a:latin typeface="Century Gothic" charset="0"/>
              <a:ea typeface="Century Gothic" charset="0"/>
              <a:cs typeface="Century Gothic" charset="0"/>
            </a:endParaRPr>
          </a:p>
          <a:p>
            <a:pPr algn="ctr"/>
            <a:endParaRPr lang="en-US" sz="4000" b="1" dirty="0">
              <a:latin typeface="Century Gothic" charset="0"/>
              <a:ea typeface="Century Gothic" charset="0"/>
              <a:cs typeface="Century Gothic" charset="0"/>
            </a:endParaRPr>
          </a:p>
          <a:p>
            <a:pPr algn="ctr"/>
            <a:endParaRPr lang="en-US" sz="4000" dirty="0">
              <a:latin typeface="Century Gothic" charset="0"/>
              <a:ea typeface="Century Gothic" charset="0"/>
              <a:cs typeface="Century Gothic" charset="0"/>
            </a:endParaRPr>
          </a:p>
          <a:p>
            <a:pPr lvl="0" algn="ctr"/>
            <a:endParaRPr lang="en-US" sz="5400" b="1" dirty="0">
              <a:solidFill>
                <a:prstClr val="black"/>
              </a:solidFill>
              <a:latin typeface="Century Gothic" charset="0"/>
              <a:ea typeface="Century Gothic" charset="0"/>
              <a:cs typeface="Century Gothic" charset="0"/>
            </a:endParaRPr>
          </a:p>
        </p:txBody>
      </p:sp>
      <p:sp>
        <p:nvSpPr>
          <p:cNvPr id="3" name="CuadroTexto 2">
            <a:extLst>
              <a:ext uri="{FF2B5EF4-FFF2-40B4-BE49-F238E27FC236}">
                <a16:creationId xmlns:a16="http://schemas.microsoft.com/office/drawing/2014/main" id="{E56EA46E-8DC5-4E07-AD59-AA0D75FCF7D3}"/>
              </a:ext>
            </a:extLst>
          </p:cNvPr>
          <p:cNvSpPr txBox="1"/>
          <p:nvPr/>
        </p:nvSpPr>
        <p:spPr>
          <a:xfrm>
            <a:off x="1197453" y="199753"/>
            <a:ext cx="10258673" cy="1200329"/>
          </a:xfrm>
          <a:prstGeom prst="rect">
            <a:avLst/>
          </a:prstGeom>
          <a:noFill/>
        </p:spPr>
        <p:txBody>
          <a:bodyPr wrap="square">
            <a:spAutoFit/>
          </a:bodyPr>
          <a:lstStyle/>
          <a:p>
            <a:pPr algn="ctr"/>
            <a:r>
              <a:rPr lang="es-EC" sz="3600" b="1" dirty="0">
                <a:latin typeface="Century Gothic" charset="0"/>
                <a:ea typeface="Century Gothic" charset="0"/>
                <a:cs typeface="Century Gothic" charset="0"/>
              </a:rPr>
              <a:t>Herramientas utilizados</a:t>
            </a:r>
          </a:p>
          <a:p>
            <a:pPr algn="ctr"/>
            <a:endParaRPr lang="es-EC" sz="3600" b="1" dirty="0">
              <a:latin typeface="Century Gothic" charset="0"/>
              <a:ea typeface="Century Gothic" charset="0"/>
              <a:cs typeface="Century Gothic" charset="0"/>
            </a:endParaRPr>
          </a:p>
        </p:txBody>
      </p:sp>
      <p:sp>
        <p:nvSpPr>
          <p:cNvPr id="5" name="CuadroTexto 4">
            <a:extLst>
              <a:ext uri="{FF2B5EF4-FFF2-40B4-BE49-F238E27FC236}">
                <a16:creationId xmlns:a16="http://schemas.microsoft.com/office/drawing/2014/main" id="{1C9DD4B6-AB41-0070-5D28-531F19A95C85}"/>
              </a:ext>
            </a:extLst>
          </p:cNvPr>
          <p:cNvSpPr txBox="1"/>
          <p:nvPr/>
        </p:nvSpPr>
        <p:spPr>
          <a:xfrm>
            <a:off x="1197452" y="1211470"/>
            <a:ext cx="6265665" cy="2308324"/>
          </a:xfrm>
          <a:prstGeom prst="rect">
            <a:avLst/>
          </a:prstGeom>
          <a:noFill/>
        </p:spPr>
        <p:txBody>
          <a:bodyPr wrap="square">
            <a:spAutoFit/>
          </a:bodyPr>
          <a:lstStyle/>
          <a:p>
            <a:r>
              <a:rPr lang="es-EC"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Kanban</a:t>
            </a:r>
          </a:p>
          <a:p>
            <a:r>
              <a:rPr lang="es-EC"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ODS 9: Industria, Innovación e infraestructura</a:t>
            </a:r>
          </a:p>
          <a:p>
            <a:r>
              <a:rPr lang="es-EC" sz="1800" dirty="0">
                <a:effectLst/>
                <a:latin typeface="Arial" panose="020B0604020202020204" pitchFamily="34" charset="0"/>
                <a:ea typeface="Calibri" panose="020F0502020204030204" pitchFamily="34" charset="0"/>
                <a:cs typeface="Arial" panose="020B0604020202020204" pitchFamily="34" charset="0"/>
              </a:rPr>
              <a:t>Laravel</a:t>
            </a:r>
            <a:endParaRPr lang="es-EC" dirty="0">
              <a:solidFill>
                <a:srgbClr val="000000"/>
              </a:solidFill>
              <a:latin typeface="Arial" panose="020B0604020202020204" pitchFamily="34" charset="0"/>
              <a:ea typeface="Calibri" panose="020F0502020204030204" pitchFamily="34" charset="0"/>
              <a:cs typeface="Arial" panose="020B0604020202020204" pitchFamily="34" charset="0"/>
            </a:endParaRPr>
          </a:p>
          <a:p>
            <a:r>
              <a:rPr lang="es-EC" sz="1800" dirty="0">
                <a:effectLst/>
                <a:latin typeface="Arial" panose="020B0604020202020204" pitchFamily="34" charset="0"/>
                <a:ea typeface="Calibri" panose="020F0502020204030204" pitchFamily="34" charset="0"/>
                <a:cs typeface="Arial" panose="020B0604020202020204" pitchFamily="34" charset="0"/>
              </a:rPr>
              <a:t>Bootstrap</a:t>
            </a:r>
            <a:endParaRPr lang="es-EC"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r>
              <a:rPr lang="es-EC" sz="1800" dirty="0">
                <a:effectLst/>
                <a:latin typeface="Arial" panose="020B0604020202020204" pitchFamily="34" charset="0"/>
                <a:ea typeface="Calibri" panose="020F0502020204030204" pitchFamily="34" charset="0"/>
                <a:cs typeface="Arial" panose="020B0604020202020204" pitchFamily="34" charset="0"/>
              </a:rPr>
              <a:t>HTML 5</a:t>
            </a:r>
            <a:endParaRPr lang="es-EC" dirty="0">
              <a:solidFill>
                <a:srgbClr val="000000"/>
              </a:solidFill>
              <a:latin typeface="Arial" panose="020B0604020202020204" pitchFamily="34" charset="0"/>
              <a:ea typeface="Calibri" panose="020F0502020204030204" pitchFamily="34" charset="0"/>
              <a:cs typeface="Arial" panose="020B0604020202020204" pitchFamily="34" charset="0"/>
            </a:endParaRPr>
          </a:p>
          <a:p>
            <a:r>
              <a:rPr lang="es-EC" sz="1800" dirty="0">
                <a:effectLst/>
                <a:latin typeface="Arial" panose="020B0604020202020204" pitchFamily="34" charset="0"/>
                <a:ea typeface="Calibri" panose="020F0502020204030204" pitchFamily="34" charset="0"/>
                <a:cs typeface="Arial" panose="020B0604020202020204" pitchFamily="34" charset="0"/>
              </a:rPr>
              <a:t>MySQL 8.0</a:t>
            </a:r>
            <a:endParaRPr lang="es-EC"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r>
              <a:rPr lang="es-MX" dirty="0" err="1">
                <a:latin typeface="Arial" panose="020B0604020202020204" pitchFamily="34" charset="0"/>
                <a:cs typeface="Arial" panose="020B0604020202020204" pitchFamily="34" charset="0"/>
              </a:rPr>
              <a:t>Xamarin</a:t>
            </a:r>
            <a:endParaRPr lang="es-MX" dirty="0">
              <a:latin typeface="Arial" panose="020B0604020202020204" pitchFamily="34" charset="0"/>
              <a:cs typeface="Arial" panose="020B0604020202020204" pitchFamily="34" charset="0"/>
            </a:endParaRPr>
          </a:p>
          <a:p>
            <a:r>
              <a:rPr lang="es-MX" dirty="0" err="1">
                <a:latin typeface="Arial" panose="020B0604020202020204" pitchFamily="34" charset="0"/>
                <a:cs typeface="Arial" panose="020B0604020202020204" pitchFamily="34" charset="0"/>
              </a:rPr>
              <a:t>Jmeter</a:t>
            </a:r>
            <a:endParaRPr lang="es-MX"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660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799444" y="1211471"/>
            <a:ext cx="9888653" cy="1138773"/>
          </a:xfrm>
          <a:prstGeom prst="rect">
            <a:avLst/>
          </a:prstGeom>
        </p:spPr>
        <p:txBody>
          <a:bodyPr wrap="square">
            <a:spAutoFit/>
          </a:bodyPr>
          <a:lstStyle/>
          <a:p>
            <a:pPr lvl="1"/>
            <a:r>
              <a:rPr lang="es-ES" sz="2800" dirty="0">
                <a:latin typeface="Century Gothic" charset="0"/>
                <a:ea typeface="Century Gothic" charset="0"/>
                <a:cs typeface="Century Gothic" charset="0"/>
              </a:rPr>
              <a:t>Como se pretende resolver el problema</a:t>
            </a:r>
          </a:p>
          <a:p>
            <a:pPr lvl="1"/>
            <a:endParaRPr lang="es-ES" sz="2000" dirty="0">
              <a:latin typeface="Century Gothic" charset="0"/>
              <a:ea typeface="Century Gothic" charset="0"/>
              <a:cs typeface="Century Gothic" charset="0"/>
            </a:endParaRPr>
          </a:p>
          <a:p>
            <a:pPr lvl="1"/>
            <a:endParaRPr lang="es-ES" sz="2000" dirty="0">
              <a:latin typeface="Century Gothic" charset="0"/>
              <a:ea typeface="Century Gothic" charset="0"/>
              <a:cs typeface="Century Gothic" charset="0"/>
            </a:endParaRPr>
          </a:p>
        </p:txBody>
      </p:sp>
      <p:graphicFrame>
        <p:nvGraphicFramePr>
          <p:cNvPr id="5" name="Diagram 5"/>
          <p:cNvGraphicFramePr/>
          <p:nvPr>
            <p:extLst>
              <p:ext uri="{D42A27DB-BD31-4B8C-83A1-F6EECF244321}">
                <p14:modId xmlns:p14="http://schemas.microsoft.com/office/powerpoint/2010/main" val="3378189925"/>
              </p:ext>
            </p:extLst>
          </p:nvPr>
        </p:nvGraphicFramePr>
        <p:xfrm>
          <a:off x="953008" y="2226534"/>
          <a:ext cx="10439548" cy="3960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CuadroTexto 1">
            <a:extLst>
              <a:ext uri="{FF2B5EF4-FFF2-40B4-BE49-F238E27FC236}">
                <a16:creationId xmlns:a16="http://schemas.microsoft.com/office/drawing/2014/main" id="{83E5A900-B701-4D1E-BB8B-AF3EDFC3353A}"/>
              </a:ext>
            </a:extLst>
          </p:cNvPr>
          <p:cNvSpPr txBox="1"/>
          <p:nvPr/>
        </p:nvSpPr>
        <p:spPr>
          <a:xfrm>
            <a:off x="1197453" y="199753"/>
            <a:ext cx="10258673" cy="1200329"/>
          </a:xfrm>
          <a:prstGeom prst="rect">
            <a:avLst/>
          </a:prstGeom>
          <a:noFill/>
        </p:spPr>
        <p:txBody>
          <a:bodyPr wrap="square">
            <a:spAutoFit/>
          </a:bodyPr>
          <a:lstStyle/>
          <a:p>
            <a:pPr algn="ctr"/>
            <a:r>
              <a:rPr lang="es-ES" sz="3600" b="1" dirty="0">
                <a:latin typeface="Century Gothic" charset="0"/>
                <a:ea typeface="Century Gothic" charset="0"/>
                <a:cs typeface="Century Gothic" charset="0"/>
              </a:rPr>
              <a:t>Como se pretende resolver el problema.</a:t>
            </a:r>
          </a:p>
          <a:p>
            <a:pPr algn="ctr"/>
            <a:endParaRPr lang="es-EC" sz="3600" b="1" dirty="0">
              <a:latin typeface="Century Gothic" charset="0"/>
              <a:ea typeface="Century Gothic" charset="0"/>
              <a:cs typeface="Century Gothic" charset="0"/>
            </a:endParaRPr>
          </a:p>
        </p:txBody>
      </p:sp>
    </p:spTree>
    <p:extLst>
      <p:ext uri="{BB962C8B-B14F-4D97-AF65-F5344CB8AC3E}">
        <p14:creationId xmlns:p14="http://schemas.microsoft.com/office/powerpoint/2010/main" val="2776906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E336067-2A88-4186-BE0D-F7820B034724}"/>
              </a:ext>
            </a:extLst>
          </p:cNvPr>
          <p:cNvSpPr txBox="1"/>
          <p:nvPr/>
        </p:nvSpPr>
        <p:spPr>
          <a:xfrm>
            <a:off x="1197453" y="199753"/>
            <a:ext cx="10258673" cy="646331"/>
          </a:xfrm>
          <a:prstGeom prst="rect">
            <a:avLst/>
          </a:prstGeom>
          <a:noFill/>
        </p:spPr>
        <p:txBody>
          <a:bodyPr wrap="square">
            <a:spAutoFit/>
          </a:bodyPr>
          <a:lstStyle/>
          <a:p>
            <a:pPr algn="ctr"/>
            <a:r>
              <a:rPr lang="es-ES" sz="3600" b="1" dirty="0">
                <a:latin typeface="Century Gothic" charset="0"/>
                <a:ea typeface="Century Gothic" charset="0"/>
                <a:cs typeface="Century Gothic" charset="0"/>
              </a:rPr>
              <a:t>Resultados</a:t>
            </a:r>
            <a:endParaRPr lang="es-EC" sz="3600" b="1" dirty="0">
              <a:latin typeface="Century Gothic" charset="0"/>
              <a:ea typeface="Century Gothic" charset="0"/>
              <a:cs typeface="Century Gothic" charset="0"/>
            </a:endParaRPr>
          </a:p>
        </p:txBody>
      </p:sp>
      <p:sp>
        <p:nvSpPr>
          <p:cNvPr id="3" name="CuadroTexto 2">
            <a:extLst>
              <a:ext uri="{FF2B5EF4-FFF2-40B4-BE49-F238E27FC236}">
                <a16:creationId xmlns:a16="http://schemas.microsoft.com/office/drawing/2014/main" id="{D3557064-00FC-83C6-B6E2-5E408DC2171A}"/>
              </a:ext>
            </a:extLst>
          </p:cNvPr>
          <p:cNvSpPr txBox="1"/>
          <p:nvPr/>
        </p:nvSpPr>
        <p:spPr>
          <a:xfrm>
            <a:off x="1021976" y="1344706"/>
            <a:ext cx="10071848" cy="923330"/>
          </a:xfrm>
          <a:prstGeom prst="rect">
            <a:avLst/>
          </a:prstGeom>
          <a:noFill/>
        </p:spPr>
        <p:txBody>
          <a:bodyPr wrap="square" rtlCol="0">
            <a:spAutoFit/>
          </a:bodyPr>
          <a:lstStyle/>
          <a:p>
            <a:r>
              <a:rPr lang="es-MX" dirty="0"/>
              <a:t>Pruebas de software</a:t>
            </a:r>
          </a:p>
          <a:p>
            <a:r>
              <a:rPr lang="es-MX" dirty="0"/>
              <a:t>Análisis de resultados de las encuestas</a:t>
            </a:r>
          </a:p>
          <a:p>
            <a:r>
              <a:rPr lang="es-MX" dirty="0"/>
              <a:t>Análisis de desempeño del sistema en comparación con la forma manual previa</a:t>
            </a:r>
          </a:p>
        </p:txBody>
      </p:sp>
    </p:spTree>
    <p:extLst>
      <p:ext uri="{BB962C8B-B14F-4D97-AF65-F5344CB8AC3E}">
        <p14:creationId xmlns:p14="http://schemas.microsoft.com/office/powerpoint/2010/main" val="101797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62C762-D89B-D268-0251-80EEFB2B5203}"/>
              </a:ext>
            </a:extLst>
          </p:cNvPr>
          <p:cNvSpPr>
            <a:spLocks noGrp="1"/>
          </p:cNvSpPr>
          <p:nvPr>
            <p:ph type="title"/>
          </p:nvPr>
        </p:nvSpPr>
        <p:spPr/>
        <p:txBody>
          <a:bodyPr/>
          <a:lstStyle/>
          <a:p>
            <a:r>
              <a:rPr lang="es-MX" dirty="0"/>
              <a:t>Frase motivacional</a:t>
            </a:r>
          </a:p>
        </p:txBody>
      </p:sp>
      <p:sp>
        <p:nvSpPr>
          <p:cNvPr id="3" name="Marcador de contenido 2">
            <a:extLst>
              <a:ext uri="{FF2B5EF4-FFF2-40B4-BE49-F238E27FC236}">
                <a16:creationId xmlns:a16="http://schemas.microsoft.com/office/drawing/2014/main" id="{ACBC9585-45BE-034E-8D88-2E45F4A9552F}"/>
              </a:ext>
            </a:extLst>
          </p:cNvPr>
          <p:cNvSpPr>
            <a:spLocks noGrp="1"/>
          </p:cNvSpPr>
          <p:nvPr>
            <p:ph idx="1"/>
          </p:nvPr>
        </p:nvSpPr>
        <p:spPr/>
        <p:txBody>
          <a:bodyPr/>
          <a:lstStyle/>
          <a:p>
            <a:pPr marL="0" indent="0">
              <a:buNone/>
            </a:pPr>
            <a:r>
              <a:rPr lang="es-MX" dirty="0"/>
              <a:t>	Cuando conoces la verdad, no puedes quedarte en la mentira, a veces tienes 	que liberarte tu mismo</a:t>
            </a:r>
          </a:p>
          <a:p>
            <a:endParaRPr lang="es-MX" dirty="0"/>
          </a:p>
          <a:p>
            <a:endParaRPr lang="es-MX" dirty="0"/>
          </a:p>
          <a:p>
            <a:endParaRPr lang="es-MX" dirty="0"/>
          </a:p>
          <a:p>
            <a:pPr marL="0" indent="0">
              <a:buNone/>
            </a:pPr>
            <a:r>
              <a:rPr lang="es-MX" dirty="0"/>
              <a:t>	Harold Martínez</a:t>
            </a:r>
          </a:p>
        </p:txBody>
      </p:sp>
    </p:spTree>
    <p:extLst>
      <p:ext uri="{BB962C8B-B14F-4D97-AF65-F5344CB8AC3E}">
        <p14:creationId xmlns:p14="http://schemas.microsoft.com/office/powerpoint/2010/main" val="2612476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FFD934-40A8-9034-0C13-62AAD7F70506}"/>
              </a:ext>
            </a:extLst>
          </p:cNvPr>
          <p:cNvSpPr>
            <a:spLocks noGrp="1"/>
          </p:cNvSpPr>
          <p:nvPr>
            <p:ph type="title"/>
          </p:nvPr>
        </p:nvSpPr>
        <p:spPr/>
        <p:txBody>
          <a:bodyPr/>
          <a:lstStyle/>
          <a:p>
            <a:r>
              <a:rPr lang="es-MX" dirty="0"/>
              <a:t>Prueba de persistencia de registros en el sistema web</a:t>
            </a:r>
          </a:p>
        </p:txBody>
      </p:sp>
      <p:pic>
        <p:nvPicPr>
          <p:cNvPr id="4" name="Marcador de contenido 3">
            <a:extLst>
              <a:ext uri="{FF2B5EF4-FFF2-40B4-BE49-F238E27FC236}">
                <a16:creationId xmlns:a16="http://schemas.microsoft.com/office/drawing/2014/main" id="{6546CA86-8887-9D21-30CD-6E15ECD7A0B4}"/>
              </a:ext>
            </a:extLst>
          </p:cNvPr>
          <p:cNvPicPr>
            <a:picLocks noGrp="1" noChangeAspect="1"/>
          </p:cNvPicPr>
          <p:nvPr>
            <p:ph idx="1"/>
          </p:nvPr>
        </p:nvPicPr>
        <p:blipFill rotWithShape="1">
          <a:blip r:embed="rId2"/>
          <a:srcRect r="45849" b="42067"/>
          <a:stretch/>
        </p:blipFill>
        <p:spPr bwMode="auto">
          <a:xfrm>
            <a:off x="1967752" y="1690688"/>
            <a:ext cx="7714129" cy="46482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95350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DE4ECC-7F2C-13ED-151C-82CFC437FF29}"/>
              </a:ext>
            </a:extLst>
          </p:cNvPr>
          <p:cNvSpPr>
            <a:spLocks noGrp="1"/>
          </p:cNvSpPr>
          <p:nvPr>
            <p:ph type="title"/>
          </p:nvPr>
        </p:nvSpPr>
        <p:spPr/>
        <p:txBody>
          <a:bodyPr/>
          <a:lstStyle/>
          <a:p>
            <a:r>
              <a:rPr lang="es-MX" dirty="0"/>
              <a:t>Prueba de stress de usuarios recurrentes del sistema móvil</a:t>
            </a:r>
          </a:p>
        </p:txBody>
      </p:sp>
      <p:pic>
        <p:nvPicPr>
          <p:cNvPr id="5" name="Marcador de contenido 4">
            <a:extLst>
              <a:ext uri="{FF2B5EF4-FFF2-40B4-BE49-F238E27FC236}">
                <a16:creationId xmlns:a16="http://schemas.microsoft.com/office/drawing/2014/main" id="{A57385A2-0468-35FB-32C5-8F774CB2BC62}"/>
              </a:ext>
            </a:extLst>
          </p:cNvPr>
          <p:cNvPicPr>
            <a:picLocks noGrp="1" noChangeAspect="1"/>
          </p:cNvPicPr>
          <p:nvPr>
            <p:ph idx="1"/>
          </p:nvPr>
        </p:nvPicPr>
        <p:blipFill rotWithShape="1">
          <a:blip r:embed="rId2"/>
          <a:stretch/>
        </p:blipFill>
        <p:spPr>
          <a:xfrm>
            <a:off x="1294045" y="2160588"/>
            <a:ext cx="7363948" cy="3881437"/>
          </a:xfrm>
        </p:spPr>
      </p:pic>
    </p:spTree>
    <p:extLst>
      <p:ext uri="{BB962C8B-B14F-4D97-AF65-F5344CB8AC3E}">
        <p14:creationId xmlns:p14="http://schemas.microsoft.com/office/powerpoint/2010/main" val="2821849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C9A0A7-F115-96C2-5643-92057B738819}"/>
              </a:ext>
            </a:extLst>
          </p:cNvPr>
          <p:cNvSpPr>
            <a:spLocks noGrp="1"/>
          </p:cNvSpPr>
          <p:nvPr>
            <p:ph type="title"/>
          </p:nvPr>
        </p:nvSpPr>
        <p:spPr/>
        <p:txBody>
          <a:bodyPr/>
          <a:lstStyle/>
          <a:p>
            <a:r>
              <a:rPr lang="es-MX" dirty="0"/>
              <a:t>Pruebas de registros recurrentes</a:t>
            </a:r>
          </a:p>
        </p:txBody>
      </p:sp>
      <p:pic>
        <p:nvPicPr>
          <p:cNvPr id="4" name="Marcador de contenido 3">
            <a:extLst>
              <a:ext uri="{FF2B5EF4-FFF2-40B4-BE49-F238E27FC236}">
                <a16:creationId xmlns:a16="http://schemas.microsoft.com/office/drawing/2014/main" id="{11F9CAB7-6733-E961-3B1F-2B351CA26C8F}"/>
              </a:ext>
            </a:extLst>
          </p:cNvPr>
          <p:cNvPicPr>
            <a:picLocks noGrp="1" noChangeAspect="1"/>
          </p:cNvPicPr>
          <p:nvPr>
            <p:ph idx="1"/>
          </p:nvPr>
        </p:nvPicPr>
        <p:blipFill>
          <a:blip r:embed="rId2"/>
          <a:stretch>
            <a:fillRect/>
          </a:stretch>
        </p:blipFill>
        <p:spPr>
          <a:xfrm>
            <a:off x="1429714" y="1422212"/>
            <a:ext cx="9332572" cy="4944923"/>
          </a:xfrm>
          <a:prstGeom prst="rect">
            <a:avLst/>
          </a:prstGeom>
        </p:spPr>
      </p:pic>
    </p:spTree>
    <p:extLst>
      <p:ext uri="{BB962C8B-B14F-4D97-AF65-F5344CB8AC3E}">
        <p14:creationId xmlns:p14="http://schemas.microsoft.com/office/powerpoint/2010/main" val="1848174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864E8E-FB99-1711-B5C8-1BE07786D039}"/>
              </a:ext>
            </a:extLst>
          </p:cNvPr>
          <p:cNvSpPr>
            <a:spLocks noGrp="1"/>
          </p:cNvSpPr>
          <p:nvPr>
            <p:ph type="title"/>
          </p:nvPr>
        </p:nvSpPr>
        <p:spPr/>
        <p:txBody>
          <a:bodyPr/>
          <a:lstStyle/>
          <a:p>
            <a:r>
              <a:rPr lang="es-MX" dirty="0"/>
              <a:t>Resultados de las encuestas aplicadas</a:t>
            </a:r>
          </a:p>
        </p:txBody>
      </p:sp>
      <p:sp>
        <p:nvSpPr>
          <p:cNvPr id="3" name="Marcador de contenido 2">
            <a:extLst>
              <a:ext uri="{FF2B5EF4-FFF2-40B4-BE49-F238E27FC236}">
                <a16:creationId xmlns:a16="http://schemas.microsoft.com/office/drawing/2014/main" id="{574C07C1-EEF7-4931-6541-0C2B33E60903}"/>
              </a:ext>
            </a:extLst>
          </p:cNvPr>
          <p:cNvSpPr>
            <a:spLocks noGrp="1"/>
          </p:cNvSpPr>
          <p:nvPr>
            <p:ph idx="1"/>
          </p:nvPr>
        </p:nvSpPr>
        <p:spPr>
          <a:xfrm>
            <a:off x="838200" y="1825625"/>
            <a:ext cx="10515600" cy="2235387"/>
          </a:xfrm>
        </p:spPr>
        <p:txBody>
          <a:bodyPr/>
          <a:lstStyle/>
          <a:p>
            <a:r>
              <a:rPr lang="es-EC" sz="1800" b="1" dirty="0">
                <a:effectLst/>
                <a:latin typeface="Arial" panose="020B0604020202020204" pitchFamily="34" charset="0"/>
                <a:ea typeface="Calibri" panose="020F0502020204030204" pitchFamily="34" charset="0"/>
              </a:rPr>
              <a:t>¿Qué tan seguido exige usted su boleto cuando utiliza una ruta alimentadora?</a:t>
            </a:r>
            <a:endParaRPr lang="es-MX" sz="1800" dirty="0">
              <a:effectLst/>
              <a:latin typeface="Times New Roman" panose="02020603050405020304" pitchFamily="18" charset="0"/>
              <a:ea typeface="Calibri" panose="020F0502020204030204" pitchFamily="34" charset="0"/>
            </a:endParaRPr>
          </a:p>
          <a:p>
            <a:r>
              <a:rPr lang="es-EC" sz="1800" b="1" dirty="0">
                <a:effectLst/>
                <a:latin typeface="Arial" panose="020B0604020202020204" pitchFamily="34" charset="0"/>
                <a:ea typeface="Calibri" panose="020F0502020204030204" pitchFamily="34" charset="0"/>
              </a:rPr>
              <a:t>¿Qué tan seguido le entregan su boleto?</a:t>
            </a:r>
            <a:endParaRPr lang="es-MX" sz="1800" dirty="0">
              <a:effectLst/>
              <a:latin typeface="Times New Roman" panose="02020603050405020304" pitchFamily="18" charset="0"/>
              <a:ea typeface="Calibri" panose="020F0502020204030204" pitchFamily="34" charset="0"/>
            </a:endParaRPr>
          </a:p>
          <a:p>
            <a:r>
              <a:rPr lang="es-EC" sz="1800" b="1" dirty="0">
                <a:effectLst/>
                <a:latin typeface="Arial" panose="020B0604020202020204" pitchFamily="34" charset="0"/>
                <a:ea typeface="Calibri" panose="020F0502020204030204" pitchFamily="34" charset="0"/>
              </a:rPr>
              <a:t>¿Cuán viable cree que se debería realizarse un control sobre la entrega de</a:t>
            </a:r>
            <a:r>
              <a:rPr lang="es-EC" sz="1800" b="1" dirty="0">
                <a:effectLst/>
                <a:latin typeface="Arial" panose="020B0604020202020204" pitchFamily="34" charset="0"/>
                <a:ea typeface="Arial" panose="020B0604020202020204" pitchFamily="34" charset="0"/>
              </a:rPr>
              <a:t> boletos?</a:t>
            </a:r>
            <a:endParaRPr lang="es-MX" sz="1800" dirty="0">
              <a:effectLst/>
              <a:latin typeface="Times New Roman" panose="02020603050405020304" pitchFamily="18" charset="0"/>
              <a:ea typeface="Calibri" panose="020F0502020204030204" pitchFamily="34" charset="0"/>
            </a:endParaRPr>
          </a:p>
          <a:p>
            <a:r>
              <a:rPr lang="es-EC" sz="1800" b="1" dirty="0">
                <a:effectLst/>
                <a:latin typeface="Arial" panose="020B0604020202020204" pitchFamily="34" charset="0"/>
                <a:ea typeface="Calibri" panose="020F0502020204030204" pitchFamily="34" charset="0"/>
              </a:rPr>
              <a:t>¿Cuándo no le entregan su boleto usted acude a denunciarlo?</a:t>
            </a:r>
            <a:endParaRPr lang="es-MX" sz="1800" dirty="0">
              <a:effectLst/>
              <a:latin typeface="Times New Roman" panose="02020603050405020304" pitchFamily="18" charset="0"/>
              <a:ea typeface="Calibri" panose="020F0502020204030204" pitchFamily="34" charset="0"/>
            </a:endParaRPr>
          </a:p>
          <a:p>
            <a:r>
              <a:rPr lang="es-EC" sz="1800" b="1" dirty="0">
                <a:effectLst/>
                <a:latin typeface="Arial" panose="020B0604020202020204" pitchFamily="34" charset="0"/>
                <a:ea typeface="Calibri" panose="020F0502020204030204" pitchFamily="34" charset="0"/>
              </a:rPr>
              <a:t>¿Usted tiene tiempo de realizar dicha denuncia?</a:t>
            </a:r>
            <a:endParaRPr lang="es-MX" sz="1800" dirty="0">
              <a:effectLst/>
              <a:latin typeface="Times New Roman" panose="02020603050405020304" pitchFamily="18" charset="0"/>
              <a:ea typeface="Calibri" panose="020F0502020204030204" pitchFamily="34" charset="0"/>
            </a:endParaRPr>
          </a:p>
          <a:p>
            <a:endParaRPr lang="es-MX" dirty="0"/>
          </a:p>
        </p:txBody>
      </p:sp>
    </p:spTree>
    <p:extLst>
      <p:ext uri="{BB962C8B-B14F-4D97-AF65-F5344CB8AC3E}">
        <p14:creationId xmlns:p14="http://schemas.microsoft.com/office/powerpoint/2010/main" val="1121128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188DED25-37B0-1DEE-DB2C-562BDB12F2D4}"/>
              </a:ext>
            </a:extLst>
          </p:cNvPr>
          <p:cNvGraphicFramePr>
            <a:graphicFrameLocks noGrp="1"/>
          </p:cNvGraphicFramePr>
          <p:nvPr>
            <p:ph idx="1"/>
            <p:extLst>
              <p:ext uri="{D42A27DB-BD31-4B8C-83A1-F6EECF244321}">
                <p14:modId xmlns:p14="http://schemas.microsoft.com/office/powerpoint/2010/main" val="2012804868"/>
              </p:ext>
            </p:extLst>
          </p:nvPr>
        </p:nvGraphicFramePr>
        <p:xfrm>
          <a:off x="838200" y="642284"/>
          <a:ext cx="10515600" cy="4351338"/>
        </p:xfrm>
        <a:graphic>
          <a:graphicData uri="http://schemas.openxmlformats.org/drawingml/2006/chart">
            <c:chart xmlns:c="http://schemas.openxmlformats.org/drawingml/2006/chart" xmlns:r="http://schemas.openxmlformats.org/officeDocument/2006/relationships" r:id="rId2"/>
          </a:graphicData>
        </a:graphic>
      </p:graphicFrame>
      <p:pic>
        <p:nvPicPr>
          <p:cNvPr id="6" name="Imagen 5">
            <a:extLst>
              <a:ext uri="{FF2B5EF4-FFF2-40B4-BE49-F238E27FC236}">
                <a16:creationId xmlns:a16="http://schemas.microsoft.com/office/drawing/2014/main" id="{8C6311B8-5BF9-D9CE-BD9D-4CC2938454B3}"/>
              </a:ext>
            </a:extLst>
          </p:cNvPr>
          <p:cNvPicPr>
            <a:picLocks noChangeAspect="1"/>
          </p:cNvPicPr>
          <p:nvPr/>
        </p:nvPicPr>
        <p:blipFill rotWithShape="1">
          <a:blip r:embed="rId3"/>
          <a:srcRect l="32978" t="32288" r="28861" b="58579"/>
          <a:stretch/>
        </p:blipFill>
        <p:spPr>
          <a:xfrm>
            <a:off x="1963270" y="5181896"/>
            <a:ext cx="8827752" cy="1033819"/>
          </a:xfrm>
          <a:prstGeom prst="rect">
            <a:avLst/>
          </a:prstGeom>
        </p:spPr>
      </p:pic>
    </p:spTree>
    <p:extLst>
      <p:ext uri="{BB962C8B-B14F-4D97-AF65-F5344CB8AC3E}">
        <p14:creationId xmlns:p14="http://schemas.microsoft.com/office/powerpoint/2010/main" val="2378108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5F2E6742-108D-3ACD-81F5-928C4E117CDB}"/>
              </a:ext>
            </a:extLst>
          </p:cNvPr>
          <p:cNvGraphicFramePr>
            <a:graphicFrameLocks noGrp="1"/>
          </p:cNvGraphicFramePr>
          <p:nvPr>
            <p:ph idx="1"/>
            <p:extLst>
              <p:ext uri="{D42A27DB-BD31-4B8C-83A1-F6EECF244321}">
                <p14:modId xmlns:p14="http://schemas.microsoft.com/office/powerpoint/2010/main" val="2781954550"/>
              </p:ext>
            </p:extLst>
          </p:nvPr>
        </p:nvGraphicFramePr>
        <p:xfrm>
          <a:off x="744071" y="467472"/>
          <a:ext cx="10515600" cy="4351338"/>
        </p:xfrm>
        <a:graphic>
          <a:graphicData uri="http://schemas.openxmlformats.org/drawingml/2006/chart">
            <c:chart xmlns:c="http://schemas.openxmlformats.org/drawingml/2006/chart" xmlns:r="http://schemas.openxmlformats.org/officeDocument/2006/relationships" r:id="rId2"/>
          </a:graphicData>
        </a:graphic>
      </p:graphicFrame>
      <p:pic>
        <p:nvPicPr>
          <p:cNvPr id="5" name="Imagen 4">
            <a:extLst>
              <a:ext uri="{FF2B5EF4-FFF2-40B4-BE49-F238E27FC236}">
                <a16:creationId xmlns:a16="http://schemas.microsoft.com/office/drawing/2014/main" id="{AE1A06EC-899B-E50F-7EBC-49624417EA20}"/>
              </a:ext>
            </a:extLst>
          </p:cNvPr>
          <p:cNvPicPr>
            <a:picLocks noChangeAspect="1"/>
          </p:cNvPicPr>
          <p:nvPr/>
        </p:nvPicPr>
        <p:blipFill rotWithShape="1">
          <a:blip r:embed="rId3"/>
          <a:srcRect l="32978" t="32288" r="28861" b="58579"/>
          <a:stretch/>
        </p:blipFill>
        <p:spPr>
          <a:xfrm>
            <a:off x="1963270" y="5181896"/>
            <a:ext cx="8827752" cy="1033819"/>
          </a:xfrm>
          <a:prstGeom prst="rect">
            <a:avLst/>
          </a:prstGeom>
        </p:spPr>
      </p:pic>
    </p:spTree>
    <p:extLst>
      <p:ext uri="{BB962C8B-B14F-4D97-AF65-F5344CB8AC3E}">
        <p14:creationId xmlns:p14="http://schemas.microsoft.com/office/powerpoint/2010/main" val="880408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áfico 3">
            <a:extLst>
              <a:ext uri="{FF2B5EF4-FFF2-40B4-BE49-F238E27FC236}">
                <a16:creationId xmlns:a16="http://schemas.microsoft.com/office/drawing/2014/main" id="{4958CD7F-FF1C-F7D4-87C6-BC0A15A868BD}"/>
              </a:ext>
            </a:extLst>
          </p:cNvPr>
          <p:cNvGraphicFramePr/>
          <p:nvPr>
            <p:extLst>
              <p:ext uri="{D42A27DB-BD31-4B8C-83A1-F6EECF244321}">
                <p14:modId xmlns:p14="http://schemas.microsoft.com/office/powerpoint/2010/main" val="684135188"/>
              </p:ext>
            </p:extLst>
          </p:nvPr>
        </p:nvGraphicFramePr>
        <p:xfrm>
          <a:off x="1116105" y="887506"/>
          <a:ext cx="9049872" cy="4491318"/>
        </p:xfrm>
        <a:graphic>
          <a:graphicData uri="http://schemas.openxmlformats.org/drawingml/2006/chart">
            <c:chart xmlns:c="http://schemas.openxmlformats.org/drawingml/2006/chart" xmlns:r="http://schemas.openxmlformats.org/officeDocument/2006/relationships" r:id="rId2"/>
          </a:graphicData>
        </a:graphic>
      </p:graphicFrame>
      <p:pic>
        <p:nvPicPr>
          <p:cNvPr id="5" name="Imagen 4">
            <a:extLst>
              <a:ext uri="{FF2B5EF4-FFF2-40B4-BE49-F238E27FC236}">
                <a16:creationId xmlns:a16="http://schemas.microsoft.com/office/drawing/2014/main" id="{470F061B-E529-260C-6E83-58988DD932F2}"/>
              </a:ext>
            </a:extLst>
          </p:cNvPr>
          <p:cNvPicPr>
            <a:picLocks noChangeAspect="1"/>
          </p:cNvPicPr>
          <p:nvPr/>
        </p:nvPicPr>
        <p:blipFill rotWithShape="1">
          <a:blip r:embed="rId3"/>
          <a:srcRect l="32978" t="32288" r="28861" b="58579"/>
          <a:stretch/>
        </p:blipFill>
        <p:spPr>
          <a:xfrm>
            <a:off x="1963270" y="5181896"/>
            <a:ext cx="8827752" cy="1033819"/>
          </a:xfrm>
          <a:prstGeom prst="rect">
            <a:avLst/>
          </a:prstGeom>
        </p:spPr>
      </p:pic>
    </p:spTree>
    <p:extLst>
      <p:ext uri="{BB962C8B-B14F-4D97-AF65-F5344CB8AC3E}">
        <p14:creationId xmlns:p14="http://schemas.microsoft.com/office/powerpoint/2010/main" val="1319899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8884BA13-5BEA-D5A6-4677-7966AC9AC2C3}"/>
              </a:ext>
            </a:extLst>
          </p:cNvPr>
          <p:cNvGraphicFramePr>
            <a:graphicFrameLocks noGrp="1"/>
          </p:cNvGraphicFramePr>
          <p:nvPr>
            <p:ph idx="1"/>
            <p:extLst>
              <p:ext uri="{D42A27DB-BD31-4B8C-83A1-F6EECF244321}">
                <p14:modId xmlns:p14="http://schemas.microsoft.com/office/powerpoint/2010/main" val="656827882"/>
              </p:ext>
            </p:extLst>
          </p:nvPr>
        </p:nvGraphicFramePr>
        <p:xfrm>
          <a:off x="838200" y="292661"/>
          <a:ext cx="10515600" cy="4351338"/>
        </p:xfrm>
        <a:graphic>
          <a:graphicData uri="http://schemas.openxmlformats.org/drawingml/2006/chart">
            <c:chart xmlns:c="http://schemas.openxmlformats.org/drawingml/2006/chart" xmlns:r="http://schemas.openxmlformats.org/officeDocument/2006/relationships" r:id="rId2"/>
          </a:graphicData>
        </a:graphic>
      </p:graphicFrame>
      <p:pic>
        <p:nvPicPr>
          <p:cNvPr id="5" name="Imagen 4">
            <a:extLst>
              <a:ext uri="{FF2B5EF4-FFF2-40B4-BE49-F238E27FC236}">
                <a16:creationId xmlns:a16="http://schemas.microsoft.com/office/drawing/2014/main" id="{7E9189C9-0E3A-69A3-544B-F294FDE3132A}"/>
              </a:ext>
            </a:extLst>
          </p:cNvPr>
          <p:cNvPicPr>
            <a:picLocks noChangeAspect="1"/>
          </p:cNvPicPr>
          <p:nvPr/>
        </p:nvPicPr>
        <p:blipFill rotWithShape="1">
          <a:blip r:embed="rId3"/>
          <a:srcRect l="32978" t="32288" r="28861" b="58579"/>
          <a:stretch/>
        </p:blipFill>
        <p:spPr>
          <a:xfrm>
            <a:off x="1963270" y="5181896"/>
            <a:ext cx="8827752" cy="1033819"/>
          </a:xfrm>
          <a:prstGeom prst="rect">
            <a:avLst/>
          </a:prstGeom>
        </p:spPr>
      </p:pic>
    </p:spTree>
    <p:extLst>
      <p:ext uri="{BB962C8B-B14F-4D97-AF65-F5344CB8AC3E}">
        <p14:creationId xmlns:p14="http://schemas.microsoft.com/office/powerpoint/2010/main" val="4202567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0F1CC332-7889-0C6A-B2E1-68926321C28D}"/>
              </a:ext>
            </a:extLst>
          </p:cNvPr>
          <p:cNvGraphicFramePr>
            <a:graphicFrameLocks noGrp="1"/>
          </p:cNvGraphicFramePr>
          <p:nvPr>
            <p:ph idx="1"/>
            <p:extLst>
              <p:ext uri="{D42A27DB-BD31-4B8C-83A1-F6EECF244321}">
                <p14:modId xmlns:p14="http://schemas.microsoft.com/office/powerpoint/2010/main" val="1235956565"/>
              </p:ext>
            </p:extLst>
          </p:nvPr>
        </p:nvGraphicFramePr>
        <p:xfrm>
          <a:off x="838200" y="292660"/>
          <a:ext cx="10515600" cy="4351338"/>
        </p:xfrm>
        <a:graphic>
          <a:graphicData uri="http://schemas.openxmlformats.org/drawingml/2006/chart">
            <c:chart xmlns:c="http://schemas.openxmlformats.org/drawingml/2006/chart" xmlns:r="http://schemas.openxmlformats.org/officeDocument/2006/relationships" r:id="rId2"/>
          </a:graphicData>
        </a:graphic>
      </p:graphicFrame>
      <p:pic>
        <p:nvPicPr>
          <p:cNvPr id="5" name="Imagen 4">
            <a:extLst>
              <a:ext uri="{FF2B5EF4-FFF2-40B4-BE49-F238E27FC236}">
                <a16:creationId xmlns:a16="http://schemas.microsoft.com/office/drawing/2014/main" id="{402ABF8B-0C6B-01C9-1303-078590D00571}"/>
              </a:ext>
            </a:extLst>
          </p:cNvPr>
          <p:cNvPicPr>
            <a:picLocks noChangeAspect="1"/>
          </p:cNvPicPr>
          <p:nvPr/>
        </p:nvPicPr>
        <p:blipFill rotWithShape="1">
          <a:blip r:embed="rId3"/>
          <a:srcRect l="32978" t="32288" r="28861" b="58579"/>
          <a:stretch/>
        </p:blipFill>
        <p:spPr>
          <a:xfrm>
            <a:off x="1963270" y="5181896"/>
            <a:ext cx="8827752" cy="1033819"/>
          </a:xfrm>
          <a:prstGeom prst="rect">
            <a:avLst/>
          </a:prstGeom>
        </p:spPr>
      </p:pic>
    </p:spTree>
    <p:extLst>
      <p:ext uri="{BB962C8B-B14F-4D97-AF65-F5344CB8AC3E}">
        <p14:creationId xmlns:p14="http://schemas.microsoft.com/office/powerpoint/2010/main" val="3046058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563328D-E3EB-4C9F-965B-64E3B06C3FFD}"/>
              </a:ext>
            </a:extLst>
          </p:cNvPr>
          <p:cNvSpPr txBox="1"/>
          <p:nvPr/>
        </p:nvSpPr>
        <p:spPr>
          <a:xfrm>
            <a:off x="1197453" y="199753"/>
            <a:ext cx="10258673" cy="646331"/>
          </a:xfrm>
          <a:prstGeom prst="rect">
            <a:avLst/>
          </a:prstGeom>
          <a:noFill/>
        </p:spPr>
        <p:txBody>
          <a:bodyPr wrap="square">
            <a:spAutoFit/>
          </a:bodyPr>
          <a:lstStyle/>
          <a:p>
            <a:pPr algn="ctr"/>
            <a:r>
              <a:rPr lang="es-ES" sz="3600" b="1" dirty="0">
                <a:latin typeface="Century Gothic" charset="0"/>
                <a:ea typeface="Century Gothic" charset="0"/>
                <a:cs typeface="Century Gothic" charset="0"/>
              </a:rPr>
              <a:t>Conclusiones</a:t>
            </a:r>
            <a:endParaRPr lang="es-EC" sz="3600" b="1" dirty="0">
              <a:latin typeface="Century Gothic" charset="0"/>
              <a:ea typeface="Century Gothic" charset="0"/>
              <a:cs typeface="Century Gothic" charset="0"/>
            </a:endParaRPr>
          </a:p>
        </p:txBody>
      </p:sp>
      <p:sp>
        <p:nvSpPr>
          <p:cNvPr id="3" name="CuadroTexto 2">
            <a:extLst>
              <a:ext uri="{FF2B5EF4-FFF2-40B4-BE49-F238E27FC236}">
                <a16:creationId xmlns:a16="http://schemas.microsoft.com/office/drawing/2014/main" id="{8E7A5293-5BE4-8145-EA10-EE0719BE4841}"/>
              </a:ext>
            </a:extLst>
          </p:cNvPr>
          <p:cNvSpPr txBox="1"/>
          <p:nvPr/>
        </p:nvSpPr>
        <p:spPr>
          <a:xfrm>
            <a:off x="94129" y="846084"/>
            <a:ext cx="11914095" cy="5878532"/>
          </a:xfrm>
          <a:prstGeom prst="rect">
            <a:avLst/>
          </a:prstGeom>
          <a:noFill/>
        </p:spPr>
        <p:txBody>
          <a:bodyPr wrap="square">
            <a:spAutoFit/>
          </a:bodyPr>
          <a:lstStyle/>
          <a:p>
            <a:pPr marL="285750" indent="-285750" algn="just">
              <a:spcBef>
                <a:spcPts val="600"/>
              </a:spcBef>
              <a:spcAft>
                <a:spcPts val="600"/>
              </a:spcAft>
              <a:buFont typeface="Arial" panose="020B0604020202020204" pitchFamily="34" charset="0"/>
              <a:buChar char="•"/>
            </a:pPr>
            <a:r>
              <a:rPr lang="es-EC" b="1" dirty="0"/>
              <a:t>Éxito en el Levantamiento de Requerimientos:</a:t>
            </a:r>
            <a:endParaRPr lang="es-MX" b="1" dirty="0"/>
          </a:p>
          <a:p>
            <a:pPr algn="just">
              <a:spcBef>
                <a:spcPts val="600"/>
              </a:spcBef>
              <a:spcAft>
                <a:spcPts val="600"/>
              </a:spcAft>
            </a:pPr>
            <a:r>
              <a:rPr lang="es-EC" dirty="0"/>
              <a:t>Ambos equipos de desarrollo lograron un levantamiento completo y detallado de los requerimientos para la aplicación web y móvil. Esta fase crítica estableció una base sólida para el diseño y la implementación, garantizando que las funcionalidades esenciales fueran consideradas y abordadas de manera efectiva.</a:t>
            </a:r>
            <a:endParaRPr lang="es-MX" dirty="0"/>
          </a:p>
          <a:p>
            <a:pPr indent="-310950" algn="just">
              <a:spcBef>
                <a:spcPts val="600"/>
              </a:spcBef>
              <a:spcAft>
                <a:spcPts val="600"/>
              </a:spcAft>
              <a:buFont typeface="Arial" panose="020B0604020202020204" pitchFamily="34" charset="0"/>
              <a:buChar char="•"/>
            </a:pPr>
            <a:r>
              <a:rPr lang="es-EC" b="1" dirty="0"/>
              <a:t>Integración Coherente del Modelo de Datos:</a:t>
            </a:r>
            <a:endParaRPr lang="es-MX" b="1" dirty="0"/>
          </a:p>
          <a:p>
            <a:pPr algn="just">
              <a:spcBef>
                <a:spcPts val="600"/>
              </a:spcBef>
              <a:spcAft>
                <a:spcPts val="600"/>
              </a:spcAft>
            </a:pPr>
            <a:r>
              <a:rPr lang="es-EC" dirty="0"/>
              <a:t>La coherencia en el diseño del modelo de datos para la aplicación web y móvil permitió una integración fluida entre ambas plataformas. La consistencia en la estructura de datos facilitó el intercambio de información, asegurando que los registros y controles de rutas alimentadoras fueran precisos y sincronizados entre los sistemas.</a:t>
            </a:r>
            <a:endParaRPr lang="es-MX" dirty="0"/>
          </a:p>
          <a:p>
            <a:pPr marL="285750" indent="-285750" algn="just">
              <a:spcBef>
                <a:spcPts val="600"/>
              </a:spcBef>
              <a:spcAft>
                <a:spcPts val="600"/>
              </a:spcAft>
              <a:buFont typeface="Arial" panose="020B0604020202020204" pitchFamily="34" charset="0"/>
              <a:buChar char="•"/>
            </a:pPr>
            <a:r>
              <a:rPr lang="es-EC" b="1" dirty="0"/>
              <a:t>Eficiencia en la Codificación con Metodología Ágil KANBAN:</a:t>
            </a:r>
            <a:endParaRPr lang="es-MX" b="1" dirty="0"/>
          </a:p>
          <a:p>
            <a:pPr algn="just">
              <a:spcBef>
                <a:spcPts val="600"/>
              </a:spcBef>
              <a:spcAft>
                <a:spcPts val="600"/>
              </a:spcAft>
            </a:pPr>
            <a:r>
              <a:rPr lang="es-EC" dirty="0"/>
              <a:t>La implementación de la metodología ágil KANBAN demostró ser eficiente en la gestión de tareas y cambios en los requerimientos. Tanto en el desarrollo web con Laravel como en el desarrollo móvil con Xamarin, la metodología ágil facilitó la adaptación a las necesidades cambiantes del proyecto, asegurando un progreso constante y entregas oportunas.</a:t>
            </a:r>
            <a:endParaRPr lang="es-MX" dirty="0"/>
          </a:p>
          <a:p>
            <a:pPr marL="285750" indent="-285750">
              <a:spcBef>
                <a:spcPts val="600"/>
              </a:spcBef>
              <a:spcAft>
                <a:spcPts val="600"/>
              </a:spcAft>
              <a:buFont typeface="Arial" panose="020B0604020202020204" pitchFamily="34" charset="0"/>
              <a:buChar char="•"/>
            </a:pPr>
            <a:r>
              <a:rPr lang="es-EC" b="1" dirty="0"/>
              <a:t>Aprovechamiento de Fortalezas de Laravel y Xamarin:</a:t>
            </a:r>
            <a:endParaRPr lang="es-MX" b="1" dirty="0"/>
          </a:p>
          <a:p>
            <a:pPr algn="just">
              <a:spcBef>
                <a:spcPts val="600"/>
              </a:spcBef>
              <a:spcAft>
                <a:spcPts val="600"/>
              </a:spcAft>
            </a:pPr>
            <a:r>
              <a:rPr lang="es-EC" dirty="0"/>
              <a:t>La elección de Laravel para el desarrollo web y Xamarin para el desarrollo móvil resultó acertada. Laravel proporcionó un marco sólido, estructurado y seguro para la aplicación web, mientras que Xamarin ofreció una solución eficiente para el desarrollo móvil multiplataforma. Ambos frameworks contribuyeron a la creación de un prototipo integral, cumpliendo con los estándares de calidad y rendimiento requeridos por la EPMTPQ.</a:t>
            </a:r>
            <a:endParaRPr lang="es-MX" dirty="0"/>
          </a:p>
        </p:txBody>
      </p:sp>
    </p:spTree>
    <p:extLst>
      <p:ext uri="{BB962C8B-B14F-4D97-AF65-F5344CB8AC3E}">
        <p14:creationId xmlns:p14="http://schemas.microsoft.com/office/powerpoint/2010/main" val="528048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799444" y="1276786"/>
            <a:ext cx="9888653" cy="3539430"/>
          </a:xfrm>
          <a:prstGeom prst="rect">
            <a:avLst/>
          </a:prstGeom>
        </p:spPr>
        <p:txBody>
          <a:bodyPr wrap="square">
            <a:spAutoFit/>
          </a:bodyPr>
          <a:lstStyle/>
          <a:p>
            <a:pPr marL="914400" lvl="1" indent="-457200">
              <a:buFont typeface="+mj-lt"/>
              <a:buAutoNum type="arabicPeriod"/>
            </a:pPr>
            <a:r>
              <a:rPr lang="es-EC" sz="2800" dirty="0">
                <a:latin typeface="Century Gothic" charset="0"/>
                <a:ea typeface="Century Gothic" charset="0"/>
                <a:cs typeface="Century Gothic" charset="0"/>
              </a:rPr>
              <a:t>Introducción de la empresa o del Problema.</a:t>
            </a:r>
          </a:p>
          <a:p>
            <a:pPr lvl="1"/>
            <a:r>
              <a:rPr lang="es-EC" sz="2800" dirty="0">
                <a:latin typeface="Century Gothic" charset="0"/>
                <a:ea typeface="Century Gothic" charset="0"/>
                <a:cs typeface="Century Gothic" charset="0"/>
              </a:rPr>
              <a:t>1.1 Objetivos.</a:t>
            </a:r>
          </a:p>
          <a:p>
            <a:pPr lvl="1"/>
            <a:r>
              <a:rPr lang="es-EC" sz="2800" dirty="0">
                <a:latin typeface="Century Gothic" charset="0"/>
                <a:ea typeface="Century Gothic" charset="0"/>
                <a:cs typeface="Century Gothic" charset="0"/>
              </a:rPr>
              <a:t>1.2 Justificación y Alcance.</a:t>
            </a:r>
          </a:p>
          <a:p>
            <a:pPr lvl="1"/>
            <a:r>
              <a:rPr lang="es-EC" sz="2800" dirty="0">
                <a:latin typeface="Century Gothic" charset="0"/>
                <a:ea typeface="Century Gothic" charset="0"/>
                <a:cs typeface="Century Gothic" charset="0"/>
              </a:rPr>
              <a:t>2.	Campo de estudio (Infraestructura - Desarrollo).</a:t>
            </a:r>
          </a:p>
          <a:p>
            <a:pPr lvl="1"/>
            <a:r>
              <a:rPr lang="es-EC" sz="2800" dirty="0">
                <a:latin typeface="Century Gothic" charset="0"/>
                <a:ea typeface="Century Gothic" charset="0"/>
                <a:cs typeface="Century Gothic" charset="0"/>
              </a:rPr>
              <a:t>3.	Herramientas utilizadas.</a:t>
            </a:r>
          </a:p>
          <a:p>
            <a:pPr lvl="1"/>
            <a:r>
              <a:rPr lang="es-EC" sz="2800" dirty="0">
                <a:latin typeface="Century Gothic" charset="0"/>
                <a:ea typeface="Century Gothic" charset="0"/>
                <a:cs typeface="Century Gothic" charset="0"/>
              </a:rPr>
              <a:t>4.	Como se pretende resolver el problema.</a:t>
            </a:r>
          </a:p>
          <a:p>
            <a:pPr lvl="1"/>
            <a:r>
              <a:rPr lang="es-EC" sz="2800" dirty="0">
                <a:latin typeface="Century Gothic" charset="0"/>
                <a:ea typeface="Century Gothic" charset="0"/>
                <a:cs typeface="Century Gothic" charset="0"/>
              </a:rPr>
              <a:t>5.	Resultados.</a:t>
            </a:r>
          </a:p>
          <a:p>
            <a:pPr marL="914400" lvl="1" indent="-457200">
              <a:buFont typeface="+mj-lt"/>
              <a:buAutoNum type="arabicPeriod"/>
            </a:pPr>
            <a:endParaRPr lang="es-EC" sz="2800" dirty="0">
              <a:latin typeface="Century Gothic" charset="0"/>
              <a:ea typeface="Century Gothic" charset="0"/>
              <a:cs typeface="Century Gothic" charset="0"/>
            </a:endParaRPr>
          </a:p>
        </p:txBody>
      </p:sp>
      <p:sp>
        <p:nvSpPr>
          <p:cNvPr id="2" name="Rectángulo 1"/>
          <p:cNvSpPr/>
          <p:nvPr/>
        </p:nvSpPr>
        <p:spPr>
          <a:xfrm>
            <a:off x="4871875" y="80310"/>
            <a:ext cx="2285384" cy="707886"/>
          </a:xfrm>
          <a:prstGeom prst="rect">
            <a:avLst/>
          </a:prstGeom>
        </p:spPr>
        <p:txBody>
          <a:bodyPr wrap="square">
            <a:spAutoFit/>
          </a:bodyPr>
          <a:lstStyle/>
          <a:p>
            <a:r>
              <a:rPr lang="en-US" sz="4000" b="1" dirty="0">
                <a:solidFill>
                  <a:prstClr val="black"/>
                </a:solidFill>
                <a:latin typeface="Century Gothic" charset="0"/>
                <a:ea typeface="Century Gothic" charset="0"/>
                <a:cs typeface="Century Gothic" charset="0"/>
              </a:rPr>
              <a:t>Agenda</a:t>
            </a:r>
          </a:p>
        </p:txBody>
      </p:sp>
    </p:spTree>
    <p:extLst>
      <p:ext uri="{BB962C8B-B14F-4D97-AF65-F5344CB8AC3E}">
        <p14:creationId xmlns:p14="http://schemas.microsoft.com/office/powerpoint/2010/main" val="1930160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B4B44C5-B953-49AA-9D94-0702436BED79}"/>
              </a:ext>
            </a:extLst>
          </p:cNvPr>
          <p:cNvSpPr txBox="1"/>
          <p:nvPr/>
        </p:nvSpPr>
        <p:spPr>
          <a:xfrm>
            <a:off x="1197453" y="199753"/>
            <a:ext cx="10258673" cy="646331"/>
          </a:xfrm>
          <a:prstGeom prst="rect">
            <a:avLst/>
          </a:prstGeom>
          <a:noFill/>
        </p:spPr>
        <p:txBody>
          <a:bodyPr wrap="square">
            <a:spAutoFit/>
          </a:bodyPr>
          <a:lstStyle/>
          <a:p>
            <a:pPr algn="ctr"/>
            <a:r>
              <a:rPr lang="es-ES" sz="3600" b="1" dirty="0">
                <a:latin typeface="Century Gothic" charset="0"/>
                <a:ea typeface="Century Gothic" charset="0"/>
                <a:cs typeface="Century Gothic" charset="0"/>
              </a:rPr>
              <a:t>Recomendaciones</a:t>
            </a:r>
            <a:endParaRPr lang="es-EC" sz="3600" b="1" dirty="0">
              <a:latin typeface="Century Gothic" charset="0"/>
              <a:ea typeface="Century Gothic" charset="0"/>
              <a:cs typeface="Century Gothic" charset="0"/>
            </a:endParaRPr>
          </a:p>
        </p:txBody>
      </p:sp>
      <p:sp>
        <p:nvSpPr>
          <p:cNvPr id="3" name="CuadroTexto 2">
            <a:extLst>
              <a:ext uri="{FF2B5EF4-FFF2-40B4-BE49-F238E27FC236}">
                <a16:creationId xmlns:a16="http://schemas.microsoft.com/office/drawing/2014/main" id="{E56EC853-C94B-9457-7CE1-2E7EE0EE74C6}"/>
              </a:ext>
            </a:extLst>
          </p:cNvPr>
          <p:cNvSpPr txBox="1"/>
          <p:nvPr/>
        </p:nvSpPr>
        <p:spPr>
          <a:xfrm>
            <a:off x="147918" y="846084"/>
            <a:ext cx="11846858" cy="5601533"/>
          </a:xfrm>
          <a:prstGeom prst="rect">
            <a:avLst/>
          </a:prstGeom>
          <a:noFill/>
        </p:spPr>
        <p:txBody>
          <a:bodyPr wrap="square">
            <a:spAutoFit/>
          </a:bodyPr>
          <a:lstStyle/>
          <a:p>
            <a:pPr marL="285750" indent="-285750" algn="just">
              <a:spcBef>
                <a:spcPts val="600"/>
              </a:spcBef>
              <a:spcAft>
                <a:spcPts val="600"/>
              </a:spcAft>
              <a:buFont typeface="Symbol" panose="05050102010706020507" pitchFamily="18" charset="2"/>
              <a:buChar char=""/>
            </a:pPr>
            <a:r>
              <a:rPr lang="es-EC" b="1" dirty="0"/>
              <a:t>Monitoreo Proactivo de Cambios en Requerimientos:</a:t>
            </a:r>
            <a:endParaRPr lang="es-MX" b="1" dirty="0"/>
          </a:p>
          <a:p>
            <a:pPr algn="just">
              <a:spcBef>
                <a:spcPts val="600"/>
              </a:spcBef>
              <a:spcAft>
                <a:spcPts val="600"/>
              </a:spcAft>
            </a:pPr>
            <a:r>
              <a:rPr lang="es-EC" dirty="0"/>
              <a:t>Dado el éxito en el levantamiento inicial de requerimientos, se sugiere establecer un sistema proactivo de monitoreo de cambios en las necesidades de la EPMTPQ. Esto puede incluir reuniones regulares con los usuarios finales y la implementación de herramientas de seguimiento de requisitos.</a:t>
            </a:r>
            <a:endParaRPr lang="es-MX" dirty="0"/>
          </a:p>
          <a:p>
            <a:pPr marL="285750" indent="-285750" algn="just">
              <a:spcBef>
                <a:spcPts val="600"/>
              </a:spcBef>
              <a:spcAft>
                <a:spcPts val="600"/>
              </a:spcAft>
              <a:buFont typeface="Symbol" panose="05050102010706020507" pitchFamily="18" charset="2"/>
              <a:buChar char=""/>
            </a:pPr>
            <a:r>
              <a:rPr lang="es-EC" b="1" dirty="0"/>
              <a:t>Enfoque Incremental en la Seguridad:</a:t>
            </a:r>
            <a:endParaRPr lang="es-MX" b="1" dirty="0"/>
          </a:p>
          <a:p>
            <a:pPr algn="just">
              <a:spcBef>
                <a:spcPts val="600"/>
              </a:spcBef>
              <a:spcAft>
                <a:spcPts val="600"/>
              </a:spcAft>
            </a:pPr>
            <a:r>
              <a:rPr lang="es-EC" dirty="0"/>
              <a:t>Aunque se implementaron medidas de seguridad efectivas, se recomienda adoptar un enfoque incremental, evaluando y mejorando constantemente las prácticas de seguridad. La ciberseguridad es un campo en constante evolución, y mantenerse actualizado es esencial para garantizar la protección de la aplicación.</a:t>
            </a:r>
            <a:endParaRPr lang="es-MX" dirty="0"/>
          </a:p>
          <a:p>
            <a:pPr marL="285750" indent="-285750" algn="just">
              <a:spcBef>
                <a:spcPts val="600"/>
              </a:spcBef>
              <a:spcAft>
                <a:spcPts val="600"/>
              </a:spcAft>
              <a:buFont typeface="Symbol" panose="05050102010706020507" pitchFamily="18" charset="2"/>
              <a:buChar char=""/>
            </a:pPr>
            <a:r>
              <a:rPr lang="es-EC" b="1" dirty="0"/>
              <a:t>Implementación de un Programa de Capacitación Continua:</a:t>
            </a:r>
            <a:endParaRPr lang="es-MX" b="1" dirty="0"/>
          </a:p>
          <a:p>
            <a:pPr algn="just">
              <a:spcBef>
                <a:spcPts val="600"/>
              </a:spcBef>
              <a:spcAft>
                <a:spcPts val="600"/>
              </a:spcAft>
            </a:pPr>
            <a:r>
              <a:rPr lang="es-EC" dirty="0"/>
              <a:t>Con el objetivo de asegurar un uso eficiente de la aplicación, se recomienda implementar un programa de capacitación continua para el personal de la EPMTPQ. Esto podría incluir sesiones de formación periódicas y material de referencia actualizado.</a:t>
            </a:r>
            <a:endParaRPr lang="es-MX" dirty="0"/>
          </a:p>
          <a:p>
            <a:pPr marL="285750" indent="-285750" algn="just">
              <a:spcBef>
                <a:spcPts val="600"/>
              </a:spcBef>
              <a:spcAft>
                <a:spcPts val="600"/>
              </a:spcAft>
              <a:buFont typeface="Symbol" panose="05050102010706020507" pitchFamily="18" charset="2"/>
              <a:buChar char=""/>
            </a:pPr>
            <a:r>
              <a:rPr lang="es-EC" b="1" dirty="0"/>
              <a:t>Exploración de Tecnologías Emergentes: </a:t>
            </a:r>
            <a:endParaRPr lang="es-MX" b="1" dirty="0"/>
          </a:p>
          <a:p>
            <a:pPr algn="just">
              <a:spcBef>
                <a:spcPts val="600"/>
              </a:spcBef>
              <a:spcAft>
                <a:spcPts val="600"/>
              </a:spcAft>
            </a:pPr>
            <a:r>
              <a:rPr lang="es-EC" dirty="0"/>
              <a:t>Aprovechando el éxito con Laravel y Xamarin, se sugiere mantener un ojo en tecnologías emergentes que puedan mejorar aún más el rendimiento, la eficiencia o la experiencia del usuario. La exploración constante de nuevas opciones garantizará que el proyecto se beneficie de las últimas innovaciones tecnológicas</a:t>
            </a:r>
            <a:endParaRPr lang="es-MX" dirty="0"/>
          </a:p>
        </p:txBody>
      </p:sp>
    </p:spTree>
    <p:extLst>
      <p:ext uri="{BB962C8B-B14F-4D97-AF65-F5344CB8AC3E}">
        <p14:creationId xmlns:p14="http://schemas.microsoft.com/office/powerpoint/2010/main" val="239920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p:cNvSpPr>
            <a:spLocks noGrp="1"/>
          </p:cNvSpPr>
          <p:nvPr>
            <p:ph type="title"/>
          </p:nvPr>
        </p:nvSpPr>
        <p:spPr>
          <a:xfrm>
            <a:off x="397933" y="3123611"/>
            <a:ext cx="4758267" cy="840230"/>
          </a:xfrm>
        </p:spPr>
        <p:txBody>
          <a:bodyPr wrap="square">
            <a:spAutoFit/>
          </a:bodyPr>
          <a:lstStyle/>
          <a:p>
            <a:pPr algn="ctr"/>
            <a:r>
              <a:rPr lang="es-EC" sz="5400" b="1" dirty="0">
                <a:solidFill>
                  <a:prstClr val="black"/>
                </a:solidFill>
                <a:latin typeface="Century Gothic" charset="0"/>
                <a:ea typeface="Century Gothic" charset="0"/>
                <a:cs typeface="Century Gothic" charset="0"/>
              </a:rPr>
              <a:t>Preguntas?</a:t>
            </a:r>
          </a:p>
        </p:txBody>
      </p:sp>
      <p:pic>
        <p:nvPicPr>
          <p:cNvPr id="1026" name="Picture 2" descr="Dudas - Falsaria.com">
            <a:extLst>
              <a:ext uri="{FF2B5EF4-FFF2-40B4-BE49-F238E27FC236}">
                <a16:creationId xmlns:a16="http://schemas.microsoft.com/office/drawing/2014/main" id="{22E02F60-EF4F-452E-A4F5-208C1FD923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9910" y="1158875"/>
            <a:ext cx="4540250" cy="454025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24FCF78A-66DA-4A4E-BD26-2AF12D8885D6}"/>
              </a:ext>
            </a:extLst>
          </p:cNvPr>
          <p:cNvSpPr txBox="1"/>
          <p:nvPr/>
        </p:nvSpPr>
        <p:spPr>
          <a:xfrm>
            <a:off x="1181487" y="180703"/>
            <a:ext cx="10258673" cy="646331"/>
          </a:xfrm>
          <a:prstGeom prst="rect">
            <a:avLst/>
          </a:prstGeom>
          <a:noFill/>
        </p:spPr>
        <p:txBody>
          <a:bodyPr wrap="square">
            <a:spAutoFit/>
          </a:bodyPr>
          <a:lstStyle/>
          <a:p>
            <a:pPr algn="ctr"/>
            <a:r>
              <a:rPr lang="es-ES" sz="3600" b="1" dirty="0">
                <a:latin typeface="Century Gothic" charset="0"/>
                <a:ea typeface="Century Gothic" charset="0"/>
                <a:cs typeface="Century Gothic" charset="0"/>
              </a:rPr>
              <a:t>Preguntas</a:t>
            </a:r>
            <a:endParaRPr lang="es-EC" sz="3600" b="1" dirty="0">
              <a:latin typeface="Century Gothic" charset="0"/>
              <a:ea typeface="Century Gothic" charset="0"/>
              <a:cs typeface="Century Gothic" charset="0"/>
            </a:endParaRPr>
          </a:p>
        </p:txBody>
      </p:sp>
    </p:spTree>
    <p:extLst>
      <p:ext uri="{BB962C8B-B14F-4D97-AF65-F5344CB8AC3E}">
        <p14:creationId xmlns:p14="http://schemas.microsoft.com/office/powerpoint/2010/main" val="1212736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p:cNvSpPr>
            <a:spLocks noGrp="1"/>
          </p:cNvSpPr>
          <p:nvPr>
            <p:ph type="title"/>
          </p:nvPr>
        </p:nvSpPr>
        <p:spPr>
          <a:xfrm>
            <a:off x="397933" y="3123611"/>
            <a:ext cx="4758267" cy="840230"/>
          </a:xfrm>
        </p:spPr>
        <p:txBody>
          <a:bodyPr wrap="square">
            <a:spAutoFit/>
          </a:bodyPr>
          <a:lstStyle/>
          <a:p>
            <a:pPr algn="ctr"/>
            <a:r>
              <a:rPr lang="es-EC" sz="5400" b="1" dirty="0">
                <a:solidFill>
                  <a:prstClr val="black"/>
                </a:solidFill>
                <a:latin typeface="Century Gothic" charset="0"/>
                <a:ea typeface="Century Gothic" charset="0"/>
                <a:cs typeface="Century Gothic" charset="0"/>
              </a:rPr>
              <a:t>GRACIAS</a:t>
            </a:r>
          </a:p>
        </p:txBody>
      </p:sp>
      <p:pic>
        <p:nvPicPr>
          <p:cNvPr id="1026" name="Picture 2" descr="La Universidad Israel empodera a sus estudiantes renovando su imagen - Cero  Latitud">
            <a:extLst>
              <a:ext uri="{FF2B5EF4-FFF2-40B4-BE49-F238E27FC236}">
                <a16:creationId xmlns:a16="http://schemas.microsoft.com/office/drawing/2014/main" id="{1040249A-6F39-4E87-8E13-DAE0778C03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5802" y="1370442"/>
            <a:ext cx="2428875" cy="18764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7-us.googleusercontent.com/kI1Y8Pwp5Hd5PlLkAqnsafCW1W_BDHfoqetmI40872kzRdEJCbLORzUn_-CWaygxO5gFtKlktAHLOIB1Di3bCQhn23OSYbuZkaGnc0IWa8y-DJrVT-jIB-pwpHvZE3XX4nGjEKV_lCqWhoBkY-aRFA">
            <a:extLst>
              <a:ext uri="{FF2B5EF4-FFF2-40B4-BE49-F238E27FC236}">
                <a16:creationId xmlns:a16="http://schemas.microsoft.com/office/drawing/2014/main" id="{34D365BF-B7C8-43B6-BF7E-E6790F000D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9018" y="3543726"/>
            <a:ext cx="2381250"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603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texto 6"/>
          <p:cNvSpPr>
            <a:spLocks noGrp="1"/>
          </p:cNvSpPr>
          <p:nvPr>
            <p:ph type="body" idx="1"/>
          </p:nvPr>
        </p:nvSpPr>
        <p:spPr>
          <a:xfrm>
            <a:off x="647453" y="1677216"/>
            <a:ext cx="4933056" cy="4454643"/>
          </a:xfrm>
        </p:spPr>
        <p:txBody>
          <a:bodyPr>
            <a:normAutofit fontScale="77500" lnSpcReduction="20000"/>
          </a:bodyPr>
          <a:lstStyle/>
          <a:p>
            <a:r>
              <a:rPr lang="es-MX" dirty="0"/>
              <a:t>La Empresa Pública De Transporte de pasajeros de quito (EPMTPQ) actualmente es la principal empresa de movilidad de quito movilizando cada año a 214’932.470 usuarios, el sistema cubre una distancia total de 56.5 km por todo quito con todos sus corredores y rutas alimentadoras, además la empresa cuenta con múltiples departamentos como lo es la coordinación de recaudación que donde el promotor de este proyecto labora y es el motivo principal sobre el cual está dirigido el presente proyecto, actualmente existe un proceso en la empresa el cual conlleva registrar la serie de los boletos vendidos y está realizado de manera manual y por lo tanto existen varios errores u omisiones en el antes mencionado </a:t>
            </a:r>
            <a:endParaRPr lang="es-ES" dirty="0"/>
          </a:p>
        </p:txBody>
      </p:sp>
      <p:sp>
        <p:nvSpPr>
          <p:cNvPr id="9" name="Marcador de texto 8"/>
          <p:cNvSpPr>
            <a:spLocks noGrp="1"/>
          </p:cNvSpPr>
          <p:nvPr>
            <p:ph type="body" sz="quarter" idx="3"/>
          </p:nvPr>
        </p:nvSpPr>
        <p:spPr>
          <a:xfrm>
            <a:off x="6212542" y="1462064"/>
            <a:ext cx="5015726" cy="5076280"/>
          </a:xfrm>
        </p:spPr>
        <p:txBody>
          <a:bodyPr>
            <a:normAutofit fontScale="77500" lnSpcReduction="20000"/>
          </a:bodyPr>
          <a:lstStyle/>
          <a:p>
            <a:pPr algn="ctr"/>
            <a:r>
              <a:rPr lang="es-MX" dirty="0"/>
              <a:t>El problema objeto de investigación se debe a que, la empresa afronta una inconsistencia en especies vendidas al que se le denomina “Evasión de pasajes” lo que conlleva a perdida de dinero para la empresa y, por lo tanto, a la ciudadanía que usa el servicio de transporte, además se lleva de manera manual y sobre papel y en ocasiones como dueño del proceso se ha podido observar falencias en el mismo.</a:t>
            </a:r>
          </a:p>
          <a:p>
            <a:pPr algn="ctr"/>
            <a:r>
              <a:rPr lang="es-MX" dirty="0"/>
              <a:t>Por otra parte, el problema del usuario consiste en la perdida general de recursos financieros, esto afecta de manera general a toda la ciudad, además de causar que el control sea menos eficiente, debido a que el usuario utiliza el servicio de manera fugaz y no tiene tiempo para explicar si le entregaron el boleto o no </a:t>
            </a:r>
          </a:p>
          <a:p>
            <a:pPr algn="ctr"/>
            <a:endParaRPr lang="es-ES" dirty="0"/>
          </a:p>
        </p:txBody>
      </p:sp>
      <p:cxnSp>
        <p:nvCxnSpPr>
          <p:cNvPr id="13" name="Conector recto 12"/>
          <p:cNvCxnSpPr/>
          <p:nvPr/>
        </p:nvCxnSpPr>
        <p:spPr>
          <a:xfrm>
            <a:off x="6084887" y="940526"/>
            <a:ext cx="0" cy="5812971"/>
          </a:xfrm>
          <a:prstGeom prst="line">
            <a:avLst/>
          </a:prstGeom>
          <a:ln>
            <a:solidFill>
              <a:srgbClr val="002060"/>
            </a:solidFill>
          </a:ln>
        </p:spPr>
        <p:style>
          <a:lnRef idx="1">
            <a:schemeClr val="accent2"/>
          </a:lnRef>
          <a:fillRef idx="0">
            <a:schemeClr val="accent2"/>
          </a:fillRef>
          <a:effectRef idx="0">
            <a:schemeClr val="accent2"/>
          </a:effectRef>
          <a:fontRef idx="minor">
            <a:schemeClr val="tx1"/>
          </a:fontRef>
        </p:style>
      </p:cxnSp>
      <p:sp>
        <p:nvSpPr>
          <p:cNvPr id="10" name="CuadroTexto 9">
            <a:extLst>
              <a:ext uri="{FF2B5EF4-FFF2-40B4-BE49-F238E27FC236}">
                <a16:creationId xmlns:a16="http://schemas.microsoft.com/office/drawing/2014/main" id="{9791A100-2D3D-4B1C-99F1-22AE329ABD27}"/>
              </a:ext>
            </a:extLst>
          </p:cNvPr>
          <p:cNvSpPr txBox="1"/>
          <p:nvPr/>
        </p:nvSpPr>
        <p:spPr>
          <a:xfrm>
            <a:off x="1197453" y="199753"/>
            <a:ext cx="10258673" cy="646331"/>
          </a:xfrm>
          <a:prstGeom prst="rect">
            <a:avLst/>
          </a:prstGeom>
          <a:noFill/>
        </p:spPr>
        <p:txBody>
          <a:bodyPr wrap="square">
            <a:spAutoFit/>
          </a:bodyPr>
          <a:lstStyle/>
          <a:p>
            <a:r>
              <a:rPr lang="es-EC" sz="3600" b="1" dirty="0">
                <a:latin typeface="Century Gothic" charset="0"/>
                <a:ea typeface="Century Gothic" charset="0"/>
                <a:cs typeface="Century Gothic" charset="0"/>
              </a:rPr>
              <a:t>Introducción de la empresa o del Problema</a:t>
            </a:r>
            <a:endParaRPr lang="en-US" sz="3600" b="1" dirty="0"/>
          </a:p>
        </p:txBody>
      </p:sp>
    </p:spTree>
    <p:extLst>
      <p:ext uri="{BB962C8B-B14F-4D97-AF65-F5344CB8AC3E}">
        <p14:creationId xmlns:p14="http://schemas.microsoft.com/office/powerpoint/2010/main" val="4033549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956198" y="1289847"/>
            <a:ext cx="9888653" cy="954107"/>
          </a:xfrm>
          <a:prstGeom prst="rect">
            <a:avLst/>
          </a:prstGeom>
        </p:spPr>
        <p:txBody>
          <a:bodyPr wrap="square">
            <a:spAutoFit/>
          </a:bodyPr>
          <a:lstStyle/>
          <a:p>
            <a:pPr lvl="1"/>
            <a:r>
              <a:rPr lang="es-ES" sz="2800" dirty="0">
                <a:latin typeface="Century Gothic" charset="0"/>
                <a:ea typeface="Century Gothic" charset="0"/>
                <a:cs typeface="Century Gothic" charset="0"/>
              </a:rPr>
              <a:t>Objetivos</a:t>
            </a:r>
          </a:p>
          <a:p>
            <a:pPr lvl="1"/>
            <a:endParaRPr lang="es-ES" sz="2800" dirty="0">
              <a:latin typeface="Century Gothic" charset="0"/>
              <a:ea typeface="Century Gothic" charset="0"/>
              <a:cs typeface="Century Gothic" charset="0"/>
            </a:endParaRPr>
          </a:p>
        </p:txBody>
      </p:sp>
      <p:sp>
        <p:nvSpPr>
          <p:cNvPr id="2" name="Rectángulo redondeado 1"/>
          <p:cNvSpPr/>
          <p:nvPr/>
        </p:nvSpPr>
        <p:spPr>
          <a:xfrm>
            <a:off x="956198" y="2037145"/>
            <a:ext cx="2427082" cy="878775"/>
          </a:xfrm>
          <a:prstGeom prst="round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latin typeface="Century Gothic" panose="020B0502020202020204" pitchFamily="34" charset="0"/>
              </a:rPr>
              <a:t>General</a:t>
            </a:r>
          </a:p>
        </p:txBody>
      </p:sp>
      <p:sp>
        <p:nvSpPr>
          <p:cNvPr id="5" name="Rectángulo redondeado 4"/>
          <p:cNvSpPr/>
          <p:nvPr/>
        </p:nvSpPr>
        <p:spPr>
          <a:xfrm>
            <a:off x="956198" y="3449110"/>
            <a:ext cx="2427082" cy="2533988"/>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latin typeface="Century Gothic" panose="020B0502020202020204" pitchFamily="34" charset="0"/>
              </a:rPr>
              <a:t>Específicos</a:t>
            </a:r>
          </a:p>
        </p:txBody>
      </p:sp>
      <p:sp>
        <p:nvSpPr>
          <p:cNvPr id="3" name="Rectángulo redondeado 2"/>
          <p:cNvSpPr/>
          <p:nvPr/>
        </p:nvSpPr>
        <p:spPr>
          <a:xfrm>
            <a:off x="4088675" y="2045458"/>
            <a:ext cx="6988628"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s-MX" sz="1600">
                <a:latin typeface="Century Gothic" panose="020B0502020202020204" pitchFamily="34" charset="0"/>
              </a:rPr>
              <a:t>Desarrollar un Prototipo de aplicación web-móvil para el registro y control de las rutas alimentadoras de la Empresa Publica Metropolitana de pasajeros de quito (EPMTPQ)</a:t>
            </a:r>
            <a:endParaRPr lang="es-ES" sz="1600" dirty="0">
              <a:latin typeface="Century Gothic" panose="020B0502020202020204" pitchFamily="34" charset="0"/>
            </a:endParaRPr>
          </a:p>
        </p:txBody>
      </p:sp>
      <p:sp>
        <p:nvSpPr>
          <p:cNvPr id="6" name="Rectángulo redondeado 5"/>
          <p:cNvSpPr/>
          <p:nvPr/>
        </p:nvSpPr>
        <p:spPr>
          <a:xfrm>
            <a:off x="4088675" y="3549172"/>
            <a:ext cx="7093131" cy="24600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s-MX" sz="1600" dirty="0">
                <a:latin typeface="Century Gothic" panose="020B0502020202020204" pitchFamily="34" charset="0"/>
              </a:rPr>
              <a:t>●Levantar los respectivos requerimientos para el desarrollo web y móvil</a:t>
            </a:r>
          </a:p>
          <a:p>
            <a:pPr lvl="0"/>
            <a:r>
              <a:rPr lang="es-MX" sz="1600" dirty="0">
                <a:latin typeface="Century Gothic" panose="020B0502020202020204" pitchFamily="34" charset="0"/>
              </a:rPr>
              <a:t>●Diseñar el modelo de datos del prototipo </a:t>
            </a:r>
          </a:p>
          <a:p>
            <a:pPr lvl="0"/>
            <a:r>
              <a:rPr lang="es-MX" sz="1600" dirty="0">
                <a:latin typeface="Century Gothic" panose="020B0502020202020204" pitchFamily="34" charset="0"/>
              </a:rPr>
              <a:t>●Codificar la solución mediante la metodología ágil KANBAN</a:t>
            </a:r>
          </a:p>
          <a:p>
            <a:pPr lvl="0"/>
            <a:r>
              <a:rPr lang="es-MX" sz="1600" dirty="0">
                <a:latin typeface="Century Gothic" panose="020B0502020202020204" pitchFamily="34" charset="0"/>
              </a:rPr>
              <a:t>●Validar la codificación mediante pruebas</a:t>
            </a:r>
          </a:p>
          <a:p>
            <a:pPr marL="285750" lvl="0" indent="-285750">
              <a:buFont typeface="Arial" panose="020B0604020202020204" pitchFamily="34" charset="0"/>
              <a:buChar char="•"/>
            </a:pPr>
            <a:endParaRPr lang="es-ES" sz="1600" dirty="0">
              <a:latin typeface="Century Gothic" panose="020B0502020202020204" pitchFamily="34" charset="0"/>
            </a:endParaRPr>
          </a:p>
        </p:txBody>
      </p:sp>
      <p:sp>
        <p:nvSpPr>
          <p:cNvPr id="10" name="CuadroTexto 9">
            <a:extLst>
              <a:ext uri="{FF2B5EF4-FFF2-40B4-BE49-F238E27FC236}">
                <a16:creationId xmlns:a16="http://schemas.microsoft.com/office/drawing/2014/main" id="{8E72C21C-9235-407D-ABF1-1671AF9BB151}"/>
              </a:ext>
            </a:extLst>
          </p:cNvPr>
          <p:cNvSpPr txBox="1"/>
          <p:nvPr/>
        </p:nvSpPr>
        <p:spPr>
          <a:xfrm>
            <a:off x="1197453" y="199753"/>
            <a:ext cx="10258673" cy="646331"/>
          </a:xfrm>
          <a:prstGeom prst="rect">
            <a:avLst/>
          </a:prstGeom>
          <a:noFill/>
        </p:spPr>
        <p:txBody>
          <a:bodyPr wrap="square">
            <a:spAutoFit/>
          </a:bodyPr>
          <a:lstStyle/>
          <a:p>
            <a:pPr algn="ctr"/>
            <a:r>
              <a:rPr lang="es-EC" sz="3600" b="1" dirty="0">
                <a:latin typeface="Century Gothic" charset="0"/>
                <a:ea typeface="Century Gothic" charset="0"/>
                <a:cs typeface="Century Gothic" charset="0"/>
              </a:rPr>
              <a:t>Objetivos</a:t>
            </a:r>
            <a:endParaRPr lang="en-US" sz="3600" b="1" dirty="0"/>
          </a:p>
        </p:txBody>
      </p:sp>
    </p:spTree>
    <p:extLst>
      <p:ext uri="{BB962C8B-B14F-4D97-AF65-F5344CB8AC3E}">
        <p14:creationId xmlns:p14="http://schemas.microsoft.com/office/powerpoint/2010/main" val="847938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texto 6"/>
          <p:cNvSpPr>
            <a:spLocks noGrp="1"/>
          </p:cNvSpPr>
          <p:nvPr>
            <p:ph type="body" idx="1"/>
          </p:nvPr>
        </p:nvSpPr>
        <p:spPr>
          <a:xfrm>
            <a:off x="739775" y="1677216"/>
            <a:ext cx="5157787" cy="3526796"/>
          </a:xfrm>
        </p:spPr>
        <p:txBody>
          <a:bodyPr>
            <a:normAutofit/>
          </a:bodyPr>
          <a:lstStyle/>
          <a:p>
            <a:pPr marL="0" lvl="1" algn="ctr">
              <a:spcBef>
                <a:spcPts val="1000"/>
              </a:spcBef>
            </a:pPr>
            <a:r>
              <a:rPr lang="es-ES" sz="2600" b="0" dirty="0">
                <a:latin typeface="Century Gothic" charset="0"/>
                <a:ea typeface="Century Gothic" charset="0"/>
                <a:cs typeface="Century Gothic" charset="0"/>
              </a:rPr>
              <a:t>Justificación</a:t>
            </a:r>
          </a:p>
          <a:p>
            <a:r>
              <a:rPr lang="es-EC" sz="1800" dirty="0">
                <a:solidFill>
                  <a:srgbClr val="000000"/>
                </a:solidFill>
                <a:effectLst/>
                <a:latin typeface="Arial" panose="020B0604020202020204" pitchFamily="34" charset="0"/>
                <a:ea typeface="Calibri" panose="020F0502020204030204" pitchFamily="34" charset="0"/>
              </a:rPr>
              <a:t>El prototipo propuesto es importante porque cambiará un proceso manual a uno sistematizado lo cual dará paso a muchas posibilidades de mejora y seguimiento, además de que podrá reducir la evasión de pasajes mediante el control de parte del personal involucrado, con esto se espera impulsar el proceso reduciendo recursos utilizados y tiempos de espera</a:t>
            </a:r>
            <a:endParaRPr lang="es-MX" sz="1800" dirty="0">
              <a:effectLst/>
              <a:latin typeface="Times New Roman" panose="02020603050405020304" pitchFamily="18" charset="0"/>
              <a:ea typeface="Calibri" panose="020F0502020204030204" pitchFamily="34" charset="0"/>
            </a:endParaRPr>
          </a:p>
          <a:p>
            <a:endParaRPr lang="es-ES" dirty="0"/>
          </a:p>
        </p:txBody>
      </p:sp>
      <p:sp>
        <p:nvSpPr>
          <p:cNvPr id="9" name="Marcador de texto 8"/>
          <p:cNvSpPr>
            <a:spLocks noGrp="1"/>
          </p:cNvSpPr>
          <p:nvPr>
            <p:ph type="body" sz="quarter" idx="3"/>
          </p:nvPr>
        </p:nvSpPr>
        <p:spPr>
          <a:xfrm>
            <a:off x="6172199" y="1681163"/>
            <a:ext cx="5388429" cy="1102378"/>
          </a:xfrm>
        </p:spPr>
        <p:txBody>
          <a:bodyPr>
            <a:normAutofit/>
          </a:bodyPr>
          <a:lstStyle/>
          <a:p>
            <a:pPr marL="0" lvl="1" algn="ctr">
              <a:spcBef>
                <a:spcPts val="1000"/>
              </a:spcBef>
            </a:pPr>
            <a:r>
              <a:rPr lang="es-ES" sz="2600" b="0" dirty="0">
                <a:latin typeface="Century Gothic" charset="0"/>
                <a:ea typeface="Century Gothic" charset="0"/>
                <a:cs typeface="Century Gothic" charset="0"/>
              </a:rPr>
              <a:t>Alcance</a:t>
            </a:r>
          </a:p>
          <a:p>
            <a:pPr algn="ctr"/>
            <a:endParaRPr lang="es-ES" dirty="0"/>
          </a:p>
        </p:txBody>
      </p:sp>
      <p:cxnSp>
        <p:nvCxnSpPr>
          <p:cNvPr id="13" name="Conector recto 12"/>
          <p:cNvCxnSpPr/>
          <p:nvPr/>
        </p:nvCxnSpPr>
        <p:spPr>
          <a:xfrm>
            <a:off x="6084887" y="875211"/>
            <a:ext cx="0" cy="5760720"/>
          </a:xfrm>
          <a:prstGeom prst="line">
            <a:avLst/>
          </a:prstGeom>
          <a:ln>
            <a:solidFill>
              <a:srgbClr val="002060"/>
            </a:solidFill>
          </a:ln>
        </p:spPr>
        <p:style>
          <a:lnRef idx="1">
            <a:schemeClr val="accent2"/>
          </a:lnRef>
          <a:fillRef idx="0">
            <a:schemeClr val="accent2"/>
          </a:fillRef>
          <a:effectRef idx="0">
            <a:schemeClr val="accent2"/>
          </a:effectRef>
          <a:fontRef idx="minor">
            <a:schemeClr val="tx1"/>
          </a:fontRef>
        </p:style>
      </p:cxnSp>
      <p:sp>
        <p:nvSpPr>
          <p:cNvPr id="2" name="CuadroTexto 1">
            <a:extLst>
              <a:ext uri="{FF2B5EF4-FFF2-40B4-BE49-F238E27FC236}">
                <a16:creationId xmlns:a16="http://schemas.microsoft.com/office/drawing/2014/main" id="{0FD36392-A7BB-4DCC-8585-B6372F9F5033}"/>
              </a:ext>
            </a:extLst>
          </p:cNvPr>
          <p:cNvSpPr txBox="1"/>
          <p:nvPr/>
        </p:nvSpPr>
        <p:spPr>
          <a:xfrm>
            <a:off x="1197453" y="199753"/>
            <a:ext cx="10258673" cy="646331"/>
          </a:xfrm>
          <a:prstGeom prst="rect">
            <a:avLst/>
          </a:prstGeom>
          <a:noFill/>
        </p:spPr>
        <p:txBody>
          <a:bodyPr wrap="square">
            <a:spAutoFit/>
          </a:bodyPr>
          <a:lstStyle/>
          <a:p>
            <a:pPr algn="ctr"/>
            <a:r>
              <a:rPr lang="es-EC" sz="3600" b="1" dirty="0">
                <a:latin typeface="Century Gothic" charset="0"/>
                <a:ea typeface="Century Gothic" charset="0"/>
                <a:cs typeface="Century Gothic" charset="0"/>
              </a:rPr>
              <a:t>Justificación y Alcance</a:t>
            </a:r>
          </a:p>
        </p:txBody>
      </p:sp>
      <p:sp>
        <p:nvSpPr>
          <p:cNvPr id="4" name="CuadroTexto 3">
            <a:extLst>
              <a:ext uri="{FF2B5EF4-FFF2-40B4-BE49-F238E27FC236}">
                <a16:creationId xmlns:a16="http://schemas.microsoft.com/office/drawing/2014/main" id="{7A75CC79-DE5E-733B-2E40-1250EDD219EC}"/>
              </a:ext>
            </a:extLst>
          </p:cNvPr>
          <p:cNvSpPr txBox="1"/>
          <p:nvPr/>
        </p:nvSpPr>
        <p:spPr>
          <a:xfrm>
            <a:off x="6272213" y="2462990"/>
            <a:ext cx="5628427" cy="2086725"/>
          </a:xfrm>
          <a:prstGeom prst="rect">
            <a:avLst/>
          </a:prstGeom>
          <a:noFill/>
        </p:spPr>
        <p:txBody>
          <a:bodyPr wrap="square">
            <a:spAutoFit/>
          </a:bodyPr>
          <a:lstStyle/>
          <a:p>
            <a:pPr>
              <a:lnSpc>
                <a:spcPct val="90000"/>
              </a:lnSpc>
              <a:spcBef>
                <a:spcPts val="1000"/>
              </a:spcBef>
            </a:pPr>
            <a:r>
              <a:rPr lang="es-MX" b="1" dirty="0">
                <a:solidFill>
                  <a:srgbClr val="000000"/>
                </a:solidFill>
                <a:latin typeface="Arial" panose="020B0604020202020204" pitchFamily="34" charset="0"/>
                <a:ea typeface="Calibri" panose="020F0502020204030204" pitchFamily="34" charset="0"/>
              </a:rPr>
              <a:t>El presente proyecto constará de un prototipo web que tendrá un módulo de registro el cual constará de formularios de registro con validaciones por tipo de dato y cajas de selección de datos ya ingresados para ofrecer eficacia en el proceso, el módulo web también registra los datos con la fecha y hora actuales por lo que cada registro será confiable</a:t>
            </a:r>
          </a:p>
        </p:txBody>
      </p:sp>
    </p:spTree>
    <p:extLst>
      <p:ext uri="{BB962C8B-B14F-4D97-AF65-F5344CB8AC3E}">
        <p14:creationId xmlns:p14="http://schemas.microsoft.com/office/powerpoint/2010/main" val="1132248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41AD26-EA62-B585-F279-114012D2BD07}"/>
              </a:ext>
            </a:extLst>
          </p:cNvPr>
          <p:cNvSpPr>
            <a:spLocks noGrp="1"/>
          </p:cNvSpPr>
          <p:nvPr>
            <p:ph type="title"/>
          </p:nvPr>
        </p:nvSpPr>
        <p:spPr/>
        <p:txBody>
          <a:bodyPr/>
          <a:lstStyle/>
          <a:p>
            <a:r>
              <a:rPr lang="es-MX" dirty="0"/>
              <a:t>Planificación del sistema</a:t>
            </a:r>
          </a:p>
        </p:txBody>
      </p:sp>
      <p:pic>
        <p:nvPicPr>
          <p:cNvPr id="7" name="Imagen 6">
            <a:extLst>
              <a:ext uri="{FF2B5EF4-FFF2-40B4-BE49-F238E27FC236}">
                <a16:creationId xmlns:a16="http://schemas.microsoft.com/office/drawing/2014/main" id="{6ECBDB4A-6BA5-BF5E-61E9-ABA40273693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85" t="10829" r="2105"/>
          <a:stretch/>
        </p:blipFill>
        <p:spPr bwMode="auto">
          <a:xfrm>
            <a:off x="1250577" y="1310912"/>
            <a:ext cx="9883588" cy="50773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66685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777480-F7D0-8FFF-73DC-83257E3CC6FB}"/>
              </a:ext>
            </a:extLst>
          </p:cNvPr>
          <p:cNvSpPr>
            <a:spLocks noGrp="1"/>
          </p:cNvSpPr>
          <p:nvPr>
            <p:ph type="title"/>
          </p:nvPr>
        </p:nvSpPr>
        <p:spPr/>
        <p:txBody>
          <a:bodyPr/>
          <a:lstStyle/>
          <a:p>
            <a:r>
              <a:rPr lang="es-MX" dirty="0"/>
              <a:t>Metodología ágil utilizada</a:t>
            </a:r>
          </a:p>
        </p:txBody>
      </p:sp>
      <p:sp>
        <p:nvSpPr>
          <p:cNvPr id="3" name="Marcador de texto 2">
            <a:extLst>
              <a:ext uri="{FF2B5EF4-FFF2-40B4-BE49-F238E27FC236}">
                <a16:creationId xmlns:a16="http://schemas.microsoft.com/office/drawing/2014/main" id="{6B72E7B5-BE57-B4C2-1D3A-F0CC81F70514}"/>
              </a:ext>
            </a:extLst>
          </p:cNvPr>
          <p:cNvSpPr>
            <a:spLocks noGrp="1"/>
          </p:cNvSpPr>
          <p:nvPr>
            <p:ph type="body" idx="1"/>
          </p:nvPr>
        </p:nvSpPr>
        <p:spPr>
          <a:xfrm>
            <a:off x="677334" y="1641476"/>
            <a:ext cx="4185623" cy="576262"/>
          </a:xfrm>
        </p:spPr>
        <p:txBody>
          <a:bodyPr/>
          <a:lstStyle/>
          <a:p>
            <a:r>
              <a:rPr lang="es-MX" dirty="0"/>
              <a:t>Metodología Kanban</a:t>
            </a:r>
          </a:p>
        </p:txBody>
      </p:sp>
      <p:sp>
        <p:nvSpPr>
          <p:cNvPr id="4" name="Marcador de contenido 3">
            <a:extLst>
              <a:ext uri="{FF2B5EF4-FFF2-40B4-BE49-F238E27FC236}">
                <a16:creationId xmlns:a16="http://schemas.microsoft.com/office/drawing/2014/main" id="{033AED89-909D-EB1A-3CF0-525B01241A85}"/>
              </a:ext>
            </a:extLst>
          </p:cNvPr>
          <p:cNvSpPr>
            <a:spLocks noGrp="1"/>
          </p:cNvSpPr>
          <p:nvPr>
            <p:ph sz="half" idx="2"/>
          </p:nvPr>
        </p:nvSpPr>
        <p:spPr>
          <a:xfrm>
            <a:off x="839788" y="2505075"/>
            <a:ext cx="10512424" cy="3465419"/>
          </a:xfrm>
        </p:spPr>
        <p:txBody>
          <a:bodyPr>
            <a:normAutofit/>
          </a:bodyPr>
          <a:lstStyle/>
          <a:p>
            <a:r>
              <a:rPr lang="es-MX" dirty="0"/>
              <a:t>Los tableros Kanban son la forma en que se llevan a cabo las estrategias Kanban. Se trata de una técnica de gestión de proyectos visual que permite a los equipos ver sus flujos de trabajo y la carga de trabajo. Un tablero Kanban muestra el trabajo realizado en un proyecto en forma de un tablero con columnas. Cada columna normalmente representa una etapa del trabajo. El tablero Kanban más básico puede tener columnas como Trabajo pendiente, En progreso y Terminado. </a:t>
            </a:r>
          </a:p>
          <a:p>
            <a:endParaRPr lang="es-MX"/>
          </a:p>
          <a:p>
            <a:endParaRPr lang="es-MX" dirty="0"/>
          </a:p>
          <a:p>
            <a:r>
              <a:rPr lang="es-MX" dirty="0"/>
              <a:t>https://github.com/destro65?tab=repositories</a:t>
            </a:r>
          </a:p>
        </p:txBody>
      </p:sp>
    </p:spTree>
    <p:extLst>
      <p:ext uri="{BB962C8B-B14F-4D97-AF65-F5344CB8AC3E}">
        <p14:creationId xmlns:p14="http://schemas.microsoft.com/office/powerpoint/2010/main" val="3316233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3A6A48-1607-3B0A-AD04-6F72027940A6}"/>
              </a:ext>
            </a:extLst>
          </p:cNvPr>
          <p:cNvSpPr>
            <a:spLocks noGrp="1"/>
          </p:cNvSpPr>
          <p:nvPr>
            <p:ph type="title"/>
          </p:nvPr>
        </p:nvSpPr>
        <p:spPr/>
        <p:txBody>
          <a:bodyPr/>
          <a:lstStyle/>
          <a:p>
            <a:r>
              <a:rPr lang="es-MX" dirty="0"/>
              <a:t>Progreso mediante Kanban</a:t>
            </a:r>
          </a:p>
        </p:txBody>
      </p:sp>
      <p:sp>
        <p:nvSpPr>
          <p:cNvPr id="3" name="Marcador de texto 2">
            <a:extLst>
              <a:ext uri="{FF2B5EF4-FFF2-40B4-BE49-F238E27FC236}">
                <a16:creationId xmlns:a16="http://schemas.microsoft.com/office/drawing/2014/main" id="{44E71950-AF76-D636-B631-004BCBEE8AAA}"/>
              </a:ext>
            </a:extLst>
          </p:cNvPr>
          <p:cNvSpPr>
            <a:spLocks noGrp="1"/>
          </p:cNvSpPr>
          <p:nvPr>
            <p:ph type="body" idx="1"/>
          </p:nvPr>
        </p:nvSpPr>
        <p:spPr/>
        <p:txBody>
          <a:bodyPr/>
          <a:lstStyle/>
          <a:p>
            <a:r>
              <a:rPr lang="es-MX" dirty="0"/>
              <a:t>Proyecto web</a:t>
            </a:r>
          </a:p>
        </p:txBody>
      </p:sp>
      <p:sp>
        <p:nvSpPr>
          <p:cNvPr id="4" name="Marcador de contenido 3">
            <a:extLst>
              <a:ext uri="{FF2B5EF4-FFF2-40B4-BE49-F238E27FC236}">
                <a16:creationId xmlns:a16="http://schemas.microsoft.com/office/drawing/2014/main" id="{F209EDE7-F18F-34B0-C44C-979E51D5FBB4}"/>
              </a:ext>
            </a:extLst>
          </p:cNvPr>
          <p:cNvSpPr>
            <a:spLocks noGrp="1"/>
          </p:cNvSpPr>
          <p:nvPr>
            <p:ph sz="half" idx="2"/>
          </p:nvPr>
        </p:nvSpPr>
        <p:spPr/>
        <p:txBody>
          <a:bodyPr/>
          <a:lstStyle/>
          <a:p>
            <a:r>
              <a:rPr lang="es-MX" dirty="0"/>
              <a:t>https://github.com/destro65/reportalo/commits/main/</a:t>
            </a:r>
          </a:p>
        </p:txBody>
      </p:sp>
      <p:sp>
        <p:nvSpPr>
          <p:cNvPr id="5" name="Marcador de texto 4">
            <a:extLst>
              <a:ext uri="{FF2B5EF4-FFF2-40B4-BE49-F238E27FC236}">
                <a16:creationId xmlns:a16="http://schemas.microsoft.com/office/drawing/2014/main" id="{D5F56849-2383-35DC-4A6D-801F0E2C4ED6}"/>
              </a:ext>
            </a:extLst>
          </p:cNvPr>
          <p:cNvSpPr>
            <a:spLocks noGrp="1"/>
          </p:cNvSpPr>
          <p:nvPr>
            <p:ph type="body" sz="quarter" idx="3"/>
          </p:nvPr>
        </p:nvSpPr>
        <p:spPr/>
        <p:txBody>
          <a:bodyPr/>
          <a:lstStyle/>
          <a:p>
            <a:r>
              <a:rPr lang="es-MX" dirty="0"/>
              <a:t>Proyecto móvil</a:t>
            </a:r>
          </a:p>
        </p:txBody>
      </p:sp>
      <p:sp>
        <p:nvSpPr>
          <p:cNvPr id="6" name="Marcador de contenido 5">
            <a:extLst>
              <a:ext uri="{FF2B5EF4-FFF2-40B4-BE49-F238E27FC236}">
                <a16:creationId xmlns:a16="http://schemas.microsoft.com/office/drawing/2014/main" id="{E3D86246-B96C-33AE-68A5-EBF5E23A8F40}"/>
              </a:ext>
            </a:extLst>
          </p:cNvPr>
          <p:cNvSpPr>
            <a:spLocks noGrp="1"/>
          </p:cNvSpPr>
          <p:nvPr>
            <p:ph sz="quarter" idx="4"/>
          </p:nvPr>
        </p:nvSpPr>
        <p:spPr/>
        <p:txBody>
          <a:bodyPr/>
          <a:lstStyle/>
          <a:p>
            <a:r>
              <a:rPr lang="es-MX" dirty="0"/>
              <a:t>https://github.com/destro65/Reportalo-Movil/commits/master/</a:t>
            </a:r>
          </a:p>
        </p:txBody>
      </p:sp>
    </p:spTree>
    <p:extLst>
      <p:ext uri="{BB962C8B-B14F-4D97-AF65-F5344CB8AC3E}">
        <p14:creationId xmlns:p14="http://schemas.microsoft.com/office/powerpoint/2010/main" val="3930729559"/>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TM02900688[[fn=Faceta]]</Template>
  <TotalTime>66</TotalTime>
  <Words>2047</Words>
  <Application>Microsoft Office PowerPoint</Application>
  <PresentationFormat>Panorámica</PresentationFormat>
  <Paragraphs>167</Paragraphs>
  <Slides>32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32</vt:i4>
      </vt:variant>
    </vt:vector>
  </HeadingPairs>
  <TitlesOfParts>
    <vt:vector size="39" baseType="lpstr">
      <vt:lpstr>Arial</vt:lpstr>
      <vt:lpstr>Century Gothic</vt:lpstr>
      <vt:lpstr>Symbol</vt:lpstr>
      <vt:lpstr>Times New Roman</vt:lpstr>
      <vt:lpstr>Trebuchet MS</vt:lpstr>
      <vt:lpstr>Wingdings 3</vt:lpstr>
      <vt:lpstr>Faceta</vt:lpstr>
      <vt:lpstr>Presentación de PowerPoint</vt:lpstr>
      <vt:lpstr>Frase motivacional</vt:lpstr>
      <vt:lpstr>Presentación de PowerPoint</vt:lpstr>
      <vt:lpstr>Presentación de PowerPoint</vt:lpstr>
      <vt:lpstr>Presentación de PowerPoint</vt:lpstr>
      <vt:lpstr>Presentación de PowerPoint</vt:lpstr>
      <vt:lpstr>Planificación del sistema</vt:lpstr>
      <vt:lpstr>Metodología ágil utilizada</vt:lpstr>
      <vt:lpstr>Progreso mediante Kanban</vt:lpstr>
      <vt:lpstr>Proceso antes y después de la implementación</vt:lpstr>
      <vt:lpstr>Usuarios del sistema</vt:lpstr>
      <vt:lpstr>Requisitos Funcionales y No funcionales</vt:lpstr>
      <vt:lpstr>Desarrollo del software</vt:lpstr>
      <vt:lpstr>Arquitectura del sistema</vt:lpstr>
      <vt:lpstr>Requerimientos de hardware y software</vt:lpstr>
      <vt:lpstr>Componentes del proyecto</vt:lpstr>
      <vt:lpstr>Presentación de PowerPoint</vt:lpstr>
      <vt:lpstr>Presentación de PowerPoint</vt:lpstr>
      <vt:lpstr>Presentación de PowerPoint</vt:lpstr>
      <vt:lpstr>Prueba de persistencia de registros en el sistema web</vt:lpstr>
      <vt:lpstr>Prueba de stress de usuarios recurrentes del sistema móvil</vt:lpstr>
      <vt:lpstr>Pruebas de registros recurrentes</vt:lpstr>
      <vt:lpstr>Resultados de las encuestas aplicadas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Preguntas?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Renato Mauricio Toasa Guachi</dc:creator>
  <cp:lastModifiedBy>Harold Martínez</cp:lastModifiedBy>
  <cp:revision>8</cp:revision>
  <dcterms:created xsi:type="dcterms:W3CDTF">2024-02-22T23:58:05Z</dcterms:created>
  <dcterms:modified xsi:type="dcterms:W3CDTF">2024-03-11T17:59:36Z</dcterms:modified>
</cp:coreProperties>
</file>