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04" r:id="rId6"/>
    <p:sldId id="306" r:id="rId7"/>
    <p:sldId id="307" r:id="rId8"/>
    <p:sldId id="310" r:id="rId9"/>
    <p:sldId id="302" r:id="rId10"/>
    <p:sldId id="308" r:id="rId11"/>
    <p:sldId id="309" r:id="rId12"/>
    <p:sldId id="312" r:id="rId13"/>
    <p:sldId id="311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CF7D7D-FB02-4632-9367-6EC9049DC504}" v="16" dt="2022-12-17T15:46:22.2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5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destrospooder/me457_dronecontrol" TargetMode="Externa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434840"/>
            <a:ext cx="10672012" cy="1122202"/>
          </a:xfrm>
        </p:spPr>
        <p:txBody>
          <a:bodyPr/>
          <a:lstStyle/>
          <a:p>
            <a:pPr algn="r"/>
            <a:r>
              <a:rPr lang="en-US" sz="5400" dirty="0"/>
              <a:t>ME457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0850" y="5586890"/>
            <a:ext cx="9826962" cy="1122202"/>
          </a:xfrm>
        </p:spPr>
        <p:txBody>
          <a:bodyPr>
            <a:normAutofit/>
          </a:bodyPr>
          <a:lstStyle/>
          <a:p>
            <a:pPr algn="r"/>
            <a:r>
              <a:rPr lang="en-US" sz="2400" b="1"/>
              <a:t>Team Oiler</a:t>
            </a:r>
          </a:p>
          <a:p>
            <a:pPr algn="r"/>
            <a:r>
              <a:rPr lang="en-US" sz="2400"/>
              <a:t>Benjamin Aziel, </a:t>
            </a:r>
            <a:r>
              <a:rPr lang="en-US" sz="2400" err="1"/>
              <a:t>Sohaib</a:t>
            </a:r>
            <a:r>
              <a:rPr lang="en-US" sz="2400"/>
              <a:t> Bhatti, Kyle </a:t>
            </a:r>
            <a:r>
              <a:rPr lang="en-US" sz="2400" err="1"/>
              <a:t>Deolall</a:t>
            </a:r>
            <a:r>
              <a:rPr lang="en-US" sz="2400"/>
              <a:t>, Ariel </a:t>
            </a:r>
            <a:r>
              <a:rPr lang="en-US" sz="2400" err="1"/>
              <a:t>Tamayev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57AEB-CC8C-8AFF-5C7F-16D212EC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75" y="1020444"/>
            <a:ext cx="3646124" cy="1325563"/>
          </a:xfrm>
        </p:spPr>
        <p:txBody>
          <a:bodyPr>
            <a:normAutofit/>
          </a:bodyPr>
          <a:lstStyle/>
          <a:p>
            <a:r>
              <a:rPr lang="en-US" sz="3200"/>
              <a:t>INDI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B17F17-9349-00EA-EBDA-28200775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75" y="2924175"/>
            <a:ext cx="4926065" cy="36969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2400"/>
              <a:t>A variation on NDI that reduces the controller’s reliance on the model by sampling data from the CL system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2400"/>
              <a:t>Has only been implemented in actual flight 2 times (as of 2019)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2400" err="1"/>
              <a:t>Crazyflie</a:t>
            </a:r>
            <a:r>
              <a:rPr lang="en-US" sz="2400"/>
              <a:t> implemented an INDI controller!</a:t>
            </a:r>
          </a:p>
        </p:txBody>
      </p:sp>
    </p:spTree>
    <p:extLst>
      <p:ext uri="{BB962C8B-B14F-4D97-AF65-F5344CB8AC3E}">
        <p14:creationId xmlns:p14="http://schemas.microsoft.com/office/powerpoint/2010/main" val="136439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E5F54B-E060-E217-D82C-C45B69349155}"/>
              </a:ext>
            </a:extLst>
          </p:cNvPr>
          <p:cNvSpPr txBox="1"/>
          <p:nvPr/>
        </p:nvSpPr>
        <p:spPr>
          <a:xfrm>
            <a:off x="3448280" y="616944"/>
            <a:ext cx="79431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CODE:</a:t>
            </a:r>
          </a:p>
          <a:p>
            <a:r>
              <a:rPr lang="en-US" sz="3200" dirty="0">
                <a:solidFill>
                  <a:schemeClr val="bg1"/>
                </a:solidFill>
                <a:hlinkClick r:id="rId2"/>
              </a:rPr>
              <a:t>https://github.com/destrospooder/me457_dronecontrol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- If we could iterate on the code later, I’d use a numerical calculations library that allowed for stacking of different shaped arrays OR use MATLAB.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21DAEFC-387A-2F42-D1F1-8AC0FFAF1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80" b="90877" l="4070" r="93140">
                        <a14:foregroundMark x1="7674" y1="12398" x2="7674" y2="12398"/>
                        <a14:foregroundMark x1="4302" y1="11228" x2="4302" y2="11228"/>
                        <a14:foregroundMark x1="40930" y1="8304" x2="40930" y2="8304"/>
                        <a14:foregroundMark x1="50349" y1="7368" x2="50349" y2="7368"/>
                        <a14:foregroundMark x1="41512" y1="5614" x2="41512" y2="5614"/>
                        <a14:foregroundMark x1="45349" y1="26784" x2="45349" y2="26784"/>
                        <a14:foregroundMark x1="45116" y1="27836" x2="45116" y2="27836"/>
                        <a14:foregroundMark x1="72791" y1="27836" x2="62093" y2="33918"/>
                        <a14:foregroundMark x1="93140" y1="38246" x2="88837" y2="40819"/>
                        <a14:foregroundMark x1="75581" y1="90526" x2="71047" y2="90877"/>
                        <a14:foregroundMark x1="65698" y1="90292" x2="66047" y2="88304"/>
                      </a14:backgroundRemoval>
                    </a14:imgEffect>
                  </a14:imgLayer>
                </a14:imgProps>
              </a:ext>
            </a:extLst>
          </a:blip>
          <a:srcRect b="27178"/>
          <a:stretch/>
        </p:blipFill>
        <p:spPr>
          <a:xfrm>
            <a:off x="9184908" y="4680909"/>
            <a:ext cx="3007092" cy="217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1285-6D7D-9D5D-CB6C-B8A0DC25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76" y="1020445"/>
            <a:ext cx="3942588" cy="1325563"/>
          </a:xfrm>
        </p:spPr>
        <p:txBody>
          <a:bodyPr>
            <a:normAutofit/>
          </a:bodyPr>
          <a:lstStyle/>
          <a:p>
            <a:r>
              <a:rPr lang="en-US" sz="3200"/>
              <a:t>This Week’s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49EC-126D-DD70-FB5E-91F5904C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76" y="2924175"/>
            <a:ext cx="5183124" cy="2519363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2400"/>
              <a:t>Implement graphs and data collection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2400"/>
              <a:t>Trim Control and Autopilot (Ch. 5, 6)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2400"/>
              <a:t>Kalman Filter Implementation (Ch. 7, 8) </a:t>
            </a:r>
            <a:r>
              <a:rPr 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(if we have time)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2400"/>
              <a:t>INDI Controller Analysis </a:t>
            </a:r>
            <a:r>
              <a:rPr 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(if we have time)</a:t>
            </a:r>
          </a:p>
        </p:txBody>
      </p:sp>
    </p:spTree>
    <p:extLst>
      <p:ext uri="{BB962C8B-B14F-4D97-AF65-F5344CB8AC3E}">
        <p14:creationId xmlns:p14="http://schemas.microsoft.com/office/powerpoint/2010/main" val="416693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1285-6D7D-9D5D-CB6C-B8A0DC25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76" y="1020445"/>
            <a:ext cx="3942588" cy="1325563"/>
          </a:xfrm>
        </p:spPr>
        <p:txBody>
          <a:bodyPr>
            <a:normAutofit/>
          </a:bodyPr>
          <a:lstStyle/>
          <a:p>
            <a:r>
              <a:rPr lang="en-US" sz="3200"/>
              <a:t>Chapters 5-6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49EC-126D-DD70-FB5E-91F5904C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76" y="2924175"/>
            <a:ext cx="6658763" cy="25193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Compute Models (Derivatives)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buFont typeface="Arial,Sans-Serif"/>
              <a:buChar char="•"/>
            </a:pP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Trim file (Minimize J Function)</a:t>
            </a:r>
            <a:endParaRPr lang="en-US" sz="2400"/>
          </a:p>
          <a:p>
            <a:pPr marL="285750" indent="-285750">
              <a:lnSpc>
                <a:spcPct val="100000"/>
              </a:lnSpc>
              <a:buFont typeface="Arial,Sans-Serif"/>
              <a:buChar char="•"/>
            </a:pPr>
            <a:r>
              <a:rPr lang="en-US" sz="2400">
                <a:solidFill>
                  <a:srgbClr val="FFFFFF"/>
                </a:solidFill>
              </a:rPr>
              <a:t>Autopilot Tecs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2400">
              <a:solidFill>
                <a:srgbClr val="FFFFFF"/>
              </a:solidFill>
            </a:endParaRPr>
          </a:p>
          <a:p>
            <a:pPr marL="1200150" lvl="2" indent="-285750">
              <a:lnSpc>
                <a:spcPct val="100000"/>
              </a:lnSpc>
              <a:buFont typeface="Arial"/>
              <a:buChar char="•"/>
            </a:pPr>
            <a:endParaRPr lang="en-US" sz="2400">
              <a:solidFill>
                <a:srgbClr val="FFFFFF"/>
              </a:solidFill>
            </a:endParaRPr>
          </a:p>
          <a:p>
            <a:pPr marL="742950" lvl="1" indent="-342900">
              <a:lnSpc>
                <a:spcPct val="100000"/>
              </a:lnSpc>
              <a:buFont typeface="Arial"/>
              <a:buChar char="•"/>
            </a:pPr>
            <a:endParaRPr lang="en-US" sz="2400">
              <a:solidFill>
                <a:srgbClr val="FFFFFF"/>
              </a:solidFill>
            </a:endParaRPr>
          </a:p>
          <a:p>
            <a:pPr marL="742950" lvl="1" indent="-285750">
              <a:lnSpc>
                <a:spcPct val="100000"/>
              </a:lnSpc>
              <a:buFontTx/>
              <a:buChar char="-"/>
            </a:pP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49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1285-6D7D-9D5D-CB6C-B8A0DC25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76" y="1020445"/>
            <a:ext cx="3942588" cy="1325563"/>
          </a:xfrm>
        </p:spPr>
        <p:txBody>
          <a:bodyPr>
            <a:normAutofit/>
          </a:bodyPr>
          <a:lstStyle/>
          <a:p>
            <a:r>
              <a:rPr lang="en-US" sz="3200"/>
              <a:t>Chapters 7-8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49EC-126D-DD70-FB5E-91F5904C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76" y="2924175"/>
            <a:ext cx="4518440" cy="251936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2400"/>
              <a:t>Add sensors to simulation</a:t>
            </a:r>
            <a:endParaRPr 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2400"/>
              <a:t>Implement</a:t>
            </a:r>
            <a:r>
              <a:rPr 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 Kalman filter </a:t>
            </a:r>
            <a:r>
              <a:rPr lang="en-US" sz="2400"/>
              <a:t>for state estimations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2400"/>
              <a:t>Have autopilot use estimated states instead of true states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7466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1285-6D7D-9D5D-CB6C-B8A0DC25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76" y="1020445"/>
            <a:ext cx="3942588" cy="1325563"/>
          </a:xfrm>
        </p:spPr>
        <p:txBody>
          <a:bodyPr>
            <a:normAutofit/>
          </a:bodyPr>
          <a:lstStyle/>
          <a:p>
            <a:r>
              <a:rPr lang="en-US" sz="3200"/>
              <a:t>Kalman Filter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2495D1-5FCF-FD14-A70A-D78A5362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8" descr="Text&#10;&#10;Description automatically generated">
            <a:extLst>
              <a:ext uri="{FF2B5EF4-FFF2-40B4-BE49-F238E27FC236}">
                <a16:creationId xmlns:a16="http://schemas.microsoft.com/office/drawing/2014/main" id="{5A4C8085-9AF4-424D-D3FA-DFFF3A983A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19"/>
          <a:stretch/>
        </p:blipFill>
        <p:spPr>
          <a:xfrm>
            <a:off x="1073425" y="2878908"/>
            <a:ext cx="4870045" cy="26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1285-6D7D-9D5D-CB6C-B8A0DC25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76" y="892367"/>
            <a:ext cx="4782844" cy="1453642"/>
          </a:xfrm>
        </p:spPr>
        <p:txBody>
          <a:bodyPr>
            <a:normAutofit/>
          </a:bodyPr>
          <a:lstStyle/>
          <a:p>
            <a:r>
              <a:rPr lang="en-US" sz="3200"/>
              <a:t>Nonlinear Dynamic Inversion (NDI)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49EC-126D-DD70-FB5E-91F5904C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76" y="2924175"/>
            <a:ext cx="5080300" cy="251936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2400"/>
              <a:t>Aerodynamics isn’t a very linear field, so let’s use a nonlinear controller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2400"/>
              <a:t>Control a nonlinear system in a form similar to as if it was linear- this is called </a:t>
            </a:r>
            <a:r>
              <a:rPr lang="en-US" sz="2400" b="1"/>
              <a:t>NDI</a:t>
            </a:r>
          </a:p>
        </p:txBody>
      </p:sp>
    </p:spTree>
    <p:extLst>
      <p:ext uri="{BB962C8B-B14F-4D97-AF65-F5344CB8AC3E}">
        <p14:creationId xmlns:p14="http://schemas.microsoft.com/office/powerpoint/2010/main" val="291679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1285-6D7D-9D5D-CB6C-B8A0DC25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76" y="892367"/>
            <a:ext cx="4782844" cy="1453642"/>
          </a:xfrm>
        </p:spPr>
        <p:txBody>
          <a:bodyPr>
            <a:normAutofit/>
          </a:bodyPr>
          <a:lstStyle/>
          <a:p>
            <a:r>
              <a:rPr lang="en-US" sz="3200"/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DB49EC-126D-DD70-FB5E-91F5904C5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2875" y="2924175"/>
                <a:ext cx="5344705" cy="3234254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  <a:buFontTx/>
                  <a:buChar char="-"/>
                </a:pPr>
                <a:r>
                  <a:rPr lang="en-US" sz="2400"/>
                  <a:t>Let’s start with a SISO model</a:t>
                </a:r>
              </a:p>
              <a:p>
                <a:pPr marL="742950" lvl="1" indent="-285750"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400"/>
              </a:p>
              <a:p>
                <a:pPr marL="285750" indent="-285750"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/>
                  <a:t> isn’t necessarily linear</a:t>
                </a:r>
              </a:p>
              <a:p>
                <a:pPr marL="285750" indent="-285750">
                  <a:lnSpc>
                    <a:spcPct val="100000"/>
                  </a:lnSpc>
                  <a:buFontTx/>
                  <a:buChar char="-"/>
                </a:pPr>
                <a:r>
                  <a:rPr lang="en-US" sz="2400" b="0"/>
                  <a:t>Rewrite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/>
                  <a:t> in a form such that all the nonlinear terms only affect one entry in the state vector (a companion form, perhaps?)</a:t>
                </a:r>
              </a:p>
              <a:p>
                <a:pPr marL="285750" indent="-285750">
                  <a:lnSpc>
                    <a:spcPct val="100000"/>
                  </a:lnSpc>
                  <a:buFontTx/>
                  <a:buChar char="-"/>
                </a:pPr>
                <a:endParaRPr lang="en-US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DB49EC-126D-DD70-FB5E-91F5904C5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2875" y="2924175"/>
                <a:ext cx="5344705" cy="3234254"/>
              </a:xfrm>
              <a:blipFill>
                <a:blip r:embed="rId2"/>
                <a:stretch>
                  <a:fillRect l="-1824" t="-1509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56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57AEB-CC8C-8AFF-5C7F-16D212EC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75" y="1020444"/>
            <a:ext cx="3646124" cy="1325563"/>
          </a:xfrm>
        </p:spPr>
        <p:txBody>
          <a:bodyPr>
            <a:normAutofit/>
          </a:bodyPr>
          <a:lstStyle/>
          <a:p>
            <a:r>
              <a:rPr lang="en-US" sz="3200"/>
              <a:t>METHODOLOGY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B17F17-9349-00EA-EBDA-28200775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75" y="2924175"/>
            <a:ext cx="4926065" cy="323425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2400"/>
              <a:t>Once the model Is rewritten in a linear state-space-</a:t>
            </a:r>
            <a:r>
              <a:rPr lang="en-US" sz="2400" err="1"/>
              <a:t>esque</a:t>
            </a:r>
            <a:r>
              <a:rPr lang="en-US" sz="2400"/>
              <a:t> form, we can apply linear control methods by defining a virtual control input</a:t>
            </a:r>
          </a:p>
        </p:txBody>
      </p:sp>
    </p:spTree>
    <p:extLst>
      <p:ext uri="{BB962C8B-B14F-4D97-AF65-F5344CB8AC3E}">
        <p14:creationId xmlns:p14="http://schemas.microsoft.com/office/powerpoint/2010/main" val="66330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57AEB-CC8C-8AFF-5C7F-16D212EC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75" y="1020444"/>
            <a:ext cx="3646124" cy="1325563"/>
          </a:xfrm>
        </p:spPr>
        <p:txBody>
          <a:bodyPr>
            <a:normAutofit/>
          </a:bodyPr>
          <a:lstStyle/>
          <a:p>
            <a:r>
              <a:rPr lang="en-US" sz="3200"/>
              <a:t>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B17F17-9349-00EA-EBDA-28200775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75" y="2924175"/>
            <a:ext cx="4926065" cy="323425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2400"/>
              <a:t>NDI is pretty great for aerodynamic/fluid models, but:</a:t>
            </a:r>
          </a:p>
          <a:p>
            <a:pPr marL="742950" lvl="1" indent="-285750">
              <a:lnSpc>
                <a:spcPct val="100000"/>
              </a:lnSpc>
              <a:buFontTx/>
              <a:buChar char="-"/>
            </a:pPr>
            <a:r>
              <a:rPr lang="en-US" sz="2400"/>
              <a:t>Overreliance on models and measurements causing possible instability</a:t>
            </a:r>
          </a:p>
          <a:p>
            <a:pPr marL="742950" lvl="1" indent="-285750">
              <a:lnSpc>
                <a:spcPct val="100000"/>
              </a:lnSpc>
              <a:buFontTx/>
              <a:buChar char="-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347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f41f92b-f1cd-46b3-ace7-9a0daa177c0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2DDE606B051448B3C3EBD790C931F7" ma:contentTypeVersion="13" ma:contentTypeDescription="Create a new document." ma:contentTypeScope="" ma:versionID="73d414727e9e8cea7985883daa7c0743">
  <xsd:schema xmlns:xsd="http://www.w3.org/2001/XMLSchema" xmlns:xs="http://www.w3.org/2001/XMLSchema" xmlns:p="http://schemas.microsoft.com/office/2006/metadata/properties" xmlns:ns3="e757d57c-cc97-4189-925a-91116f9a3a8f" xmlns:ns4="6f41f92b-f1cd-46b3-ace7-9a0daa177c03" targetNamespace="http://schemas.microsoft.com/office/2006/metadata/properties" ma:root="true" ma:fieldsID="df16e05e8556c7766c977c5baf7eace1" ns3:_="" ns4:_="">
    <xsd:import namespace="e757d57c-cc97-4189-925a-91116f9a3a8f"/>
    <xsd:import namespace="6f41f92b-f1cd-46b3-ace7-9a0daa177c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7d57c-cc97-4189-925a-91116f9a3a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1f92b-f1cd-46b3-ace7-9a0daa177c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e757d57c-cc97-4189-925a-91116f9a3a8f"/>
    <ds:schemaRef ds:uri="http://purl.org/dc/terms/"/>
    <ds:schemaRef ds:uri="6f41f92b-f1cd-46b3-ace7-9a0daa177c03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EB8399-D3CC-40BD-86A7-FCF559AC1D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57d57c-cc97-4189-925a-91116f9a3a8f"/>
    <ds:schemaRef ds:uri="6f41f92b-f1cd-46b3-ace7-9a0daa177c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{2F80E7B3-6229-4D6E-938C-20614D07B17F}tf67328976_win32</Template>
  <TotalTime>22</TotalTime>
  <Words>319</Words>
  <Application>Microsoft Office PowerPoint</Application>
  <PresentationFormat>Widescreen</PresentationFormat>
  <Paragraphs>42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Arial,Sans-Serif</vt:lpstr>
      <vt:lpstr>Calibri</vt:lpstr>
      <vt:lpstr>Cambria Math</vt:lpstr>
      <vt:lpstr>Tenorite</vt:lpstr>
      <vt:lpstr>Office Theme</vt:lpstr>
      <vt:lpstr>ME457 Final Presentation</vt:lpstr>
      <vt:lpstr>This Week’s Plan</vt:lpstr>
      <vt:lpstr>Chapters 5-6</vt:lpstr>
      <vt:lpstr>Chapters 7-8</vt:lpstr>
      <vt:lpstr>Kalman Filter</vt:lpstr>
      <vt:lpstr>Nonlinear Dynamic Inversion (NDI)</vt:lpstr>
      <vt:lpstr>Methodology</vt:lpstr>
      <vt:lpstr>METHODOLOGY</vt:lpstr>
      <vt:lpstr>Issues</vt:lpstr>
      <vt:lpstr>INDI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11/14 Summary</dc:title>
  <dc:creator>Benjamin Aziel</dc:creator>
  <cp:lastModifiedBy>Kyle</cp:lastModifiedBy>
  <cp:revision>4</cp:revision>
  <dcterms:created xsi:type="dcterms:W3CDTF">2022-11-07T21:20:04Z</dcterms:created>
  <dcterms:modified xsi:type="dcterms:W3CDTF">2022-12-17T15:54:05Z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0x010100ED2DDE606B051448B3C3EBD790C931F7</vt:lpwstr>
  </property>
</Properties>
</file>