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75" r:id="rId6"/>
    <p:sldId id="276" r:id="rId7"/>
    <p:sldId id="258" r:id="rId8"/>
    <p:sldId id="278" r:id="rId9"/>
    <p:sldId id="260" r:id="rId10"/>
    <p:sldId id="277" r:id="rId11"/>
    <p:sldId id="279" r:id="rId12"/>
    <p:sldId id="273" r:id="rId13"/>
    <p:sldId id="267" r:id="rId14"/>
    <p:sldId id="271" r:id="rId15"/>
    <p:sldId id="274" r:id="rId16"/>
    <p:sldId id="257" r:id="rId17"/>
    <p:sldId id="26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DADA7A3-F784-4BDE-8DAC-A4DB79A32540}"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369057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ADA7A3-F784-4BDE-8DAC-A4DB79A32540}"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125107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ADA7A3-F784-4BDE-8DAC-A4DB79A32540}"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364281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ADA7A3-F784-4BDE-8DAC-A4DB79A32540}"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173283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DA7A3-F784-4BDE-8DAC-A4DB79A32540}"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379812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ADA7A3-F784-4BDE-8DAC-A4DB79A32540}"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408184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DADA7A3-F784-4BDE-8DAC-A4DB79A32540}" type="datetimeFigureOut">
              <a:rPr lang="en-IN" smtClean="0"/>
              <a:t>17-06-2020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340994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DADA7A3-F784-4BDE-8DAC-A4DB79A32540}" type="datetimeFigureOut">
              <a:rPr lang="en-IN" smtClean="0"/>
              <a:t>17-06-2020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342869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DA7A3-F784-4BDE-8DAC-A4DB79A32540}" type="datetimeFigureOut">
              <a:rPr lang="en-IN" smtClean="0"/>
              <a:t>17-06-2020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3082881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DA7A3-F784-4BDE-8DAC-A4DB79A32540}"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344893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DA7A3-F784-4BDE-8DAC-A4DB79A32540}"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35410-3E38-4C44-B855-82C5079DED0E}" type="slidenum">
              <a:rPr lang="en-IN" smtClean="0"/>
              <a:t>‹#›</a:t>
            </a:fld>
            <a:endParaRPr lang="en-IN"/>
          </a:p>
        </p:txBody>
      </p:sp>
    </p:spTree>
    <p:extLst>
      <p:ext uri="{BB962C8B-B14F-4D97-AF65-F5344CB8AC3E}">
        <p14:creationId xmlns:p14="http://schemas.microsoft.com/office/powerpoint/2010/main" val="24659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DA7A3-F784-4BDE-8DAC-A4DB79A32540}" type="datetimeFigureOut">
              <a:rPr lang="en-IN" smtClean="0"/>
              <a:t>17-06-2020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35410-3E38-4C44-B855-82C5079DED0E}" type="slidenum">
              <a:rPr lang="en-IN" smtClean="0"/>
              <a:t>‹#›</a:t>
            </a:fld>
            <a:endParaRPr lang="en-IN"/>
          </a:p>
        </p:txBody>
      </p:sp>
    </p:spTree>
    <p:extLst>
      <p:ext uri="{BB962C8B-B14F-4D97-AF65-F5344CB8AC3E}">
        <p14:creationId xmlns:p14="http://schemas.microsoft.com/office/powerpoint/2010/main" val="31398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st_of_cities_by_average_temperature" TargetMode="External"/><Relationship Id="rId2" Type="http://schemas.openxmlformats.org/officeDocument/2006/relationships/hyperlink" Target="https://en.wikipedia.org/wiki/List_of_cities_by_GD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E7BF6-7B67-423C-A4E5-3290104A5A79}"/>
              </a:ext>
            </a:extLst>
          </p:cNvPr>
          <p:cNvSpPr>
            <a:spLocks noGrp="1"/>
          </p:cNvSpPr>
          <p:nvPr>
            <p:ph type="ctrTitle"/>
          </p:nvPr>
        </p:nvSpPr>
        <p:spPr>
          <a:xfrm>
            <a:off x="1523999" y="340485"/>
            <a:ext cx="9144000" cy="2387600"/>
          </a:xfrm>
        </p:spPr>
        <p:txBody>
          <a:bodyPr/>
          <a:lstStyle/>
          <a:p>
            <a:r>
              <a:rPr lang="en-US" b="1" dirty="0"/>
              <a:t>Project Topic</a:t>
            </a:r>
            <a:br>
              <a:rPr lang="en-US" dirty="0"/>
            </a:br>
            <a:r>
              <a:rPr lang="en-US" dirty="0"/>
              <a:t>C</a:t>
            </a:r>
            <a:r>
              <a:rPr lang="en-US" altLang="zh-CN" dirty="0"/>
              <a:t>ity Similarity Test</a:t>
            </a:r>
            <a:endParaRPr lang="en-US" dirty="0"/>
          </a:p>
        </p:txBody>
      </p:sp>
      <p:sp>
        <p:nvSpPr>
          <p:cNvPr id="3" name="副标题 2">
            <a:extLst>
              <a:ext uri="{FF2B5EF4-FFF2-40B4-BE49-F238E27FC236}">
                <a16:creationId xmlns:a16="http://schemas.microsoft.com/office/drawing/2014/main" id="{AA5BF501-A109-473E-9158-783BB5DB21AA}"/>
              </a:ext>
            </a:extLst>
          </p:cNvPr>
          <p:cNvSpPr>
            <a:spLocks noGrp="1"/>
          </p:cNvSpPr>
          <p:nvPr>
            <p:ph type="subTitle" idx="1"/>
          </p:nvPr>
        </p:nvSpPr>
        <p:spPr>
          <a:xfrm>
            <a:off x="3928617" y="3429000"/>
            <a:ext cx="8045373" cy="2557481"/>
          </a:xfrm>
        </p:spPr>
        <p:txBody>
          <a:bodyPr>
            <a:normAutofit fontScale="92500" lnSpcReduction="20000"/>
          </a:bodyPr>
          <a:lstStyle/>
          <a:p>
            <a:pPr algn="ctr"/>
            <a:r>
              <a:rPr lang="en-US" b="1" dirty="0"/>
              <a:t> PROJECT GUIDE</a:t>
            </a:r>
          </a:p>
          <a:p>
            <a:pPr algn="ctr"/>
            <a:r>
              <a:rPr lang="en-US" dirty="0"/>
              <a:t>                                              </a:t>
            </a:r>
            <a:r>
              <a:rPr lang="en-US" sz="2200" dirty="0"/>
              <a:t>Dr. B.D.K. PATRO (H.O.D. of CSE DEPT.)</a:t>
            </a:r>
          </a:p>
          <a:p>
            <a:pPr algn="ctr"/>
            <a:r>
              <a:rPr lang="en-US" b="1" dirty="0"/>
              <a:t>PRESENTED BY</a:t>
            </a:r>
          </a:p>
          <a:p>
            <a:pPr algn="ctr"/>
            <a:r>
              <a:rPr lang="en-US" dirty="0"/>
              <a:t>                                  </a:t>
            </a:r>
            <a:r>
              <a:rPr lang="en-US" sz="2200" dirty="0"/>
              <a:t>AKASH TRIPATHI (1683910004)</a:t>
            </a:r>
          </a:p>
          <a:p>
            <a:pPr algn="ctr"/>
            <a:r>
              <a:rPr lang="en-US" sz="2200" dirty="0"/>
              <a:t>                               GOPI GUPTA (1783910904)</a:t>
            </a:r>
          </a:p>
          <a:p>
            <a:pPr algn="ctr"/>
            <a:r>
              <a:rPr lang="en-US" sz="2200" dirty="0"/>
              <a:t>                                 SUMIT SINGH (1783910907)</a:t>
            </a:r>
          </a:p>
          <a:p>
            <a:pPr algn="ctr"/>
            <a:r>
              <a:rPr lang="en-US" sz="2200" dirty="0"/>
              <a:t>         </a:t>
            </a:r>
            <a:r>
              <a:rPr lang="en-US" sz="2200" b="1" dirty="0"/>
              <a:t>REC KANNAUJ</a:t>
            </a:r>
          </a:p>
          <a:p>
            <a:endParaRPr lang="en-US" dirty="0"/>
          </a:p>
        </p:txBody>
      </p:sp>
    </p:spTree>
    <p:extLst>
      <p:ext uri="{BB962C8B-B14F-4D97-AF65-F5344CB8AC3E}">
        <p14:creationId xmlns:p14="http://schemas.microsoft.com/office/powerpoint/2010/main" val="3341495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EF6AE-90BF-4C57-BE7D-30689C31E1FA}"/>
              </a:ext>
            </a:extLst>
          </p:cNvPr>
          <p:cNvSpPr>
            <a:spLocks noGrp="1"/>
          </p:cNvSpPr>
          <p:nvPr>
            <p:ph type="title"/>
          </p:nvPr>
        </p:nvSpPr>
        <p:spPr>
          <a:xfrm>
            <a:off x="1251678" y="382385"/>
            <a:ext cx="10178322" cy="994352"/>
          </a:xfrm>
        </p:spPr>
        <p:txBody>
          <a:bodyPr/>
          <a:lstStyle/>
          <a:p>
            <a:r>
              <a:rPr lang="en-US" dirty="0"/>
              <a:t>City Rankings in temperature</a:t>
            </a:r>
          </a:p>
        </p:txBody>
      </p:sp>
      <p:sp>
        <p:nvSpPr>
          <p:cNvPr id="5" name="内容占位符 4">
            <a:extLst>
              <a:ext uri="{FF2B5EF4-FFF2-40B4-BE49-F238E27FC236}">
                <a16:creationId xmlns:a16="http://schemas.microsoft.com/office/drawing/2014/main" id="{AB210C49-A827-4D1C-9A54-63FD1087A0A2}"/>
              </a:ext>
            </a:extLst>
          </p:cNvPr>
          <p:cNvSpPr>
            <a:spLocks noGrp="1"/>
          </p:cNvSpPr>
          <p:nvPr>
            <p:ph idx="1"/>
          </p:nvPr>
        </p:nvSpPr>
        <p:spPr/>
        <p:txBody>
          <a:bodyPr/>
          <a:lstStyle/>
          <a:p>
            <a:endParaRPr lang="en-US"/>
          </a:p>
        </p:txBody>
      </p:sp>
      <p:pic>
        <p:nvPicPr>
          <p:cNvPr id="6" name="图片 5">
            <a:extLst>
              <a:ext uri="{FF2B5EF4-FFF2-40B4-BE49-F238E27FC236}">
                <a16:creationId xmlns:a16="http://schemas.microsoft.com/office/drawing/2014/main" id="{35C9BD67-EF53-4087-8EFB-BB1BCF36E736}"/>
              </a:ext>
            </a:extLst>
          </p:cNvPr>
          <p:cNvPicPr/>
          <p:nvPr/>
        </p:nvPicPr>
        <p:blipFill rotWithShape="1">
          <a:blip r:embed="rId2"/>
          <a:srcRect l="10062" t="38500" r="34990" b="12255"/>
          <a:stretch/>
        </p:blipFill>
        <p:spPr bwMode="auto">
          <a:xfrm>
            <a:off x="1411724" y="1479480"/>
            <a:ext cx="9368552" cy="49873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23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0D70F-FC9B-4FEF-BF54-B5D2DE0D2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0930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17E3E-B626-4656-ADD8-A185725F8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01" y="554830"/>
            <a:ext cx="11030397" cy="6201570"/>
          </a:xfrm>
          <a:prstGeom prst="rect">
            <a:avLst/>
          </a:prstGeom>
        </p:spPr>
      </p:pic>
    </p:spTree>
    <p:extLst>
      <p:ext uri="{BB962C8B-B14F-4D97-AF65-F5344CB8AC3E}">
        <p14:creationId xmlns:p14="http://schemas.microsoft.com/office/powerpoint/2010/main" val="11097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790127"/>
            <a:ext cx="10515600" cy="1325563"/>
          </a:xfrm>
        </p:spPr>
        <p:txBody>
          <a:bodyPr>
            <a:normAutofit fontScale="90000"/>
          </a:bodyPr>
          <a:lstStyle/>
          <a:p>
            <a:pPr algn="ctr"/>
            <a:r>
              <a:rPr lang="en-IN" sz="3200" b="1" dirty="0"/>
              <a:t>Output clusters that we are expecting using K-mean Clustering Algorithm</a:t>
            </a:r>
            <a:br>
              <a:rPr lang="en-IN" sz="3200" b="1" dirty="0"/>
            </a:b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4948977"/>
              </p:ext>
            </p:extLst>
          </p:nvPr>
        </p:nvGraphicFramePr>
        <p:xfrm>
          <a:off x="838200" y="2348865"/>
          <a:ext cx="10515600" cy="2768600"/>
        </p:xfrm>
        <a:graphic>
          <a:graphicData uri="http://schemas.openxmlformats.org/drawingml/2006/table">
            <a:tbl>
              <a:tblPr firstRow="1" bandRow="1">
                <a:tableStyleId>{21E4AEA4-8DFA-4A89-87EB-49C32662AFE0}</a:tableStyleId>
              </a:tblPr>
              <a:tblGrid>
                <a:gridCol w="1312572">
                  <a:extLst>
                    <a:ext uri="{9D8B030D-6E8A-4147-A177-3AD203B41FA5}">
                      <a16:colId xmlns:a16="http://schemas.microsoft.com/office/drawing/2014/main" val="20000"/>
                    </a:ext>
                  </a:extLst>
                </a:gridCol>
                <a:gridCol w="1081825">
                  <a:extLst>
                    <a:ext uri="{9D8B030D-6E8A-4147-A177-3AD203B41FA5}">
                      <a16:colId xmlns:a16="http://schemas.microsoft.com/office/drawing/2014/main" val="20001"/>
                    </a:ext>
                  </a:extLst>
                </a:gridCol>
                <a:gridCol w="1017431">
                  <a:extLst>
                    <a:ext uri="{9D8B030D-6E8A-4147-A177-3AD203B41FA5}">
                      <a16:colId xmlns:a16="http://schemas.microsoft.com/office/drawing/2014/main" val="20002"/>
                    </a:ext>
                  </a:extLst>
                </a:gridCol>
                <a:gridCol w="794412">
                  <a:extLst>
                    <a:ext uri="{9D8B030D-6E8A-4147-A177-3AD203B41FA5}">
                      <a16:colId xmlns:a16="http://schemas.microsoft.com/office/drawing/2014/main" val="20003"/>
                    </a:ext>
                  </a:extLst>
                </a:gridCol>
                <a:gridCol w="1330602">
                  <a:extLst>
                    <a:ext uri="{9D8B030D-6E8A-4147-A177-3AD203B41FA5}">
                      <a16:colId xmlns:a16="http://schemas.microsoft.com/office/drawing/2014/main" val="20004"/>
                    </a:ext>
                  </a:extLst>
                </a:gridCol>
                <a:gridCol w="772518">
                  <a:extLst>
                    <a:ext uri="{9D8B030D-6E8A-4147-A177-3AD203B41FA5}">
                      <a16:colId xmlns:a16="http://schemas.microsoft.com/office/drawing/2014/main" val="20005"/>
                    </a:ext>
                  </a:extLst>
                </a:gridCol>
                <a:gridCol w="1404012">
                  <a:extLst>
                    <a:ext uri="{9D8B030D-6E8A-4147-A177-3AD203B41FA5}">
                      <a16:colId xmlns:a16="http://schemas.microsoft.com/office/drawing/2014/main" val="20006"/>
                    </a:ext>
                  </a:extLst>
                </a:gridCol>
                <a:gridCol w="1275008">
                  <a:extLst>
                    <a:ext uri="{9D8B030D-6E8A-4147-A177-3AD203B41FA5}">
                      <a16:colId xmlns:a16="http://schemas.microsoft.com/office/drawing/2014/main" val="20007"/>
                    </a:ext>
                  </a:extLst>
                </a:gridCol>
                <a:gridCol w="131894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0">
                <a:tc>
                  <a:txBody>
                    <a:bodyPr/>
                    <a:lstStyle/>
                    <a:p>
                      <a:r>
                        <a:rPr lang="en-IN" dirty="0" err="1"/>
                        <a:t>City</a:t>
                      </a:r>
                      <a:r>
                        <a:rPr lang="en-IN" baseline="0" dirty="0" err="1"/>
                        <a:t>_name</a:t>
                      </a:r>
                      <a:endParaRPr lang="en-IN" dirty="0"/>
                    </a:p>
                  </a:txBody>
                  <a:tcPr/>
                </a:tc>
                <a:tc>
                  <a:txBody>
                    <a:bodyPr/>
                    <a:lstStyle/>
                    <a:p>
                      <a:r>
                        <a:rPr lang="en-IN" dirty="0"/>
                        <a:t>1</a:t>
                      </a:r>
                      <a:r>
                        <a:rPr lang="en-IN" baseline="30000" dirty="0"/>
                        <a:t>st</a:t>
                      </a:r>
                      <a:r>
                        <a:rPr lang="en-IN" dirty="0"/>
                        <a:t> most common venue</a:t>
                      </a:r>
                    </a:p>
                  </a:txBody>
                  <a:tcPr/>
                </a:tc>
                <a:tc>
                  <a:txBody>
                    <a:bodyPr/>
                    <a:lstStyle/>
                    <a:p>
                      <a:r>
                        <a:rPr lang="en-IN" dirty="0"/>
                        <a:t>2</a:t>
                      </a:r>
                      <a:r>
                        <a:rPr lang="en-IN" baseline="30000" dirty="0"/>
                        <a:t>nd</a:t>
                      </a:r>
                      <a:r>
                        <a:rPr lang="en-IN" dirty="0"/>
                        <a:t> most common venue</a:t>
                      </a:r>
                    </a:p>
                  </a:txBody>
                  <a:tcPr/>
                </a:tc>
                <a:tc>
                  <a:txBody>
                    <a:bodyPr/>
                    <a:lstStyle/>
                    <a:p>
                      <a:r>
                        <a:rPr lang="en-IN" dirty="0"/>
                        <a:t>……</a:t>
                      </a:r>
                    </a:p>
                  </a:txBody>
                  <a:tcPr/>
                </a:tc>
                <a:tc>
                  <a:txBody>
                    <a:bodyPr/>
                    <a:lstStyle/>
                    <a:p>
                      <a:r>
                        <a:rPr lang="en-IN" dirty="0"/>
                        <a:t>10</a:t>
                      </a:r>
                      <a:r>
                        <a:rPr lang="en-IN" baseline="30000" dirty="0"/>
                        <a:t>th</a:t>
                      </a:r>
                      <a:r>
                        <a:rPr lang="en-IN" dirty="0"/>
                        <a:t> most common</a:t>
                      </a:r>
                    </a:p>
                    <a:p>
                      <a:r>
                        <a:rPr lang="en-IN" dirty="0"/>
                        <a:t>venue</a:t>
                      </a:r>
                    </a:p>
                  </a:txBody>
                  <a:tcPr/>
                </a:tc>
                <a:tc>
                  <a:txBody>
                    <a:bodyPr/>
                    <a:lstStyle/>
                    <a:p>
                      <a:r>
                        <a:rPr lang="en-IN" dirty="0"/>
                        <a:t>GDP</a:t>
                      </a:r>
                    </a:p>
                  </a:txBody>
                  <a:tcPr/>
                </a:tc>
                <a:tc>
                  <a:txBody>
                    <a:bodyPr/>
                    <a:lstStyle/>
                    <a:p>
                      <a:r>
                        <a:rPr lang="en-IN" dirty="0"/>
                        <a:t>Average  Temperature</a:t>
                      </a:r>
                    </a:p>
                  </a:txBody>
                  <a:tcPr/>
                </a:tc>
                <a:tc>
                  <a:txBody>
                    <a:bodyPr/>
                    <a:lstStyle/>
                    <a:p>
                      <a:r>
                        <a:rPr lang="en-IN" dirty="0"/>
                        <a:t>Population</a:t>
                      </a:r>
                    </a:p>
                  </a:txBody>
                  <a:tcPr/>
                </a:tc>
                <a:tc>
                  <a:txBody>
                    <a:bodyPr/>
                    <a:lstStyle/>
                    <a:p>
                      <a:r>
                        <a:rPr lang="en-IN" dirty="0" err="1"/>
                        <a:t>Crime_rate</a:t>
                      </a:r>
                      <a:endParaRPr lang="en-IN" dirty="0"/>
                    </a:p>
                  </a:txBody>
                  <a:tcPr/>
                </a:tc>
                <a:tc>
                  <a:txBody>
                    <a:bodyPr/>
                    <a:lstStyle/>
                    <a:p>
                      <a:endParaRPr lang="en-IN" dirty="0"/>
                    </a:p>
                  </a:txBody>
                  <a:tcPr/>
                </a:tc>
                <a:extLst>
                  <a:ext uri="{0D108BD9-81ED-4DB2-BD59-A6C34878D82A}">
                    <a16:rowId xmlns:a16="http://schemas.microsoft.com/office/drawing/2014/main" val="1000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486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9C3173-83CE-44F6-9807-BF1542B10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56" y="237067"/>
            <a:ext cx="8410222" cy="5576711"/>
          </a:xfrm>
          <a:prstGeom prst="rect">
            <a:avLst/>
          </a:prstGeom>
        </p:spPr>
      </p:pic>
      <p:pic>
        <p:nvPicPr>
          <p:cNvPr id="7" name="Picture 6">
            <a:extLst>
              <a:ext uri="{FF2B5EF4-FFF2-40B4-BE49-F238E27FC236}">
                <a16:creationId xmlns:a16="http://schemas.microsoft.com/office/drawing/2014/main" id="{A7515B48-C210-4224-9CCF-BF51C251E85C}"/>
              </a:ext>
            </a:extLst>
          </p:cNvPr>
          <p:cNvPicPr>
            <a:picLocks noChangeAspect="1"/>
          </p:cNvPicPr>
          <p:nvPr/>
        </p:nvPicPr>
        <p:blipFill rotWithShape="1">
          <a:blip r:embed="rId3">
            <a:extLst>
              <a:ext uri="{28A0092B-C50C-407E-A947-70E740481C1C}">
                <a14:useLocalDpi xmlns:a14="http://schemas.microsoft.com/office/drawing/2010/main" val="0"/>
              </a:ext>
            </a:extLst>
          </a:blip>
          <a:srcRect l="55370" t="-24"/>
          <a:stretch/>
        </p:blipFill>
        <p:spPr>
          <a:xfrm>
            <a:off x="7044267" y="237067"/>
            <a:ext cx="4301066" cy="5576711"/>
          </a:xfrm>
          <a:prstGeom prst="rect">
            <a:avLst/>
          </a:prstGeom>
        </p:spPr>
      </p:pic>
      <p:pic>
        <p:nvPicPr>
          <p:cNvPr id="11" name="Picture 10">
            <a:extLst>
              <a:ext uri="{FF2B5EF4-FFF2-40B4-BE49-F238E27FC236}">
                <a16:creationId xmlns:a16="http://schemas.microsoft.com/office/drawing/2014/main" id="{69ED8408-4567-4E1F-9D43-8740E09B23A3}"/>
              </a:ext>
            </a:extLst>
          </p:cNvPr>
          <p:cNvPicPr>
            <a:picLocks noChangeAspect="1"/>
          </p:cNvPicPr>
          <p:nvPr/>
        </p:nvPicPr>
        <p:blipFill rotWithShape="1">
          <a:blip r:embed="rId3">
            <a:extLst>
              <a:ext uri="{28A0092B-C50C-407E-A947-70E740481C1C}">
                <a14:useLocalDpi xmlns:a14="http://schemas.microsoft.com/office/drawing/2010/main" val="0"/>
              </a:ext>
            </a:extLst>
          </a:blip>
          <a:srcRect l="14352" t="85042" b="-247"/>
          <a:stretch/>
        </p:blipFill>
        <p:spPr>
          <a:xfrm>
            <a:off x="903111" y="4884119"/>
            <a:ext cx="10442222" cy="1042548"/>
          </a:xfrm>
          <a:prstGeom prst="rect">
            <a:avLst/>
          </a:prstGeom>
        </p:spPr>
      </p:pic>
    </p:spTree>
    <p:extLst>
      <p:ext uri="{BB962C8B-B14F-4D97-AF65-F5344CB8AC3E}">
        <p14:creationId xmlns:p14="http://schemas.microsoft.com/office/powerpoint/2010/main" val="3567189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75071A-9B57-4C57-9557-2593F07A3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90" y="542703"/>
            <a:ext cx="10628819" cy="5975793"/>
          </a:xfrm>
          <a:prstGeom prst="rect">
            <a:avLst/>
          </a:prstGeom>
        </p:spPr>
      </p:pic>
    </p:spTree>
    <p:extLst>
      <p:ext uri="{BB962C8B-B14F-4D97-AF65-F5344CB8AC3E}">
        <p14:creationId xmlns:p14="http://schemas.microsoft.com/office/powerpoint/2010/main" val="18161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F9EFE-1097-405F-A457-245B71037C14}"/>
              </a:ext>
            </a:extLst>
          </p:cNvPr>
          <p:cNvSpPr>
            <a:spLocks noGrp="1"/>
          </p:cNvSpPr>
          <p:nvPr>
            <p:ph type="title"/>
          </p:nvPr>
        </p:nvSpPr>
        <p:spPr>
          <a:xfrm>
            <a:off x="1251678" y="382385"/>
            <a:ext cx="10178322" cy="1157657"/>
          </a:xfrm>
        </p:spPr>
        <p:txBody>
          <a:bodyPr/>
          <a:lstStyle/>
          <a:p>
            <a:pPr algn="ctr"/>
            <a:r>
              <a:rPr lang="en-US" dirty="0"/>
              <a:t>  </a:t>
            </a:r>
            <a:r>
              <a:rPr lang="en-US" b="1" dirty="0"/>
              <a:t>Why cluster cities?</a:t>
            </a:r>
          </a:p>
        </p:txBody>
      </p:sp>
      <p:sp>
        <p:nvSpPr>
          <p:cNvPr id="3" name="内容占位符 2">
            <a:extLst>
              <a:ext uri="{FF2B5EF4-FFF2-40B4-BE49-F238E27FC236}">
                <a16:creationId xmlns:a16="http://schemas.microsoft.com/office/drawing/2014/main" id="{19F05746-A461-4F1C-A1F5-8FE08023BB58}"/>
              </a:ext>
            </a:extLst>
          </p:cNvPr>
          <p:cNvSpPr>
            <a:spLocks noGrp="1"/>
          </p:cNvSpPr>
          <p:nvPr>
            <p:ph idx="1"/>
          </p:nvPr>
        </p:nvSpPr>
        <p:spPr>
          <a:xfrm>
            <a:off x="1251678" y="1732547"/>
            <a:ext cx="10178322" cy="4147045"/>
          </a:xfrm>
        </p:spPr>
        <p:txBody>
          <a:bodyPr>
            <a:normAutofit/>
          </a:bodyPr>
          <a:lstStyle/>
          <a:p>
            <a:r>
              <a:rPr lang="en-US" sz="3200" dirty="0"/>
              <a:t>Help making better decisions for business expansion into different cities</a:t>
            </a:r>
          </a:p>
          <a:p>
            <a:r>
              <a:rPr lang="en-US" sz="3200" dirty="0"/>
              <a:t>Similar cities &gt;&gt; consider similar business operation mode</a:t>
            </a:r>
          </a:p>
          <a:p>
            <a:r>
              <a:rPr lang="en-US" sz="3200" dirty="0"/>
              <a:t>Cities with unique features &gt;&gt; consider localized and customized business methods</a:t>
            </a:r>
          </a:p>
          <a:p>
            <a:r>
              <a:rPr lang="en-US" sz="3200" dirty="0"/>
              <a:t>Informed decisions on which cities to expand and how to operate business</a:t>
            </a:r>
          </a:p>
        </p:txBody>
      </p:sp>
    </p:spTree>
    <p:extLst>
      <p:ext uri="{BB962C8B-B14F-4D97-AF65-F5344CB8AC3E}">
        <p14:creationId xmlns:p14="http://schemas.microsoft.com/office/powerpoint/2010/main" val="558963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347C2-1A21-4B53-894D-70E76B11F67F}"/>
              </a:ext>
            </a:extLst>
          </p:cNvPr>
          <p:cNvSpPr>
            <a:spLocks noGrp="1"/>
          </p:cNvSpPr>
          <p:nvPr>
            <p:ph type="title"/>
          </p:nvPr>
        </p:nvSpPr>
        <p:spPr>
          <a:xfrm>
            <a:off x="1251678" y="382385"/>
            <a:ext cx="10178322" cy="963530"/>
          </a:xfrm>
        </p:spPr>
        <p:txBody>
          <a:bodyPr/>
          <a:lstStyle/>
          <a:p>
            <a:r>
              <a:rPr lang="en-US" b="1" dirty="0"/>
              <a:t>CONCLUSION</a:t>
            </a:r>
          </a:p>
        </p:txBody>
      </p:sp>
      <p:sp>
        <p:nvSpPr>
          <p:cNvPr id="6" name="内容占位符 5">
            <a:extLst>
              <a:ext uri="{FF2B5EF4-FFF2-40B4-BE49-F238E27FC236}">
                <a16:creationId xmlns:a16="http://schemas.microsoft.com/office/drawing/2014/main" id="{4B6AE2FD-E567-408D-B0E9-7D44267E50D0}"/>
              </a:ext>
            </a:extLst>
          </p:cNvPr>
          <p:cNvSpPr>
            <a:spLocks noGrp="1"/>
          </p:cNvSpPr>
          <p:nvPr>
            <p:ph idx="1"/>
          </p:nvPr>
        </p:nvSpPr>
        <p:spPr>
          <a:xfrm>
            <a:off x="1120682" y="1208298"/>
            <a:ext cx="10440313" cy="5512085"/>
          </a:xfrm>
        </p:spPr>
        <p:txBody>
          <a:bodyPr>
            <a:normAutofit/>
          </a:bodyPr>
          <a:lstStyle/>
          <a:p>
            <a:r>
              <a:rPr lang="en-US" sz="2600" dirty="0"/>
              <a:t>In this assignment we have built up a clustering model to segment the major big cities into different groups. </a:t>
            </a:r>
          </a:p>
          <a:p>
            <a:r>
              <a:rPr lang="en-US" sz="2600" dirty="0"/>
              <a:t>There are three big parameters used for clustering is venues ,GDP and temperature but we would like to add few more parameters like populations, Average salary and crime rates.</a:t>
            </a:r>
          </a:p>
          <a:p>
            <a:r>
              <a:rPr lang="en-US" sz="2600" dirty="0"/>
              <a:t>The result could be a valuable reference to the Board of Directors when they are making decisions on their business expansions into these cities. </a:t>
            </a:r>
          </a:p>
          <a:p>
            <a:r>
              <a:rPr lang="en-US" sz="2600" dirty="0"/>
              <a:t>This result is straight-forward and takes different factors into account.</a:t>
            </a:r>
          </a:p>
          <a:p>
            <a:r>
              <a:rPr lang="en-US" sz="2600" dirty="0"/>
              <a:t> However, there is also room for improvement.</a:t>
            </a:r>
          </a:p>
          <a:p>
            <a:r>
              <a:rPr lang="en-US" sz="2600" dirty="0"/>
              <a:t>as there are a lot of features that influence the similarity between two cities and more variables could be included for higher accuracy of the clustering results. </a:t>
            </a:r>
          </a:p>
        </p:txBody>
      </p:sp>
    </p:spTree>
    <p:extLst>
      <p:ext uri="{BB962C8B-B14F-4D97-AF65-F5344CB8AC3E}">
        <p14:creationId xmlns:p14="http://schemas.microsoft.com/office/powerpoint/2010/main" val="245997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7293" y="2430931"/>
            <a:ext cx="10515600" cy="1703187"/>
          </a:xfrm>
        </p:spPr>
        <p:txBody>
          <a:bodyPr>
            <a:normAutofit/>
          </a:bodyPr>
          <a:lstStyle/>
          <a:p>
            <a:pPr marL="0" indent="0">
              <a:buNone/>
            </a:pPr>
            <a:r>
              <a:rPr lang="en-IN" sz="11500" b="1" dirty="0"/>
              <a:t>     </a:t>
            </a:r>
            <a:r>
              <a:rPr lang="en-IN" sz="11500" b="1" dirty="0">
                <a:solidFill>
                  <a:schemeClr val="accent2">
                    <a:lumMod val="75000"/>
                  </a:schemeClr>
                </a:solidFill>
              </a:rPr>
              <a:t>Thank You</a:t>
            </a:r>
          </a:p>
        </p:txBody>
      </p:sp>
    </p:spTree>
    <p:extLst>
      <p:ext uri="{BB962C8B-B14F-4D97-AF65-F5344CB8AC3E}">
        <p14:creationId xmlns:p14="http://schemas.microsoft.com/office/powerpoint/2010/main" val="297924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169" y="1001377"/>
            <a:ext cx="10515600" cy="4351338"/>
          </a:xfrm>
        </p:spPr>
        <p:txBody>
          <a:bodyPr>
            <a:normAutofit/>
          </a:bodyPr>
          <a:lstStyle/>
          <a:p>
            <a:pPr marL="0" indent="0" algn="ctr">
              <a:buNone/>
            </a:pPr>
            <a:r>
              <a:rPr lang="en-IN" b="1" dirty="0"/>
              <a:t>Objective of the Project : Business Problem </a:t>
            </a:r>
            <a:endParaRPr lang="en-IN" dirty="0"/>
          </a:p>
          <a:p>
            <a:pPr marL="0" indent="0">
              <a:buNone/>
            </a:pPr>
            <a:r>
              <a:rPr lang="en-IN" dirty="0"/>
              <a:t>A TATA, Wipro, New York Luxury Brand and other multi-national brands has built its business in several cities all over world. Due to its success and growing popularity in these cities, the CEO and his team wants to expand their business to other cities in the India, UK States, China, Japan and also explore their market in big cities in other countries. Now the CEO has hired a data scientist and assigned him/her a task to find out the similarity between different big cities in the world and group the cities into various clusters, so that the Board of Directors can make a better decision of which business mode to operate in new cities.</a:t>
            </a:r>
          </a:p>
          <a:p>
            <a:endParaRPr lang="en-IN" dirty="0"/>
          </a:p>
          <a:p>
            <a:endParaRPr lang="en-IN" dirty="0"/>
          </a:p>
        </p:txBody>
      </p:sp>
    </p:spTree>
    <p:extLst>
      <p:ext uri="{BB962C8B-B14F-4D97-AF65-F5344CB8AC3E}">
        <p14:creationId xmlns:p14="http://schemas.microsoft.com/office/powerpoint/2010/main" val="315055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829233"/>
          </a:xfrm>
        </p:spPr>
        <p:txBody>
          <a:bodyPr>
            <a:normAutofit fontScale="77500" lnSpcReduction="20000"/>
          </a:bodyPr>
          <a:lstStyle/>
          <a:p>
            <a:endParaRPr lang="en-IN" dirty="0"/>
          </a:p>
          <a:p>
            <a:pPr marL="0" indent="0" algn="ctr">
              <a:buNone/>
            </a:pPr>
            <a:r>
              <a:rPr lang="en-IN" b="1" dirty="0"/>
              <a:t>Brief of Base Reference Paper(Daniel Preo,tiuc-Pietro,Justin Cranshaw,Tae Yano,Exploring venue based city to city measures,2013)</a:t>
            </a:r>
          </a:p>
          <a:p>
            <a:r>
              <a:rPr lang="en-IN" dirty="0"/>
              <a:t>Imagine two hypothetical cities, Concentralia and Dispersia, that are exactly the same in nearly every way, having exactly the same venues—the same universities, restaurants and parks. Suppose further that they only differ in the spatial arrangement of these venues, so that the venues in Dispersia are distributed uniformly throughout the </a:t>
            </a:r>
            <a:r>
              <a:rPr lang="en-IN" dirty="0" err="1"/>
              <a:t>city,and</a:t>
            </a:r>
            <a:r>
              <a:rPr lang="en-IN" dirty="0"/>
              <a:t> the venues in Concentralia are positioned more naturally— organically shaped alongside Concentralia’s economic, political, and cultural evolution. </a:t>
            </a:r>
          </a:p>
          <a:p>
            <a:r>
              <a:rPr lang="en-IN" dirty="0"/>
              <a:t>With the growth of smart-phones,and location-based social networks, data is being generated about human activity in urban areas at a level of detail not seen before.</a:t>
            </a:r>
          </a:p>
          <a:p>
            <a:r>
              <a:rPr lang="en-IN" dirty="0"/>
              <a:t>One issue in comparing spatial regions such as cities is the normalization of absolute data, since often raw data from two diﬀerent contexts are incomparable. Another challenge is the question of how to account for spatial eﬀects. In our hypothetical comparison, the only diﬀerence between Concentralia and Dispersia was in the spatial distribution of their venues.</a:t>
            </a:r>
          </a:p>
          <a:p>
            <a:r>
              <a:rPr lang="en-IN" dirty="0"/>
              <a:t>we deﬁne the bag of venues representation of a spatial region r.</a:t>
            </a:r>
          </a:p>
          <a:p>
            <a:r>
              <a:rPr lang="en-IN" dirty="0"/>
              <a:t>For the venues, we collected data from the widely used location-based Social Network (LBSN) Foursquare. Users of Foursquare“check-in” to their current location on their mobile device by selecting it from a list of nearby named venues.</a:t>
            </a:r>
          </a:p>
          <a:p>
            <a:pPr marL="0" indent="0">
              <a:buNone/>
            </a:pPr>
            <a:endParaRPr lang="en-IN" dirty="0"/>
          </a:p>
        </p:txBody>
      </p:sp>
    </p:spTree>
    <p:extLst>
      <p:ext uri="{BB962C8B-B14F-4D97-AF65-F5344CB8AC3E}">
        <p14:creationId xmlns:p14="http://schemas.microsoft.com/office/powerpoint/2010/main" val="34585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8904"/>
            <a:ext cx="10515600" cy="6040191"/>
          </a:xfrm>
        </p:spPr>
        <p:txBody>
          <a:bodyPr>
            <a:normAutofit fontScale="85000" lnSpcReduction="20000"/>
          </a:bodyPr>
          <a:lstStyle/>
          <a:p>
            <a:pPr marL="0" indent="0" algn="ctr">
              <a:buNone/>
            </a:pPr>
            <a:r>
              <a:rPr lang="en-IN" b="1" dirty="0"/>
              <a:t>LANGUAGE USED IN PROJECT</a:t>
            </a:r>
            <a:endParaRPr lang="en-IN" dirty="0"/>
          </a:p>
          <a:p>
            <a:pPr marL="0" indent="0" algn="ctr">
              <a:buNone/>
            </a:pPr>
            <a:r>
              <a:rPr lang="en-IN" dirty="0"/>
              <a:t> PYTHON</a:t>
            </a:r>
          </a:p>
          <a:p>
            <a:pPr marL="0" indent="0" algn="ctr">
              <a:buNone/>
            </a:pPr>
            <a:r>
              <a:rPr lang="en-IN" b="1" dirty="0"/>
              <a:t>LIBRARIES USED IN PROJECT</a:t>
            </a:r>
            <a:endParaRPr lang="en-IN" dirty="0"/>
          </a:p>
          <a:p>
            <a:pPr marL="0" lvl="0" indent="0" algn="ctr">
              <a:buNone/>
            </a:pPr>
            <a:r>
              <a:rPr lang="en-IN" dirty="0"/>
              <a:t>pandas</a:t>
            </a:r>
          </a:p>
          <a:p>
            <a:pPr marL="0" lvl="0" indent="0" algn="ctr">
              <a:buNone/>
            </a:pPr>
            <a:r>
              <a:rPr lang="en-IN" dirty="0"/>
              <a:t>numpy</a:t>
            </a:r>
          </a:p>
          <a:p>
            <a:pPr marL="0" lvl="0" indent="0" algn="ctr">
              <a:buNone/>
            </a:pPr>
            <a:r>
              <a:rPr lang="en-IN" dirty="0"/>
              <a:t>matplotlib</a:t>
            </a:r>
          </a:p>
          <a:p>
            <a:pPr marL="0" lvl="0" indent="0" algn="ctr">
              <a:buNone/>
            </a:pPr>
            <a:r>
              <a:rPr lang="en-IN" dirty="0"/>
              <a:t>geopy</a:t>
            </a:r>
          </a:p>
          <a:p>
            <a:pPr marL="0" lvl="0" indent="0" algn="ctr">
              <a:buNone/>
            </a:pPr>
            <a:r>
              <a:rPr lang="en-IN" dirty="0"/>
              <a:t>folium</a:t>
            </a:r>
          </a:p>
          <a:p>
            <a:pPr marL="0" lvl="0" indent="0" algn="ctr">
              <a:buNone/>
            </a:pPr>
            <a:r>
              <a:rPr lang="en-IN" dirty="0"/>
              <a:t>BeautifulSoup</a:t>
            </a:r>
          </a:p>
          <a:p>
            <a:pPr marL="0" indent="0" algn="ctr">
              <a:buNone/>
            </a:pPr>
            <a:r>
              <a:rPr lang="en-IN" dirty="0"/>
              <a:t> </a:t>
            </a:r>
          </a:p>
          <a:p>
            <a:pPr marL="0" indent="0" algn="ctr">
              <a:buNone/>
            </a:pPr>
            <a:r>
              <a:rPr lang="en-IN" b="1" dirty="0"/>
              <a:t>PLATFORM USED IN PROJECT</a:t>
            </a:r>
            <a:endParaRPr lang="en-IN" dirty="0"/>
          </a:p>
          <a:p>
            <a:pPr marL="0" indent="0">
              <a:buNone/>
            </a:pPr>
            <a:endParaRPr lang="en-IN" dirty="0"/>
          </a:p>
          <a:p>
            <a:pPr marL="0" lvl="0" indent="0" algn="ctr">
              <a:buNone/>
            </a:pPr>
            <a:r>
              <a:rPr lang="en-IN" dirty="0"/>
              <a:t>IBM Watson Studio(Jupyter Notebook)</a:t>
            </a:r>
          </a:p>
          <a:p>
            <a:pPr marL="0" lvl="0" indent="0" algn="ctr">
              <a:buNone/>
            </a:pPr>
            <a:r>
              <a:rPr lang="en-IN" dirty="0"/>
              <a:t>IBM CLOUD For storage of data</a:t>
            </a:r>
          </a:p>
          <a:p>
            <a:pPr marL="0" indent="0">
              <a:buNone/>
            </a:pPr>
            <a:r>
              <a:rPr lang="en-IN" b="1" dirty="0"/>
              <a:t> </a:t>
            </a:r>
            <a:endParaRPr lang="en-IN" dirty="0"/>
          </a:p>
          <a:p>
            <a:pPr marL="0" indent="0">
              <a:buNone/>
            </a:pPr>
            <a:endParaRPr lang="en-IN" dirty="0"/>
          </a:p>
        </p:txBody>
      </p:sp>
    </p:spTree>
    <p:extLst>
      <p:ext uri="{BB962C8B-B14F-4D97-AF65-F5344CB8AC3E}">
        <p14:creationId xmlns:p14="http://schemas.microsoft.com/office/powerpoint/2010/main" val="120528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4BEEC-EEBD-4D34-8A6D-8964E4890B89}"/>
              </a:ext>
            </a:extLst>
          </p:cNvPr>
          <p:cNvSpPr>
            <a:spLocks noGrp="1"/>
          </p:cNvSpPr>
          <p:nvPr>
            <p:ph idx="1"/>
          </p:nvPr>
        </p:nvSpPr>
        <p:spPr>
          <a:xfrm>
            <a:off x="838200" y="1253331"/>
            <a:ext cx="10515600" cy="4351338"/>
          </a:xfrm>
        </p:spPr>
        <p:txBody>
          <a:bodyPr/>
          <a:lstStyle/>
          <a:p>
            <a:pPr marL="0" indent="0" algn="ctr">
              <a:buNone/>
            </a:pPr>
            <a:r>
              <a:rPr lang="en-IN" b="1" dirty="0"/>
              <a:t>Modules of the Project </a:t>
            </a:r>
          </a:p>
          <a:p>
            <a:pPr marL="0" indent="0">
              <a:buNone/>
            </a:pPr>
            <a:r>
              <a:rPr lang="en-IN" dirty="0"/>
              <a:t>1.Data Sources</a:t>
            </a:r>
          </a:p>
          <a:p>
            <a:pPr marL="0" indent="0">
              <a:buNone/>
            </a:pPr>
            <a:r>
              <a:rPr lang="en-IN" dirty="0"/>
              <a:t>2.Data Acquisition</a:t>
            </a:r>
          </a:p>
          <a:p>
            <a:pPr marL="0" indent="0">
              <a:buNone/>
            </a:pPr>
            <a:r>
              <a:rPr lang="en-IN" dirty="0"/>
              <a:t>3.Data Cleaning</a:t>
            </a:r>
          </a:p>
          <a:p>
            <a:pPr marL="0" indent="0">
              <a:buNone/>
            </a:pPr>
            <a:r>
              <a:rPr lang="en-IN" dirty="0"/>
              <a:t>4.Clustering Model based on k-mean algorithm</a:t>
            </a:r>
          </a:p>
          <a:p>
            <a:pPr marL="0" indent="0">
              <a:buNone/>
            </a:pPr>
            <a:r>
              <a:rPr lang="en-IN" dirty="0"/>
              <a:t>5.Visulaization of data and result</a:t>
            </a:r>
          </a:p>
          <a:p>
            <a:pPr marL="0" indent="0">
              <a:buNone/>
            </a:pPr>
            <a:r>
              <a:rPr lang="en-IN" dirty="0"/>
              <a:t>6.Results and Discussions</a:t>
            </a:r>
          </a:p>
          <a:p>
            <a:pPr marL="0" indent="0">
              <a:buNone/>
            </a:pPr>
            <a:r>
              <a:rPr lang="en-IN" dirty="0"/>
              <a:t>7.Conclusion</a:t>
            </a:r>
          </a:p>
        </p:txBody>
      </p:sp>
    </p:spTree>
    <p:extLst>
      <p:ext uri="{BB962C8B-B14F-4D97-AF65-F5344CB8AC3E}">
        <p14:creationId xmlns:p14="http://schemas.microsoft.com/office/powerpoint/2010/main" val="365144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899ECA-BB1E-4004-86D5-84E42C6FDF79}"/>
              </a:ext>
            </a:extLst>
          </p:cNvPr>
          <p:cNvSpPr/>
          <p:nvPr/>
        </p:nvSpPr>
        <p:spPr>
          <a:xfrm>
            <a:off x="587022" y="2308705"/>
            <a:ext cx="11017955" cy="1477328"/>
          </a:xfrm>
          <a:prstGeom prst="rect">
            <a:avLst/>
          </a:prstGeom>
        </p:spPr>
        <p:txBody>
          <a:bodyPr wrap="square">
            <a:spAutoFit/>
          </a:bodyPr>
          <a:lstStyle/>
          <a:p>
            <a:pPr algn="ctr"/>
            <a:r>
              <a:rPr lang="en-IN" b="1" dirty="0"/>
              <a:t>Cities on which ‘City similarity Test’ will be performed </a:t>
            </a:r>
          </a:p>
          <a:p>
            <a:r>
              <a:rPr lang="en-IN" dirty="0"/>
              <a:t>['New York', 'London','Edinburgh', 'Toronto', 'Sydney', 'Singapore', 'Melbourne', 'Hong Kong', 'Los Angeles', 'Chicago', 'Boston', 'San Francisco', 'Dublin', 'Washington','Beijing','Shanghai','Guangzhou', 'Shenzhen', 'Mumbai', 'Tokyo', 'Seoul–Incheon','Moscow','Paris', 'Taipei', 'Berlin', 'Jakarta', 'Mexico City','Delhi','Kolkata'] </a:t>
            </a:r>
          </a:p>
          <a:p>
            <a:r>
              <a:rPr lang="en-IN" dirty="0"/>
              <a:t> </a:t>
            </a:r>
          </a:p>
        </p:txBody>
      </p:sp>
    </p:spTree>
    <p:extLst>
      <p:ext uri="{BB962C8B-B14F-4D97-AF65-F5344CB8AC3E}">
        <p14:creationId xmlns:p14="http://schemas.microsoft.com/office/powerpoint/2010/main" val="341451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8DBB5-F81C-465D-BFF1-3AB59DDB89DD}"/>
              </a:ext>
            </a:extLst>
          </p:cNvPr>
          <p:cNvSpPr>
            <a:spLocks noGrp="1"/>
          </p:cNvSpPr>
          <p:nvPr>
            <p:ph type="title"/>
          </p:nvPr>
        </p:nvSpPr>
        <p:spPr>
          <a:xfrm>
            <a:off x="1251284" y="597171"/>
            <a:ext cx="10178322" cy="1045362"/>
          </a:xfrm>
        </p:spPr>
        <p:txBody>
          <a:bodyPr/>
          <a:lstStyle/>
          <a:p>
            <a:r>
              <a:rPr lang="en-US" dirty="0"/>
              <a:t>Data Acquisition</a:t>
            </a:r>
          </a:p>
        </p:txBody>
      </p:sp>
      <p:sp>
        <p:nvSpPr>
          <p:cNvPr id="3" name="内容占位符 2">
            <a:extLst>
              <a:ext uri="{FF2B5EF4-FFF2-40B4-BE49-F238E27FC236}">
                <a16:creationId xmlns:a16="http://schemas.microsoft.com/office/drawing/2014/main" id="{F69361BD-1E11-48B1-B4E4-FC253B1B0B78}"/>
              </a:ext>
            </a:extLst>
          </p:cNvPr>
          <p:cNvSpPr>
            <a:spLocks noGrp="1"/>
          </p:cNvSpPr>
          <p:nvPr>
            <p:ph idx="1"/>
          </p:nvPr>
        </p:nvSpPr>
        <p:spPr>
          <a:xfrm>
            <a:off x="1602131" y="1642533"/>
            <a:ext cx="8987738" cy="4897250"/>
          </a:xfrm>
        </p:spPr>
        <p:txBody>
          <a:bodyPr>
            <a:normAutofit/>
          </a:bodyPr>
          <a:lstStyle/>
          <a:p>
            <a:r>
              <a:rPr lang="en-US" sz="2400" dirty="0"/>
              <a:t>There are 3 data features used for the model</a:t>
            </a:r>
          </a:p>
          <a:p>
            <a:r>
              <a:rPr lang="en-US" sz="2400" dirty="0"/>
              <a:t>Venue-Category data:   </a:t>
            </a:r>
          </a:p>
          <a:p>
            <a:pPr marL="0" indent="0">
              <a:buNone/>
            </a:pPr>
            <a:r>
              <a:rPr lang="en-US" sz="2400" dirty="0"/>
              <a:t>                    FourSquare API requests</a:t>
            </a:r>
          </a:p>
          <a:p>
            <a:r>
              <a:rPr lang="en-US" sz="2400" dirty="0"/>
              <a:t>City GDP data:</a:t>
            </a:r>
          </a:p>
          <a:p>
            <a:pPr marL="0" indent="0">
              <a:buNone/>
            </a:pPr>
            <a:r>
              <a:rPr lang="en-US" sz="2400" dirty="0"/>
              <a:t>                    Table on the Wikipedia Page – A list of GDP values for cities</a:t>
            </a:r>
          </a:p>
          <a:p>
            <a:pPr marL="0" indent="0">
              <a:buNone/>
            </a:pPr>
            <a:r>
              <a:rPr lang="en-US" sz="2400" dirty="0"/>
              <a:t>                    </a:t>
            </a:r>
            <a:r>
              <a:rPr lang="en-US" sz="2400" dirty="0">
                <a:hlinkClick r:id="rId2"/>
              </a:rPr>
              <a:t>https://en.wikipedia.org/wiki/List_of_cities_by_GDP</a:t>
            </a:r>
            <a:r>
              <a:rPr lang="en-US" sz="2400" dirty="0"/>
              <a:t> </a:t>
            </a:r>
          </a:p>
          <a:p>
            <a:r>
              <a:rPr lang="en-US" sz="2400" dirty="0"/>
              <a:t>City Temperature data:</a:t>
            </a:r>
          </a:p>
          <a:p>
            <a:pPr marL="0" indent="0">
              <a:buNone/>
            </a:pPr>
            <a:r>
              <a:rPr lang="en-US" sz="2400" dirty="0"/>
              <a:t>                     Table on the Wikipedia Page – A list of temperatures for cities</a:t>
            </a:r>
          </a:p>
          <a:p>
            <a:pPr marL="0" indent="0">
              <a:buNone/>
            </a:pPr>
            <a:r>
              <a:rPr lang="en-US" sz="2400" dirty="0"/>
              <a:t>                     </a:t>
            </a:r>
            <a:r>
              <a:rPr lang="en-US" sz="2400" dirty="0">
                <a:hlinkClick r:id="rId3"/>
              </a:rPr>
              <a:t>https://en.wikipedia.org/wiki/List_of_cities_by_average_temperature</a:t>
            </a:r>
            <a:endParaRPr lang="en-US" sz="2400" dirty="0"/>
          </a:p>
          <a:p>
            <a:pPr marL="0" indent="0">
              <a:buNone/>
            </a:pPr>
            <a:endParaRPr lang="en-US" dirty="0"/>
          </a:p>
        </p:txBody>
      </p:sp>
    </p:spTree>
    <p:extLst>
      <p:ext uri="{BB962C8B-B14F-4D97-AF65-F5344CB8AC3E}">
        <p14:creationId xmlns:p14="http://schemas.microsoft.com/office/powerpoint/2010/main" val="60642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6B4A53-744F-48E3-82FF-B4389F4D6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1841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EF6AE-90BF-4C57-BE7D-30689C31E1FA}"/>
              </a:ext>
            </a:extLst>
          </p:cNvPr>
          <p:cNvSpPr>
            <a:spLocks noGrp="1"/>
          </p:cNvSpPr>
          <p:nvPr>
            <p:ph type="title"/>
          </p:nvPr>
        </p:nvSpPr>
        <p:spPr>
          <a:xfrm>
            <a:off x="1251678" y="382385"/>
            <a:ext cx="10178322" cy="1127438"/>
          </a:xfrm>
        </p:spPr>
        <p:txBody>
          <a:bodyPr/>
          <a:lstStyle/>
          <a:p>
            <a:r>
              <a:rPr lang="en-US" dirty="0"/>
              <a:t>City Rankings in GDP</a:t>
            </a:r>
          </a:p>
        </p:txBody>
      </p:sp>
      <p:pic>
        <p:nvPicPr>
          <p:cNvPr id="4" name="内容占位符 3">
            <a:extLst>
              <a:ext uri="{FF2B5EF4-FFF2-40B4-BE49-F238E27FC236}">
                <a16:creationId xmlns:a16="http://schemas.microsoft.com/office/drawing/2014/main" id="{0587B9E3-71AA-4289-A295-C1D6C86CA592}"/>
              </a:ext>
            </a:extLst>
          </p:cNvPr>
          <p:cNvPicPr>
            <a:picLocks noGrp="1"/>
          </p:cNvPicPr>
          <p:nvPr>
            <p:ph idx="1"/>
          </p:nvPr>
        </p:nvPicPr>
        <p:blipFill rotWithShape="1">
          <a:blip r:embed="rId2"/>
          <a:srcRect l="10773" t="35976" r="35462" b="14359"/>
          <a:stretch/>
        </p:blipFill>
        <p:spPr bwMode="auto">
          <a:xfrm>
            <a:off x="1394085" y="1371599"/>
            <a:ext cx="9878518" cy="51040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1991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908</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Project Topic City Similarity Test</vt:lpstr>
      <vt:lpstr>PowerPoint Presentation</vt:lpstr>
      <vt:lpstr>PowerPoint Presentation</vt:lpstr>
      <vt:lpstr>PowerPoint Presentation</vt:lpstr>
      <vt:lpstr>PowerPoint Presentation</vt:lpstr>
      <vt:lpstr>PowerPoint Presentation</vt:lpstr>
      <vt:lpstr>Data Acquisition</vt:lpstr>
      <vt:lpstr>PowerPoint Presentation</vt:lpstr>
      <vt:lpstr>City Rankings in GDP</vt:lpstr>
      <vt:lpstr>City Rankings in temperature</vt:lpstr>
      <vt:lpstr>PowerPoint Presentation</vt:lpstr>
      <vt:lpstr>PowerPoint Presentation</vt:lpstr>
      <vt:lpstr>Output clusters that we are expecting using K-mean Clustering Algorithm </vt:lpstr>
      <vt:lpstr>PowerPoint Presentation</vt:lpstr>
      <vt:lpstr>PowerPoint Presentation</vt:lpstr>
      <vt:lpstr>  Why cluster cities?</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 City Similarity Test</dc:title>
  <dc:creator>Akash Tripathi</dc:creator>
  <cp:lastModifiedBy>Akash Tripathi</cp:lastModifiedBy>
  <cp:revision>32</cp:revision>
  <dcterms:created xsi:type="dcterms:W3CDTF">2019-12-24T06:01:28Z</dcterms:created>
  <dcterms:modified xsi:type="dcterms:W3CDTF">2020-06-17T08:37:54Z</dcterms:modified>
</cp:coreProperties>
</file>