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Poiret One"/>
      <p:regular r:id="rId22"/>
    </p:embeddedFont>
    <p:embeddedFont>
      <p:font typeface="Oxygen Light"/>
      <p:regular r:id="rId23"/>
      <p:bold r:id="rId24"/>
    </p:embeddedFont>
    <p:embeddedFont>
      <p:font typeface="Oxygen"/>
      <p:regular r:id="rId25"/>
      <p:bold r:id="rId26"/>
    </p:embeddedFont>
    <p:embeddedFont>
      <p:font typeface="Bebas Neue"/>
      <p:regular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6333AB-E82D-40CE-9217-267685EE77D1}">
  <a:tblStyle styleId="{416333AB-E82D-40CE-9217-267685EE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oiretOne-regular.fntdata"/><Relationship Id="rId21" Type="http://schemas.openxmlformats.org/officeDocument/2006/relationships/slide" Target="slides/slide14.xml"/><Relationship Id="rId24" Type="http://schemas.openxmlformats.org/officeDocument/2006/relationships/font" Target="fonts/OxygenLight-bold.fntdata"/><Relationship Id="rId23" Type="http://schemas.openxmlformats.org/officeDocument/2006/relationships/font" Target="fonts/Oxygen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xygen-bold.fntdata"/><Relationship Id="rId25" Type="http://schemas.openxmlformats.org/officeDocument/2006/relationships/font" Target="fonts/Oxygen-regular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CodePr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994d1f48d_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b994d1f48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994d1f48d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994d1f4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994d1f48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994d1f4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994d1f48d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994d1f4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994d1f48d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994d1f48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994d1f48d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994d1f48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994d1f48d_2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b994d1f48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994d1f48d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b994d1f48d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994d1f48d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b994d1f48d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994d1f48d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994d1f4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994d1f48d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994d1f4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994d1f48d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994d1f4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994d1f48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994d1f4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994d1f48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994d1f4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6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6"/>
          <p:cNvSpPr txBox="1"/>
          <p:nvPr>
            <p:ph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6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7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b="0" i="0" sz="2800" u="none" cap="none" strike="noStrik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b="0" i="0" sz="18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b="0" i="0" sz="14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b="0" i="0" sz="14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b="0" i="0" sz="14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b="0" i="0" sz="14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b="0" i="0" sz="14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b="0" i="0" sz="14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b="0" i="0" sz="14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b="0" i="0" sz="1400" u="none" cap="none" strike="noStrik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ctrTitle"/>
          </p:nvPr>
        </p:nvSpPr>
        <p:spPr>
          <a:xfrm>
            <a:off x="3293923" y="1363156"/>
            <a:ext cx="47634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800"/>
              <a:t>MATERIAIS ESCOLARES ADAPTADOS PARA CRIANÇAS COM ATRASO NO DESENVOLVIMENTO E COMORBIDADES MOTORAS QUE ESTÃO NO PROCESSO DE ALFABETIZAÇÃO</a:t>
            </a:r>
            <a:endParaRPr sz="2800"/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850" y="0"/>
            <a:ext cx="1271150" cy="12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00" y="3783150"/>
            <a:ext cx="1122225" cy="11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32"/>
          <p:cNvGraphicFramePr/>
          <p:nvPr/>
        </p:nvGraphicFramePr>
        <p:xfrm>
          <a:off x="1476050" y="57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970475"/>
                <a:gridCol w="2691650"/>
                <a:gridCol w="2529750"/>
              </a:tblGrid>
              <a:tr h="3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 b="1"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/materialstore/material/all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todos os materiais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5353"/>
            <a:ext cx="9143999" cy="46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33"/>
          <p:cNvGraphicFramePr/>
          <p:nvPr/>
        </p:nvGraphicFramePr>
        <p:xfrm>
          <a:off x="1569538" y="57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967625"/>
                <a:gridCol w="2673300"/>
                <a:gridCol w="2363975"/>
              </a:tblGrid>
              <a:tr h="31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 b="1"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/materialstore/material/:id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material por id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350"/>
            <a:ext cx="9144000" cy="46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34"/>
          <p:cNvGraphicFramePr/>
          <p:nvPr/>
        </p:nvGraphicFramePr>
        <p:xfrm>
          <a:off x="738663" y="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487050"/>
                <a:gridCol w="3012725"/>
                <a:gridCol w="3862100"/>
              </a:tblGrid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/materialstore/material/download/:filename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download do material armazenado na Amazon S3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125"/>
            <a:ext cx="9144000" cy="46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5"/>
          <p:cNvGraphicFramePr/>
          <p:nvPr/>
        </p:nvGraphicFramePr>
        <p:xfrm>
          <a:off x="1206200" y="24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785950"/>
                <a:gridCol w="3036150"/>
                <a:gridCol w="2909475"/>
              </a:tblGrid>
              <a:tr h="36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 b="1"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/materialstore/material/delete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material no MongoDB e S3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p35"/>
          <p:cNvPicPr preferRelativeResize="0"/>
          <p:nvPr/>
        </p:nvPicPr>
        <p:blipFill rotWithShape="1">
          <a:blip r:embed="rId3">
            <a:alphaModFix/>
          </a:blip>
          <a:srcRect b="0" l="6784" r="6784" t="0"/>
          <a:stretch/>
        </p:blipFill>
        <p:spPr>
          <a:xfrm>
            <a:off x="0" y="463400"/>
            <a:ext cx="9144000" cy="4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36"/>
          <p:cNvGraphicFramePr/>
          <p:nvPr/>
        </p:nvGraphicFramePr>
        <p:xfrm>
          <a:off x="1181000" y="79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605250"/>
                <a:gridCol w="2825475"/>
                <a:gridCol w="3198875"/>
              </a:tblGrid>
              <a:tr h="3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/materialstore/material/update/:id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Atualizar descrição do material por id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0325"/>
            <a:ext cx="9144001" cy="46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542925" y="799225"/>
            <a:ext cx="3489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Source Code Pro"/>
                <a:ea typeface="Source Code Pro"/>
                <a:cs typeface="Source Code Pro"/>
                <a:sym typeface="Source Code Pro"/>
              </a:rPr>
              <a:t>SOBRE O PROJETO</a:t>
            </a:r>
            <a:endParaRPr b="1" sz="2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426000" y="1671775"/>
            <a:ext cx="82920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Trata-se de uma aplicação que é destinada para armazenar materiais escolares adaptados para crianças com atraso no desenvolvimento e comorbidades motoras que estão no processo de alfabetização.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11" name="Google Shape;111;p24"/>
          <p:cNvGraphicFramePr/>
          <p:nvPr/>
        </p:nvGraphicFramePr>
        <p:xfrm>
          <a:off x="952500" y="303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2321625"/>
                <a:gridCol w="2991250"/>
                <a:gridCol w="192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Integração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Documentação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Deploy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 Atlas e Amazon S3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Swagger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Vercel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727650" y="996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1A1A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SOBRE A SOLUÇÃO</a:t>
            </a:r>
            <a:endParaRPr b="1" sz="2800">
              <a:solidFill>
                <a:srgbClr val="1A1A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17" name="Google Shape;117;p25"/>
          <p:cNvGraphicFramePr/>
          <p:nvPr/>
        </p:nvGraphicFramePr>
        <p:xfrm>
          <a:off x="661675" y="2022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1528050"/>
                <a:gridCol w="1528050"/>
                <a:gridCol w="1528050"/>
                <a:gridCol w="1968775"/>
                <a:gridCol w="1267725"/>
              </a:tblGrid>
              <a:tr h="56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CRUD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Arquitetura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Integração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Documentação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Deploy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GET, POST,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 e DELETE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MVC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 Atlas e Amazon S3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Swagger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Vercel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000225" y="225950"/>
            <a:ext cx="2958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20">
                <a:solidFill>
                  <a:srgbClr val="1A1A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Funcionalidades</a:t>
            </a:r>
            <a:endParaRPr b="1" sz="2420">
              <a:solidFill>
                <a:srgbClr val="1A1A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23" name="Google Shape;123;p26"/>
          <p:cNvGraphicFramePr/>
          <p:nvPr/>
        </p:nvGraphicFramePr>
        <p:xfrm>
          <a:off x="1993675" y="923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1250475"/>
                <a:gridCol w="3906175"/>
              </a:tblGrid>
              <a:tr h="4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Verbo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Cadastrar usuária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login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usuária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Adicionar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todos os materiais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por id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download do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Atualizar material por id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7"/>
          <p:cNvGraphicFramePr/>
          <p:nvPr/>
        </p:nvGraphicFramePr>
        <p:xfrm>
          <a:off x="1796250" y="87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766000"/>
                <a:gridCol w="2392750"/>
                <a:gridCol w="2392750"/>
              </a:tblGrid>
              <a:tr h="25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/materialstore/user/add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Cadastrar usuária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4800"/>
            <a:ext cx="9143999" cy="46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28"/>
          <p:cNvGraphicFramePr/>
          <p:nvPr/>
        </p:nvGraphicFramePr>
        <p:xfrm>
          <a:off x="1796250" y="65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766000"/>
                <a:gridCol w="2519300"/>
                <a:gridCol w="2266200"/>
              </a:tblGrid>
              <a:tr h="25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/materialstore/user/login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login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650"/>
            <a:ext cx="9144000" cy="46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9"/>
          <p:cNvGraphicFramePr/>
          <p:nvPr/>
        </p:nvGraphicFramePr>
        <p:xfrm>
          <a:off x="2020925" y="57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766000"/>
                <a:gridCol w="2519300"/>
                <a:gridCol w="2266200"/>
              </a:tblGrid>
              <a:tr h="25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/materialstore/user/:id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usuária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625"/>
            <a:ext cx="9144002" cy="46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30"/>
          <p:cNvGraphicFramePr/>
          <p:nvPr/>
        </p:nvGraphicFramePr>
        <p:xfrm>
          <a:off x="1481950" y="5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529000"/>
                <a:gridCol w="2447325"/>
                <a:gridCol w="3203775"/>
              </a:tblGrid>
              <a:tr h="3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/materialstore/material/add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Adicionar material no MongoDB e S3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400"/>
            <a:ext cx="9144001" cy="46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