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embeddedFontLst>
    <p:embeddedFont>
      <p:font typeface="Oxygen Light" panose="020B0604020202020204" charset="0"/>
      <p:regular r:id="rId18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Oxygen" panose="020B0604020202020204" charset="0"/>
      <p:regular r:id="rId24"/>
      <p:bold r:id="rId25"/>
    </p:embeddedFont>
    <p:embeddedFont>
      <p:font typeface="Poiret One" panose="020B0604020202020204" charset="0"/>
      <p:regular r:id="rId26"/>
    </p:embeddedFont>
    <p:embeddedFont>
      <p:font typeface="Source Code Pro" panose="020B0604020202020204" charset="0"/>
      <p:regular r:id="rId27"/>
      <p:bold r:id="rId28"/>
      <p:italic r:id="rId29"/>
      <p:boldItalic r:id="rId30"/>
    </p:embeddedFont>
    <p:embeddedFont>
      <p:font typeface="Bebas Neue" panose="020B060402020202020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6333AB-E82D-40CE-9217-267685EE77D1}">
  <a:tblStyle styleId="{416333AB-E82D-40CE-9217-267685EE77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76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637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994d1f48d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b994d1f48d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0169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994d1f48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994d1f48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3638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b994d1f48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b994d1f48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272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b994d1f48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b994d1f48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404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b994d1f48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b994d1f48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542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b994d1f48d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b994d1f48d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782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b994d1f48d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b994d1f48d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73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b994d1f48d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b994d1f48d_2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070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b994d1f48d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b994d1f48d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381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b994d1f48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b994d1f48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9810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994d1f48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b994d1f48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606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994d1f48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994d1f48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783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994d1f48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b994d1f48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000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b994d1f48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b994d1f48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9800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400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4149000" y="970200"/>
            <a:ext cx="38520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400" b="1"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4149000" y="3380700"/>
            <a:ext cx="3852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4281625" y="2006750"/>
            <a:ext cx="2659800" cy="19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xygen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720000" y="2804438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 idx="2"/>
          </p:nvPr>
        </p:nvSpPr>
        <p:spPr>
          <a:xfrm>
            <a:off x="720000" y="1589526"/>
            <a:ext cx="2336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ubTitle" idx="1"/>
          </p:nvPr>
        </p:nvSpPr>
        <p:spPr>
          <a:xfrm>
            <a:off x="720000" y="3177110"/>
            <a:ext cx="2336400" cy="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 idx="3"/>
          </p:nvPr>
        </p:nvSpPr>
        <p:spPr>
          <a:xfrm>
            <a:off x="3403800" y="2804438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 idx="4"/>
          </p:nvPr>
        </p:nvSpPr>
        <p:spPr>
          <a:xfrm>
            <a:off x="3403800" y="1589526"/>
            <a:ext cx="2336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5"/>
          </p:nvPr>
        </p:nvSpPr>
        <p:spPr>
          <a:xfrm>
            <a:off x="3403800" y="3177110"/>
            <a:ext cx="2336400" cy="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title" idx="6"/>
          </p:nvPr>
        </p:nvSpPr>
        <p:spPr>
          <a:xfrm>
            <a:off x="6087600" y="2804438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 idx="7"/>
          </p:nvPr>
        </p:nvSpPr>
        <p:spPr>
          <a:xfrm>
            <a:off x="6087600" y="1589526"/>
            <a:ext cx="2336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ubTitle" idx="8"/>
          </p:nvPr>
        </p:nvSpPr>
        <p:spPr>
          <a:xfrm>
            <a:off x="6087600" y="3177110"/>
            <a:ext cx="2336400" cy="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2"/>
          </p:nvPr>
        </p:nvSpPr>
        <p:spPr>
          <a:xfrm>
            <a:off x="1811453" y="1479425"/>
            <a:ext cx="2480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1811453" y="1851750"/>
            <a:ext cx="2480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 idx="3"/>
          </p:nvPr>
        </p:nvSpPr>
        <p:spPr>
          <a:xfrm>
            <a:off x="5749500" y="1479425"/>
            <a:ext cx="2480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4"/>
          </p:nvPr>
        </p:nvSpPr>
        <p:spPr>
          <a:xfrm>
            <a:off x="5749500" y="1851752"/>
            <a:ext cx="2480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 idx="5"/>
          </p:nvPr>
        </p:nvSpPr>
        <p:spPr>
          <a:xfrm>
            <a:off x="1811450" y="3091625"/>
            <a:ext cx="2480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6"/>
          </p:nvPr>
        </p:nvSpPr>
        <p:spPr>
          <a:xfrm>
            <a:off x="1811450" y="3463950"/>
            <a:ext cx="2480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title" idx="7"/>
          </p:nvPr>
        </p:nvSpPr>
        <p:spPr>
          <a:xfrm>
            <a:off x="5749500" y="3091623"/>
            <a:ext cx="2480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8"/>
          </p:nvPr>
        </p:nvSpPr>
        <p:spPr>
          <a:xfrm>
            <a:off x="5749500" y="3463950"/>
            <a:ext cx="2480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3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2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800" b="0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Char char="●"/>
              <a:defRPr sz="18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Char char="■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>
            <a:spLocks noGrp="1"/>
          </p:cNvSpPr>
          <p:nvPr>
            <p:ph type="ctrTitle"/>
          </p:nvPr>
        </p:nvSpPr>
        <p:spPr>
          <a:xfrm>
            <a:off x="3293923" y="1363156"/>
            <a:ext cx="4763400" cy="3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2800"/>
              <a:t>MATERIAIS ESCOLARES ADAPTADOS PARA CRIANÇAS COM ATRASO NO DESENVOLVIMENTO E COMORBIDADES MOTORAS QUE ESTÃO NO PROCESSO DE ALFABETIZAÇÃO</a:t>
            </a:r>
            <a:endParaRPr sz="2800"/>
          </a:p>
        </p:txBody>
      </p:sp>
      <p:pic>
        <p:nvPicPr>
          <p:cNvPr id="103" name="Google Shape;1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850" y="0"/>
            <a:ext cx="1271150" cy="127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700" y="3783150"/>
            <a:ext cx="1122225" cy="11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32"/>
          <p:cNvGraphicFramePr/>
          <p:nvPr/>
        </p:nvGraphicFramePr>
        <p:xfrm>
          <a:off x="1476050" y="57520"/>
          <a:ext cx="6191875" cy="370675"/>
        </p:xfrm>
        <a:graphic>
          <a:graphicData uri="http://schemas.openxmlformats.org/drawingml/2006/table">
            <a:tbl>
              <a:tblPr>
                <a:noFill/>
                <a:tableStyleId>{416333AB-E82D-40CE-9217-267685EE77D1}</a:tableStyleId>
              </a:tblPr>
              <a:tblGrid>
                <a:gridCol w="970475"/>
                <a:gridCol w="2691650"/>
                <a:gridCol w="2529750"/>
              </a:tblGrid>
              <a:tr h="370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Get</a:t>
                      </a:r>
                      <a:endParaRPr sz="1300"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24292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/materialstore/material/all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24292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Listar todos os materiais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58" name="Google Shape;158;p3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877"/>
            <a:ext cx="9143999" cy="4496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Google Shape;163;p33"/>
          <p:cNvGraphicFramePr/>
          <p:nvPr/>
        </p:nvGraphicFramePr>
        <p:xfrm>
          <a:off x="1569538" y="57520"/>
          <a:ext cx="6004900" cy="365730"/>
        </p:xfrm>
        <a:graphic>
          <a:graphicData uri="http://schemas.openxmlformats.org/drawingml/2006/table">
            <a:tbl>
              <a:tblPr>
                <a:noFill/>
                <a:tableStyleId>{416333AB-E82D-40CE-9217-267685EE77D1}</a:tableStyleId>
              </a:tblPr>
              <a:tblGrid>
                <a:gridCol w="967625"/>
                <a:gridCol w="2673300"/>
                <a:gridCol w="2363975"/>
              </a:tblGrid>
              <a:tr h="31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Get</a:t>
                      </a:r>
                      <a:endParaRPr sz="1300"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24292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/materialstore/material/:id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24292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Listar material por id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64" name="Google Shape;164;p3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636"/>
            <a:ext cx="9144000" cy="4536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p34"/>
          <p:cNvGraphicFramePr/>
          <p:nvPr/>
        </p:nvGraphicFramePr>
        <p:xfrm>
          <a:off x="738663" y="88275"/>
          <a:ext cx="7361875" cy="365730"/>
        </p:xfrm>
        <a:graphic>
          <a:graphicData uri="http://schemas.openxmlformats.org/drawingml/2006/table">
            <a:tbl>
              <a:tblPr>
                <a:noFill/>
                <a:tableStyleId>{416333AB-E82D-40CE-9217-267685EE77D1}</a:tableStyleId>
              </a:tblPr>
              <a:tblGrid>
                <a:gridCol w="487050"/>
                <a:gridCol w="3012725"/>
                <a:gridCol w="3862100"/>
              </a:tblGrid>
              <a:tr h="324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2429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/materialstore/material/download/:filename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2429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 download do material armazenado na Amazon S3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70" name="Google Shape;170;p3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551"/>
            <a:ext cx="9144000" cy="450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Google Shape;175;p35"/>
          <p:cNvGraphicFramePr/>
          <p:nvPr>
            <p:extLst>
              <p:ext uri="{D42A27DB-BD31-4B8C-83A1-F6EECF244321}">
                <p14:modId xmlns:p14="http://schemas.microsoft.com/office/powerpoint/2010/main" val="1931963484"/>
              </p:ext>
            </p:extLst>
          </p:nvPr>
        </p:nvGraphicFramePr>
        <p:xfrm>
          <a:off x="1070273" y="98537"/>
          <a:ext cx="6731575" cy="362800"/>
        </p:xfrm>
        <a:graphic>
          <a:graphicData uri="http://schemas.openxmlformats.org/drawingml/2006/table">
            <a:tbl>
              <a:tblPr>
                <a:noFill/>
                <a:tableStyleId>{416333AB-E82D-40CE-9217-267685EE77D1}</a:tableStyleId>
              </a:tblPr>
              <a:tblGrid>
                <a:gridCol w="785950"/>
                <a:gridCol w="3036150"/>
                <a:gridCol w="2909475"/>
              </a:tblGrid>
              <a:tr h="36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Delete</a:t>
                      </a:r>
                      <a:endParaRPr sz="1100"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24292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/materialstore/material/delete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24292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Deletar material no </a:t>
                      </a:r>
                      <a:r>
                        <a:rPr lang="pt-BR" sz="1100" dirty="0" err="1">
                          <a:solidFill>
                            <a:srgbClr val="24292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MongoDB</a:t>
                      </a:r>
                      <a:r>
                        <a:rPr lang="pt-BR" sz="1100" dirty="0">
                          <a:solidFill>
                            <a:srgbClr val="24292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e S3</a:t>
                      </a:r>
                      <a:endParaRPr sz="1100"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76" name="Google Shape;176;p3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2209"/>
            <a:ext cx="9144000" cy="4471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Google Shape;181;p36"/>
          <p:cNvGraphicFramePr/>
          <p:nvPr/>
        </p:nvGraphicFramePr>
        <p:xfrm>
          <a:off x="1181000" y="79070"/>
          <a:ext cx="6629600" cy="382325"/>
        </p:xfrm>
        <a:graphic>
          <a:graphicData uri="http://schemas.openxmlformats.org/drawingml/2006/table">
            <a:tbl>
              <a:tblPr>
                <a:noFill/>
                <a:tableStyleId>{416333AB-E82D-40CE-9217-267685EE77D1}</a:tableStyleId>
              </a:tblPr>
              <a:tblGrid>
                <a:gridCol w="605250"/>
                <a:gridCol w="2825475"/>
                <a:gridCol w="3198875"/>
              </a:tblGrid>
              <a:tr h="38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Patch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24292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/materialstore/material/update/:id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24292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Atualizar descrição do material por id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82" name="Google Shape;182;p3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894"/>
            <a:ext cx="9144001" cy="4496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/>
        </p:nvSpPr>
        <p:spPr>
          <a:xfrm>
            <a:off x="542925" y="799225"/>
            <a:ext cx="34893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latin typeface="Source Code Pro"/>
                <a:ea typeface="Source Code Pro"/>
                <a:cs typeface="Source Code Pro"/>
                <a:sym typeface="Source Code Pro"/>
              </a:rPr>
              <a:t>SOBRE O PROJETO</a:t>
            </a:r>
            <a:endParaRPr sz="2800"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" name="Google Shape;110;p24"/>
          <p:cNvSpPr txBox="1"/>
          <p:nvPr/>
        </p:nvSpPr>
        <p:spPr>
          <a:xfrm>
            <a:off x="426000" y="1671775"/>
            <a:ext cx="82920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>
                <a:latin typeface="Source Code Pro"/>
                <a:ea typeface="Source Code Pro"/>
                <a:cs typeface="Source Code Pro"/>
                <a:sym typeface="Source Code Pro"/>
              </a:rPr>
              <a:t>Trata-se de uma aplicação que é destinada para armazenar materiais escolares adaptados para crianças com atraso no desenvolvimento e comorbidades motoras que estão no processo de alfabetização.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111" name="Google Shape;111;p24"/>
          <p:cNvGraphicFramePr/>
          <p:nvPr/>
        </p:nvGraphicFramePr>
        <p:xfrm>
          <a:off x="952500" y="3036950"/>
          <a:ext cx="7239000" cy="1219140"/>
        </p:xfrm>
        <a:graphic>
          <a:graphicData uri="http://schemas.openxmlformats.org/drawingml/2006/table">
            <a:tbl>
              <a:tblPr>
                <a:noFill/>
                <a:tableStyleId>{416333AB-E82D-40CE-9217-267685EE77D1}</a:tableStyleId>
              </a:tblPr>
              <a:tblGrid>
                <a:gridCol w="2321625"/>
                <a:gridCol w="2991250"/>
                <a:gridCol w="19261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Integração</a:t>
                      </a:r>
                      <a:endParaRPr sz="1600"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Documentação</a:t>
                      </a:r>
                      <a:endParaRPr sz="1600"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Deploy</a:t>
                      </a:r>
                      <a:endParaRPr sz="1600"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MongoDB Atlas e Amazon S3</a:t>
                      </a:r>
                      <a:endParaRPr sz="2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Swagger</a:t>
                      </a:r>
                      <a:endParaRPr sz="2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Vercel</a:t>
                      </a:r>
                      <a:endParaRPr sz="2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/>
        </p:nvSpPr>
        <p:spPr>
          <a:xfrm>
            <a:off x="727650" y="996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rgbClr val="1A1A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SOBRE A SOLUÇÃO</a:t>
            </a:r>
            <a:endParaRPr sz="2800" b="1">
              <a:solidFill>
                <a:srgbClr val="1A1A1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117" name="Google Shape;117;p25"/>
          <p:cNvGraphicFramePr/>
          <p:nvPr/>
        </p:nvGraphicFramePr>
        <p:xfrm>
          <a:off x="661675" y="2022580"/>
          <a:ext cx="7820650" cy="2275550"/>
        </p:xfrm>
        <a:graphic>
          <a:graphicData uri="http://schemas.openxmlformats.org/drawingml/2006/table">
            <a:tbl>
              <a:tblPr>
                <a:noFill/>
                <a:tableStyleId>{416333AB-E82D-40CE-9217-267685EE77D1}</a:tableStyleId>
              </a:tblPr>
              <a:tblGrid>
                <a:gridCol w="1528050"/>
                <a:gridCol w="1528050"/>
                <a:gridCol w="1528050"/>
                <a:gridCol w="1968775"/>
                <a:gridCol w="1267725"/>
              </a:tblGrid>
              <a:tr h="568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CRUD</a:t>
                      </a:r>
                      <a:endParaRPr sz="1600"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Arquitetura</a:t>
                      </a:r>
                      <a:endParaRPr sz="1600"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Integração</a:t>
                      </a:r>
                      <a:endParaRPr sz="1600"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Documentação</a:t>
                      </a:r>
                      <a:endParaRPr sz="1600"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Deploy</a:t>
                      </a:r>
                      <a:endParaRPr sz="1600"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48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GET, POST,</a:t>
                      </a:r>
                      <a:endParaRPr sz="2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PATCH e DELETE</a:t>
                      </a:r>
                      <a:endParaRPr sz="2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MVC</a:t>
                      </a:r>
                      <a:endParaRPr sz="2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MongoDB Atlas e Amazon S3</a:t>
                      </a:r>
                      <a:endParaRPr sz="2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Swagger</a:t>
                      </a:r>
                      <a:endParaRPr sz="2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Vercel</a:t>
                      </a:r>
                      <a:endParaRPr sz="2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/>
        </p:nvSpPr>
        <p:spPr>
          <a:xfrm>
            <a:off x="1000225" y="225950"/>
            <a:ext cx="2958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20" b="1">
                <a:solidFill>
                  <a:srgbClr val="1A1A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Funcionalidades</a:t>
            </a:r>
            <a:endParaRPr sz="2420" b="1">
              <a:solidFill>
                <a:srgbClr val="1A1A1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123" name="Google Shape;123;p26"/>
          <p:cNvGraphicFramePr/>
          <p:nvPr/>
        </p:nvGraphicFramePr>
        <p:xfrm>
          <a:off x="1993675" y="923445"/>
          <a:ext cx="5156650" cy="3992580"/>
        </p:xfrm>
        <a:graphic>
          <a:graphicData uri="http://schemas.openxmlformats.org/drawingml/2006/table">
            <a:tbl>
              <a:tblPr>
                <a:noFill/>
                <a:tableStyleId>{416333AB-E82D-40CE-9217-267685EE77D1}</a:tableStyleId>
              </a:tblPr>
              <a:tblGrid>
                <a:gridCol w="1250475"/>
                <a:gridCol w="3906175"/>
              </a:tblGrid>
              <a:tr h="40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Verbo</a:t>
                      </a:r>
                      <a:endParaRPr sz="1600"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Função</a:t>
                      </a:r>
                      <a:endParaRPr sz="1600"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Post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Cadastrar usuária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Post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Realizar login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Delete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Deletar usuária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Post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Adicionar material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Get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Listar todos os materiais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Get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Listar por id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Get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Realizar download do material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Delete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Deletar material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Patch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Atualizar material por id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Google Shape;128;p27"/>
          <p:cNvGraphicFramePr/>
          <p:nvPr/>
        </p:nvGraphicFramePr>
        <p:xfrm>
          <a:off x="1796250" y="87495"/>
          <a:ext cx="5551500" cy="365730"/>
        </p:xfrm>
        <a:graphic>
          <a:graphicData uri="http://schemas.openxmlformats.org/drawingml/2006/table">
            <a:tbl>
              <a:tblPr>
                <a:noFill/>
                <a:tableStyleId>{416333AB-E82D-40CE-9217-267685EE77D1}</a:tableStyleId>
              </a:tblPr>
              <a:tblGrid>
                <a:gridCol w="766000"/>
                <a:gridCol w="2392750"/>
                <a:gridCol w="2392750"/>
              </a:tblGrid>
              <a:tr h="25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Post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24292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/materialstore/user/add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Cadastrar usuária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29" name="Google Shape;129;p27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481"/>
            <a:ext cx="9143999" cy="4538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" name="Google Shape;134;p28"/>
          <p:cNvGraphicFramePr/>
          <p:nvPr/>
        </p:nvGraphicFramePr>
        <p:xfrm>
          <a:off x="1796250" y="65570"/>
          <a:ext cx="5551500" cy="365730"/>
        </p:xfrm>
        <a:graphic>
          <a:graphicData uri="http://schemas.openxmlformats.org/drawingml/2006/table">
            <a:tbl>
              <a:tblPr>
                <a:noFill/>
                <a:tableStyleId>{416333AB-E82D-40CE-9217-267685EE77D1}</a:tableStyleId>
              </a:tblPr>
              <a:tblGrid>
                <a:gridCol w="766000"/>
                <a:gridCol w="2519300"/>
                <a:gridCol w="2266200"/>
              </a:tblGrid>
              <a:tr h="25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Post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24292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/materialstore/user/login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Realizar login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35" name="Google Shape;135;p2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758"/>
            <a:ext cx="9144000" cy="4495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29"/>
          <p:cNvGraphicFramePr/>
          <p:nvPr/>
        </p:nvGraphicFramePr>
        <p:xfrm>
          <a:off x="2020925" y="57520"/>
          <a:ext cx="5551500" cy="365730"/>
        </p:xfrm>
        <a:graphic>
          <a:graphicData uri="http://schemas.openxmlformats.org/drawingml/2006/table">
            <a:tbl>
              <a:tblPr>
                <a:noFill/>
                <a:tableStyleId>{416333AB-E82D-40CE-9217-267685EE77D1}</a:tableStyleId>
              </a:tblPr>
              <a:tblGrid>
                <a:gridCol w="766000"/>
                <a:gridCol w="2519300"/>
                <a:gridCol w="2266200"/>
              </a:tblGrid>
              <a:tr h="25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Delete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24292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/materialstore/user/:id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Deletar usuária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41" name="Google Shape;141;p29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738"/>
            <a:ext cx="9144002" cy="4541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Google Shape;146;p30"/>
          <p:cNvGraphicFramePr/>
          <p:nvPr>
            <p:extLst>
              <p:ext uri="{D42A27DB-BD31-4B8C-83A1-F6EECF244321}">
                <p14:modId xmlns:p14="http://schemas.microsoft.com/office/powerpoint/2010/main" val="3267651551"/>
              </p:ext>
            </p:extLst>
          </p:nvPr>
        </p:nvGraphicFramePr>
        <p:xfrm>
          <a:off x="1481950" y="57145"/>
          <a:ext cx="6154526" cy="372050"/>
        </p:xfrm>
        <a:graphic>
          <a:graphicData uri="http://schemas.openxmlformats.org/drawingml/2006/table">
            <a:tbl>
              <a:tblPr>
                <a:noFill/>
                <a:tableStyleId>{416333AB-E82D-40CE-9217-267685EE77D1}</a:tableStyleId>
              </a:tblPr>
              <a:tblGrid>
                <a:gridCol w="529000"/>
                <a:gridCol w="2523980"/>
                <a:gridCol w="3101546"/>
              </a:tblGrid>
              <a:tr h="372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Post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24292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/materialstore/material/add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Adicionar material no </a:t>
                      </a:r>
                      <a:r>
                        <a:rPr lang="pt-BR" sz="1100" dirty="0" err="1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MongoDB</a:t>
                      </a:r>
                      <a:r>
                        <a:rPr lang="pt-BR" sz="1100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e S3</a:t>
                      </a:r>
                      <a:endParaRPr sz="1100"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1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47" name="Google Shape;147;p3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1642"/>
            <a:ext cx="9144001" cy="4451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inimalist Aesthetic Slideshow by Slidesgo">
  <a:themeElements>
    <a:clrScheme name="Simple Light">
      <a:dk1>
        <a:srgbClr val="6D5B57"/>
      </a:dk1>
      <a:lt1>
        <a:srgbClr val="F2E1D8"/>
      </a:lt1>
      <a:dk2>
        <a:srgbClr val="595959"/>
      </a:dk2>
      <a:lt2>
        <a:srgbClr val="B08980"/>
      </a:lt2>
      <a:accent1>
        <a:srgbClr val="6D5B57"/>
      </a:accent1>
      <a:accent2>
        <a:srgbClr val="F2E1D8"/>
      </a:accent2>
      <a:accent3>
        <a:srgbClr val="595959"/>
      </a:accent3>
      <a:accent4>
        <a:srgbClr val="B08980"/>
      </a:accent4>
      <a:accent5>
        <a:srgbClr val="F2E1D8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Apresentação na tela (16:9)</PresentationFormat>
  <Paragraphs>69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23" baseType="lpstr">
      <vt:lpstr>Oxygen Light</vt:lpstr>
      <vt:lpstr>Calibri</vt:lpstr>
      <vt:lpstr>Oxygen</vt:lpstr>
      <vt:lpstr>Poiret One</vt:lpstr>
      <vt:lpstr>Source Code Pro</vt:lpstr>
      <vt:lpstr>Bebas Neue</vt:lpstr>
      <vt:lpstr>Arial</vt:lpstr>
      <vt:lpstr>Simple Light</vt:lpstr>
      <vt:lpstr>Minimalist Aesthetic Slideshow by Slidesgo</vt:lpstr>
      <vt:lpstr>MATERIAIS ESCOLARES ADAPTADOS PARA CRIANÇAS COM ATRASO NO DESENVOLVIMENTO E COMORBIDADES MOTORAS QUE ESTÃO NO PROCESSO DE ALFABETIZAÇÃO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MATERIAIS ESCOLARES ADAPTADOS PARA CRIANÇAS COM ATRASO NO DESENVOLVIMENTO E COMORBIDADES MOTORAS QUE ESTÃO NO PROCESSO DE ALFABETIZAÇÃO</dc:title>
  <cp:lastModifiedBy>Tayane Pereira Ramos</cp:lastModifiedBy>
  <cp:revision>1</cp:revision>
  <dcterms:modified xsi:type="dcterms:W3CDTF">2022-12-14T23:50:26Z</dcterms:modified>
</cp:coreProperties>
</file>