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p15:clr>
            <a:srgbClr val="A4A3A4"/>
          </p15:clr>
        </p15:guide>
        <p15:guide id="2" orient="horz" pos="6048">
          <p15:clr>
            <a:srgbClr val="A4A3A4"/>
          </p15:clr>
        </p15:guide>
        <p15:guide id="3" orient="horz" pos="3168">
          <p15:clr>
            <a:srgbClr val="A4A3A4"/>
          </p15:clr>
        </p15:guide>
        <p15:guide id="4" pos="288">
          <p15:clr>
            <a:srgbClr val="A4A3A4"/>
          </p15:clr>
        </p15:guide>
        <p15:guide id="5" pos="4608">
          <p15:clr>
            <a:srgbClr val="A4A3A4"/>
          </p15:clr>
        </p15:guide>
        <p15:guide id="6"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877"/>
    <a:srgbClr val="5356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52" autoAdjust="0"/>
    <p:restoredTop sz="94708"/>
  </p:normalViewPr>
  <p:slideViewPr>
    <p:cSldViewPr snapToGrid="0" snapToObjects="1" showGuides="1">
      <p:cViewPr varScale="1">
        <p:scale>
          <a:sx n="74" d="100"/>
          <a:sy n="74" d="100"/>
        </p:scale>
        <p:origin x="3462" y="78"/>
      </p:cViewPr>
      <p:guideLst>
        <p:guide orient="horz" pos="288"/>
        <p:guide orient="horz" pos="6048"/>
        <p:guide orient="horz" pos="3168"/>
        <p:guide pos="288"/>
        <p:guide pos="4608"/>
        <p:guide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handoutMaster" Target="handoutMasters/handoutMaster1.xml"/><Relationship Id="rId9"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1275BA-E4AC-BF47-9AC0-608F5129B1FD}" type="datetimeFigureOut">
              <a:t>6/29/2022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9AF76E-6335-DB48-91AC-888AA08A9D6B}" type="slidenum">
              <a:t>‹#›</a:t>
            </a:fld>
            <a:endParaRPr lang="en-US"/>
          </a:p>
        </p:txBody>
      </p:sp>
    </p:spTree>
    <p:extLst>
      <p:ext uri="{BB962C8B-B14F-4D97-AF65-F5344CB8AC3E}">
        <p14:creationId xmlns:p14="http://schemas.microsoft.com/office/powerpoint/2010/main" val="2963686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B4B28-6F9F-1847-92F9-C9A1A82F60C5}" type="datetimeFigureOut">
              <a:t>6/29/2022</a:t>
            </a:fld>
            <a:endParaRPr lang="en-US"/>
          </a:p>
        </p:txBody>
      </p:sp>
      <p:sp>
        <p:nvSpPr>
          <p:cNvPr id="4" name="Slide Image Placeholder 3"/>
          <p:cNvSpPr>
            <a:spLocks noGrp="1" noRot="1" noChangeAspect="1"/>
          </p:cNvSpPr>
          <p:nvPr>
            <p:ph type="sldImg" idx="2"/>
          </p:nvPr>
        </p:nvSpPr>
        <p:spPr>
          <a:xfrm>
            <a:off x="2103438" y="685800"/>
            <a:ext cx="2651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E4059A-92CE-0740-BD30-A6EADD4AD735}" type="slidenum">
              <a:t>‹#›</a:t>
            </a:fld>
            <a:endParaRPr lang="en-US"/>
          </a:p>
        </p:txBody>
      </p:sp>
    </p:spTree>
    <p:extLst>
      <p:ext uri="{BB962C8B-B14F-4D97-AF65-F5344CB8AC3E}">
        <p14:creationId xmlns:p14="http://schemas.microsoft.com/office/powerpoint/2010/main" val="107832644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600200"/>
            <a:ext cx="6858000" cy="914394"/>
          </a:xfrm>
          <a:prstGeom prst="rect">
            <a:avLst/>
          </a:prstGeom>
        </p:spPr>
        <p:txBody>
          <a:bodyPr lIns="0" tIns="0" rIns="0" bIns="0"/>
          <a:lstStyle>
            <a:lvl1pPr algn="l">
              <a:lnSpc>
                <a:spcPts val="3400"/>
              </a:lnSpc>
              <a:defRPr sz="3400" b="0" i="0" baseline="0">
                <a:solidFill>
                  <a:schemeClr val="tx2"/>
                </a:solidFill>
                <a:latin typeface="Calibri Light"/>
                <a:cs typeface="Calibri Light"/>
              </a:defRPr>
            </a:lvl1pPr>
          </a:lstStyle>
          <a:p>
            <a:r>
              <a:rPr lang="en-US" dirty="0"/>
              <a:t>Insert Flier Headline Here.</a:t>
            </a:r>
          </a:p>
        </p:txBody>
      </p:sp>
      <p:sp>
        <p:nvSpPr>
          <p:cNvPr id="3" name="Subtitle 2"/>
          <p:cNvSpPr>
            <a:spLocks noGrp="1"/>
          </p:cNvSpPr>
          <p:nvPr>
            <p:ph type="subTitle" idx="1" hasCustomPrompt="1"/>
          </p:nvPr>
        </p:nvSpPr>
        <p:spPr>
          <a:xfrm>
            <a:off x="457200" y="2743200"/>
            <a:ext cx="6858000" cy="490337"/>
          </a:xfrm>
          <a:prstGeom prst="rect">
            <a:avLst/>
          </a:prstGeom>
        </p:spPr>
        <p:txBody>
          <a:bodyPr lIns="0" tIns="0" rIns="0" bIns="0"/>
          <a:lstStyle>
            <a:lvl1pPr marL="0" indent="0" algn="l">
              <a:lnSpc>
                <a:spcPts val="1600"/>
              </a:lnSpc>
              <a:spcBef>
                <a:spcPts val="0"/>
              </a:spcBef>
              <a:buNone/>
              <a:defRPr sz="1400" b="0" i="0" baseline="0">
                <a:solidFill>
                  <a:srgbClr val="53565A"/>
                </a:solidFill>
                <a:latin typeface="Calibri Light"/>
                <a:cs typeface="Calibr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 AND CLICK TO EDIT MASTER SUBTITLE.</a:t>
            </a:r>
          </a:p>
        </p:txBody>
      </p:sp>
      <p:sp>
        <p:nvSpPr>
          <p:cNvPr id="6" name="Slide Number Placeholder 5"/>
          <p:cNvSpPr>
            <a:spLocks noGrp="1"/>
          </p:cNvSpPr>
          <p:nvPr>
            <p:ph type="sldNum" sz="quarter" idx="12"/>
          </p:nvPr>
        </p:nvSpPr>
        <p:spPr/>
        <p:txBody>
          <a:bodyPr/>
          <a:lstStyle/>
          <a:p>
            <a:fld id="{24114431-9870-D74D-AAFB-3CACD9A18B41}" type="slidenum">
              <a:t>‹#›</a:t>
            </a:fld>
            <a:endParaRPr lang="en-US"/>
          </a:p>
        </p:txBody>
      </p:sp>
      <p:sp>
        <p:nvSpPr>
          <p:cNvPr id="9" name="Text Placeholder 8"/>
          <p:cNvSpPr>
            <a:spLocks noGrp="1"/>
          </p:cNvSpPr>
          <p:nvPr>
            <p:ph type="body" sz="quarter" idx="13" hasCustomPrompt="1"/>
          </p:nvPr>
        </p:nvSpPr>
        <p:spPr>
          <a:xfrm>
            <a:off x="466969" y="467127"/>
            <a:ext cx="3429000" cy="587375"/>
          </a:xfrm>
          <a:prstGeom prst="rect">
            <a:avLst/>
          </a:prstGeom>
        </p:spPr>
        <p:txBody>
          <a:bodyPr vert="horz" lIns="0" tIns="0" rIns="0" bIns="0"/>
          <a:lstStyle>
            <a:lvl1pPr marL="0" indent="0">
              <a:lnSpc>
                <a:spcPts val="1400"/>
              </a:lnSpc>
              <a:spcBef>
                <a:spcPts val="0"/>
              </a:spcBef>
              <a:buNone/>
              <a:defRPr sz="1100" b="0" i="0">
                <a:latin typeface="Calibri"/>
                <a:cs typeface="Calibri"/>
              </a:defRPr>
            </a:lvl1pPr>
            <a:lvl2pPr marL="457200" indent="0">
              <a:lnSpc>
                <a:spcPts val="1400"/>
              </a:lnSpc>
              <a:spcBef>
                <a:spcPts val="0"/>
              </a:spcBef>
              <a:buNone/>
              <a:defRPr sz="1100" b="0" i="0">
                <a:latin typeface="Calibri"/>
                <a:cs typeface="Calibri"/>
              </a:defRPr>
            </a:lvl2pPr>
            <a:lvl3pPr marL="914400" indent="0">
              <a:lnSpc>
                <a:spcPts val="1400"/>
              </a:lnSpc>
              <a:spcBef>
                <a:spcPts val="0"/>
              </a:spcBef>
              <a:buNone/>
              <a:defRPr sz="1100" b="0" i="0">
                <a:latin typeface="Calibri"/>
                <a:cs typeface="Calibri"/>
              </a:defRPr>
            </a:lvl3pPr>
            <a:lvl4pPr marL="1371600" indent="0">
              <a:lnSpc>
                <a:spcPts val="1400"/>
              </a:lnSpc>
              <a:spcBef>
                <a:spcPts val="0"/>
              </a:spcBef>
              <a:buNone/>
              <a:defRPr sz="1100" b="0" i="0">
                <a:latin typeface="Calibri"/>
                <a:cs typeface="Calibri"/>
              </a:defRPr>
            </a:lvl4pPr>
            <a:lvl5pPr marL="1828800" indent="0">
              <a:lnSpc>
                <a:spcPts val="1400"/>
              </a:lnSpc>
              <a:spcBef>
                <a:spcPts val="0"/>
              </a:spcBef>
              <a:buNone/>
              <a:defRPr sz="1100" b="0" i="0">
                <a:latin typeface="Calibri"/>
                <a:cs typeface="Calibri"/>
              </a:defRPr>
            </a:lvl5pPr>
          </a:lstStyle>
          <a:p>
            <a:pPr lvl="0"/>
            <a:r>
              <a:rPr lang="en-US"/>
              <a:t>NAME OF DEPARTMENT, DIVISION,</a:t>
            </a:r>
            <a:br>
              <a:rPr lang="en-US"/>
            </a:br>
            <a:r>
              <a:rPr lang="en-US"/>
              <a:t>PROGRAM, RESEARCH LAB, SERVICE LINE</a:t>
            </a:r>
          </a:p>
        </p:txBody>
      </p:sp>
      <p:sp>
        <p:nvSpPr>
          <p:cNvPr id="13" name="Text Placeholder 12"/>
          <p:cNvSpPr>
            <a:spLocks noGrp="1"/>
          </p:cNvSpPr>
          <p:nvPr>
            <p:ph type="body" sz="quarter" idx="15" hasCustomPrompt="1"/>
          </p:nvPr>
        </p:nvSpPr>
        <p:spPr>
          <a:xfrm>
            <a:off x="466969" y="3200400"/>
            <a:ext cx="6858000" cy="1159175"/>
          </a:xfrm>
          <a:prstGeom prst="rect">
            <a:avLst/>
          </a:prstGeom>
        </p:spPr>
        <p:txBody>
          <a:bodyPr vert="horz" lIns="0" tIns="0" rIns="0" bIns="0"/>
          <a:lstStyle>
            <a:lvl1pPr marL="0" indent="0">
              <a:lnSpc>
                <a:spcPts val="2000"/>
              </a:lnSpc>
              <a:spcBef>
                <a:spcPts val="0"/>
              </a:spcBef>
              <a:buNone/>
              <a:defRPr sz="1400" b="0" i="0">
                <a:latin typeface="Calibri Light"/>
                <a:cs typeface="Calibri Light"/>
              </a:defRPr>
            </a:lvl1pPr>
            <a:lvl2pPr marL="457200" indent="0">
              <a:buNone/>
              <a:defRPr sz="1400" b="0" i="0">
                <a:latin typeface="Calibri Light"/>
                <a:cs typeface="Calibri Light"/>
              </a:defRPr>
            </a:lvl2pPr>
            <a:lvl3pPr marL="914400" indent="0">
              <a:buNone/>
              <a:defRPr sz="1400" b="0" i="0">
                <a:latin typeface="Calibri Light"/>
                <a:cs typeface="Calibri Light"/>
              </a:defRPr>
            </a:lvl3pPr>
            <a:lvl4pPr marL="1371600" indent="0">
              <a:buNone/>
              <a:defRPr sz="1400" b="0" i="0">
                <a:latin typeface="Calibri Light"/>
                <a:cs typeface="Calibri Light"/>
              </a:defRPr>
            </a:lvl4pPr>
            <a:lvl5pPr marL="1828800" indent="0">
              <a:buNone/>
              <a:defRPr sz="1400" b="0" i="0">
                <a:latin typeface="Calibri Light"/>
                <a:cs typeface="Calibri Light"/>
              </a:defRPr>
            </a:lvl5pPr>
          </a:lstStyle>
          <a:p>
            <a:pPr lvl="0"/>
            <a:r>
              <a:rPr lang="en-US"/>
              <a:t>Tibus rero evelecate incimi, qui aut faceris quamet voloreruptat am quaepe mil in pratiaes venihitis es sus, ullatem. Nem endi repedit re volorepuda id quam, eum fugit perum unt prat. Itatis sunt fugit, consequia quossum faccae rescian dusdanimin consecus as apid eatur? Musanisimi, ommo ipic te lat ipsumet officiis moloreiciet, cones volore ad.</a:t>
            </a:r>
          </a:p>
        </p:txBody>
      </p:sp>
      <p:pic>
        <p:nvPicPr>
          <p:cNvPr id="14" name="Picture 13" descr="CHLA Butterfly Logo®_No Taglin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74353" y="309058"/>
            <a:ext cx="1440127" cy="566928"/>
          </a:xfrm>
          <a:prstGeom prst="rect">
            <a:avLst/>
          </a:prstGeom>
        </p:spPr>
      </p:pic>
      <p:sp>
        <p:nvSpPr>
          <p:cNvPr id="10" name="Picture Placeholder 10"/>
          <p:cNvSpPr>
            <a:spLocks noGrp="1"/>
          </p:cNvSpPr>
          <p:nvPr>
            <p:ph type="pic" sz="quarter" idx="14"/>
          </p:nvPr>
        </p:nvSpPr>
        <p:spPr>
          <a:xfrm>
            <a:off x="3895969" y="6361724"/>
            <a:ext cx="3419231" cy="1143000"/>
          </a:xfrm>
          <a:prstGeom prst="rect">
            <a:avLst/>
          </a:prstGeom>
          <a:solidFill>
            <a:schemeClr val="bg1">
              <a:lumMod val="50000"/>
            </a:schemeClr>
          </a:solidFill>
        </p:spPr>
        <p:txBody>
          <a:bodyPr vert="horz"/>
          <a:lstStyle>
            <a:lvl1pPr marL="0" indent="0" algn="ctr">
              <a:buNone/>
              <a:defRPr sz="1800" b="0" i="0">
                <a:latin typeface="Calibri"/>
                <a:cs typeface="Calibri"/>
              </a:defRPr>
            </a:lvl1pPr>
          </a:lstStyle>
          <a:p>
            <a:endParaRPr lang="en-US"/>
          </a:p>
          <a:p>
            <a:endParaRPr lang="en-US"/>
          </a:p>
        </p:txBody>
      </p:sp>
    </p:spTree>
    <p:extLst>
      <p:ext uri="{BB962C8B-B14F-4D97-AF65-F5344CB8AC3E}">
        <p14:creationId xmlns:p14="http://schemas.microsoft.com/office/powerpoint/2010/main" val="53763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4114431-9870-D74D-AAFB-3CACD9A18B41}" type="slidenum">
              <a:t>‹#›</a:t>
            </a:fld>
            <a:endParaRPr lang="en-US"/>
          </a:p>
        </p:txBody>
      </p:sp>
      <p:sp>
        <p:nvSpPr>
          <p:cNvPr id="7" name="Subtitle 2"/>
          <p:cNvSpPr>
            <a:spLocks noGrp="1"/>
          </p:cNvSpPr>
          <p:nvPr>
            <p:ph type="subTitle" idx="1" hasCustomPrompt="1"/>
          </p:nvPr>
        </p:nvSpPr>
        <p:spPr>
          <a:xfrm>
            <a:off x="457200" y="465082"/>
            <a:ext cx="6858000" cy="362320"/>
          </a:xfrm>
          <a:prstGeom prst="rect">
            <a:avLst/>
          </a:prstGeom>
        </p:spPr>
        <p:txBody>
          <a:bodyPr lIns="0" tIns="0" rIns="0" bIns="0"/>
          <a:lstStyle>
            <a:lvl1pPr marL="0" indent="0" algn="l">
              <a:lnSpc>
                <a:spcPts val="1600"/>
              </a:lnSpc>
              <a:spcBef>
                <a:spcPts val="0"/>
              </a:spcBef>
              <a:buNone/>
              <a:defRPr sz="1400" b="0" i="0" baseline="0">
                <a:solidFill>
                  <a:srgbClr val="53565A"/>
                </a:solidFill>
                <a:latin typeface="Calibri Light"/>
                <a:cs typeface="Calibr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0" name="Picture Placeholder 10"/>
          <p:cNvSpPr>
            <a:spLocks noGrp="1"/>
          </p:cNvSpPr>
          <p:nvPr>
            <p:ph type="pic" sz="quarter" idx="14"/>
          </p:nvPr>
        </p:nvSpPr>
        <p:spPr>
          <a:xfrm>
            <a:off x="4064000" y="5029200"/>
            <a:ext cx="3251200" cy="2167128"/>
          </a:xfrm>
          <a:prstGeom prst="rect">
            <a:avLst/>
          </a:prstGeom>
          <a:solidFill>
            <a:schemeClr val="bg1">
              <a:lumMod val="50000"/>
            </a:schemeClr>
          </a:solidFill>
        </p:spPr>
        <p:txBody>
          <a:bodyPr vert="horz"/>
          <a:lstStyle>
            <a:lvl1pPr marL="0" indent="0" algn="ctr">
              <a:buNone/>
              <a:defRPr sz="1800" b="0" i="0">
                <a:latin typeface="Calibri"/>
                <a:cs typeface="Calibri"/>
              </a:defRPr>
            </a:lvl1pPr>
          </a:lstStyle>
          <a:p>
            <a:endParaRPr lang="en-US"/>
          </a:p>
        </p:txBody>
      </p:sp>
      <p:sp>
        <p:nvSpPr>
          <p:cNvPr id="12" name="Text Placeholder 11"/>
          <p:cNvSpPr>
            <a:spLocks noGrp="1"/>
          </p:cNvSpPr>
          <p:nvPr>
            <p:ph type="body" sz="quarter" idx="15" hasCustomPrompt="1"/>
          </p:nvPr>
        </p:nvSpPr>
        <p:spPr>
          <a:xfrm>
            <a:off x="4064000" y="7204275"/>
            <a:ext cx="3251200" cy="394580"/>
          </a:xfrm>
          <a:prstGeom prst="rect">
            <a:avLst/>
          </a:prstGeom>
        </p:spPr>
        <p:txBody>
          <a:bodyPr vert="horz" lIns="0" tIns="45720" rIns="0" bIns="0" anchor="t" anchorCtr="0"/>
          <a:lstStyle>
            <a:lvl1pPr marL="0" indent="0">
              <a:lnSpc>
                <a:spcPts val="1300"/>
              </a:lnSpc>
              <a:spcBef>
                <a:spcPts val="0"/>
              </a:spcBef>
              <a:buNone/>
              <a:defRPr sz="1100" b="0" i="1" baseline="0">
                <a:solidFill>
                  <a:srgbClr val="53565A"/>
                </a:solidFill>
                <a:latin typeface="Calibri"/>
                <a:cs typeface="Calibri"/>
              </a:defRPr>
            </a:lvl1pPr>
            <a:lvl2pPr marL="457200" indent="0">
              <a:lnSpc>
                <a:spcPts val="1300"/>
              </a:lnSpc>
              <a:spcBef>
                <a:spcPts val="0"/>
              </a:spcBef>
              <a:buNone/>
              <a:defRPr sz="1100" b="0" i="1">
                <a:latin typeface="Calibri"/>
                <a:cs typeface="Calibri"/>
              </a:defRPr>
            </a:lvl2pPr>
            <a:lvl3pPr marL="914400" indent="0">
              <a:lnSpc>
                <a:spcPts val="1300"/>
              </a:lnSpc>
              <a:spcBef>
                <a:spcPts val="0"/>
              </a:spcBef>
              <a:buNone/>
              <a:defRPr sz="1100" b="0" i="1">
                <a:latin typeface="Calibri"/>
                <a:cs typeface="Calibri"/>
              </a:defRPr>
            </a:lvl3pPr>
            <a:lvl4pPr marL="1371600" indent="0">
              <a:lnSpc>
                <a:spcPts val="1300"/>
              </a:lnSpc>
              <a:spcBef>
                <a:spcPts val="0"/>
              </a:spcBef>
              <a:buNone/>
              <a:defRPr sz="1100" b="0" i="1">
                <a:latin typeface="Calibri"/>
                <a:cs typeface="Calibri"/>
              </a:defRPr>
            </a:lvl4pPr>
            <a:lvl5pPr marL="1828800" indent="0">
              <a:lnSpc>
                <a:spcPts val="1300"/>
              </a:lnSpc>
              <a:spcBef>
                <a:spcPts val="0"/>
              </a:spcBef>
              <a:buNone/>
              <a:defRPr sz="1100" b="0" i="1">
                <a:latin typeface="Calibri"/>
                <a:cs typeface="Calibri"/>
              </a:defRPr>
            </a:lvl5pPr>
          </a:lstStyle>
          <a:p>
            <a:pPr lvl="0"/>
            <a:r>
              <a:rPr lang="en-US"/>
              <a:t>Click to add a caption.</a:t>
            </a:r>
          </a:p>
        </p:txBody>
      </p:sp>
      <p:sp>
        <p:nvSpPr>
          <p:cNvPr id="8" name="Picture Placeholder 10"/>
          <p:cNvSpPr>
            <a:spLocks noGrp="1"/>
          </p:cNvSpPr>
          <p:nvPr>
            <p:ph type="pic" sz="quarter" idx="16"/>
          </p:nvPr>
        </p:nvSpPr>
        <p:spPr>
          <a:xfrm>
            <a:off x="461264" y="5029200"/>
            <a:ext cx="3251200" cy="2167128"/>
          </a:xfrm>
          <a:prstGeom prst="rect">
            <a:avLst/>
          </a:prstGeom>
          <a:solidFill>
            <a:schemeClr val="bg1">
              <a:lumMod val="50000"/>
            </a:schemeClr>
          </a:solidFill>
        </p:spPr>
        <p:txBody>
          <a:bodyPr vert="horz"/>
          <a:lstStyle>
            <a:lvl1pPr marL="0" indent="0" algn="ctr">
              <a:buNone/>
              <a:defRPr sz="1800" b="0" i="0">
                <a:latin typeface="Calibri"/>
                <a:cs typeface="Calibri"/>
              </a:defRPr>
            </a:lvl1pPr>
          </a:lstStyle>
          <a:p>
            <a:endParaRPr lang="en-US"/>
          </a:p>
        </p:txBody>
      </p:sp>
      <p:sp>
        <p:nvSpPr>
          <p:cNvPr id="9" name="Text Placeholder 11"/>
          <p:cNvSpPr>
            <a:spLocks noGrp="1"/>
          </p:cNvSpPr>
          <p:nvPr>
            <p:ph type="body" sz="quarter" idx="17" hasCustomPrompt="1"/>
          </p:nvPr>
        </p:nvSpPr>
        <p:spPr>
          <a:xfrm>
            <a:off x="461264" y="7204275"/>
            <a:ext cx="3251200" cy="394580"/>
          </a:xfrm>
          <a:prstGeom prst="rect">
            <a:avLst/>
          </a:prstGeom>
        </p:spPr>
        <p:txBody>
          <a:bodyPr vert="horz" lIns="0" tIns="45720" rIns="0" bIns="0" anchor="t" anchorCtr="0"/>
          <a:lstStyle>
            <a:lvl1pPr marL="0" indent="0">
              <a:lnSpc>
                <a:spcPts val="1300"/>
              </a:lnSpc>
              <a:spcBef>
                <a:spcPts val="0"/>
              </a:spcBef>
              <a:buNone/>
              <a:defRPr sz="1100" b="0" i="1" baseline="0">
                <a:solidFill>
                  <a:srgbClr val="53565A"/>
                </a:solidFill>
                <a:latin typeface="Calibri"/>
                <a:cs typeface="Calibri"/>
              </a:defRPr>
            </a:lvl1pPr>
            <a:lvl2pPr marL="457200" indent="0">
              <a:lnSpc>
                <a:spcPts val="1300"/>
              </a:lnSpc>
              <a:spcBef>
                <a:spcPts val="0"/>
              </a:spcBef>
              <a:buNone/>
              <a:defRPr sz="1100" b="0" i="1">
                <a:latin typeface="Calibri"/>
                <a:cs typeface="Calibri"/>
              </a:defRPr>
            </a:lvl2pPr>
            <a:lvl3pPr marL="914400" indent="0">
              <a:lnSpc>
                <a:spcPts val="1300"/>
              </a:lnSpc>
              <a:spcBef>
                <a:spcPts val="0"/>
              </a:spcBef>
              <a:buNone/>
              <a:defRPr sz="1100" b="0" i="1">
                <a:latin typeface="Calibri"/>
                <a:cs typeface="Calibri"/>
              </a:defRPr>
            </a:lvl3pPr>
            <a:lvl4pPr marL="1371600" indent="0">
              <a:lnSpc>
                <a:spcPts val="1300"/>
              </a:lnSpc>
              <a:spcBef>
                <a:spcPts val="0"/>
              </a:spcBef>
              <a:buNone/>
              <a:defRPr sz="1100" b="0" i="1">
                <a:latin typeface="Calibri"/>
                <a:cs typeface="Calibri"/>
              </a:defRPr>
            </a:lvl4pPr>
            <a:lvl5pPr marL="1828800" indent="0">
              <a:lnSpc>
                <a:spcPts val="1300"/>
              </a:lnSpc>
              <a:spcBef>
                <a:spcPts val="0"/>
              </a:spcBef>
              <a:buNone/>
              <a:defRPr sz="1100" b="0" i="1">
                <a:latin typeface="Calibri"/>
                <a:cs typeface="Calibri"/>
              </a:defRPr>
            </a:lvl5pPr>
          </a:lstStyle>
          <a:p>
            <a:pPr lvl="0"/>
            <a:r>
              <a:rPr lang="en-US"/>
              <a:t>Click to add a caption.</a:t>
            </a:r>
          </a:p>
        </p:txBody>
      </p:sp>
    </p:spTree>
    <p:extLst>
      <p:ext uri="{BB962C8B-B14F-4D97-AF65-F5344CB8AC3E}">
        <p14:creationId xmlns:p14="http://schemas.microsoft.com/office/powerpoint/2010/main" val="2771114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6848016" y="9283571"/>
            <a:ext cx="555302" cy="535517"/>
          </a:xfrm>
          <a:prstGeom prst="rect">
            <a:avLst/>
          </a:prstGeom>
        </p:spPr>
        <p:txBody>
          <a:bodyPr vert="horz" lIns="91440" tIns="45720" rIns="91440" bIns="45720" rtlCol="0" anchor="ctr"/>
          <a:lstStyle>
            <a:lvl1pPr algn="r">
              <a:defRPr sz="1100" b="0" i="0">
                <a:solidFill>
                  <a:schemeClr val="tx1"/>
                </a:solidFill>
                <a:latin typeface="Calibri"/>
                <a:cs typeface="Calibri"/>
              </a:defRPr>
            </a:lvl1pPr>
          </a:lstStyle>
          <a:p>
            <a:fld id="{24114431-9870-D74D-AAFB-3CACD9A18B41}" type="slidenum">
              <a:rPr lang="en-US"/>
              <a:pPr/>
              <a:t>‹#›</a:t>
            </a:fld>
            <a:endParaRPr lang="en-US"/>
          </a:p>
        </p:txBody>
      </p:sp>
    </p:spTree>
    <p:extLst>
      <p:ext uri="{BB962C8B-B14F-4D97-AF65-F5344CB8AC3E}">
        <p14:creationId xmlns:p14="http://schemas.microsoft.com/office/powerpoint/2010/main" val="1324990907"/>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infectionpreventioncontrol@chla.usc.ed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592"/>
            <a:ext cx="6858000" cy="914394"/>
          </a:xfrm>
        </p:spPr>
        <p:txBody>
          <a:bodyPr/>
          <a:lstStyle/>
          <a:p>
            <a:r>
              <a:rPr lang="en-US" sz="2800" dirty="0"/>
              <a:t>IC-308.1 Care of the Patient with Lice</a:t>
            </a:r>
          </a:p>
        </p:txBody>
      </p:sp>
      <p:sp>
        <p:nvSpPr>
          <p:cNvPr id="3" name="Subtitle 2"/>
          <p:cNvSpPr>
            <a:spLocks noGrp="1"/>
          </p:cNvSpPr>
          <p:nvPr>
            <p:ph type="subTitle" idx="1"/>
          </p:nvPr>
        </p:nvSpPr>
        <p:spPr>
          <a:xfrm>
            <a:off x="457200" y="897621"/>
            <a:ext cx="6858000" cy="490337"/>
          </a:xfrm>
        </p:spPr>
        <p:txBody>
          <a:bodyPr/>
          <a:lstStyle/>
          <a:p>
            <a:r>
              <a:rPr lang="x-none" sz="1200" b="1" dirty="0">
                <a:solidFill>
                  <a:srgbClr val="000000"/>
                </a:solidFill>
                <a:effectLst/>
                <a:latin typeface="+mn-lt"/>
                <a:ea typeface="Calibri" panose="020F0502020204030204" pitchFamily="34" charset="0"/>
              </a:rPr>
              <a:t>LICE</a:t>
            </a:r>
            <a:r>
              <a:rPr lang="x-none" sz="1200" dirty="0">
                <a:solidFill>
                  <a:srgbClr val="000000"/>
                </a:solidFill>
                <a:effectLst/>
                <a:latin typeface="+mn-lt"/>
                <a:ea typeface="Calibri" panose="020F0502020204030204" pitchFamily="34" charset="0"/>
              </a:rPr>
              <a:t> are spread by both direct skin contact and indirect contact with the patient’s belongings (clothes, bed linens, comb, etc.). Lice </a:t>
            </a:r>
            <a:r>
              <a:rPr lang="x-none" sz="1200" b="1" u="sng" dirty="0">
                <a:solidFill>
                  <a:srgbClr val="000000"/>
                </a:solidFill>
                <a:effectLst/>
                <a:latin typeface="+mn-lt"/>
                <a:ea typeface="Calibri" panose="020F0502020204030204" pitchFamily="34" charset="0"/>
              </a:rPr>
              <a:t>do not</a:t>
            </a:r>
            <a:r>
              <a:rPr lang="x-none" sz="1200" dirty="0">
                <a:solidFill>
                  <a:srgbClr val="000000"/>
                </a:solidFill>
                <a:effectLst/>
                <a:latin typeface="+mn-lt"/>
                <a:ea typeface="Calibri" panose="020F0502020204030204" pitchFamily="34" charset="0"/>
              </a:rPr>
              <a:t> jump or fly. Head lice feed on human blood several times a day and live close to the human scalp.  Head lice are not known to spread disease. </a:t>
            </a:r>
            <a:endParaRPr lang="en-US" sz="1200" dirty="0">
              <a:solidFill>
                <a:srgbClr val="000000"/>
              </a:solidFill>
              <a:effectLst/>
              <a:latin typeface="+mn-lt"/>
              <a:ea typeface="Calibri" panose="020F0502020204030204" pitchFamily="34" charset="0"/>
            </a:endParaRPr>
          </a:p>
          <a:p>
            <a:endParaRPr lang="en-US" sz="1200" dirty="0"/>
          </a:p>
        </p:txBody>
      </p:sp>
      <p:sp>
        <p:nvSpPr>
          <p:cNvPr id="15" name="Slide Number Placeholder 14"/>
          <p:cNvSpPr>
            <a:spLocks noGrp="1"/>
          </p:cNvSpPr>
          <p:nvPr>
            <p:ph type="sldNum" sz="quarter" idx="12"/>
          </p:nvPr>
        </p:nvSpPr>
        <p:spPr>
          <a:xfrm>
            <a:off x="6848016" y="9154784"/>
            <a:ext cx="555302" cy="535517"/>
          </a:xfrm>
        </p:spPr>
        <p:txBody>
          <a:bodyPr/>
          <a:lstStyle/>
          <a:p>
            <a:fld id="{24114431-9870-D74D-AAFB-3CACD9A18B41}" type="slidenum">
              <a:rPr/>
              <a:t>1</a:t>
            </a:fld>
            <a:endParaRPr lang="en-US"/>
          </a:p>
        </p:txBody>
      </p:sp>
      <p:sp>
        <p:nvSpPr>
          <p:cNvPr id="6" name="Text Placeholder 5"/>
          <p:cNvSpPr>
            <a:spLocks noGrp="1"/>
          </p:cNvSpPr>
          <p:nvPr>
            <p:ph type="body" sz="quarter" idx="15"/>
          </p:nvPr>
        </p:nvSpPr>
        <p:spPr>
          <a:xfrm>
            <a:off x="457200" y="1467052"/>
            <a:ext cx="6858000" cy="7088914"/>
          </a:xfrm>
        </p:spPr>
        <p:txBody>
          <a:bodyPr/>
          <a:lstStyle/>
          <a:p>
            <a:pPr marL="0" marR="0">
              <a:lnSpc>
                <a:spcPct val="100000"/>
              </a:lnSpc>
              <a:spcBef>
                <a:spcPts val="430"/>
              </a:spcBef>
              <a:spcAft>
                <a:spcPts val="0"/>
              </a:spcAft>
              <a:tabLst>
                <a:tab pos="228600" algn="l"/>
              </a:tabLst>
            </a:pPr>
            <a:endParaRPr lang="en-US" sz="1200" dirty="0">
              <a:solidFill>
                <a:srgbClr val="000000"/>
              </a:solidFill>
              <a:effectLst/>
              <a:latin typeface="+mn-lt"/>
              <a:ea typeface="Calibri" panose="020F0502020204030204" pitchFamily="34" charset="0"/>
            </a:endParaRPr>
          </a:p>
          <a:p>
            <a:pPr marL="228600" marR="0" indent="-228600">
              <a:lnSpc>
                <a:spcPct val="100000"/>
              </a:lnSpc>
              <a:spcBef>
                <a:spcPts val="0"/>
              </a:spcBef>
              <a:spcAft>
                <a:spcPts val="600"/>
              </a:spcAft>
              <a:buAutoNum type="arabicPeriod"/>
            </a:pPr>
            <a:r>
              <a:rPr lang="en-US" sz="1200" b="1" u="none" strike="noStrike" dirty="0">
                <a:solidFill>
                  <a:srgbClr val="000000"/>
                </a:solidFill>
                <a:effectLst/>
                <a:latin typeface="+mn-lt"/>
                <a:ea typeface="Calibri" panose="020F0502020204030204" pitchFamily="34" charset="0"/>
                <a:cs typeface="Times" panose="02020603050405020304" pitchFamily="18" charset="0"/>
              </a:rPr>
              <a:t>IPC Notification: Inform Infection Prevention</a:t>
            </a:r>
            <a:r>
              <a:rPr lang="en-US" sz="1200" u="none" strike="noStrike" dirty="0">
                <a:solidFill>
                  <a:srgbClr val="000000"/>
                </a:solidFill>
                <a:effectLst/>
                <a:latin typeface="+mn-lt"/>
                <a:ea typeface="Calibri" panose="020F0502020204030204" pitchFamily="34" charset="0"/>
                <a:cs typeface="Times" panose="02020603050405020304" pitchFamily="18" charset="0"/>
              </a:rPr>
              <a:t> &amp; Control at extension 15510 (8:30am-4:00pm) or email </a:t>
            </a:r>
            <a:r>
              <a:rPr lang="en-US" sz="1200" u="none" strike="noStrike" dirty="0">
                <a:solidFill>
                  <a:srgbClr val="000000"/>
                </a:solidFill>
                <a:effectLst/>
                <a:latin typeface="+mn-lt"/>
                <a:ea typeface="Calibri" panose="020F0502020204030204" pitchFamily="34" charset="0"/>
                <a:cs typeface="Times" panose="02020603050405020304" pitchFamily="18" charset="0"/>
                <a:hlinkClick r:id="rId2"/>
              </a:rPr>
              <a:t>infectionpreventioncontrol@chla.usc.edu</a:t>
            </a:r>
            <a:br>
              <a:rPr lang="en-US" sz="1200" u="none" strike="noStrike" dirty="0">
                <a:solidFill>
                  <a:srgbClr val="000000"/>
                </a:solidFill>
                <a:effectLst/>
                <a:latin typeface="+mn-lt"/>
                <a:ea typeface="Calibri" panose="020F0502020204030204" pitchFamily="34" charset="0"/>
                <a:cs typeface="Times" panose="02020603050405020304" pitchFamily="18" charset="0"/>
              </a:rPr>
            </a:br>
            <a:endParaRPr lang="en-US" sz="1200" dirty="0">
              <a:solidFill>
                <a:srgbClr val="000000"/>
              </a:solidFill>
              <a:latin typeface="+mn-lt"/>
              <a:ea typeface="Calibri" panose="020F0502020204030204" pitchFamily="34" charset="0"/>
              <a:cs typeface="Times" panose="02020603050405020304" pitchFamily="18" charset="0"/>
            </a:endParaRPr>
          </a:p>
          <a:p>
            <a:pPr marL="228600" marR="0" indent="-228600">
              <a:lnSpc>
                <a:spcPct val="100000"/>
              </a:lnSpc>
              <a:spcBef>
                <a:spcPts val="0"/>
              </a:spcBef>
              <a:spcAft>
                <a:spcPts val="600"/>
              </a:spcAft>
              <a:buAutoNum type="arabicPeriod"/>
            </a:pPr>
            <a:r>
              <a:rPr lang="en-US" sz="1200" b="1" u="none" strike="noStrike" dirty="0">
                <a:solidFill>
                  <a:srgbClr val="000000"/>
                </a:solidFill>
                <a:effectLst/>
                <a:latin typeface="+mn-lt"/>
                <a:ea typeface="Calibri" panose="020F0502020204030204" pitchFamily="34" charset="0"/>
                <a:cs typeface="Times" panose="02020603050405020304" pitchFamily="18" charset="0"/>
              </a:rPr>
              <a:t>Isolation precautions</a:t>
            </a:r>
            <a:r>
              <a:rPr lang="en-US" sz="1200" u="none" strike="noStrike" dirty="0">
                <a:solidFill>
                  <a:srgbClr val="000000"/>
                </a:solidFill>
                <a:effectLst/>
                <a:latin typeface="+mn-lt"/>
                <a:ea typeface="Calibri" panose="020F0502020204030204" pitchFamily="34" charset="0"/>
                <a:cs typeface="Times" panose="02020603050405020304" pitchFamily="18" charset="0"/>
              </a:rPr>
              <a:t>: Place patient in a private room on </a:t>
            </a:r>
            <a:r>
              <a:rPr lang="en-US" sz="1200" b="1" u="none" strike="noStrike" dirty="0">
                <a:solidFill>
                  <a:srgbClr val="000000"/>
                </a:solidFill>
                <a:effectLst/>
                <a:latin typeface="+mn-lt"/>
                <a:ea typeface="Calibri" panose="020F0502020204030204" pitchFamily="34" charset="0"/>
                <a:cs typeface="Times" panose="02020603050405020304" pitchFamily="18" charset="0"/>
              </a:rPr>
              <a:t>CONTACT</a:t>
            </a:r>
            <a:r>
              <a:rPr lang="en-US" sz="1200" u="none" strike="noStrike" dirty="0">
                <a:solidFill>
                  <a:srgbClr val="000000"/>
                </a:solidFill>
                <a:effectLst/>
                <a:latin typeface="+mn-lt"/>
                <a:ea typeface="Calibri" panose="020F0502020204030204" pitchFamily="34" charset="0"/>
                <a:cs typeface="Times" panose="02020603050405020304" pitchFamily="18" charset="0"/>
              </a:rPr>
              <a:t> Precautions. In addition to </a:t>
            </a:r>
            <a:r>
              <a:rPr lang="en-US" sz="1200" b="1" u="none" strike="noStrike" dirty="0">
                <a:solidFill>
                  <a:srgbClr val="000000"/>
                </a:solidFill>
                <a:effectLst/>
                <a:latin typeface="+mn-lt"/>
                <a:ea typeface="Calibri" panose="020F0502020204030204" pitchFamily="34" charset="0"/>
                <a:cs typeface="Times" panose="02020603050405020304" pitchFamily="18" charset="0"/>
              </a:rPr>
              <a:t>CONTACT</a:t>
            </a:r>
            <a:r>
              <a:rPr lang="en-US" sz="1200" u="none" strike="noStrike" dirty="0">
                <a:solidFill>
                  <a:srgbClr val="000000"/>
                </a:solidFill>
                <a:effectLst/>
                <a:latin typeface="+mn-lt"/>
                <a:ea typeface="Calibri" panose="020F0502020204030204" pitchFamily="34" charset="0"/>
                <a:cs typeface="Times" panose="02020603050405020304" pitchFamily="18" charset="0"/>
              </a:rPr>
              <a:t> PPE (gown and gloves), don a</a:t>
            </a:r>
            <a:r>
              <a:rPr lang="en-US" sz="1200" b="1" u="sng" strike="noStrike" dirty="0">
                <a:solidFill>
                  <a:srgbClr val="000000"/>
                </a:solidFill>
                <a:effectLst/>
                <a:latin typeface="+mn-lt"/>
                <a:ea typeface="Calibri" panose="020F0502020204030204" pitchFamily="34" charset="0"/>
                <a:cs typeface="Times" panose="02020603050405020304" pitchFamily="18" charset="0"/>
              </a:rPr>
              <a:t> bouffant.</a:t>
            </a:r>
            <a:br>
              <a:rPr lang="en-US" sz="1200" b="1" u="sng" strike="noStrike" dirty="0">
                <a:solidFill>
                  <a:srgbClr val="000000"/>
                </a:solidFill>
                <a:effectLst/>
                <a:latin typeface="+mn-lt"/>
                <a:ea typeface="Calibri" panose="020F0502020204030204" pitchFamily="34" charset="0"/>
                <a:cs typeface="Times" panose="02020603050405020304" pitchFamily="18" charset="0"/>
              </a:rPr>
            </a:br>
            <a:endParaRPr lang="en-US" sz="1200" dirty="0">
              <a:solidFill>
                <a:srgbClr val="000000"/>
              </a:solidFill>
              <a:latin typeface="+mn-lt"/>
              <a:ea typeface="Calibri" panose="020F0502020204030204" pitchFamily="34" charset="0"/>
              <a:cs typeface="Times" panose="02020603050405020304" pitchFamily="18" charset="0"/>
            </a:endParaRPr>
          </a:p>
          <a:p>
            <a:pPr marL="228600" marR="0" indent="-228600">
              <a:lnSpc>
                <a:spcPct val="100000"/>
              </a:lnSpc>
              <a:spcBef>
                <a:spcPts val="0"/>
              </a:spcBef>
              <a:spcAft>
                <a:spcPts val="600"/>
              </a:spcAft>
              <a:buAutoNum type="arabicPeriod"/>
            </a:pPr>
            <a:r>
              <a:rPr lang="en-US" sz="1200" b="1" u="none" strike="noStrike" dirty="0">
                <a:solidFill>
                  <a:srgbClr val="000000"/>
                </a:solidFill>
                <a:effectLst/>
                <a:latin typeface="+mn-lt"/>
                <a:ea typeface="Calibri" panose="020F0502020204030204" pitchFamily="34" charset="0"/>
                <a:cs typeface="Times" panose="02020603050405020304" pitchFamily="18" charset="0"/>
              </a:rPr>
              <a:t>Treatment order</a:t>
            </a:r>
            <a:r>
              <a:rPr lang="en-US" sz="1200" u="none" strike="noStrike" dirty="0">
                <a:solidFill>
                  <a:srgbClr val="000000"/>
                </a:solidFill>
                <a:effectLst/>
                <a:latin typeface="+mn-lt"/>
                <a:ea typeface="Calibri" panose="020F0502020204030204" pitchFamily="34" charset="0"/>
                <a:cs typeface="Times" panose="02020603050405020304" pitchFamily="18" charset="0"/>
              </a:rPr>
              <a:t>: Obtain order to treat the patient. Contact unit pharmacy representative to request lice comb to visualize and remove nits. </a:t>
            </a:r>
          </a:p>
          <a:p>
            <a:pPr marL="742950" marR="0" lvl="1" indent="-285750">
              <a:spcBef>
                <a:spcPts val="290"/>
              </a:spcBef>
              <a:spcAft>
                <a:spcPts val="0"/>
              </a:spcAft>
              <a:buFont typeface="+mj-lt"/>
              <a:buAutoNum type="alphaLcPeriod"/>
              <a:tabLst>
                <a:tab pos="171450" algn="dec"/>
                <a:tab pos="285750" algn="l"/>
              </a:tabLst>
            </a:pPr>
            <a:r>
              <a:rPr lang="en-US" sz="1200" dirty="0">
                <a:solidFill>
                  <a:srgbClr val="000000"/>
                </a:solidFill>
                <a:effectLst/>
                <a:latin typeface="+mn-lt"/>
                <a:ea typeface="Calibri" panose="020F0502020204030204" pitchFamily="34" charset="0"/>
              </a:rPr>
              <a:t> </a:t>
            </a:r>
            <a:r>
              <a:rPr lang="en-US" sz="1200" u="sng" dirty="0">
                <a:solidFill>
                  <a:srgbClr val="000000"/>
                </a:solidFill>
                <a:effectLst/>
                <a:latin typeface="+mn-lt"/>
                <a:ea typeface="Calibri" panose="020F0502020204030204" pitchFamily="34" charset="0"/>
              </a:rPr>
              <a:t>Nursing staff</a:t>
            </a:r>
            <a:r>
              <a:rPr lang="en-US" sz="1200" dirty="0">
                <a:solidFill>
                  <a:srgbClr val="000000"/>
                </a:solidFill>
                <a:effectLst/>
                <a:latin typeface="+mn-lt"/>
                <a:ea typeface="Calibri" panose="020F0502020204030204" pitchFamily="34" charset="0"/>
              </a:rPr>
              <a:t> must comb patient’s hair with nit comb once a day for 7-10 days. Note: Nit Combs must be cleaned after each use using Sani Wipes. </a:t>
            </a:r>
          </a:p>
          <a:p>
            <a:pPr marL="742950" marR="0" lvl="1" indent="-285750">
              <a:spcBef>
                <a:spcPts val="290"/>
              </a:spcBef>
              <a:spcAft>
                <a:spcPts val="0"/>
              </a:spcAft>
              <a:buFont typeface="+mj-lt"/>
              <a:buAutoNum type="alphaLcPeriod"/>
              <a:tabLst>
                <a:tab pos="171450" algn="dec"/>
                <a:tab pos="285750" algn="l"/>
              </a:tabLst>
            </a:pPr>
            <a:r>
              <a:rPr lang="en-US" sz="1200" u="sng" dirty="0">
                <a:solidFill>
                  <a:srgbClr val="000000"/>
                </a:solidFill>
                <a:effectLst/>
                <a:latin typeface="+mn-lt"/>
                <a:ea typeface="Calibri" panose="020F0502020204030204" pitchFamily="34" charset="0"/>
              </a:rPr>
              <a:t>Visible nits alone do not require retreatment</a:t>
            </a:r>
            <a:r>
              <a:rPr lang="en-US" sz="1200" dirty="0">
                <a:solidFill>
                  <a:srgbClr val="000000"/>
                </a:solidFill>
                <a:effectLst/>
                <a:latin typeface="+mn-lt"/>
                <a:ea typeface="Calibri" panose="020F0502020204030204" pitchFamily="34" charset="0"/>
              </a:rPr>
              <a:t>.  </a:t>
            </a:r>
            <a:r>
              <a:rPr lang="en-US" sz="1200" b="1" dirty="0">
                <a:solidFill>
                  <a:srgbClr val="000000"/>
                </a:solidFill>
                <a:effectLst/>
                <a:latin typeface="+mn-lt"/>
                <a:ea typeface="Calibri" panose="020F0502020204030204" pitchFamily="34" charset="0"/>
              </a:rPr>
              <a:t>DO NOT </a:t>
            </a:r>
            <a:r>
              <a:rPr lang="en-US" sz="1200" dirty="0">
                <a:solidFill>
                  <a:srgbClr val="000000"/>
                </a:solidFill>
                <a:effectLst/>
                <a:latin typeface="+mn-lt"/>
                <a:ea typeface="Calibri" panose="020F0502020204030204" pitchFamily="34" charset="0"/>
              </a:rPr>
              <a:t>re-apply if </a:t>
            </a:r>
            <a:r>
              <a:rPr lang="en-US" sz="1200" u="sng" dirty="0">
                <a:solidFill>
                  <a:srgbClr val="000000"/>
                </a:solidFill>
                <a:effectLst/>
                <a:latin typeface="+mn-lt"/>
                <a:ea typeface="Calibri" panose="020F0502020204030204" pitchFamily="34" charset="0"/>
              </a:rPr>
              <a:t>only</a:t>
            </a:r>
            <a:r>
              <a:rPr lang="en-US" sz="1200" dirty="0">
                <a:solidFill>
                  <a:srgbClr val="000000"/>
                </a:solidFill>
                <a:effectLst/>
                <a:latin typeface="+mn-lt"/>
                <a:ea typeface="Calibri" panose="020F0502020204030204" pitchFamily="34" charset="0"/>
              </a:rPr>
              <a:t> nits are present. Remove the nits with the nit comb.</a:t>
            </a:r>
          </a:p>
          <a:p>
            <a:pPr marL="742950" marR="0" lvl="1" indent="-285750">
              <a:spcBef>
                <a:spcPts val="290"/>
              </a:spcBef>
              <a:spcAft>
                <a:spcPts val="0"/>
              </a:spcAft>
              <a:buFont typeface="+mj-lt"/>
              <a:buAutoNum type="alphaLcPeriod"/>
              <a:tabLst>
                <a:tab pos="171450" algn="dec"/>
                <a:tab pos="285750" algn="l"/>
              </a:tabLst>
            </a:pPr>
            <a:r>
              <a:rPr lang="en-US" sz="1200" dirty="0">
                <a:solidFill>
                  <a:srgbClr val="000000"/>
                </a:solidFill>
                <a:effectLst/>
                <a:latin typeface="+mn-lt"/>
                <a:ea typeface="Calibri" panose="020F0502020204030204" pitchFamily="34" charset="0"/>
              </a:rPr>
              <a:t> Two (2) treatments are recommended 7 days apart to prevent lice emerging from eggs.</a:t>
            </a:r>
          </a:p>
          <a:p>
            <a:pPr marL="742950" marR="0" lvl="1" indent="-285750">
              <a:spcBef>
                <a:spcPts val="290"/>
              </a:spcBef>
              <a:spcAft>
                <a:spcPts val="0"/>
              </a:spcAft>
              <a:buFont typeface="+mj-lt"/>
              <a:buAutoNum type="alphaLcPeriod"/>
              <a:tabLst>
                <a:tab pos="171450" algn="dec"/>
                <a:tab pos="285750" algn="l"/>
              </a:tabLst>
            </a:pPr>
            <a:r>
              <a:rPr lang="en-US" sz="1200" dirty="0">
                <a:solidFill>
                  <a:srgbClr val="000000"/>
                </a:solidFill>
                <a:effectLst/>
                <a:latin typeface="+mn-lt"/>
                <a:ea typeface="Calibri" panose="020F0502020204030204" pitchFamily="34" charset="0"/>
              </a:rPr>
              <a:t>Contact Infectious Diseases if lice remain present after 2</a:t>
            </a:r>
            <a:r>
              <a:rPr lang="en-US" sz="1200" baseline="30000" dirty="0">
                <a:solidFill>
                  <a:srgbClr val="000000"/>
                </a:solidFill>
                <a:effectLst/>
                <a:latin typeface="+mn-lt"/>
                <a:ea typeface="Calibri" panose="020F0502020204030204" pitchFamily="34" charset="0"/>
              </a:rPr>
              <a:t>nd</a:t>
            </a:r>
            <a:r>
              <a:rPr lang="en-US" sz="1200" dirty="0">
                <a:solidFill>
                  <a:srgbClr val="000000"/>
                </a:solidFill>
                <a:effectLst/>
                <a:latin typeface="+mn-lt"/>
                <a:ea typeface="Calibri" panose="020F0502020204030204" pitchFamily="34" charset="0"/>
              </a:rPr>
              <a:t> treatment.</a:t>
            </a:r>
            <a:br>
              <a:rPr lang="en-US" sz="1200" dirty="0">
                <a:solidFill>
                  <a:srgbClr val="000000"/>
                </a:solidFill>
                <a:effectLst/>
                <a:latin typeface="+mn-lt"/>
                <a:ea typeface="Calibri" panose="020F0502020204030204" pitchFamily="34" charset="0"/>
              </a:rPr>
            </a:br>
            <a:r>
              <a:rPr lang="en-US" sz="1200" dirty="0">
                <a:solidFill>
                  <a:srgbClr val="000000"/>
                </a:solidFill>
                <a:effectLst/>
                <a:latin typeface="+mn-lt"/>
                <a:ea typeface="Calibri" panose="020F0502020204030204" pitchFamily="34" charset="0"/>
              </a:rPr>
              <a:t> </a:t>
            </a:r>
          </a:p>
          <a:p>
            <a:pPr marL="285750" indent="-285750">
              <a:lnSpc>
                <a:spcPct val="100000"/>
              </a:lnSpc>
              <a:spcBef>
                <a:spcPts val="290"/>
              </a:spcBef>
              <a:buFont typeface="+mj-lt"/>
              <a:buAutoNum type="arabicPeriod"/>
              <a:tabLst>
                <a:tab pos="171450" algn="dec"/>
                <a:tab pos="285750" algn="l"/>
              </a:tabLst>
            </a:pPr>
            <a:r>
              <a:rPr lang="en-US" sz="1200" b="1" strike="noStrike" dirty="0">
                <a:solidFill>
                  <a:srgbClr val="000000"/>
                </a:solidFill>
                <a:effectLst/>
                <a:latin typeface="+mn-lt"/>
                <a:ea typeface="Calibri" panose="020F0502020204030204" pitchFamily="34" charset="0"/>
                <a:cs typeface="Times" panose="02020603050405020304" pitchFamily="18" charset="0"/>
              </a:rPr>
              <a:t>PPE Doffing: </a:t>
            </a:r>
            <a:r>
              <a:rPr lang="en-US" sz="1200" strike="noStrike" dirty="0">
                <a:solidFill>
                  <a:srgbClr val="000000"/>
                </a:solidFill>
                <a:effectLst/>
                <a:latin typeface="+mn-lt"/>
                <a:ea typeface="Calibri" panose="020F0502020204030204" pitchFamily="34" charset="0"/>
                <a:cs typeface="Times" panose="02020603050405020304" pitchFamily="18" charset="0"/>
              </a:rPr>
              <a:t>Before </a:t>
            </a:r>
            <a:r>
              <a:rPr lang="en-US" sz="1200" u="none" strike="noStrike" dirty="0">
                <a:solidFill>
                  <a:srgbClr val="000000"/>
                </a:solidFill>
                <a:effectLst/>
                <a:latin typeface="+mn-lt"/>
                <a:ea typeface="Calibri" panose="020F0502020204030204" pitchFamily="34" charset="0"/>
                <a:cs typeface="Times" panose="02020603050405020304" pitchFamily="18" charset="0"/>
              </a:rPr>
              <a:t>leaving the patient’s room, remove PPE and hand hygiene consistent with WHO 5 Moments. </a:t>
            </a:r>
            <a:br>
              <a:rPr lang="en-US" sz="1200" u="none" strike="noStrike" dirty="0">
                <a:solidFill>
                  <a:srgbClr val="000000"/>
                </a:solidFill>
                <a:effectLst/>
                <a:latin typeface="+mn-lt"/>
                <a:ea typeface="Calibri" panose="020F0502020204030204" pitchFamily="34" charset="0"/>
                <a:cs typeface="Times" panose="02020603050405020304" pitchFamily="18" charset="0"/>
              </a:rPr>
            </a:br>
            <a:endParaRPr lang="en-US" sz="1200" dirty="0">
              <a:solidFill>
                <a:srgbClr val="000000"/>
              </a:solidFill>
              <a:latin typeface="+mn-lt"/>
              <a:ea typeface="Calibri" panose="020F0502020204030204" pitchFamily="34" charset="0"/>
              <a:cs typeface="Times" panose="02020603050405020304" pitchFamily="18" charset="0"/>
            </a:endParaRPr>
          </a:p>
          <a:p>
            <a:pPr marL="285750" indent="-285750">
              <a:lnSpc>
                <a:spcPct val="100000"/>
              </a:lnSpc>
              <a:spcBef>
                <a:spcPts val="290"/>
              </a:spcBef>
              <a:buFont typeface="+mj-lt"/>
              <a:buAutoNum type="arabicPeriod"/>
              <a:tabLst>
                <a:tab pos="171450" algn="dec"/>
                <a:tab pos="285750" algn="l"/>
              </a:tabLst>
            </a:pPr>
            <a:r>
              <a:rPr lang="en-US" sz="1200" b="1" u="none" strike="noStrike" dirty="0">
                <a:solidFill>
                  <a:srgbClr val="000000"/>
                </a:solidFill>
                <a:effectLst/>
                <a:latin typeface="+mn-lt"/>
                <a:ea typeface="Calibri" panose="020F0502020204030204" pitchFamily="34" charset="0"/>
                <a:cs typeface="Times" panose="02020603050405020304" pitchFamily="18" charset="0"/>
              </a:rPr>
              <a:t>Patient/Family Education</a:t>
            </a:r>
            <a:r>
              <a:rPr lang="en-US" sz="1200" u="none" strike="noStrike" dirty="0">
                <a:solidFill>
                  <a:srgbClr val="000000"/>
                </a:solidFill>
                <a:effectLst/>
                <a:latin typeface="+mn-lt"/>
                <a:ea typeface="Calibri" panose="020F0502020204030204" pitchFamily="34" charset="0"/>
                <a:cs typeface="Times" panose="02020603050405020304" pitchFamily="18" charset="0"/>
              </a:rPr>
              <a:t>: Educate family and visitors on how to examine themselves for lice and to seek medical attention for treatment if they suspect lice. </a:t>
            </a:r>
            <a:br>
              <a:rPr lang="en-US" sz="1200" u="none" strike="noStrike" dirty="0">
                <a:solidFill>
                  <a:srgbClr val="000000"/>
                </a:solidFill>
                <a:effectLst/>
                <a:latin typeface="+mn-lt"/>
                <a:ea typeface="Calibri" panose="020F0502020204030204" pitchFamily="34" charset="0"/>
                <a:cs typeface="Times" panose="02020603050405020304" pitchFamily="18" charset="0"/>
              </a:rPr>
            </a:br>
            <a:endParaRPr lang="en-US" sz="1200" u="none" strike="noStrike" dirty="0">
              <a:solidFill>
                <a:srgbClr val="000000"/>
              </a:solidFill>
              <a:effectLst/>
              <a:latin typeface="+mn-lt"/>
              <a:ea typeface="Calibri" panose="020F0502020204030204" pitchFamily="34" charset="0"/>
              <a:cs typeface="Times" panose="02020603050405020304" pitchFamily="18" charset="0"/>
            </a:endParaRPr>
          </a:p>
          <a:p>
            <a:pPr marL="285750" indent="-285750">
              <a:lnSpc>
                <a:spcPct val="100000"/>
              </a:lnSpc>
              <a:spcBef>
                <a:spcPts val="290"/>
              </a:spcBef>
              <a:buFont typeface="+mj-lt"/>
              <a:buAutoNum type="arabicPeriod"/>
              <a:tabLst>
                <a:tab pos="171450" algn="dec"/>
                <a:tab pos="285750" algn="l"/>
              </a:tabLst>
            </a:pPr>
            <a:r>
              <a:rPr lang="en-US" sz="1200" b="1" u="none" strike="noStrike" dirty="0">
                <a:solidFill>
                  <a:srgbClr val="000000"/>
                </a:solidFill>
                <a:effectLst/>
                <a:latin typeface="+mn-lt"/>
                <a:ea typeface="Calibri" panose="020F0502020204030204" pitchFamily="34" charset="0"/>
                <a:cs typeface="Times" panose="02020603050405020304" pitchFamily="18" charset="0"/>
              </a:rPr>
              <a:t>Linen change</a:t>
            </a:r>
            <a:r>
              <a:rPr lang="en-US" sz="1200" u="none" strike="noStrike" dirty="0">
                <a:solidFill>
                  <a:srgbClr val="000000"/>
                </a:solidFill>
                <a:effectLst/>
                <a:latin typeface="+mn-lt"/>
                <a:ea typeface="Calibri" panose="020F0502020204030204" pitchFamily="34" charset="0"/>
                <a:cs typeface="Times" panose="02020603050405020304" pitchFamily="18" charset="0"/>
              </a:rPr>
              <a:t>: Nursing staff to change bed linen daily and send to hospital laundry.</a:t>
            </a:r>
            <a:br>
              <a:rPr lang="en-US" sz="1200" u="none" strike="noStrike" dirty="0">
                <a:solidFill>
                  <a:srgbClr val="000000"/>
                </a:solidFill>
                <a:effectLst/>
                <a:latin typeface="+mn-lt"/>
                <a:ea typeface="Calibri" panose="020F0502020204030204" pitchFamily="34" charset="0"/>
                <a:cs typeface="Times" panose="02020603050405020304" pitchFamily="18" charset="0"/>
              </a:rPr>
            </a:br>
            <a:endParaRPr lang="en-US" sz="1200" u="none" strike="noStrike" dirty="0">
              <a:solidFill>
                <a:srgbClr val="000000"/>
              </a:solidFill>
              <a:effectLst/>
              <a:latin typeface="+mn-lt"/>
              <a:ea typeface="Calibri" panose="020F0502020204030204" pitchFamily="34" charset="0"/>
              <a:cs typeface="Times" panose="02020603050405020304" pitchFamily="18" charset="0"/>
            </a:endParaRPr>
          </a:p>
          <a:p>
            <a:pPr marL="285750" indent="-285750">
              <a:lnSpc>
                <a:spcPct val="100000"/>
              </a:lnSpc>
              <a:spcBef>
                <a:spcPts val="290"/>
              </a:spcBef>
              <a:buFont typeface="+mj-lt"/>
              <a:buAutoNum type="arabicPeriod"/>
              <a:tabLst>
                <a:tab pos="171450" algn="dec"/>
                <a:tab pos="285750" algn="l"/>
              </a:tabLst>
            </a:pPr>
            <a:r>
              <a:rPr lang="en-US" sz="1200" b="1" u="none" strike="noStrike" dirty="0">
                <a:solidFill>
                  <a:srgbClr val="000000"/>
                </a:solidFill>
                <a:effectLst/>
                <a:latin typeface="+mn-lt"/>
                <a:ea typeface="Calibri" panose="020F0502020204030204" pitchFamily="34" charset="0"/>
                <a:cs typeface="Times" panose="02020603050405020304" pitchFamily="18" charset="0"/>
              </a:rPr>
              <a:t>Environmental Cleaning</a:t>
            </a:r>
            <a:r>
              <a:rPr lang="en-US" sz="1200" u="none" strike="noStrike" dirty="0">
                <a:solidFill>
                  <a:srgbClr val="000000"/>
                </a:solidFill>
                <a:effectLst/>
                <a:latin typeface="+mn-lt"/>
                <a:ea typeface="Calibri" panose="020F0502020204030204" pitchFamily="34" charset="0"/>
                <a:cs typeface="Times" panose="02020603050405020304" pitchFamily="18" charset="0"/>
              </a:rPr>
              <a:t> – EVS Responsibilities:</a:t>
            </a:r>
          </a:p>
          <a:p>
            <a:pPr marL="742950" marR="0" lvl="1" indent="-285750">
              <a:spcBef>
                <a:spcPts val="290"/>
              </a:spcBef>
              <a:spcAft>
                <a:spcPts val="0"/>
              </a:spcAft>
              <a:buFont typeface="+mj-lt"/>
              <a:buAutoNum type="alphaLcPeriod"/>
              <a:tabLst>
                <a:tab pos="171450" algn="dec"/>
                <a:tab pos="285750" algn="l"/>
              </a:tabLst>
            </a:pPr>
            <a:r>
              <a:rPr lang="en-US" sz="1200" dirty="0">
                <a:solidFill>
                  <a:srgbClr val="000000"/>
                </a:solidFill>
                <a:effectLst/>
                <a:latin typeface="+mn-lt"/>
                <a:ea typeface="Calibri" panose="020F0502020204030204" pitchFamily="34" charset="0"/>
              </a:rPr>
              <a:t>Disinfect all environmental surfaces daily with hospital approved disinfectant. </a:t>
            </a:r>
          </a:p>
          <a:p>
            <a:pPr marL="742950" marR="0" lvl="1" indent="-285750">
              <a:spcBef>
                <a:spcPts val="290"/>
              </a:spcBef>
              <a:spcAft>
                <a:spcPts val="0"/>
              </a:spcAft>
              <a:buFont typeface="+mj-lt"/>
              <a:buAutoNum type="alphaLcPeriod"/>
              <a:tabLst>
                <a:tab pos="171450" algn="dec"/>
                <a:tab pos="285750" algn="l"/>
              </a:tabLst>
            </a:pPr>
            <a:r>
              <a:rPr lang="en-US" sz="1200" dirty="0">
                <a:solidFill>
                  <a:srgbClr val="000000"/>
                </a:solidFill>
                <a:effectLst/>
                <a:latin typeface="+mn-lt"/>
                <a:ea typeface="Calibri" panose="020F0502020204030204" pitchFamily="34" charset="0"/>
              </a:rPr>
              <a:t>Curtains, if present, are to be changed or disinfected when the patient is discharged or transferred. (Refer to IC policy 716 and attachments.)</a:t>
            </a:r>
            <a:br>
              <a:rPr lang="en-US" sz="1200" dirty="0">
                <a:solidFill>
                  <a:srgbClr val="000000"/>
                </a:solidFill>
                <a:effectLst/>
                <a:latin typeface="+mn-lt"/>
                <a:ea typeface="Calibri" panose="020F0502020204030204" pitchFamily="34" charset="0"/>
              </a:rPr>
            </a:br>
            <a:endParaRPr lang="en-US" sz="1200" dirty="0">
              <a:solidFill>
                <a:srgbClr val="000000"/>
              </a:solidFill>
              <a:effectLst/>
              <a:latin typeface="+mn-lt"/>
              <a:ea typeface="Calibri" panose="020F0502020204030204" pitchFamily="34" charset="0"/>
            </a:endParaRPr>
          </a:p>
          <a:p>
            <a:pPr marL="285750" indent="-285750">
              <a:lnSpc>
                <a:spcPct val="100000"/>
              </a:lnSpc>
              <a:spcBef>
                <a:spcPts val="290"/>
              </a:spcBef>
              <a:buFont typeface="+mj-lt"/>
              <a:buAutoNum type="arabicPeriod"/>
              <a:tabLst>
                <a:tab pos="171450" algn="dec"/>
                <a:tab pos="285750" algn="l"/>
              </a:tabLst>
            </a:pPr>
            <a:r>
              <a:rPr lang="en-US" sz="1200" b="1" u="none" strike="noStrike" dirty="0">
                <a:solidFill>
                  <a:srgbClr val="000000"/>
                </a:solidFill>
                <a:effectLst/>
                <a:latin typeface="+mn-lt"/>
                <a:ea typeface="Calibri" panose="020F0502020204030204" pitchFamily="34" charset="0"/>
                <a:cs typeface="Times" panose="02020603050405020304" pitchFamily="18" charset="0"/>
              </a:rPr>
              <a:t>Patient/Family Personal Belongings</a:t>
            </a:r>
            <a:r>
              <a:rPr lang="en-US" sz="1200" u="none" strike="noStrike" dirty="0">
                <a:solidFill>
                  <a:srgbClr val="000000"/>
                </a:solidFill>
                <a:effectLst/>
                <a:latin typeface="+mn-lt"/>
                <a:ea typeface="Calibri" panose="020F0502020204030204" pitchFamily="34" charset="0"/>
                <a:cs typeface="Times" panose="02020603050405020304" pitchFamily="18" charset="0"/>
              </a:rPr>
              <a:t>: All Patient’s personal belongings should be placed clothing, hair brushes/combs, and stuffed toys in a plastic bag, secure tightly and send home</a:t>
            </a:r>
            <a:br>
              <a:rPr lang="en-US" sz="1200" u="none" strike="noStrike" dirty="0">
                <a:solidFill>
                  <a:srgbClr val="000000"/>
                </a:solidFill>
                <a:effectLst/>
                <a:latin typeface="+mn-lt"/>
                <a:ea typeface="Calibri" panose="020F0502020204030204" pitchFamily="34" charset="0"/>
                <a:cs typeface="Times" panose="02020603050405020304" pitchFamily="18" charset="0"/>
              </a:rPr>
            </a:br>
            <a:endParaRPr lang="en-US" sz="1200" u="none" strike="noStrike" dirty="0">
              <a:solidFill>
                <a:srgbClr val="000000"/>
              </a:solidFill>
              <a:effectLst/>
              <a:latin typeface="+mn-lt"/>
              <a:ea typeface="Calibri" panose="020F0502020204030204" pitchFamily="34" charset="0"/>
              <a:cs typeface="Times" panose="02020603050405020304" pitchFamily="18" charset="0"/>
            </a:endParaRPr>
          </a:p>
          <a:p>
            <a:pPr marL="285750" indent="-285750">
              <a:lnSpc>
                <a:spcPct val="100000"/>
              </a:lnSpc>
              <a:spcBef>
                <a:spcPts val="290"/>
              </a:spcBef>
              <a:buFont typeface="+mj-lt"/>
              <a:buAutoNum type="arabicPeriod"/>
              <a:tabLst>
                <a:tab pos="171450" algn="dec"/>
                <a:tab pos="285750" algn="l"/>
              </a:tabLst>
            </a:pPr>
            <a:r>
              <a:rPr lang="en-US" sz="1200" b="1" u="none" strike="noStrike" dirty="0">
                <a:solidFill>
                  <a:srgbClr val="000000"/>
                </a:solidFill>
                <a:effectLst/>
                <a:latin typeface="+mn-lt"/>
                <a:ea typeface="Calibri" panose="020F0502020204030204" pitchFamily="34" charset="0"/>
                <a:cs typeface="Times" panose="02020603050405020304" pitchFamily="18" charset="0"/>
              </a:rPr>
              <a:t>Patient Transport/Transfer</a:t>
            </a:r>
            <a:r>
              <a:rPr lang="en-US" sz="1200" u="none" strike="noStrike" dirty="0">
                <a:solidFill>
                  <a:srgbClr val="000000"/>
                </a:solidFill>
                <a:effectLst/>
                <a:latin typeface="+mn-lt"/>
                <a:ea typeface="Calibri" panose="020F0502020204030204" pitchFamily="34" charset="0"/>
                <a:cs typeface="Times" panose="02020603050405020304" pitchFamily="18" charset="0"/>
              </a:rPr>
              <a:t>: Notify receiving department, indicating patient’s isolation status before patient is transferred or transported to another area. </a:t>
            </a:r>
            <a:br>
              <a:rPr lang="en-US" sz="1200" u="none" strike="noStrike" dirty="0">
                <a:solidFill>
                  <a:srgbClr val="000000"/>
                </a:solidFill>
                <a:effectLst/>
                <a:latin typeface="+mn-lt"/>
                <a:ea typeface="Calibri" panose="020F0502020204030204" pitchFamily="34" charset="0"/>
                <a:cs typeface="Times" panose="02020603050405020304" pitchFamily="18" charset="0"/>
              </a:rPr>
            </a:br>
            <a:endParaRPr lang="en-US" sz="1200" u="none" strike="noStrike" dirty="0">
              <a:solidFill>
                <a:srgbClr val="000000"/>
              </a:solidFill>
              <a:effectLst/>
              <a:latin typeface="+mn-lt"/>
              <a:ea typeface="Calibri" panose="020F0502020204030204" pitchFamily="34" charset="0"/>
              <a:cs typeface="Times" panose="02020603050405020304" pitchFamily="18" charset="0"/>
            </a:endParaRPr>
          </a:p>
          <a:p>
            <a:pPr marL="285750" indent="-285750">
              <a:lnSpc>
                <a:spcPct val="100000"/>
              </a:lnSpc>
              <a:spcBef>
                <a:spcPts val="290"/>
              </a:spcBef>
              <a:buFont typeface="+mj-lt"/>
              <a:buAutoNum type="arabicPeriod"/>
              <a:tabLst>
                <a:tab pos="171450" algn="dec"/>
                <a:tab pos="285750" algn="l"/>
              </a:tabLst>
            </a:pPr>
            <a:r>
              <a:rPr lang="en-US" sz="1200" b="1" strike="noStrike" dirty="0">
                <a:solidFill>
                  <a:srgbClr val="000000"/>
                </a:solidFill>
                <a:effectLst/>
                <a:latin typeface="+mn-lt"/>
                <a:ea typeface="Calibri" panose="020F0502020204030204" pitchFamily="34" charset="0"/>
                <a:cs typeface="Times" panose="02020603050405020304" pitchFamily="18" charset="0"/>
              </a:rPr>
              <a:t>Discontinuation of Isolation:</a:t>
            </a:r>
            <a:r>
              <a:rPr lang="en-US" sz="1200" strike="noStrike" dirty="0">
                <a:solidFill>
                  <a:srgbClr val="000000"/>
                </a:solidFill>
                <a:effectLst/>
                <a:latin typeface="+mn-lt"/>
                <a:ea typeface="Calibri" panose="020F0502020204030204" pitchFamily="34" charset="0"/>
                <a:cs typeface="Times" panose="02020603050405020304" pitchFamily="18" charset="0"/>
              </a:rPr>
              <a:t> </a:t>
            </a:r>
            <a:r>
              <a:rPr lang="en-US" sz="1200" u="none" strike="noStrike" dirty="0">
                <a:solidFill>
                  <a:srgbClr val="000000"/>
                </a:solidFill>
                <a:effectLst/>
                <a:latin typeface="+mn-lt"/>
                <a:ea typeface="Calibri" panose="020F0502020204030204" pitchFamily="34" charset="0"/>
                <a:cs typeface="Times" panose="02020603050405020304" pitchFamily="18" charset="0"/>
              </a:rPr>
              <a:t>Continue Contact Precautions until patient has been treated with effective therapy and hair has been thoroughly examined for evidence of adult lice and nits with a nit comb, and all nits removed. </a:t>
            </a:r>
          </a:p>
          <a:p>
            <a:pPr marL="0" marR="0" indent="0">
              <a:lnSpc>
                <a:spcPct val="100000"/>
              </a:lnSpc>
              <a:spcBef>
                <a:spcPts val="290"/>
              </a:spcBef>
              <a:spcAft>
                <a:spcPts val="0"/>
              </a:spcAft>
              <a:tabLst>
                <a:tab pos="457200" algn="l"/>
              </a:tabLst>
            </a:pPr>
            <a:r>
              <a:rPr lang="en-US" sz="1200" b="1" dirty="0">
                <a:solidFill>
                  <a:srgbClr val="000000"/>
                </a:solidFill>
                <a:effectLst/>
                <a:latin typeface="+mn-lt"/>
                <a:ea typeface="Calibri" panose="020F0502020204030204" pitchFamily="34" charset="0"/>
              </a:rPr>
              <a:t> </a:t>
            </a:r>
            <a:endParaRPr lang="en-US" sz="1200" dirty="0">
              <a:solidFill>
                <a:srgbClr val="000000"/>
              </a:solidFill>
              <a:effectLst/>
              <a:latin typeface="+mn-lt"/>
              <a:ea typeface="Calibri" panose="020F0502020204030204" pitchFamily="34" charset="0"/>
            </a:endParaRPr>
          </a:p>
          <a:p>
            <a:pPr marL="0" marR="0" indent="0">
              <a:lnSpc>
                <a:spcPct val="100000"/>
              </a:lnSpc>
              <a:spcBef>
                <a:spcPts val="290"/>
              </a:spcBef>
              <a:spcAft>
                <a:spcPts val="0"/>
              </a:spcAft>
              <a:tabLst>
                <a:tab pos="457200" algn="l"/>
              </a:tabLst>
            </a:pPr>
            <a:r>
              <a:rPr lang="en-US" sz="1200" b="1" dirty="0">
                <a:solidFill>
                  <a:srgbClr val="000000"/>
                </a:solidFill>
                <a:effectLst/>
                <a:latin typeface="+mn-lt"/>
                <a:ea typeface="Calibri" panose="020F0502020204030204" pitchFamily="34" charset="0"/>
              </a:rPr>
              <a:t>For more information refer to policy IC-308: Pediculosis</a:t>
            </a:r>
          </a:p>
          <a:p>
            <a:pPr marL="457200" marR="0" algn="ctr">
              <a:lnSpc>
                <a:spcPts val="1000"/>
              </a:lnSpc>
              <a:spcBef>
                <a:spcPts val="0"/>
              </a:spcBef>
              <a:spcAft>
                <a:spcPts val="0"/>
              </a:spcAft>
            </a:pPr>
            <a:r>
              <a:rPr lang="en-US" sz="700" b="1" i="1" dirty="0">
                <a:solidFill>
                  <a:srgbClr val="FF0000"/>
                </a:solidFill>
                <a:effectLst/>
                <a:latin typeface="Book Antiqua" panose="02040602050305030304" pitchFamily="18" charset="0"/>
                <a:ea typeface="Times New Roman" panose="02020603050405020304" pitchFamily="18" charset="0"/>
              </a:rPr>
              <a:t>*Once this policy is printed or otherwise distributed from the CHLA Policies and Procedures Library, it is not considered a controlled document. Please review the electronic version of this policy in the CHLA Policies and Procedures Library as this may not be the current version.</a:t>
            </a:r>
            <a:endParaRPr lang="en-US" sz="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1324184"/>
      </p:ext>
    </p:extLst>
  </p:cSld>
  <p:clrMapOvr>
    <a:masterClrMapping/>
  </p:clrMapOvr>
</p:sld>
</file>

<file path=ppt/theme/theme1.xml><?xml version="1.0" encoding="utf-8"?>
<a:theme xmlns:a="http://schemas.openxmlformats.org/drawingml/2006/main" name="Office Theme">
  <a:themeElements>
    <a:clrScheme name="CHLA Color Palette">
      <a:dk1>
        <a:sysClr val="windowText" lastClr="000000"/>
      </a:dk1>
      <a:lt1>
        <a:sysClr val="window" lastClr="FFFFFF"/>
      </a:lt1>
      <a:dk2>
        <a:srgbClr val="005A97"/>
      </a:dk2>
      <a:lt2>
        <a:srgbClr val="EEECE1"/>
      </a:lt2>
      <a:accent1>
        <a:srgbClr val="00B4ED"/>
      </a:accent1>
      <a:accent2>
        <a:srgbClr val="5BBA4B"/>
      </a:accent2>
      <a:accent3>
        <a:srgbClr val="74388B"/>
      </a:accent3>
      <a:accent4>
        <a:srgbClr val="EE2C3C"/>
      </a:accent4>
      <a:accent5>
        <a:srgbClr val="00A9BF"/>
      </a:accent5>
      <a:accent6>
        <a:srgbClr val="F68B1F"/>
      </a:accent6>
      <a:hlink>
        <a:srgbClr val="00B4ED"/>
      </a:hlink>
      <a:folHlink>
        <a:srgbClr val="005A9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10A1418F96DE40ABC4B29D424915A4" ma:contentTypeVersion="4" ma:contentTypeDescription="Create a new document." ma:contentTypeScope="" ma:versionID="6f1d22b005fe59d7c2910dff4b55fd40">
  <xsd:schema xmlns:xsd="http://www.w3.org/2001/XMLSchema" xmlns:xs="http://www.w3.org/2001/XMLSchema" xmlns:p="http://schemas.microsoft.com/office/2006/metadata/properties" xmlns:ns2="3f4669e4-7371-48d7-a9a7-f50f4d2c5e67" targetNamespace="http://schemas.microsoft.com/office/2006/metadata/properties" ma:root="true" ma:fieldsID="21856aa37a3ff06c9fa1dd7ccf773f0b" ns2:_="">
    <xsd:import namespace="3f4669e4-7371-48d7-a9a7-f50f4d2c5e6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4669e4-7371-48d7-a9a7-f50f4d2c5e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64D18E-C795-4836-AEF1-0D5108883AD4}"/>
</file>

<file path=customXml/itemProps2.xml><?xml version="1.0" encoding="utf-8"?>
<ds:datastoreItem xmlns:ds="http://schemas.openxmlformats.org/officeDocument/2006/customXml" ds:itemID="{AE6619A3-20D2-436C-9455-BDA5950AF2BC}"/>
</file>

<file path=customXml/itemProps3.xml><?xml version="1.0" encoding="utf-8"?>
<ds:datastoreItem xmlns:ds="http://schemas.openxmlformats.org/officeDocument/2006/customXml" ds:itemID="{4D81DDCD-ADE2-45A2-AD16-79CCF53E223F}"/>
</file>

<file path=docProps/app.xml><?xml version="1.0" encoding="utf-8"?>
<Properties xmlns="http://schemas.openxmlformats.org/officeDocument/2006/extended-properties" xmlns:vt="http://schemas.openxmlformats.org/officeDocument/2006/docPropsVTypes">
  <TotalTime>163</TotalTime>
  <Words>497</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 Antiqua</vt:lpstr>
      <vt:lpstr>Calibri</vt:lpstr>
      <vt:lpstr>Calibri Light</vt:lpstr>
      <vt:lpstr>Times New Roman</vt:lpstr>
      <vt:lpstr>Office Theme</vt:lpstr>
      <vt:lpstr>IC-308.1 Care of the Patient with Lice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Jeffry Burne</dc:creator>
  <cp:lastModifiedBy>Huynh, Fuong</cp:lastModifiedBy>
  <cp:revision>43</cp:revision>
  <dcterms:created xsi:type="dcterms:W3CDTF">2021-10-22T05:49:35Z</dcterms:created>
  <dcterms:modified xsi:type="dcterms:W3CDTF">2022-06-29T14:42:17Z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0x010100B710A1418F96DE40ABC4B29D424915A4</vt:lpwstr>
  </property>
</Properties>
</file>