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6" r:id="rId6"/>
    <p:sldId id="259" r:id="rId7"/>
    <p:sldId id="267" r:id="rId8"/>
    <p:sldId id="264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74" autoAdjust="0"/>
  </p:normalViewPr>
  <p:slideViewPr>
    <p:cSldViewPr>
      <p:cViewPr varScale="1">
        <p:scale>
          <a:sx n="97" d="100"/>
          <a:sy n="97" d="100"/>
        </p:scale>
        <p:origin x="22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dm/git/nyctaxi/data/raw/taxi+_zone_lookup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b="1" baseline="0" dirty="0"/>
              <a:t>Revenue Projection ($Millions)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25% improvement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'taxi+_zone_lookup'!$I$10:$K$10</c:f>
              <c:strCache>
                <c:ptCount val="3"/>
                <c:pt idx="0">
                  <c:v>1 year</c:v>
                </c:pt>
                <c:pt idx="1">
                  <c:v>3 years</c:v>
                </c:pt>
                <c:pt idx="2">
                  <c:v>5 years</c:v>
                </c:pt>
              </c:strCache>
            </c:strRef>
          </c:cat>
          <c:val>
            <c:numRef>
              <c:f>'taxi+_zone_lookup'!$I$11:$K$11</c:f>
              <c:numCache>
                <c:formatCode>"$"#,##0</c:formatCode>
                <c:ptCount val="3"/>
                <c:pt idx="0">
                  <c:v>16.059999999999999</c:v>
                </c:pt>
                <c:pt idx="1">
                  <c:v>48.18</c:v>
                </c:pt>
                <c:pt idx="2">
                  <c:v>80.3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0-7046-BD6A-C05ED73E6682}"/>
            </c:ext>
          </c:extLst>
        </c:ser>
        <c:ser>
          <c:idx val="1"/>
          <c:order val="1"/>
          <c:tx>
            <c:v>37.5% improvement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'taxi+_zone_lookup'!$I$10:$K$10</c:f>
              <c:strCache>
                <c:ptCount val="3"/>
                <c:pt idx="0">
                  <c:v>1 year</c:v>
                </c:pt>
                <c:pt idx="1">
                  <c:v>3 years</c:v>
                </c:pt>
                <c:pt idx="2">
                  <c:v>5 years</c:v>
                </c:pt>
              </c:strCache>
            </c:strRef>
          </c:cat>
          <c:val>
            <c:numRef>
              <c:f>'taxi+_zone_lookup'!$I$12:$K$12</c:f>
              <c:numCache>
                <c:formatCode>"$"#,##0</c:formatCode>
                <c:ptCount val="3"/>
                <c:pt idx="0">
                  <c:v>24.09</c:v>
                </c:pt>
                <c:pt idx="1">
                  <c:v>72.27</c:v>
                </c:pt>
                <c:pt idx="2">
                  <c:v>120.45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E0-7046-BD6A-C05ED73E6682}"/>
            </c:ext>
          </c:extLst>
        </c:ser>
        <c:ser>
          <c:idx val="2"/>
          <c:order val="2"/>
          <c:tx>
            <c:v>50% improvement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'taxi+_zone_lookup'!$I$10:$K$10</c:f>
              <c:strCache>
                <c:ptCount val="3"/>
                <c:pt idx="0">
                  <c:v>1 year</c:v>
                </c:pt>
                <c:pt idx="1">
                  <c:v>3 years</c:v>
                </c:pt>
                <c:pt idx="2">
                  <c:v>5 years</c:v>
                </c:pt>
              </c:strCache>
            </c:strRef>
          </c:cat>
          <c:val>
            <c:numRef>
              <c:f>'taxi+_zone_lookup'!$I$13:$K$13</c:f>
              <c:numCache>
                <c:formatCode>"$"#,##0</c:formatCode>
                <c:ptCount val="3"/>
                <c:pt idx="0">
                  <c:v>32.119999999999997</c:v>
                </c:pt>
                <c:pt idx="1">
                  <c:v>96.36</c:v>
                </c:pt>
                <c:pt idx="2">
                  <c:v>160.6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E0-7046-BD6A-C05ED73E6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032639"/>
        <c:axId val="487034335"/>
      </c:barChart>
      <c:catAx>
        <c:axId val="487032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034335"/>
        <c:crosses val="autoZero"/>
        <c:auto val="1"/>
        <c:lblAlgn val="ctr"/>
        <c:lblOffset val="100"/>
        <c:noMultiLvlLbl val="0"/>
      </c:catAx>
      <c:valAx>
        <c:axId val="48703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032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AD2D-C340-424F-958F-4FEC63EC5066}" type="datetime1">
              <a:rPr lang="en-US" smtClean="0"/>
              <a:t>5/3/18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4951-6635-264E-BB65-5013D2657599}" type="datetime1">
              <a:rPr lang="en-US" smtClean="0"/>
              <a:t>5/3/18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1D8-4A7E-2E4F-99D8-E7D28D9EA6FC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BC7B-0A83-904C-A3B1-417D42444B02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5323-B7BC-2C4C-A40A-3B6060220DD5}" type="datetime1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4066-8C30-7841-B937-591F4A6B5BE1}" type="datetime1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5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5AC-8971-0341-BC6E-D7041F85CB75}" type="datetime1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10A-A84C-D343-89F4-FC8A519F5FD4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7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D1D8-4A7E-2E4F-99D8-E7D28D9EA6FC}" type="datetime1">
              <a:rPr lang="en-US" smtClean="0"/>
              <a:t>5/3/18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3F1-77BA-2547-93A7-44AD7360CECC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8238-12D3-D54E-AC60-FE4BA7ABE557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415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8238-12D3-D54E-AC60-FE4BA7ABE557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46877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8238-12D3-D54E-AC60-FE4BA7ABE557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1163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8238-12D3-D54E-AC60-FE4BA7ABE557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48106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8238-12D3-D54E-AC60-FE4BA7ABE557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177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AD2D-C340-424F-958F-4FEC63EC5066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4951-6635-264E-BB65-5013D2657599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BC7B-0A83-904C-A3B1-417D42444B02}" type="datetime1">
              <a:rPr lang="en-US" smtClean="0"/>
              <a:t>5/3/18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5323-B7BC-2C4C-A40A-3B6060220DD5}" type="datetime1">
              <a:rPr lang="en-US" smtClean="0"/>
              <a:t>5/3/18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4066-8C30-7841-B937-591F4A6B5BE1}" type="datetime1">
              <a:rPr lang="en-US" smtClean="0"/>
              <a:t>5/3/18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65AC-8971-0341-BC6E-D7041F85CB75}" type="datetime1">
              <a:rPr lang="en-US" smtClean="0"/>
              <a:t>5/3/18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10A-A84C-D343-89F4-FC8A519F5FD4}" type="datetime1">
              <a:rPr lang="en-US" smtClean="0"/>
              <a:t>5/3/18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http://www.nber.org/papers/w22083.pdf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3F1-77BA-2547-93A7-44AD7360CECC}" type="datetime1">
              <a:rPr lang="en-US" smtClean="0"/>
              <a:t>5/3/18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1. http://www.nber.org/papers/w22083.pdf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79B98238-12D3-D54E-AC60-FE4BA7ABE557}" type="datetime1">
              <a:rPr lang="en-US" smtClean="0"/>
              <a:t>5/3/18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8238-12D3-D54E-AC60-FE4BA7ABE557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1. http://www.nber.org/papers/w22083.pdf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2C35B5-DA50-E141-B1D9-7E857E5BA0EE}"/>
              </a:ext>
            </a:extLst>
          </p:cNvPr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ber.org/papers/w22083.pdf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 Taxi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ABC Cabs: Getting NYC moving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98DC-59DF-954E-BB45-0D3A3BFF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5FC9-A975-1C40-8AB5-E2FB6B53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835" y="1447800"/>
            <a:ext cx="10515600" cy="4666613"/>
          </a:xfrm>
        </p:spPr>
        <p:txBody>
          <a:bodyPr>
            <a:normAutofit/>
          </a:bodyPr>
          <a:lstStyle/>
          <a:p>
            <a:r>
              <a:rPr lang="en-US" sz="2800" dirty="0"/>
              <a:t>Taxis make on average $400 a day revenue</a:t>
            </a:r>
          </a:p>
          <a:p>
            <a:r>
              <a:rPr lang="en-US" sz="2800" dirty="0"/>
              <a:t>72% utilization (a 50% improvement across 4,400 cabs)</a:t>
            </a:r>
          </a:p>
          <a:p>
            <a:pPr lvl="1"/>
            <a:r>
              <a:rPr lang="en-US" sz="2800" dirty="0"/>
              <a:t> $880,000 a day</a:t>
            </a:r>
          </a:p>
          <a:p>
            <a:pPr lvl="1"/>
            <a:r>
              <a:rPr lang="en-US" sz="2800" dirty="0"/>
              <a:t>$88,000/day for the corporation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186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7C365F-3B81-874E-960B-37098C2B3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901145"/>
              </p:ext>
            </p:extLst>
          </p:nvPr>
        </p:nvGraphicFramePr>
        <p:xfrm>
          <a:off x="2514600" y="457200"/>
          <a:ext cx="88392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29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C1BC-6E18-8D44-92A4-D3A5ACF7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859D-CF7B-FF45-87A5-C5B080C2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Deploy model into production systems (1 month)</a:t>
            </a:r>
          </a:p>
          <a:p>
            <a:r>
              <a:rPr lang="en-US" sz="2800" dirty="0"/>
              <a:t>Build out driver-facing UI (3 months)</a:t>
            </a:r>
          </a:p>
          <a:p>
            <a:r>
              <a:rPr lang="en-US" sz="2800" dirty="0"/>
              <a:t>Integrate with dispatch system (2 months)</a:t>
            </a:r>
          </a:p>
          <a:p>
            <a:r>
              <a:rPr lang="en-US" sz="2800" dirty="0"/>
              <a:t>Train cab drivers in effective use of model (1-2 days)</a:t>
            </a:r>
          </a:p>
          <a:p>
            <a:r>
              <a:rPr lang="en-US" sz="2800" dirty="0"/>
              <a:t>Future enhancements:</a:t>
            </a:r>
          </a:p>
          <a:p>
            <a:pPr lvl="1"/>
            <a:r>
              <a:rPr lang="en-US" sz="2800" dirty="0"/>
              <a:t>Outlier detection for fraudulent driver identification</a:t>
            </a:r>
          </a:p>
          <a:p>
            <a:pPr lvl="1"/>
            <a:r>
              <a:rPr lang="en-US" sz="2800" dirty="0"/>
              <a:t>Fare dispute/non-payment customer risk ratings</a:t>
            </a:r>
          </a:p>
        </p:txBody>
      </p:sp>
    </p:spTree>
    <p:extLst>
      <p:ext uri="{BB962C8B-B14F-4D97-AF65-F5344CB8AC3E}">
        <p14:creationId xmlns:p14="http://schemas.microsoft.com/office/powerpoint/2010/main" val="42303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52% of Taxi on-road time spent without customer</a:t>
            </a:r>
          </a:p>
          <a:p>
            <a:r>
              <a:rPr lang="en-US" sz="2600" dirty="0"/>
              <a:t>Accurate modeling of demand drives occupancy</a:t>
            </a:r>
          </a:p>
          <a:p>
            <a:r>
              <a:rPr lang="en-US" sz="2600" dirty="0"/>
              <a:t>In-cab demand forecasting and smart routing drive revenue</a:t>
            </a:r>
          </a:p>
          <a:p>
            <a:r>
              <a:rPr lang="en-US" sz="2600" dirty="0"/>
              <a:t>Predicting destination is more important than pickup location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B84E-90D9-0E42-8CA1-A0B10030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Taxis in NYC are only 48% utilized</a:t>
            </a:r>
            <a:r>
              <a:rPr lang="en-US" sz="2400" baseline="30000" dirty="0"/>
              <a:t>1</a:t>
            </a:r>
            <a:endParaRPr lang="en-US" sz="2400" dirty="0"/>
          </a:p>
          <a:p>
            <a:r>
              <a:rPr lang="en-US" sz="2400" dirty="0"/>
              <a:t>13,587 Taxis in NYC</a:t>
            </a:r>
            <a:r>
              <a:rPr lang="en-US" sz="2400" baseline="30000" dirty="0"/>
              <a:t>2</a:t>
            </a:r>
            <a:endParaRPr lang="en-US" sz="2400" dirty="0"/>
          </a:p>
          <a:p>
            <a:r>
              <a:rPr lang="en-US" sz="2400" dirty="0"/>
              <a:t>7,065 of them are wasted (equivalent)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600" dirty="0"/>
              <a:t>ABC has 33% market share (4,400 cabs)</a:t>
            </a:r>
          </a:p>
          <a:p>
            <a:r>
              <a:rPr lang="en-US" sz="2600" dirty="0"/>
              <a:t>What could we achieve with 52% (2,300)</a:t>
            </a:r>
          </a:p>
          <a:p>
            <a:pPr marL="0" indent="0">
              <a:buNone/>
            </a:pPr>
            <a:r>
              <a:rPr lang="en-US" sz="2600" dirty="0"/>
              <a:t>    more?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9F372-D8D2-7F46-9A0B-2BE1C017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hlinkClick r:id="rId2"/>
              </a:rPr>
              <a:t>http://www.nber.org/papers/w22083.pdf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http://</a:t>
            </a:r>
            <a:r>
              <a:rPr lang="en-US" dirty="0" err="1"/>
              <a:t>www.nyc.gov</a:t>
            </a:r>
            <a:r>
              <a:rPr lang="en-US" dirty="0"/>
              <a:t>/html/</a:t>
            </a:r>
            <a:r>
              <a:rPr lang="en-US" dirty="0" err="1"/>
              <a:t>tlc</a:t>
            </a:r>
            <a:r>
              <a:rPr lang="en-US" dirty="0"/>
              <a:t>/html/technology/</a:t>
            </a:r>
            <a:r>
              <a:rPr lang="en-US" dirty="0" err="1"/>
              <a:t>industry_reports.shtml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A9A508-7B25-164D-8050-4F2F0CBC4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937738"/>
            <a:ext cx="4000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5F56-3D6C-1C40-B72E-B7935687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Proprietary GP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972-79C5-7342-99D4-DE960925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968" y="16764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Real time forecasts of fares and demand</a:t>
            </a:r>
          </a:p>
          <a:p>
            <a:r>
              <a:rPr lang="en-US" sz="2800" dirty="0"/>
              <a:t>Ensemble: </a:t>
            </a:r>
          </a:p>
          <a:p>
            <a:pPr lvl="1"/>
            <a:r>
              <a:rPr lang="en-US" sz="2800" dirty="0"/>
              <a:t>Time-binned Gaussian Processes model (demand) </a:t>
            </a:r>
          </a:p>
          <a:p>
            <a:pPr lvl="1"/>
            <a:r>
              <a:rPr lang="en-US" sz="2800" dirty="0"/>
              <a:t>Random Forest Regressor (revenue)</a:t>
            </a:r>
          </a:p>
        </p:txBody>
      </p:sp>
    </p:spTree>
    <p:extLst>
      <p:ext uri="{BB962C8B-B14F-4D97-AF65-F5344CB8AC3E}">
        <p14:creationId xmlns:p14="http://schemas.microsoft.com/office/powerpoint/2010/main" val="10047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39E0-65E8-BF41-A975-D09CC562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17E2-2FCE-2047-A651-9E3EB03F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total picture of demand </a:t>
            </a:r>
          </a:p>
          <a:p>
            <a:r>
              <a:rPr lang="en-US" sz="2800" dirty="0"/>
              <a:t>Taxis in the right place, beat the competition</a:t>
            </a:r>
          </a:p>
          <a:p>
            <a:r>
              <a:rPr lang="en-US" sz="2800" dirty="0"/>
              <a:t>Identifies best, closest locations for taxi hailing</a:t>
            </a:r>
          </a:p>
          <a:p>
            <a:r>
              <a:rPr lang="en-US" sz="3000" dirty="0"/>
              <a:t>Focuses on lucrative and otherwise under-served areas</a:t>
            </a:r>
          </a:p>
        </p:txBody>
      </p:sp>
    </p:spTree>
    <p:extLst>
      <p:ext uri="{BB962C8B-B14F-4D97-AF65-F5344CB8AC3E}">
        <p14:creationId xmlns:p14="http://schemas.microsoft.com/office/powerpoint/2010/main" val="4183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506B-A5D1-E24E-B526-6323180F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10591800" cy="1235074"/>
          </a:xfrm>
        </p:spPr>
        <p:txBody>
          <a:bodyPr/>
          <a:lstStyle/>
          <a:p>
            <a:r>
              <a:rPr lang="en-US" dirty="0"/>
              <a:t>15 minute forecasts of </a:t>
            </a:r>
            <a:r>
              <a:rPr lang="en-US" dirty="0" err="1"/>
              <a:t>neighbourhood</a:t>
            </a:r>
            <a:r>
              <a:rPr lang="en-US" dirty="0"/>
              <a:t>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B6CC-B867-884D-A4EE-081B967E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1838877"/>
            <a:ext cx="10515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In-car driver-facing UI</a:t>
            </a:r>
          </a:p>
          <a:p>
            <a:r>
              <a:rPr lang="en-US" sz="1800" dirty="0"/>
              <a:t>Encourages higher occupancy</a:t>
            </a:r>
          </a:p>
          <a:p>
            <a:r>
              <a:rPr lang="en-US" sz="1800" dirty="0"/>
              <a:t>Based on time of day &amp; day</a:t>
            </a:r>
          </a:p>
          <a:p>
            <a:pPr marL="0" indent="0">
              <a:buNone/>
            </a:pPr>
            <a:r>
              <a:rPr lang="en-US" sz="1800" dirty="0"/>
              <a:t>    of week seasonality</a:t>
            </a:r>
          </a:p>
        </p:txBody>
      </p:sp>
      <p:pic>
        <p:nvPicPr>
          <p:cNvPr id="7" name="Picture 2" descr="https://lh4.googleusercontent.com/oeRiyP5PXJDIkHmSrA6oxF9spIPqyoauVx8zSQspbw8kf6gCoEx6rRTJLdvk1JRy_MLQDPHcuKVCG5DenfkMuXJMU3c-gACq7e2RhCUvRMHqFIRVwWIxgs7nARD_gfDbN1WgHHWi">
            <a:extLst>
              <a:ext uri="{FF2B5EF4-FFF2-40B4-BE49-F238E27FC236}">
                <a16:creationId xmlns:a16="http://schemas.microsoft.com/office/drawing/2014/main" id="{D2A737A3-530C-C442-AA40-D8D52C82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1745767"/>
            <a:ext cx="7924800" cy="4457700"/>
          </a:xfrm>
          <a:prstGeom prst="rect">
            <a:avLst/>
          </a:prstGeom>
          <a:noFill/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8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73A5-7FFA-9544-AE0E-7E9FF2A5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520688"/>
            <a:ext cx="8911687" cy="1280890"/>
          </a:xfrm>
        </p:spPr>
        <p:txBody>
          <a:bodyPr/>
          <a:lstStyle/>
          <a:p>
            <a:r>
              <a:rPr lang="en-US" dirty="0"/>
              <a:t>Revenue</a:t>
            </a:r>
          </a:p>
        </p:txBody>
      </p:sp>
      <p:pic>
        <p:nvPicPr>
          <p:cNvPr id="1026" name="Picture 2" descr="https://lh4.googleusercontent.com/S8T1uMlA9zbJePTkGUewziWKNIC4adamYAzneOaCk3lbR_YwEraNIQ5NTGqH5_jT9z8HAWE91RM6_I7ZgGgvwVo7W9jHqMGPxg0Wmx_1rsxyBfJ_Fde3fUl3AVHB12rBOe_DdyAS4Jx9BMdc3A">
            <a:extLst>
              <a:ext uri="{FF2B5EF4-FFF2-40B4-BE49-F238E27FC236}">
                <a16:creationId xmlns:a16="http://schemas.microsoft.com/office/drawing/2014/main" id="{29CE3F6B-FBB6-C942-A9A1-E85CE68771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10" y="124569"/>
            <a:ext cx="4419565" cy="31104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C05760-1DE0-2C41-807E-8D8C4F61BD2E}"/>
              </a:ext>
            </a:extLst>
          </p:cNvPr>
          <p:cNvSpPr txBox="1">
            <a:spLocks/>
          </p:cNvSpPr>
          <p:nvPr/>
        </p:nvSpPr>
        <p:spPr>
          <a:xfrm>
            <a:off x="1979075" y="1622493"/>
            <a:ext cx="5256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50</a:t>
            </a:r>
            <a:r>
              <a:rPr lang="en-US" baseline="30000" dirty="0"/>
              <a:t>th</a:t>
            </a:r>
            <a:r>
              <a:rPr lang="en-US" dirty="0"/>
              <a:t> percentile for fares is $9.50</a:t>
            </a:r>
          </a:p>
          <a:p>
            <a:r>
              <a:rPr lang="en-US" dirty="0"/>
              <a:t>But, the most profitable trips (per second) are the shortest!</a:t>
            </a:r>
          </a:p>
          <a:p>
            <a:pPr lvl="1"/>
            <a:r>
              <a:rPr lang="en-US" dirty="0"/>
              <a:t>Sweet spot is less than 8 minutes</a:t>
            </a:r>
          </a:p>
          <a:p>
            <a:r>
              <a:rPr lang="en-US" dirty="0"/>
              <a:t>Don’t fight this, embrace it</a:t>
            </a:r>
          </a:p>
          <a:p>
            <a:pPr lvl="1"/>
            <a:r>
              <a:rPr lang="en-US" dirty="0"/>
              <a:t>More, shorter, trips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F15C14-E570-904D-B0F3-960473FCC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910" y="3271491"/>
            <a:ext cx="4419565" cy="316659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2726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82F-65D1-114F-BB58-16209D0D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33400"/>
            <a:ext cx="8911687" cy="1280890"/>
          </a:xfrm>
        </p:spPr>
        <p:txBody>
          <a:bodyPr/>
          <a:lstStyle/>
          <a:p>
            <a:r>
              <a:rPr lang="en-US" dirty="0"/>
              <a:t>Second Order </a:t>
            </a:r>
            <a:br>
              <a:rPr lang="en-US" dirty="0"/>
            </a:br>
            <a:r>
              <a:rPr lang="en-US" dirty="0"/>
              <a:t>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CD9C-C16F-554F-8C54-74712510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81200"/>
            <a:ext cx="10515600" cy="4351338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lvl="1"/>
            <a:r>
              <a:rPr lang="en-US" sz="2200" dirty="0"/>
              <a:t>Where do the customers in each </a:t>
            </a:r>
            <a:r>
              <a:rPr lang="en-US" sz="2200" dirty="0" err="1"/>
              <a:t>neighbourhood</a:t>
            </a:r>
            <a:r>
              <a:rPr lang="en-US" sz="2200" dirty="0"/>
              <a:t> want to go?</a:t>
            </a:r>
          </a:p>
          <a:p>
            <a:pPr lvl="1"/>
            <a:r>
              <a:rPr lang="en-US" sz="2200" dirty="0"/>
              <a:t>Time-binned second-order demand forecast</a:t>
            </a:r>
          </a:p>
          <a:p>
            <a:pPr lvl="1"/>
            <a:r>
              <a:rPr lang="en-US" sz="2200" dirty="0"/>
              <a:t>Smart routing to keep taxis within high-demand </a:t>
            </a:r>
            <a:r>
              <a:rPr lang="en-US" sz="2200" dirty="0" err="1"/>
              <a:t>neighbourhoods</a:t>
            </a:r>
            <a:endParaRPr lang="en-US" sz="2200" dirty="0"/>
          </a:p>
          <a:p>
            <a:pPr lvl="1"/>
            <a:r>
              <a:rPr lang="en-US" sz="2200" dirty="0"/>
              <a:t>Bayesian model gives confidence; smaller bars mean more certainty</a:t>
            </a:r>
          </a:p>
        </p:txBody>
      </p:sp>
      <p:pic>
        <p:nvPicPr>
          <p:cNvPr id="4098" name="Picture 2" descr="https://lh5.googleusercontent.com/GUGLs_eorCv9cnPFRzOWXX1odmaXuS-Ott172rCNP0chm-5p-TS_Si8kHL7GrcuqKxyv26bJq4KUwHiepB2RdsEY7iOhWTprsMDif5f2Y3S_-r1kaQ1-GG6w8rbKT_q3tnKMEBlp">
            <a:extLst>
              <a:ext uri="{FF2B5EF4-FFF2-40B4-BE49-F238E27FC236}">
                <a16:creationId xmlns:a16="http://schemas.microsoft.com/office/drawing/2014/main" id="{09C15D44-10E5-C44F-BBC2-A38D31DB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9" y="3313"/>
            <a:ext cx="6843611" cy="46172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179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0075-CE9F-1D4D-9714-2EFCBC2C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745A-4D06-224F-AFAF-2572CF84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Customers have ABC cab their door before they know they want one </a:t>
            </a:r>
          </a:p>
          <a:p>
            <a:r>
              <a:rPr lang="en-US" sz="2400" dirty="0"/>
              <a:t>Drivers are in the right place</a:t>
            </a:r>
          </a:p>
          <a:p>
            <a:pPr lvl="1"/>
            <a:r>
              <a:rPr lang="en-US" sz="2400" dirty="0"/>
              <a:t>Better tips</a:t>
            </a:r>
          </a:p>
          <a:p>
            <a:pPr lvl="1"/>
            <a:r>
              <a:rPr lang="en-US" sz="2400" dirty="0"/>
              <a:t>More revenue</a:t>
            </a:r>
          </a:p>
          <a:p>
            <a:pPr lvl="1"/>
            <a:r>
              <a:rPr lang="en-US" sz="2400" dirty="0"/>
              <a:t>Create more value than the competition</a:t>
            </a:r>
          </a:p>
        </p:txBody>
      </p:sp>
    </p:spTree>
    <p:extLst>
      <p:ext uri="{BB962C8B-B14F-4D97-AF65-F5344CB8AC3E}">
        <p14:creationId xmlns:p14="http://schemas.microsoft.com/office/powerpoint/2010/main" val="268550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CITY SKETCH 16X9</Template>
  <TotalTime>1523</TotalTime>
  <Words>401</Words>
  <Application>Microsoft Macintosh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Century Schoolbook</vt:lpstr>
      <vt:lpstr>Wingdings 3</vt:lpstr>
      <vt:lpstr>CITY SKETCH 16X9</vt:lpstr>
      <vt:lpstr>Wisp</vt:lpstr>
      <vt:lpstr>GP Taxi Model</vt:lpstr>
      <vt:lpstr>Executive Summary</vt:lpstr>
      <vt:lpstr>Downtime</vt:lpstr>
      <vt:lpstr>Our Proprietary GP System</vt:lpstr>
      <vt:lpstr>Demand</vt:lpstr>
      <vt:lpstr>15 minute forecasts of neighbourhood demand</vt:lpstr>
      <vt:lpstr>Revenue</vt:lpstr>
      <vt:lpstr>Second Order  Demand</vt:lpstr>
      <vt:lpstr>Drive Satisfaction</vt:lpstr>
      <vt:lpstr>Projections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 Taxi Model</dc:title>
  <dc:creator>Tony Moriarty</dc:creator>
  <cp:lastModifiedBy>Tony Moriarty</cp:lastModifiedBy>
  <cp:revision>23</cp:revision>
  <dcterms:created xsi:type="dcterms:W3CDTF">2018-05-03T10:24:16Z</dcterms:created>
  <dcterms:modified xsi:type="dcterms:W3CDTF">2018-05-04T11:47:48Z</dcterms:modified>
</cp:coreProperties>
</file>