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8" r:id="rId6"/>
    <p:sldId id="260" r:id="rId7"/>
    <p:sldId id="261" r:id="rId8"/>
    <p:sldId id="266" r:id="rId9"/>
    <p:sldId id="262" r:id="rId10"/>
    <p:sldId id="263" r:id="rId11"/>
    <p:sldId id="267" r:id="rId12"/>
    <p:sldId id="265" r:id="rId13"/>
    <p:sldId id="264"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1224"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5C831A-CCF5-4391-A2BE-9DF065D37587}" type="doc">
      <dgm:prSet loTypeId="urn:microsoft.com/office/officeart/2005/8/layout/arrow2" loCatId="process" qsTypeId="urn:microsoft.com/office/officeart/2005/8/quickstyle/3d5" qsCatId="3D" csTypeId="urn:microsoft.com/office/officeart/2005/8/colors/colorful2" csCatId="colorful" phldr="1"/>
      <dgm:spPr/>
    </dgm:pt>
    <dgm:pt modelId="{1E3A074B-8EC3-4AC7-ADB8-C53A583CA2D1}">
      <dgm:prSet phldrT="[Text]"/>
      <dgm:spPr/>
      <dgm:t>
        <a:bodyPr/>
        <a:lstStyle/>
        <a:p>
          <a:r>
            <a:rPr lang="en-US" dirty="0" smtClean="0"/>
            <a:t>Requirements</a:t>
          </a:r>
          <a:endParaRPr lang="en-US" dirty="0"/>
        </a:p>
      </dgm:t>
    </dgm:pt>
    <dgm:pt modelId="{C3E70DF8-D297-401F-A070-1295F4388B0B}" type="parTrans" cxnId="{8C1AFE23-B091-4CE6-8284-0511812F213B}">
      <dgm:prSet/>
      <dgm:spPr/>
      <dgm:t>
        <a:bodyPr/>
        <a:lstStyle/>
        <a:p>
          <a:endParaRPr lang="en-US"/>
        </a:p>
      </dgm:t>
    </dgm:pt>
    <dgm:pt modelId="{13D421C7-F834-4141-85ED-0207D610A128}" type="sibTrans" cxnId="{8C1AFE23-B091-4CE6-8284-0511812F213B}">
      <dgm:prSet/>
      <dgm:spPr/>
      <dgm:t>
        <a:bodyPr/>
        <a:lstStyle/>
        <a:p>
          <a:endParaRPr lang="en-US"/>
        </a:p>
      </dgm:t>
    </dgm:pt>
    <dgm:pt modelId="{C7CCB8C4-BA8F-435B-96D2-651E5BBEE204}">
      <dgm:prSet phldrT="[Text]"/>
      <dgm:spPr/>
      <dgm:t>
        <a:bodyPr/>
        <a:lstStyle/>
        <a:p>
          <a:r>
            <a:rPr lang="en-US" dirty="0" smtClean="0"/>
            <a:t>Core Game Completed</a:t>
          </a:r>
          <a:endParaRPr lang="en-US" dirty="0"/>
        </a:p>
      </dgm:t>
    </dgm:pt>
    <dgm:pt modelId="{AD18367E-C5DB-45A4-A27B-B15954C86D0F}" type="parTrans" cxnId="{679C1D1A-14EB-43D6-A6EB-15DB434BD9E3}">
      <dgm:prSet/>
      <dgm:spPr/>
      <dgm:t>
        <a:bodyPr/>
        <a:lstStyle/>
        <a:p>
          <a:endParaRPr lang="en-US"/>
        </a:p>
      </dgm:t>
    </dgm:pt>
    <dgm:pt modelId="{7D6A4EA2-7BAB-433A-B969-4D95C96F0274}" type="sibTrans" cxnId="{679C1D1A-14EB-43D6-A6EB-15DB434BD9E3}">
      <dgm:prSet/>
      <dgm:spPr/>
      <dgm:t>
        <a:bodyPr/>
        <a:lstStyle/>
        <a:p>
          <a:endParaRPr lang="en-US"/>
        </a:p>
      </dgm:t>
    </dgm:pt>
    <dgm:pt modelId="{A75DE5EA-0E88-4A1C-B1EA-B4EE477D7AA1}">
      <dgm:prSet phldrT="[Text]"/>
      <dgm:spPr/>
      <dgm:t>
        <a:bodyPr/>
        <a:lstStyle/>
        <a:p>
          <a:r>
            <a:rPr lang="en-US" dirty="0" smtClean="0"/>
            <a:t>AI Integration</a:t>
          </a:r>
          <a:endParaRPr lang="en-US" dirty="0"/>
        </a:p>
      </dgm:t>
    </dgm:pt>
    <dgm:pt modelId="{48157EE2-9BD9-48FE-A422-276C84F2470D}" type="parTrans" cxnId="{D09152C8-0058-4F02-AE9F-59A443534AE8}">
      <dgm:prSet/>
      <dgm:spPr/>
      <dgm:t>
        <a:bodyPr/>
        <a:lstStyle/>
        <a:p>
          <a:endParaRPr lang="en-US"/>
        </a:p>
      </dgm:t>
    </dgm:pt>
    <dgm:pt modelId="{03226FF3-250B-4000-A0B5-00FF0F1D75A5}" type="sibTrans" cxnId="{D09152C8-0058-4F02-AE9F-59A443534AE8}">
      <dgm:prSet/>
      <dgm:spPr/>
      <dgm:t>
        <a:bodyPr/>
        <a:lstStyle/>
        <a:p>
          <a:endParaRPr lang="en-US"/>
        </a:p>
      </dgm:t>
    </dgm:pt>
    <dgm:pt modelId="{A39C9339-F7BC-4A9F-AF8A-3B9741B27413}">
      <dgm:prSet phldrT="[Text]"/>
      <dgm:spPr/>
      <dgm:t>
        <a:bodyPr/>
        <a:lstStyle/>
        <a:p>
          <a:r>
            <a:rPr lang="en-US" dirty="0" smtClean="0"/>
            <a:t>Deliverable: Requirements Documentation</a:t>
          </a:r>
          <a:endParaRPr lang="en-US" dirty="0"/>
        </a:p>
      </dgm:t>
    </dgm:pt>
    <dgm:pt modelId="{26699644-3B9B-4794-926C-D854282146D8}" type="parTrans" cxnId="{BF777ED0-A485-405A-BFCD-E378EF965464}">
      <dgm:prSet/>
      <dgm:spPr/>
      <dgm:t>
        <a:bodyPr/>
        <a:lstStyle/>
        <a:p>
          <a:endParaRPr lang="en-US"/>
        </a:p>
      </dgm:t>
    </dgm:pt>
    <dgm:pt modelId="{3E2FBE5E-2D29-4C39-97D1-424264F1308F}" type="sibTrans" cxnId="{BF777ED0-A485-405A-BFCD-E378EF965464}">
      <dgm:prSet/>
      <dgm:spPr/>
      <dgm:t>
        <a:bodyPr/>
        <a:lstStyle/>
        <a:p>
          <a:endParaRPr lang="en-US"/>
        </a:p>
      </dgm:t>
    </dgm:pt>
    <dgm:pt modelId="{1982B446-3706-4711-A6F1-3DC4DFE59A3A}">
      <dgm:prSet phldrT="[Text]"/>
      <dgm:spPr/>
      <dgm:t>
        <a:bodyPr/>
        <a:lstStyle/>
        <a:p>
          <a:r>
            <a:rPr lang="en-US" dirty="0" smtClean="0"/>
            <a:t>GUI Finalization</a:t>
          </a:r>
          <a:endParaRPr lang="en-US" dirty="0"/>
        </a:p>
      </dgm:t>
    </dgm:pt>
    <dgm:pt modelId="{33D0F32B-ABD3-423A-818A-28D89377B172}" type="parTrans" cxnId="{7DD07C3D-EA79-49EE-93EE-865A49AB8425}">
      <dgm:prSet/>
      <dgm:spPr/>
      <dgm:t>
        <a:bodyPr/>
        <a:lstStyle/>
        <a:p>
          <a:endParaRPr lang="en-US"/>
        </a:p>
      </dgm:t>
    </dgm:pt>
    <dgm:pt modelId="{6C0374E5-7FC4-4DEF-BC17-94C58A35DE3F}" type="sibTrans" cxnId="{7DD07C3D-EA79-49EE-93EE-865A49AB8425}">
      <dgm:prSet/>
      <dgm:spPr/>
      <dgm:t>
        <a:bodyPr/>
        <a:lstStyle/>
        <a:p>
          <a:endParaRPr lang="en-US"/>
        </a:p>
      </dgm:t>
    </dgm:pt>
    <dgm:pt modelId="{BAD6DE81-DE4F-40EF-8526-A8F127A4BE33}">
      <dgm:prSet phldrT="[Text]"/>
      <dgm:spPr/>
      <dgm:t>
        <a:bodyPr/>
        <a:lstStyle/>
        <a:p>
          <a:r>
            <a:rPr lang="en-US" dirty="0" smtClean="0"/>
            <a:t>Deliverable: A visually appealing interface specializing in ease of use</a:t>
          </a:r>
          <a:endParaRPr lang="en-US" dirty="0"/>
        </a:p>
      </dgm:t>
    </dgm:pt>
    <dgm:pt modelId="{3224C504-155F-4C9F-93C7-83D8D4CEC1B4}" type="parTrans" cxnId="{293E3154-15DE-4C13-93DE-664CEAB9F0AF}">
      <dgm:prSet/>
      <dgm:spPr/>
      <dgm:t>
        <a:bodyPr/>
        <a:lstStyle/>
        <a:p>
          <a:endParaRPr lang="en-US"/>
        </a:p>
      </dgm:t>
    </dgm:pt>
    <dgm:pt modelId="{6252B9CC-7427-40BA-B706-E629F53D4B22}" type="sibTrans" cxnId="{293E3154-15DE-4C13-93DE-664CEAB9F0AF}">
      <dgm:prSet/>
      <dgm:spPr/>
      <dgm:t>
        <a:bodyPr/>
        <a:lstStyle/>
        <a:p>
          <a:endParaRPr lang="en-US"/>
        </a:p>
      </dgm:t>
    </dgm:pt>
    <dgm:pt modelId="{9898FE38-DE6C-46BA-8D32-D767674AD978}">
      <dgm:prSet phldrT="[Text]"/>
      <dgm:spPr/>
      <dgm:t>
        <a:bodyPr/>
        <a:lstStyle/>
        <a:p>
          <a:r>
            <a:rPr lang="en-US" dirty="0" smtClean="0"/>
            <a:t>Deliverable: The ability to now play against an intelligent computer player </a:t>
          </a:r>
          <a:endParaRPr lang="en-US" dirty="0"/>
        </a:p>
      </dgm:t>
    </dgm:pt>
    <dgm:pt modelId="{6500A968-9A0E-4ACA-91E4-A3C5FA03BCC8}" type="parTrans" cxnId="{277398F3-A9DD-4822-A4A0-9408AA94EB41}">
      <dgm:prSet/>
      <dgm:spPr/>
      <dgm:t>
        <a:bodyPr/>
        <a:lstStyle/>
        <a:p>
          <a:endParaRPr lang="en-US"/>
        </a:p>
      </dgm:t>
    </dgm:pt>
    <dgm:pt modelId="{15E99FBC-5B51-4114-8E0B-C26E50C78603}" type="sibTrans" cxnId="{277398F3-A9DD-4822-A4A0-9408AA94EB41}">
      <dgm:prSet/>
      <dgm:spPr/>
      <dgm:t>
        <a:bodyPr/>
        <a:lstStyle/>
        <a:p>
          <a:endParaRPr lang="en-US"/>
        </a:p>
      </dgm:t>
    </dgm:pt>
    <dgm:pt modelId="{303D39A1-7A69-4629-9782-FA078EBABA8D}">
      <dgm:prSet phldrT="[Text]"/>
      <dgm:spPr/>
      <dgm:t>
        <a:bodyPr/>
        <a:lstStyle/>
        <a:p>
          <a:r>
            <a:rPr lang="en-US" dirty="0" smtClean="0"/>
            <a:t>Documentation Finalization</a:t>
          </a:r>
          <a:endParaRPr lang="en-US" dirty="0"/>
        </a:p>
      </dgm:t>
    </dgm:pt>
    <dgm:pt modelId="{93FF14BF-4C5D-4A0F-912A-861C22CB340E}" type="parTrans" cxnId="{AAAF07EF-3579-4E66-9394-1912DC498558}">
      <dgm:prSet/>
      <dgm:spPr/>
      <dgm:t>
        <a:bodyPr/>
        <a:lstStyle/>
        <a:p>
          <a:endParaRPr lang="en-US"/>
        </a:p>
      </dgm:t>
    </dgm:pt>
    <dgm:pt modelId="{506F792E-F86C-429E-9C8F-4C7A78F70750}" type="sibTrans" cxnId="{AAAF07EF-3579-4E66-9394-1912DC498558}">
      <dgm:prSet/>
      <dgm:spPr/>
      <dgm:t>
        <a:bodyPr/>
        <a:lstStyle/>
        <a:p>
          <a:endParaRPr lang="en-US"/>
        </a:p>
      </dgm:t>
    </dgm:pt>
    <dgm:pt modelId="{3732E1DE-E0FC-49A6-9996-F1C04E523E57}">
      <dgm:prSet phldrT="[Text]"/>
      <dgm:spPr/>
      <dgm:t>
        <a:bodyPr/>
        <a:lstStyle/>
        <a:p>
          <a:r>
            <a:rPr lang="en-US" dirty="0" smtClean="0"/>
            <a:t>Deliverable: Full documentation for the entire project</a:t>
          </a:r>
          <a:endParaRPr lang="en-US" dirty="0"/>
        </a:p>
      </dgm:t>
    </dgm:pt>
    <dgm:pt modelId="{D124548E-84C2-4870-B70B-7603134BDA39}" type="parTrans" cxnId="{AB7DBE45-B094-4B5F-BA55-62D45FF1E83B}">
      <dgm:prSet/>
      <dgm:spPr/>
      <dgm:t>
        <a:bodyPr/>
        <a:lstStyle/>
        <a:p>
          <a:endParaRPr lang="en-US"/>
        </a:p>
      </dgm:t>
    </dgm:pt>
    <dgm:pt modelId="{C190E5B9-7AC1-47B6-9926-D7A4D0EA3F6C}" type="sibTrans" cxnId="{AB7DBE45-B094-4B5F-BA55-62D45FF1E83B}">
      <dgm:prSet/>
      <dgm:spPr/>
      <dgm:t>
        <a:bodyPr/>
        <a:lstStyle/>
        <a:p>
          <a:endParaRPr lang="en-US"/>
        </a:p>
      </dgm:t>
    </dgm:pt>
    <dgm:pt modelId="{5175B6B0-3CA6-4535-A09B-108E0999A356}">
      <dgm:prSet phldrT="[Text]"/>
      <dgm:spPr/>
      <dgm:t>
        <a:bodyPr/>
        <a:lstStyle/>
        <a:p>
          <a:r>
            <a:rPr lang="en-US" dirty="0" smtClean="0"/>
            <a:t>Deliverable: A full playable version of checkers for 2 humans</a:t>
          </a:r>
          <a:endParaRPr lang="en-US" dirty="0"/>
        </a:p>
      </dgm:t>
    </dgm:pt>
    <dgm:pt modelId="{F900535F-E882-46D4-B632-4B8ACBE851E4}" type="sibTrans" cxnId="{345AD6EC-90F1-4BA3-A053-C21366541189}">
      <dgm:prSet/>
      <dgm:spPr/>
      <dgm:t>
        <a:bodyPr/>
        <a:lstStyle/>
        <a:p>
          <a:endParaRPr lang="en-US"/>
        </a:p>
      </dgm:t>
    </dgm:pt>
    <dgm:pt modelId="{ECD96492-1092-4631-A208-D9A5DA08372E}" type="parTrans" cxnId="{345AD6EC-90F1-4BA3-A053-C21366541189}">
      <dgm:prSet/>
      <dgm:spPr/>
      <dgm:t>
        <a:bodyPr/>
        <a:lstStyle/>
        <a:p>
          <a:endParaRPr lang="en-US"/>
        </a:p>
      </dgm:t>
    </dgm:pt>
    <dgm:pt modelId="{E220828C-C958-4FCF-B52F-02D7F5D17607}" type="pres">
      <dgm:prSet presAssocID="{455C831A-CCF5-4391-A2BE-9DF065D37587}" presName="arrowDiagram" presStyleCnt="0">
        <dgm:presLayoutVars>
          <dgm:chMax val="5"/>
          <dgm:dir/>
          <dgm:resizeHandles val="exact"/>
        </dgm:presLayoutVars>
      </dgm:prSet>
      <dgm:spPr/>
    </dgm:pt>
    <dgm:pt modelId="{82ED47FD-CD8E-4EC8-A7E3-BF3AC4BC5C1A}" type="pres">
      <dgm:prSet presAssocID="{455C831A-CCF5-4391-A2BE-9DF065D37587}" presName="arrow" presStyleLbl="bgShp" presStyleIdx="0" presStyleCnt="1"/>
      <dgm:spPr/>
    </dgm:pt>
    <dgm:pt modelId="{B85AB8E9-DB09-4A1F-99A9-64B86EDF0308}" type="pres">
      <dgm:prSet presAssocID="{455C831A-CCF5-4391-A2BE-9DF065D37587}" presName="arrowDiagram5" presStyleCnt="0"/>
      <dgm:spPr/>
    </dgm:pt>
    <dgm:pt modelId="{085960DC-0810-4E35-9E22-69E0ED01009A}" type="pres">
      <dgm:prSet presAssocID="{1E3A074B-8EC3-4AC7-ADB8-C53A583CA2D1}" presName="bullet5a" presStyleLbl="node1" presStyleIdx="0" presStyleCnt="5"/>
      <dgm:spPr/>
    </dgm:pt>
    <dgm:pt modelId="{FB31F265-2D4B-41EE-9BE4-430524FFB7AE}" type="pres">
      <dgm:prSet presAssocID="{1E3A074B-8EC3-4AC7-ADB8-C53A583CA2D1}" presName="textBox5a" presStyleLbl="revTx" presStyleIdx="0" presStyleCnt="5">
        <dgm:presLayoutVars>
          <dgm:bulletEnabled val="1"/>
        </dgm:presLayoutVars>
      </dgm:prSet>
      <dgm:spPr/>
      <dgm:t>
        <a:bodyPr/>
        <a:lstStyle/>
        <a:p>
          <a:endParaRPr lang="en-US"/>
        </a:p>
      </dgm:t>
    </dgm:pt>
    <dgm:pt modelId="{C5CE0309-1E09-4447-A0F2-31F1838A1329}" type="pres">
      <dgm:prSet presAssocID="{C7CCB8C4-BA8F-435B-96D2-651E5BBEE204}" presName="bullet5b" presStyleLbl="node1" presStyleIdx="1" presStyleCnt="5"/>
      <dgm:spPr/>
    </dgm:pt>
    <dgm:pt modelId="{A2F653A9-861A-485D-B6A8-F3A813A64995}" type="pres">
      <dgm:prSet presAssocID="{C7CCB8C4-BA8F-435B-96D2-651E5BBEE204}" presName="textBox5b" presStyleLbl="revTx" presStyleIdx="1" presStyleCnt="5">
        <dgm:presLayoutVars>
          <dgm:bulletEnabled val="1"/>
        </dgm:presLayoutVars>
      </dgm:prSet>
      <dgm:spPr/>
      <dgm:t>
        <a:bodyPr/>
        <a:lstStyle/>
        <a:p>
          <a:endParaRPr lang="en-US"/>
        </a:p>
      </dgm:t>
    </dgm:pt>
    <dgm:pt modelId="{134B76E3-E8F8-4C9A-A7A4-138DEFB351D4}" type="pres">
      <dgm:prSet presAssocID="{A75DE5EA-0E88-4A1C-B1EA-B4EE477D7AA1}" presName="bullet5c" presStyleLbl="node1" presStyleIdx="2" presStyleCnt="5"/>
      <dgm:spPr/>
    </dgm:pt>
    <dgm:pt modelId="{793DEFEB-0786-4CF0-BBF8-E9499353920B}" type="pres">
      <dgm:prSet presAssocID="{A75DE5EA-0E88-4A1C-B1EA-B4EE477D7AA1}" presName="textBox5c" presStyleLbl="revTx" presStyleIdx="2" presStyleCnt="5">
        <dgm:presLayoutVars>
          <dgm:bulletEnabled val="1"/>
        </dgm:presLayoutVars>
      </dgm:prSet>
      <dgm:spPr/>
      <dgm:t>
        <a:bodyPr/>
        <a:lstStyle/>
        <a:p>
          <a:endParaRPr lang="en-US"/>
        </a:p>
      </dgm:t>
    </dgm:pt>
    <dgm:pt modelId="{949ED1F8-3AD0-4B09-98A4-A89A92118AB0}" type="pres">
      <dgm:prSet presAssocID="{1982B446-3706-4711-A6F1-3DC4DFE59A3A}" presName="bullet5d" presStyleLbl="node1" presStyleIdx="3" presStyleCnt="5"/>
      <dgm:spPr/>
    </dgm:pt>
    <dgm:pt modelId="{D07E6A25-E078-49DD-A18A-A505C41DE499}" type="pres">
      <dgm:prSet presAssocID="{1982B446-3706-4711-A6F1-3DC4DFE59A3A}" presName="textBox5d" presStyleLbl="revTx" presStyleIdx="3" presStyleCnt="5">
        <dgm:presLayoutVars>
          <dgm:bulletEnabled val="1"/>
        </dgm:presLayoutVars>
      </dgm:prSet>
      <dgm:spPr/>
      <dgm:t>
        <a:bodyPr/>
        <a:lstStyle/>
        <a:p>
          <a:endParaRPr lang="en-US"/>
        </a:p>
      </dgm:t>
    </dgm:pt>
    <dgm:pt modelId="{A65FDC9E-FCCD-4EEF-800D-C857AF626BC7}" type="pres">
      <dgm:prSet presAssocID="{303D39A1-7A69-4629-9782-FA078EBABA8D}" presName="bullet5e" presStyleLbl="node1" presStyleIdx="4" presStyleCnt="5"/>
      <dgm:spPr/>
    </dgm:pt>
    <dgm:pt modelId="{0C30B20C-1796-487C-A4FE-FCE0867AC55D}" type="pres">
      <dgm:prSet presAssocID="{303D39A1-7A69-4629-9782-FA078EBABA8D}" presName="textBox5e" presStyleLbl="revTx" presStyleIdx="4" presStyleCnt="5">
        <dgm:presLayoutVars>
          <dgm:bulletEnabled val="1"/>
        </dgm:presLayoutVars>
      </dgm:prSet>
      <dgm:spPr/>
      <dgm:t>
        <a:bodyPr/>
        <a:lstStyle/>
        <a:p>
          <a:endParaRPr lang="en-US"/>
        </a:p>
      </dgm:t>
    </dgm:pt>
  </dgm:ptLst>
  <dgm:cxnLst>
    <dgm:cxn modelId="{277398F3-A9DD-4822-A4A0-9408AA94EB41}" srcId="{A75DE5EA-0E88-4A1C-B1EA-B4EE477D7AA1}" destId="{9898FE38-DE6C-46BA-8D32-D767674AD978}" srcOrd="0" destOrd="0" parTransId="{6500A968-9A0E-4ACA-91E4-A3C5FA03BCC8}" sibTransId="{15E99FBC-5B51-4114-8E0B-C26E50C78603}"/>
    <dgm:cxn modelId="{BB09BDCD-9DB7-4B3D-825B-C8264273F39C}" type="presOf" srcId="{3732E1DE-E0FC-49A6-9996-F1C04E523E57}" destId="{0C30B20C-1796-487C-A4FE-FCE0867AC55D}" srcOrd="0" destOrd="1" presId="urn:microsoft.com/office/officeart/2005/8/layout/arrow2"/>
    <dgm:cxn modelId="{8DA3F975-3BB5-455A-8F87-BC1E10FAED21}" type="presOf" srcId="{9898FE38-DE6C-46BA-8D32-D767674AD978}" destId="{793DEFEB-0786-4CF0-BBF8-E9499353920B}" srcOrd="0" destOrd="1" presId="urn:microsoft.com/office/officeart/2005/8/layout/arrow2"/>
    <dgm:cxn modelId="{345AD6EC-90F1-4BA3-A053-C21366541189}" srcId="{C7CCB8C4-BA8F-435B-96D2-651E5BBEE204}" destId="{5175B6B0-3CA6-4535-A09B-108E0999A356}" srcOrd="0" destOrd="0" parTransId="{ECD96492-1092-4631-A208-D9A5DA08372E}" sibTransId="{F900535F-E882-46D4-B632-4B8ACBE851E4}"/>
    <dgm:cxn modelId="{40892760-409D-42F5-9D4C-6065CFAC1BE9}" type="presOf" srcId="{5175B6B0-3CA6-4535-A09B-108E0999A356}" destId="{A2F653A9-861A-485D-B6A8-F3A813A64995}" srcOrd="0" destOrd="1" presId="urn:microsoft.com/office/officeart/2005/8/layout/arrow2"/>
    <dgm:cxn modelId="{B4714596-A43B-40C9-9E0C-D1CE71FD8D50}" type="presOf" srcId="{1E3A074B-8EC3-4AC7-ADB8-C53A583CA2D1}" destId="{FB31F265-2D4B-41EE-9BE4-430524FFB7AE}" srcOrd="0" destOrd="0" presId="urn:microsoft.com/office/officeart/2005/8/layout/arrow2"/>
    <dgm:cxn modelId="{70B41CCA-E586-4C7B-8259-E37CA6F9AAC1}" type="presOf" srcId="{C7CCB8C4-BA8F-435B-96D2-651E5BBEE204}" destId="{A2F653A9-861A-485D-B6A8-F3A813A64995}" srcOrd="0" destOrd="0" presId="urn:microsoft.com/office/officeart/2005/8/layout/arrow2"/>
    <dgm:cxn modelId="{8C1AFE23-B091-4CE6-8284-0511812F213B}" srcId="{455C831A-CCF5-4391-A2BE-9DF065D37587}" destId="{1E3A074B-8EC3-4AC7-ADB8-C53A583CA2D1}" srcOrd="0" destOrd="0" parTransId="{C3E70DF8-D297-401F-A070-1295F4388B0B}" sibTransId="{13D421C7-F834-4141-85ED-0207D610A128}"/>
    <dgm:cxn modelId="{61F14E48-EC67-4265-97C2-15DCF9D579D2}" type="presOf" srcId="{A75DE5EA-0E88-4A1C-B1EA-B4EE477D7AA1}" destId="{793DEFEB-0786-4CF0-BBF8-E9499353920B}" srcOrd="0" destOrd="0" presId="urn:microsoft.com/office/officeart/2005/8/layout/arrow2"/>
    <dgm:cxn modelId="{986C984D-F24E-4016-8C18-2887E17ECFAD}" type="presOf" srcId="{303D39A1-7A69-4629-9782-FA078EBABA8D}" destId="{0C30B20C-1796-487C-A4FE-FCE0867AC55D}" srcOrd="0" destOrd="0" presId="urn:microsoft.com/office/officeart/2005/8/layout/arrow2"/>
    <dgm:cxn modelId="{BF777ED0-A485-405A-BFCD-E378EF965464}" srcId="{1E3A074B-8EC3-4AC7-ADB8-C53A583CA2D1}" destId="{A39C9339-F7BC-4A9F-AF8A-3B9741B27413}" srcOrd="0" destOrd="0" parTransId="{26699644-3B9B-4794-926C-D854282146D8}" sibTransId="{3E2FBE5E-2D29-4C39-97D1-424264F1308F}"/>
    <dgm:cxn modelId="{AB7DBE45-B094-4B5F-BA55-62D45FF1E83B}" srcId="{303D39A1-7A69-4629-9782-FA078EBABA8D}" destId="{3732E1DE-E0FC-49A6-9996-F1C04E523E57}" srcOrd="0" destOrd="0" parTransId="{D124548E-84C2-4870-B70B-7603134BDA39}" sibTransId="{C190E5B9-7AC1-47B6-9926-D7A4D0EA3F6C}"/>
    <dgm:cxn modelId="{679C1D1A-14EB-43D6-A6EB-15DB434BD9E3}" srcId="{455C831A-CCF5-4391-A2BE-9DF065D37587}" destId="{C7CCB8C4-BA8F-435B-96D2-651E5BBEE204}" srcOrd="1" destOrd="0" parTransId="{AD18367E-C5DB-45A4-A27B-B15954C86D0F}" sibTransId="{7D6A4EA2-7BAB-433A-B969-4D95C96F0274}"/>
    <dgm:cxn modelId="{D09152C8-0058-4F02-AE9F-59A443534AE8}" srcId="{455C831A-CCF5-4391-A2BE-9DF065D37587}" destId="{A75DE5EA-0E88-4A1C-B1EA-B4EE477D7AA1}" srcOrd="2" destOrd="0" parTransId="{48157EE2-9BD9-48FE-A422-276C84F2470D}" sibTransId="{03226FF3-250B-4000-A0B5-00FF0F1D75A5}"/>
    <dgm:cxn modelId="{8FD217A2-BC8B-43BF-8E47-60814521D293}" type="presOf" srcId="{455C831A-CCF5-4391-A2BE-9DF065D37587}" destId="{E220828C-C958-4FCF-B52F-02D7F5D17607}" srcOrd="0" destOrd="0" presId="urn:microsoft.com/office/officeart/2005/8/layout/arrow2"/>
    <dgm:cxn modelId="{6B03C741-E588-474A-B059-DF78B88239D0}" type="presOf" srcId="{A39C9339-F7BC-4A9F-AF8A-3B9741B27413}" destId="{FB31F265-2D4B-41EE-9BE4-430524FFB7AE}" srcOrd="0" destOrd="1" presId="urn:microsoft.com/office/officeart/2005/8/layout/arrow2"/>
    <dgm:cxn modelId="{6F315B55-5A92-4D95-9B73-2282EA7B94A2}" type="presOf" srcId="{1982B446-3706-4711-A6F1-3DC4DFE59A3A}" destId="{D07E6A25-E078-49DD-A18A-A505C41DE499}" srcOrd="0" destOrd="0" presId="urn:microsoft.com/office/officeart/2005/8/layout/arrow2"/>
    <dgm:cxn modelId="{7DD07C3D-EA79-49EE-93EE-865A49AB8425}" srcId="{455C831A-CCF5-4391-A2BE-9DF065D37587}" destId="{1982B446-3706-4711-A6F1-3DC4DFE59A3A}" srcOrd="3" destOrd="0" parTransId="{33D0F32B-ABD3-423A-818A-28D89377B172}" sibTransId="{6C0374E5-7FC4-4DEF-BC17-94C58A35DE3F}"/>
    <dgm:cxn modelId="{293E3154-15DE-4C13-93DE-664CEAB9F0AF}" srcId="{1982B446-3706-4711-A6F1-3DC4DFE59A3A}" destId="{BAD6DE81-DE4F-40EF-8526-A8F127A4BE33}" srcOrd="0" destOrd="0" parTransId="{3224C504-155F-4C9F-93C7-83D8D4CEC1B4}" sibTransId="{6252B9CC-7427-40BA-B706-E629F53D4B22}"/>
    <dgm:cxn modelId="{B656CADC-A683-4269-B7DD-E1293D935723}" type="presOf" srcId="{BAD6DE81-DE4F-40EF-8526-A8F127A4BE33}" destId="{D07E6A25-E078-49DD-A18A-A505C41DE499}" srcOrd="0" destOrd="1" presId="urn:microsoft.com/office/officeart/2005/8/layout/arrow2"/>
    <dgm:cxn modelId="{AAAF07EF-3579-4E66-9394-1912DC498558}" srcId="{455C831A-CCF5-4391-A2BE-9DF065D37587}" destId="{303D39A1-7A69-4629-9782-FA078EBABA8D}" srcOrd="4" destOrd="0" parTransId="{93FF14BF-4C5D-4A0F-912A-861C22CB340E}" sibTransId="{506F792E-F86C-429E-9C8F-4C7A78F70750}"/>
    <dgm:cxn modelId="{B4BE4B4E-72FF-4D28-99A2-AE2CD53861A0}" type="presParOf" srcId="{E220828C-C958-4FCF-B52F-02D7F5D17607}" destId="{82ED47FD-CD8E-4EC8-A7E3-BF3AC4BC5C1A}" srcOrd="0" destOrd="0" presId="urn:microsoft.com/office/officeart/2005/8/layout/arrow2"/>
    <dgm:cxn modelId="{5126EADA-31EC-4735-B52B-6E7BFC61E014}" type="presParOf" srcId="{E220828C-C958-4FCF-B52F-02D7F5D17607}" destId="{B85AB8E9-DB09-4A1F-99A9-64B86EDF0308}" srcOrd="1" destOrd="0" presId="urn:microsoft.com/office/officeart/2005/8/layout/arrow2"/>
    <dgm:cxn modelId="{41012E5E-79AD-44BE-8AF8-5394A67D5DFC}" type="presParOf" srcId="{B85AB8E9-DB09-4A1F-99A9-64B86EDF0308}" destId="{085960DC-0810-4E35-9E22-69E0ED01009A}" srcOrd="0" destOrd="0" presId="urn:microsoft.com/office/officeart/2005/8/layout/arrow2"/>
    <dgm:cxn modelId="{99946178-6DC8-47EF-B7B7-0D1CCAE85D6D}" type="presParOf" srcId="{B85AB8E9-DB09-4A1F-99A9-64B86EDF0308}" destId="{FB31F265-2D4B-41EE-9BE4-430524FFB7AE}" srcOrd="1" destOrd="0" presId="urn:microsoft.com/office/officeart/2005/8/layout/arrow2"/>
    <dgm:cxn modelId="{8417DA02-174E-4463-9327-4786DE9529A5}" type="presParOf" srcId="{B85AB8E9-DB09-4A1F-99A9-64B86EDF0308}" destId="{C5CE0309-1E09-4447-A0F2-31F1838A1329}" srcOrd="2" destOrd="0" presId="urn:microsoft.com/office/officeart/2005/8/layout/arrow2"/>
    <dgm:cxn modelId="{B47A57DF-940C-45E0-9786-DA436A84D554}" type="presParOf" srcId="{B85AB8E9-DB09-4A1F-99A9-64B86EDF0308}" destId="{A2F653A9-861A-485D-B6A8-F3A813A64995}" srcOrd="3" destOrd="0" presId="urn:microsoft.com/office/officeart/2005/8/layout/arrow2"/>
    <dgm:cxn modelId="{1B747489-F107-43F2-BB14-CB36CA94C1E2}" type="presParOf" srcId="{B85AB8E9-DB09-4A1F-99A9-64B86EDF0308}" destId="{134B76E3-E8F8-4C9A-A7A4-138DEFB351D4}" srcOrd="4" destOrd="0" presId="urn:microsoft.com/office/officeart/2005/8/layout/arrow2"/>
    <dgm:cxn modelId="{18A2F8C0-5028-4170-9341-636A3483E0FC}" type="presParOf" srcId="{B85AB8E9-DB09-4A1F-99A9-64B86EDF0308}" destId="{793DEFEB-0786-4CF0-BBF8-E9499353920B}" srcOrd="5" destOrd="0" presId="urn:microsoft.com/office/officeart/2005/8/layout/arrow2"/>
    <dgm:cxn modelId="{A18B486D-63C5-4817-9D02-FBC1A242B697}" type="presParOf" srcId="{B85AB8E9-DB09-4A1F-99A9-64B86EDF0308}" destId="{949ED1F8-3AD0-4B09-98A4-A89A92118AB0}" srcOrd="6" destOrd="0" presId="urn:microsoft.com/office/officeart/2005/8/layout/arrow2"/>
    <dgm:cxn modelId="{A4E678D9-B1BC-4C50-A4A9-349A6483CEE0}" type="presParOf" srcId="{B85AB8E9-DB09-4A1F-99A9-64B86EDF0308}" destId="{D07E6A25-E078-49DD-A18A-A505C41DE499}" srcOrd="7" destOrd="0" presId="urn:microsoft.com/office/officeart/2005/8/layout/arrow2"/>
    <dgm:cxn modelId="{D475E04B-B15F-4BDB-8826-2548E6649762}" type="presParOf" srcId="{B85AB8E9-DB09-4A1F-99A9-64B86EDF0308}" destId="{A65FDC9E-FCCD-4EEF-800D-C857AF626BC7}" srcOrd="8" destOrd="0" presId="urn:microsoft.com/office/officeart/2005/8/layout/arrow2"/>
    <dgm:cxn modelId="{7E1D02FF-5C57-4AC3-B0BB-2C80D4A56F47}" type="presParOf" srcId="{B85AB8E9-DB09-4A1F-99A9-64B86EDF0308}" destId="{0C30B20C-1796-487C-A4FE-FCE0867AC55D}"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D47FD-CD8E-4EC8-A7E3-BF3AC4BC5C1A}">
      <dsp:nvSpPr>
        <dsp:cNvPr id="0" name=""/>
        <dsp:cNvSpPr/>
      </dsp:nvSpPr>
      <dsp:spPr>
        <a:xfrm>
          <a:off x="0" y="95249"/>
          <a:ext cx="9448799" cy="5905499"/>
        </a:xfrm>
        <a:prstGeom prst="swooshArrow">
          <a:avLst>
            <a:gd name="adj1" fmla="val 25000"/>
            <a:gd name="adj2" fmla="val 25000"/>
          </a:avLst>
        </a:prstGeom>
        <a:solidFill>
          <a:schemeClr val="accent2">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085960DC-0810-4E35-9E22-69E0ED01009A}">
      <dsp:nvSpPr>
        <dsp:cNvPr id="0" name=""/>
        <dsp:cNvSpPr/>
      </dsp:nvSpPr>
      <dsp:spPr>
        <a:xfrm>
          <a:off x="930706" y="4486579"/>
          <a:ext cx="217322" cy="217322"/>
        </a:xfrm>
        <a:prstGeom prst="ellipse">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B31F265-2D4B-41EE-9BE4-430524FFB7AE}">
      <dsp:nvSpPr>
        <dsp:cNvPr id="0" name=""/>
        <dsp:cNvSpPr/>
      </dsp:nvSpPr>
      <dsp:spPr>
        <a:xfrm>
          <a:off x="1039368" y="4595240"/>
          <a:ext cx="1237792" cy="140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55" tIns="0" rIns="0" bIns="0" numCol="1" spcCol="1270" anchor="t" anchorCtr="0">
          <a:noAutofit/>
        </a:bodyPr>
        <a:lstStyle/>
        <a:p>
          <a:pPr lvl="0" algn="l" defTabSz="666750">
            <a:lnSpc>
              <a:spcPct val="90000"/>
            </a:lnSpc>
            <a:spcBef>
              <a:spcPct val="0"/>
            </a:spcBef>
            <a:spcAft>
              <a:spcPct val="35000"/>
            </a:spcAft>
          </a:pPr>
          <a:r>
            <a:rPr lang="en-US" sz="1500" kern="1200" dirty="0" smtClean="0"/>
            <a:t>Requirements</a:t>
          </a:r>
          <a:endParaRPr lang="en-US" sz="1500" kern="1200" dirty="0"/>
        </a:p>
        <a:p>
          <a:pPr marL="114300" lvl="1" indent="-114300" algn="l" defTabSz="533400">
            <a:lnSpc>
              <a:spcPct val="90000"/>
            </a:lnSpc>
            <a:spcBef>
              <a:spcPct val="0"/>
            </a:spcBef>
            <a:spcAft>
              <a:spcPct val="15000"/>
            </a:spcAft>
            <a:buChar char="••"/>
          </a:pPr>
          <a:r>
            <a:rPr lang="en-US" sz="1200" kern="1200" dirty="0" smtClean="0"/>
            <a:t>Deliverable: Requirements Documentation</a:t>
          </a:r>
          <a:endParaRPr lang="en-US" sz="1200" kern="1200" dirty="0"/>
        </a:p>
      </dsp:txBody>
      <dsp:txXfrm>
        <a:off x="1039368" y="4595240"/>
        <a:ext cx="1237792" cy="1405508"/>
      </dsp:txXfrm>
    </dsp:sp>
    <dsp:sp modelId="{C5CE0309-1E09-4447-A0F2-31F1838A1329}">
      <dsp:nvSpPr>
        <dsp:cNvPr id="0" name=""/>
        <dsp:cNvSpPr/>
      </dsp:nvSpPr>
      <dsp:spPr>
        <a:xfrm>
          <a:off x="2107082" y="3356267"/>
          <a:ext cx="340156" cy="340156"/>
        </a:xfrm>
        <a:prstGeom prst="ellipse">
          <a:avLst/>
        </a:prstGeom>
        <a:solidFill>
          <a:schemeClr val="accent2">
            <a:hueOff val="-2078974"/>
            <a:satOff val="14830"/>
            <a:lumOff val="-254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A2F653A9-861A-485D-B6A8-F3A813A64995}">
      <dsp:nvSpPr>
        <dsp:cNvPr id="0" name=""/>
        <dsp:cNvSpPr/>
      </dsp:nvSpPr>
      <dsp:spPr>
        <a:xfrm>
          <a:off x="2277160" y="3526345"/>
          <a:ext cx="1568500" cy="2474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242" tIns="0" rIns="0" bIns="0" numCol="1" spcCol="1270" anchor="t" anchorCtr="0">
          <a:noAutofit/>
        </a:bodyPr>
        <a:lstStyle/>
        <a:p>
          <a:pPr lvl="0" algn="l" defTabSz="666750">
            <a:lnSpc>
              <a:spcPct val="90000"/>
            </a:lnSpc>
            <a:spcBef>
              <a:spcPct val="0"/>
            </a:spcBef>
            <a:spcAft>
              <a:spcPct val="35000"/>
            </a:spcAft>
          </a:pPr>
          <a:r>
            <a:rPr lang="en-US" sz="1500" kern="1200" dirty="0" smtClean="0"/>
            <a:t>Core Game Completed</a:t>
          </a:r>
          <a:endParaRPr lang="en-US" sz="1500" kern="1200" dirty="0"/>
        </a:p>
        <a:p>
          <a:pPr marL="114300" lvl="1" indent="-114300" algn="l" defTabSz="533400">
            <a:lnSpc>
              <a:spcPct val="90000"/>
            </a:lnSpc>
            <a:spcBef>
              <a:spcPct val="0"/>
            </a:spcBef>
            <a:spcAft>
              <a:spcPct val="15000"/>
            </a:spcAft>
            <a:buChar char="••"/>
          </a:pPr>
          <a:r>
            <a:rPr lang="en-US" sz="1200" kern="1200" dirty="0" smtClean="0"/>
            <a:t>Deliverable: A full playable version of checkers for 2 humans</a:t>
          </a:r>
          <a:endParaRPr lang="en-US" sz="1200" kern="1200" dirty="0"/>
        </a:p>
      </dsp:txBody>
      <dsp:txXfrm>
        <a:off x="2277160" y="3526345"/>
        <a:ext cx="1568500" cy="2474404"/>
      </dsp:txXfrm>
    </dsp:sp>
    <dsp:sp modelId="{134B76E3-E8F8-4C9A-A7A4-138DEFB351D4}">
      <dsp:nvSpPr>
        <dsp:cNvPr id="0" name=""/>
        <dsp:cNvSpPr/>
      </dsp:nvSpPr>
      <dsp:spPr>
        <a:xfrm>
          <a:off x="3618890" y="2455087"/>
          <a:ext cx="453542" cy="453542"/>
        </a:xfrm>
        <a:prstGeom prst="ellipse">
          <a:avLst/>
        </a:prstGeom>
        <a:solidFill>
          <a:schemeClr val="accent2">
            <a:hueOff val="-4157948"/>
            <a:satOff val="29661"/>
            <a:lumOff val="-509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793DEFEB-0786-4CF0-BBF8-E9499353920B}">
      <dsp:nvSpPr>
        <dsp:cNvPr id="0" name=""/>
        <dsp:cNvSpPr/>
      </dsp:nvSpPr>
      <dsp:spPr>
        <a:xfrm>
          <a:off x="3845661" y="2681858"/>
          <a:ext cx="1823618" cy="3318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323" tIns="0" rIns="0" bIns="0" numCol="1" spcCol="1270" anchor="t" anchorCtr="0">
          <a:noAutofit/>
        </a:bodyPr>
        <a:lstStyle/>
        <a:p>
          <a:pPr lvl="0" algn="l" defTabSz="666750">
            <a:lnSpc>
              <a:spcPct val="90000"/>
            </a:lnSpc>
            <a:spcBef>
              <a:spcPct val="0"/>
            </a:spcBef>
            <a:spcAft>
              <a:spcPct val="35000"/>
            </a:spcAft>
          </a:pPr>
          <a:r>
            <a:rPr lang="en-US" sz="1500" kern="1200" dirty="0" smtClean="0"/>
            <a:t>AI Integration</a:t>
          </a:r>
          <a:endParaRPr lang="en-US" sz="1500" kern="1200" dirty="0"/>
        </a:p>
        <a:p>
          <a:pPr marL="114300" lvl="1" indent="-114300" algn="l" defTabSz="533400">
            <a:lnSpc>
              <a:spcPct val="90000"/>
            </a:lnSpc>
            <a:spcBef>
              <a:spcPct val="0"/>
            </a:spcBef>
            <a:spcAft>
              <a:spcPct val="15000"/>
            </a:spcAft>
            <a:buChar char="••"/>
          </a:pPr>
          <a:r>
            <a:rPr lang="en-US" sz="1200" kern="1200" dirty="0" smtClean="0"/>
            <a:t>Deliverable: The ability to now play against an intelligent computer player </a:t>
          </a:r>
          <a:endParaRPr lang="en-US" sz="1200" kern="1200" dirty="0"/>
        </a:p>
      </dsp:txBody>
      <dsp:txXfrm>
        <a:off x="3845661" y="2681858"/>
        <a:ext cx="1823618" cy="3318890"/>
      </dsp:txXfrm>
    </dsp:sp>
    <dsp:sp modelId="{949ED1F8-3AD0-4B09-98A4-A89A92118AB0}">
      <dsp:nvSpPr>
        <dsp:cNvPr id="0" name=""/>
        <dsp:cNvSpPr/>
      </dsp:nvSpPr>
      <dsp:spPr>
        <a:xfrm>
          <a:off x="5376367" y="1751152"/>
          <a:ext cx="585825" cy="585825"/>
        </a:xfrm>
        <a:prstGeom prst="ellipse">
          <a:avLst/>
        </a:prstGeom>
        <a:solidFill>
          <a:schemeClr val="accent2">
            <a:hueOff val="-6236922"/>
            <a:satOff val="44491"/>
            <a:lumOff val="-764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07E6A25-E078-49DD-A18A-A505C41DE499}">
      <dsp:nvSpPr>
        <dsp:cNvPr id="0" name=""/>
        <dsp:cNvSpPr/>
      </dsp:nvSpPr>
      <dsp:spPr>
        <a:xfrm>
          <a:off x="5669280" y="2044064"/>
          <a:ext cx="1889760" cy="395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417" tIns="0" rIns="0" bIns="0" numCol="1" spcCol="1270" anchor="t" anchorCtr="0">
          <a:noAutofit/>
        </a:bodyPr>
        <a:lstStyle/>
        <a:p>
          <a:pPr lvl="0" algn="l" defTabSz="666750">
            <a:lnSpc>
              <a:spcPct val="90000"/>
            </a:lnSpc>
            <a:spcBef>
              <a:spcPct val="0"/>
            </a:spcBef>
            <a:spcAft>
              <a:spcPct val="35000"/>
            </a:spcAft>
          </a:pPr>
          <a:r>
            <a:rPr lang="en-US" sz="1500" kern="1200" dirty="0" smtClean="0"/>
            <a:t>GUI Finalization</a:t>
          </a:r>
          <a:endParaRPr lang="en-US" sz="1500" kern="1200" dirty="0"/>
        </a:p>
        <a:p>
          <a:pPr marL="114300" lvl="1" indent="-114300" algn="l" defTabSz="533400">
            <a:lnSpc>
              <a:spcPct val="90000"/>
            </a:lnSpc>
            <a:spcBef>
              <a:spcPct val="0"/>
            </a:spcBef>
            <a:spcAft>
              <a:spcPct val="15000"/>
            </a:spcAft>
            <a:buChar char="••"/>
          </a:pPr>
          <a:r>
            <a:rPr lang="en-US" sz="1200" kern="1200" dirty="0" smtClean="0"/>
            <a:t>Deliverable: A visually appealing interface specializing in ease of use</a:t>
          </a:r>
          <a:endParaRPr lang="en-US" sz="1200" kern="1200" dirty="0"/>
        </a:p>
      </dsp:txBody>
      <dsp:txXfrm>
        <a:off x="5669280" y="2044064"/>
        <a:ext cx="1889760" cy="3956685"/>
      </dsp:txXfrm>
    </dsp:sp>
    <dsp:sp modelId="{A65FDC9E-FCCD-4EEF-800D-C857AF626BC7}">
      <dsp:nvSpPr>
        <dsp:cNvPr id="0" name=""/>
        <dsp:cNvSpPr/>
      </dsp:nvSpPr>
      <dsp:spPr>
        <a:xfrm>
          <a:off x="7185812" y="1281074"/>
          <a:ext cx="746455" cy="746455"/>
        </a:xfrm>
        <a:prstGeom prst="ellipse">
          <a:avLst/>
        </a:prstGeom>
        <a:solidFill>
          <a:schemeClr val="accent2">
            <a:hueOff val="-8315896"/>
            <a:satOff val="59322"/>
            <a:lumOff val="-1019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0C30B20C-1796-487C-A4FE-FCE0867AC55D}">
      <dsp:nvSpPr>
        <dsp:cNvPr id="0" name=""/>
        <dsp:cNvSpPr/>
      </dsp:nvSpPr>
      <dsp:spPr>
        <a:xfrm>
          <a:off x="7559040" y="1654301"/>
          <a:ext cx="1889760" cy="4346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5531" tIns="0" rIns="0" bIns="0" numCol="1" spcCol="1270" anchor="t" anchorCtr="0">
          <a:noAutofit/>
        </a:bodyPr>
        <a:lstStyle/>
        <a:p>
          <a:pPr lvl="0" algn="l" defTabSz="666750">
            <a:lnSpc>
              <a:spcPct val="90000"/>
            </a:lnSpc>
            <a:spcBef>
              <a:spcPct val="0"/>
            </a:spcBef>
            <a:spcAft>
              <a:spcPct val="35000"/>
            </a:spcAft>
          </a:pPr>
          <a:r>
            <a:rPr lang="en-US" sz="1500" kern="1200" dirty="0" smtClean="0"/>
            <a:t>Documentation Finalization</a:t>
          </a:r>
          <a:endParaRPr lang="en-US" sz="1500" kern="1200" dirty="0"/>
        </a:p>
        <a:p>
          <a:pPr marL="114300" lvl="1" indent="-114300" algn="l" defTabSz="533400">
            <a:lnSpc>
              <a:spcPct val="90000"/>
            </a:lnSpc>
            <a:spcBef>
              <a:spcPct val="0"/>
            </a:spcBef>
            <a:spcAft>
              <a:spcPct val="15000"/>
            </a:spcAft>
            <a:buChar char="••"/>
          </a:pPr>
          <a:r>
            <a:rPr lang="en-US" sz="1200" kern="1200" dirty="0" smtClean="0"/>
            <a:t>Deliverable: Full documentation for the entire project</a:t>
          </a:r>
          <a:endParaRPr lang="en-US" sz="1200" kern="1200" dirty="0"/>
        </a:p>
      </dsp:txBody>
      <dsp:txXfrm>
        <a:off x="7559040" y="1654301"/>
        <a:ext cx="1889760" cy="4346447"/>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537D3102-AD23-4BFF-87AE-61567A0BE8E3}" type="datetime1">
              <a:rPr lang="en-US" smtClean="0"/>
              <a:t>4/1/2012</a:t>
            </a:fld>
            <a:endParaRPr lang="en-US" dirty="0"/>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2B19053D-4B37-4D7B-8ABF-990319F02EEF}" type="slidenum">
              <a:rPr lang="en-US" smtClean="0"/>
              <a:pPr/>
              <a:t>‹#›</a:t>
            </a:fld>
            <a:endParaRPr lang="en-US" dirty="0"/>
          </a:p>
        </p:txBody>
      </p:sp>
      <p:sp>
        <p:nvSpPr>
          <p:cNvPr id="15" name="Footer Placeholder 14"/>
          <p:cNvSpPr>
            <a:spLocks noGrp="1"/>
          </p:cNvSpPr>
          <p:nvPr>
            <p:ph type="ftr" sz="quarter" idx="12"/>
          </p:nvPr>
        </p:nvSpPr>
        <p:spPr>
          <a:xfrm>
            <a:off x="3581400" y="6296248"/>
            <a:ext cx="2820987" cy="152400"/>
          </a:xfrm>
        </p:spPr>
        <p:txBody>
          <a:bodyPr/>
          <a:lstStyle/>
          <a:p>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43FABC42-E576-4B96-A2BC-C9DCC9DAE463}" type="datetime1">
              <a:rPr lang="en-US" smtClean="0"/>
              <a:t>4/1/2012</a:t>
            </a:fld>
            <a:endParaRPr lang="en-US" dirty="0"/>
          </a:p>
        </p:txBody>
      </p:sp>
      <p:sp>
        <p:nvSpPr>
          <p:cNvPr id="14" name="Slide Number Placeholder 13"/>
          <p:cNvSpPr>
            <a:spLocks noGrp="1"/>
          </p:cNvSpPr>
          <p:nvPr>
            <p:ph type="sldNum" sz="quarter" idx="11"/>
          </p:nvPr>
        </p:nvSpPr>
        <p:spPr/>
        <p:txBody>
          <a:bodyPr/>
          <a:lstStyle/>
          <a:p>
            <a:fld id="{2B19053D-4B37-4D7B-8ABF-990319F02EEF}"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E6B9B64A-A574-4632-8FB6-30501D3E1ACB}" type="datetime1">
              <a:rPr lang="en-US" smtClean="0"/>
              <a:t>4/1/2012</a:t>
            </a:fld>
            <a:endParaRPr lang="en-US" dirty="0"/>
          </a:p>
        </p:txBody>
      </p:sp>
      <p:sp>
        <p:nvSpPr>
          <p:cNvPr id="14" name="Slide Number Placeholder 13"/>
          <p:cNvSpPr>
            <a:spLocks noGrp="1"/>
          </p:cNvSpPr>
          <p:nvPr>
            <p:ph type="sldNum" sz="quarter" idx="11"/>
          </p:nvPr>
        </p:nvSpPr>
        <p:spPr/>
        <p:txBody>
          <a:bodyPr/>
          <a:lstStyle/>
          <a:p>
            <a:fld id="{2B19053D-4B37-4D7B-8ABF-990319F02EEF}"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B55F5725-E820-4B2A-A81C-15E6A453397F}" type="datetime1">
              <a:rPr lang="en-US" smtClean="0"/>
              <a:t>4/1/2012</a:t>
            </a:fld>
            <a:endParaRPr lang="en-US" dirty="0"/>
          </a:p>
        </p:txBody>
      </p:sp>
      <p:sp>
        <p:nvSpPr>
          <p:cNvPr id="11" name="Slide Number Placeholder 10"/>
          <p:cNvSpPr>
            <a:spLocks noGrp="1"/>
          </p:cNvSpPr>
          <p:nvPr>
            <p:ph type="sldNum" sz="quarter" idx="11"/>
          </p:nvPr>
        </p:nvSpPr>
        <p:spPr/>
        <p:txBody>
          <a:bodyPr/>
          <a:lstStyle/>
          <a:p>
            <a:fld id="{2B19053D-4B37-4D7B-8ABF-990319F02EEF}" type="slidenum">
              <a:rPr lang="en-US" smtClean="0"/>
              <a:pPr/>
              <a:t>‹#›</a:t>
            </a:fld>
            <a:endParaRPr lang="en-US" dirty="0"/>
          </a:p>
        </p:txBody>
      </p:sp>
      <p:sp>
        <p:nvSpPr>
          <p:cNvPr id="12" name="Footer Placeholder 11"/>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B68DB90A-5AB2-4BF4-8147-F4CADCC03FE3}" type="datetime1">
              <a:rPr lang="en-US" smtClean="0"/>
              <a:t>4/1/2012</a:t>
            </a:fld>
            <a:endParaRPr lang="en-US" dirty="0"/>
          </a:p>
        </p:txBody>
      </p:sp>
      <p:sp>
        <p:nvSpPr>
          <p:cNvPr id="13" name="Slide Number Placeholder 12"/>
          <p:cNvSpPr>
            <a:spLocks noGrp="1"/>
          </p:cNvSpPr>
          <p:nvPr>
            <p:ph type="sldNum" sz="quarter" idx="11"/>
          </p:nvPr>
        </p:nvSpPr>
        <p:spPr>
          <a:xfrm>
            <a:off x="4116388" y="6400800"/>
            <a:ext cx="533400" cy="152400"/>
          </a:xfrm>
        </p:spPr>
        <p:txBody>
          <a:bodyPr/>
          <a:lstStyle/>
          <a:p>
            <a:fld id="{2B19053D-4B37-4D7B-8ABF-990319F02EEF}" type="slidenum">
              <a:rPr lang="en-US" smtClean="0"/>
              <a:pPr/>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dirty="0"/>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FC7ECF7D-CB0D-4FDB-902B-9E5CD56B2F3F}" type="datetime1">
              <a:rPr lang="en-US" smtClean="0"/>
              <a:t>4/1/2012</a:t>
            </a:fld>
            <a:endParaRPr lang="en-US" dirty="0"/>
          </a:p>
        </p:txBody>
      </p:sp>
      <p:sp>
        <p:nvSpPr>
          <p:cNvPr id="13" name="Slide Number Placeholder 12"/>
          <p:cNvSpPr>
            <a:spLocks noGrp="1"/>
          </p:cNvSpPr>
          <p:nvPr>
            <p:ph type="sldNum" sz="quarter" idx="11"/>
          </p:nvPr>
        </p:nvSpPr>
        <p:spPr/>
        <p:txBody>
          <a:bodyPr/>
          <a:lstStyle/>
          <a:p>
            <a:fld id="{2B19053D-4B37-4D7B-8ABF-990319F02EEF}" type="slidenum">
              <a:rPr lang="en-US" smtClean="0"/>
              <a:pPr/>
              <a:t>‹#›</a:t>
            </a:fld>
            <a:endParaRPr lang="en-US"/>
          </a:p>
        </p:txBody>
      </p:sp>
      <p:sp>
        <p:nvSpPr>
          <p:cNvPr id="14" name="Footer Placeholder 13"/>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C1155614-9033-4786-9235-17DD4EEE6651}" type="datetime1">
              <a:rPr lang="en-US" smtClean="0"/>
              <a:t>4/1/2012</a:t>
            </a:fld>
            <a:endParaRPr lang="en-US" dirty="0"/>
          </a:p>
        </p:txBody>
      </p:sp>
      <p:sp>
        <p:nvSpPr>
          <p:cNvPr id="14" name="Slide Number Placeholder 13"/>
          <p:cNvSpPr>
            <a:spLocks noGrp="1"/>
          </p:cNvSpPr>
          <p:nvPr>
            <p:ph type="sldNum" sz="quarter" idx="11"/>
          </p:nvPr>
        </p:nvSpPr>
        <p:spPr/>
        <p:txBody>
          <a:bodyPr/>
          <a:lstStyle/>
          <a:p>
            <a:fld id="{2B19053D-4B37-4D7B-8ABF-990319F02EEF}" type="slidenum">
              <a:rPr lang="en-US" smtClean="0"/>
              <a:pPr/>
              <a:t>‹#›</a:t>
            </a:fld>
            <a:endParaRPr lang="en-US"/>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63DFD299-E27D-455F-9667-E019E6CEA2DD}" type="datetime1">
              <a:rPr lang="en-US" smtClean="0"/>
              <a:t>4/1/2012</a:t>
            </a:fld>
            <a:endParaRPr lang="en-US" dirty="0"/>
          </a:p>
        </p:txBody>
      </p:sp>
      <p:sp>
        <p:nvSpPr>
          <p:cNvPr id="10" name="Slide Number Placeholder 9"/>
          <p:cNvSpPr>
            <a:spLocks noGrp="1"/>
          </p:cNvSpPr>
          <p:nvPr>
            <p:ph type="sldNum" sz="quarter" idx="11"/>
          </p:nvPr>
        </p:nvSpPr>
        <p:spPr/>
        <p:txBody>
          <a:bodyPr/>
          <a:lstStyle/>
          <a:p>
            <a:fld id="{2B19053D-4B37-4D7B-8ABF-990319F02EEF}" type="slidenum">
              <a:rPr lang="en-US" smtClean="0"/>
              <a:pPr/>
              <a:t>‹#›</a:t>
            </a:fld>
            <a:endParaRPr lang="en-US"/>
          </a:p>
        </p:txBody>
      </p:sp>
      <p:sp>
        <p:nvSpPr>
          <p:cNvPr id="11" name="Footer Placeholder 10"/>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3CAA9CB-1752-48C5-8105-E376DCE212C0}" type="datetime1">
              <a:rPr lang="en-US" smtClean="0"/>
              <a:t>4/1/2012</a:t>
            </a:fld>
            <a:endParaRPr lang="en-US" dirty="0"/>
          </a:p>
        </p:txBody>
      </p:sp>
      <p:sp>
        <p:nvSpPr>
          <p:cNvPr id="9" name="Slide Number Placeholder 8"/>
          <p:cNvSpPr>
            <a:spLocks noGrp="1"/>
          </p:cNvSpPr>
          <p:nvPr>
            <p:ph type="sldNum" sz="quarter" idx="11"/>
          </p:nvPr>
        </p:nvSpPr>
        <p:spPr/>
        <p:txBody>
          <a:bodyPr/>
          <a:lstStyle/>
          <a:p>
            <a:fld id="{2B19053D-4B37-4D7B-8ABF-990319F02EEF}" type="slidenum">
              <a:rPr lang="en-US" smtClean="0"/>
              <a:pPr/>
              <a:t>‹#›</a:t>
            </a:fld>
            <a:endParaRPr lang="en-US"/>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C01F1C62-8F5A-4581-84EA-8C88B3391AE6}" type="datetime1">
              <a:rPr lang="en-US" smtClean="0"/>
              <a:t>4/1/2012</a:t>
            </a:fld>
            <a:endParaRPr lang="en-US" dirty="0"/>
          </a:p>
        </p:txBody>
      </p:sp>
      <p:sp>
        <p:nvSpPr>
          <p:cNvPr id="16" name="Slide Number Placeholder 15"/>
          <p:cNvSpPr>
            <a:spLocks noGrp="1"/>
          </p:cNvSpPr>
          <p:nvPr>
            <p:ph type="sldNum" sz="quarter" idx="11"/>
          </p:nvPr>
        </p:nvSpPr>
        <p:spPr/>
        <p:txBody>
          <a:bodyPr/>
          <a:lstStyle/>
          <a:p>
            <a:fld id="{2B19053D-4B37-4D7B-8ABF-990319F02EEF}"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75A98DDE-8CD0-4E97-98D0-8F413940748F}" type="datetime1">
              <a:rPr lang="en-US" smtClean="0"/>
              <a:t>4/1/2012</a:t>
            </a:fld>
            <a:endParaRPr lang="en-US" dirty="0"/>
          </a:p>
        </p:txBody>
      </p:sp>
      <p:sp>
        <p:nvSpPr>
          <p:cNvPr id="17" name="Slide Number Placeholder 16"/>
          <p:cNvSpPr>
            <a:spLocks noGrp="1"/>
          </p:cNvSpPr>
          <p:nvPr>
            <p:ph type="sldNum" sz="quarter" idx="11"/>
          </p:nvPr>
        </p:nvSpPr>
        <p:spPr/>
        <p:txBody>
          <a:bodyPr/>
          <a:lstStyle/>
          <a:p>
            <a:fld id="{2B19053D-4B37-4D7B-8ABF-990319F02EEF}" type="slidenum">
              <a:rPr lang="en-US" smtClean="0"/>
              <a:pPr/>
              <a:t>‹#›</a:t>
            </a:fld>
            <a:endParaRPr lang="en-US" dirty="0"/>
          </a:p>
        </p:txBody>
      </p:sp>
      <p:sp>
        <p:nvSpPr>
          <p:cNvPr id="18" name="Footer Placeholder 17"/>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2B19053D-4B37-4D7B-8ABF-990319F02EEF}" type="slidenum">
              <a:rPr lang="en-US" smtClean="0"/>
              <a:pPr/>
              <a:t>‹#›</a:t>
            </a:fld>
            <a:endParaRPr lang="en-US" dirty="0"/>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34BB6B48-E8B6-492E-B5F2-B7A73A7469AD}" type="datetime1">
              <a:rPr lang="en-US" smtClean="0"/>
              <a:t>4/1/2012</a:t>
            </a:fld>
            <a:endParaRPr lang="en-US" dirty="0"/>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dt="0"/>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Project </a:t>
            </a:r>
            <a:r>
              <a:rPr lang="en-US" dirty="0" err="1" smtClean="0"/>
              <a:t>FlyingMoose</a:t>
            </a:r>
            <a:endParaRPr lang="en-US" dirty="0" smtClean="0"/>
          </a:p>
          <a:p>
            <a:r>
              <a:rPr lang="en-US" dirty="0" smtClean="0"/>
              <a:t>4/9/2012</a:t>
            </a:r>
            <a:endParaRPr lang="en-US" dirty="0"/>
          </a:p>
        </p:txBody>
      </p:sp>
      <p:sp>
        <p:nvSpPr>
          <p:cNvPr id="3" name="Title 2"/>
          <p:cNvSpPr>
            <a:spLocks noGrp="1"/>
          </p:cNvSpPr>
          <p:nvPr>
            <p:ph type="title"/>
          </p:nvPr>
        </p:nvSpPr>
        <p:spPr/>
        <p:txBody>
          <a:bodyPr/>
          <a:lstStyle/>
          <a:p>
            <a:r>
              <a:rPr lang="en-US" dirty="0" smtClean="0"/>
              <a:t>Project Status Report</a:t>
            </a:r>
            <a:endParaRPr lang="en-US" dirty="0"/>
          </a:p>
        </p:txBody>
      </p:sp>
      <p:pic>
        <p:nvPicPr>
          <p:cNvPr id="4" name="Picture 2" descr="D:\Downloads\ByDate\Today\9da2bfccc7b4ad5ff6dd5b3fa9975283.image.200x1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343400"/>
            <a:ext cx="1905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14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98" y="1981200"/>
            <a:ext cx="7700679"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00400" y="830013"/>
            <a:ext cx="2286000" cy="369332"/>
          </a:xfrm>
          <a:prstGeom prst="rect">
            <a:avLst/>
          </a:prstGeom>
          <a:noFill/>
        </p:spPr>
        <p:txBody>
          <a:bodyPr wrap="square" rtlCol="0">
            <a:spAutoFit/>
          </a:bodyPr>
          <a:lstStyle/>
          <a:p>
            <a:r>
              <a:rPr lang="en-US" dirty="0" smtClean="0"/>
              <a:t>Project Schedule</a:t>
            </a:r>
            <a:endParaRPr lang="en-US" dirty="0"/>
          </a:p>
        </p:txBody>
      </p:sp>
    </p:spTree>
    <p:extLst>
      <p:ext uri="{BB962C8B-B14F-4D97-AF65-F5344CB8AC3E}">
        <p14:creationId xmlns:p14="http://schemas.microsoft.com/office/powerpoint/2010/main" val="36506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609599"/>
            <a:ext cx="3962400" cy="461665"/>
          </a:xfrm>
          <a:prstGeom prst="rect">
            <a:avLst/>
          </a:prstGeom>
          <a:noFill/>
        </p:spPr>
        <p:txBody>
          <a:bodyPr wrap="square" rtlCol="0">
            <a:spAutoFit/>
          </a:bodyPr>
          <a:lstStyle/>
          <a:p>
            <a:r>
              <a:rPr lang="en-US" sz="2400" dirty="0" smtClean="0"/>
              <a:t>Project Schedule Summary</a:t>
            </a:r>
            <a:endParaRPr lang="en-US" sz="2400" dirty="0"/>
          </a:p>
        </p:txBody>
      </p:sp>
      <p:sp>
        <p:nvSpPr>
          <p:cNvPr id="3" name="TextBox 2"/>
          <p:cNvSpPr txBox="1"/>
          <p:nvPr/>
        </p:nvSpPr>
        <p:spPr>
          <a:xfrm>
            <a:off x="990600" y="1828800"/>
            <a:ext cx="4191000" cy="3970318"/>
          </a:xfrm>
          <a:prstGeom prst="rect">
            <a:avLst/>
          </a:prstGeom>
          <a:noFill/>
        </p:spPr>
        <p:txBody>
          <a:bodyPr wrap="square" rtlCol="0">
            <a:spAutoFit/>
          </a:bodyPr>
          <a:lstStyle/>
          <a:p>
            <a:pPr marL="285750" indent="-285750">
              <a:buFontTx/>
              <a:buChar char="-"/>
            </a:pPr>
            <a:r>
              <a:rPr lang="en-US" dirty="0" smtClean="0"/>
              <a:t>Total completion time is estimated at 34 days which will result in the project being completed before the end of the semester</a:t>
            </a:r>
          </a:p>
          <a:p>
            <a:pPr marL="285750" indent="-285750">
              <a:buFontTx/>
              <a:buChar char="-"/>
            </a:pPr>
            <a:endParaRPr lang="en-US" dirty="0" smtClean="0"/>
          </a:p>
          <a:p>
            <a:pPr marL="285750" indent="-285750">
              <a:buFontTx/>
              <a:buChar char="-"/>
            </a:pPr>
            <a:r>
              <a:rPr lang="en-US" dirty="0" smtClean="0"/>
              <a:t>There is a maximum of 3 tasks occurring simultaneously therefor at least 2 people can work together on every task</a:t>
            </a:r>
          </a:p>
          <a:p>
            <a:pPr marL="285750" indent="-285750">
              <a:buFontTx/>
              <a:buChar char="-"/>
            </a:pPr>
            <a:endParaRPr lang="en-US" dirty="0" smtClean="0"/>
          </a:p>
          <a:p>
            <a:pPr marL="285750" indent="-285750">
              <a:buFontTx/>
              <a:buChar char="-"/>
            </a:pPr>
            <a:r>
              <a:rPr lang="en-US" dirty="0" smtClean="0"/>
              <a:t>GUI being our area of weakest expertise also is our task that has the most slack which will help if we encounter difficulties</a:t>
            </a:r>
            <a:endParaRPr lang="en-US" dirty="0"/>
          </a:p>
        </p:txBody>
      </p:sp>
      <p:pic>
        <p:nvPicPr>
          <p:cNvPr id="4" name="Picture 2" descr="D:\Downloads\ByDate\Today\9da2bfccc7b4ad5ff6dd5b3fa9975283.image.200x1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310023"/>
            <a:ext cx="1905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807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632271"/>
            <a:ext cx="2895600" cy="369332"/>
          </a:xfrm>
          <a:prstGeom prst="rect">
            <a:avLst/>
          </a:prstGeom>
          <a:noFill/>
        </p:spPr>
        <p:txBody>
          <a:bodyPr wrap="square" rtlCol="0">
            <a:spAutoFit/>
          </a:bodyPr>
          <a:lstStyle/>
          <a:p>
            <a:r>
              <a:rPr lang="en-US" dirty="0" smtClean="0"/>
              <a:t>Risk Analysis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639364481"/>
              </p:ext>
            </p:extLst>
          </p:nvPr>
        </p:nvGraphicFramePr>
        <p:xfrm>
          <a:off x="1600200" y="1600200"/>
          <a:ext cx="5410200" cy="4000499"/>
        </p:xfrm>
        <a:graphic>
          <a:graphicData uri="http://schemas.openxmlformats.org/drawingml/2006/table">
            <a:tbl>
              <a:tblPr firstRow="1" firstCol="1" bandRow="1">
                <a:tableStyleId>{5940675A-B579-460E-94D1-54222C63F5DA}</a:tableStyleId>
              </a:tblPr>
              <a:tblGrid>
                <a:gridCol w="1803400"/>
                <a:gridCol w="1803400"/>
                <a:gridCol w="1803400"/>
              </a:tblGrid>
              <a:tr h="341772">
                <a:tc>
                  <a:txBody>
                    <a:bodyPr/>
                    <a:lstStyle/>
                    <a:p>
                      <a:pPr marL="0" marR="0" algn="ctr">
                        <a:lnSpc>
                          <a:spcPct val="115000"/>
                        </a:lnSpc>
                        <a:spcBef>
                          <a:spcPts val="0"/>
                        </a:spcBef>
                        <a:spcAft>
                          <a:spcPts val="0"/>
                        </a:spcAft>
                      </a:pPr>
                      <a:r>
                        <a:rPr lang="en-US" sz="1400" dirty="0">
                          <a:effectLst/>
                        </a:rPr>
                        <a:t>Risk</a:t>
                      </a:r>
                      <a:endParaRPr lang="en-US" sz="1400" dirty="0">
                        <a:effectLst/>
                        <a:latin typeface="Calibri"/>
                        <a:ea typeface="Calibri"/>
                        <a:cs typeface="Times New Roman"/>
                      </a:endParaRPr>
                    </a:p>
                  </a:txBody>
                  <a:tcPr marL="48074" marR="48074" marT="0" marB="0"/>
                </a:tc>
                <a:tc>
                  <a:txBody>
                    <a:bodyPr/>
                    <a:lstStyle/>
                    <a:p>
                      <a:pPr marL="0" marR="0" algn="ctr">
                        <a:lnSpc>
                          <a:spcPct val="115000"/>
                        </a:lnSpc>
                        <a:spcBef>
                          <a:spcPts val="0"/>
                        </a:spcBef>
                        <a:spcAft>
                          <a:spcPts val="0"/>
                        </a:spcAft>
                      </a:pPr>
                      <a:r>
                        <a:rPr lang="en-US" sz="1400">
                          <a:effectLst/>
                        </a:rPr>
                        <a:t>Likelihood</a:t>
                      </a:r>
                      <a:endParaRPr lang="en-US" sz="1400">
                        <a:effectLst/>
                        <a:latin typeface="Calibri"/>
                        <a:ea typeface="Calibri"/>
                        <a:cs typeface="Times New Roman"/>
                      </a:endParaRPr>
                    </a:p>
                  </a:txBody>
                  <a:tcPr marL="48074" marR="48074" marT="0" marB="0"/>
                </a:tc>
                <a:tc>
                  <a:txBody>
                    <a:bodyPr/>
                    <a:lstStyle/>
                    <a:p>
                      <a:pPr marL="0" marR="0" algn="ctr">
                        <a:lnSpc>
                          <a:spcPct val="115000"/>
                        </a:lnSpc>
                        <a:spcBef>
                          <a:spcPts val="0"/>
                        </a:spcBef>
                        <a:spcAft>
                          <a:spcPts val="0"/>
                        </a:spcAft>
                      </a:pPr>
                      <a:r>
                        <a:rPr lang="en-US" sz="1400" dirty="0">
                          <a:effectLst/>
                        </a:rPr>
                        <a:t>Severity</a:t>
                      </a:r>
                      <a:endParaRPr lang="en-US" sz="1400" dirty="0">
                        <a:effectLst/>
                        <a:latin typeface="Calibri"/>
                        <a:ea typeface="Calibri"/>
                        <a:cs typeface="Times New Roman"/>
                      </a:endParaRPr>
                    </a:p>
                  </a:txBody>
                  <a:tcPr marL="48074" marR="48074" marT="0" marB="0"/>
                </a:tc>
              </a:tr>
              <a:tr h="756637">
                <a:tc>
                  <a:txBody>
                    <a:bodyPr/>
                    <a:lstStyle/>
                    <a:p>
                      <a:pPr marL="0" marR="0">
                        <a:lnSpc>
                          <a:spcPct val="115000"/>
                        </a:lnSpc>
                        <a:spcBef>
                          <a:spcPts val="0"/>
                        </a:spcBef>
                        <a:spcAft>
                          <a:spcPts val="0"/>
                        </a:spcAft>
                      </a:pPr>
                      <a:r>
                        <a:rPr lang="en-US" sz="1200" dirty="0">
                          <a:effectLst/>
                        </a:rPr>
                        <a:t>Game and GUI do not integrate well</a:t>
                      </a:r>
                      <a:endParaRPr lang="en-US" sz="1200" dirty="0">
                        <a:effectLst/>
                        <a:latin typeface="Calibri"/>
                        <a:ea typeface="Calibri"/>
                        <a:cs typeface="Times New Roman"/>
                      </a:endParaRPr>
                    </a:p>
                  </a:txBody>
                  <a:tcPr marL="48074" marR="48074" marT="0" marB="0"/>
                </a:tc>
                <a:tc>
                  <a:txBody>
                    <a:bodyPr/>
                    <a:lstStyle/>
                    <a:p>
                      <a:pPr marL="0" marR="0" algn="ctr">
                        <a:lnSpc>
                          <a:spcPct val="115000"/>
                        </a:lnSpc>
                        <a:spcBef>
                          <a:spcPts val="0"/>
                        </a:spcBef>
                        <a:spcAft>
                          <a:spcPts val="0"/>
                        </a:spcAft>
                      </a:pPr>
                      <a:r>
                        <a:rPr lang="en-US" sz="800" dirty="0">
                          <a:effectLst/>
                        </a:rPr>
                        <a:t>Medium</a:t>
                      </a:r>
                      <a:endParaRPr lang="en-US" sz="800" dirty="0">
                        <a:effectLst/>
                        <a:latin typeface="Calibri"/>
                        <a:ea typeface="Calibri"/>
                        <a:cs typeface="Times New Roman"/>
                      </a:endParaRPr>
                    </a:p>
                  </a:txBody>
                  <a:tcPr marL="48074" marR="48074" marT="0" marB="0" anchor="ctr">
                    <a:solidFill>
                      <a:srgbClr val="FFFF00"/>
                    </a:solidFill>
                  </a:tcPr>
                </a:tc>
                <a:tc>
                  <a:txBody>
                    <a:bodyPr/>
                    <a:lstStyle/>
                    <a:p>
                      <a:pPr marL="0" marR="0" algn="ctr">
                        <a:lnSpc>
                          <a:spcPct val="115000"/>
                        </a:lnSpc>
                        <a:spcBef>
                          <a:spcPts val="0"/>
                        </a:spcBef>
                        <a:spcAft>
                          <a:spcPts val="0"/>
                        </a:spcAft>
                      </a:pPr>
                      <a:r>
                        <a:rPr lang="en-US" sz="800" dirty="0">
                          <a:effectLst/>
                        </a:rPr>
                        <a:t>Very High</a:t>
                      </a:r>
                      <a:endParaRPr lang="en-US" sz="800" dirty="0">
                        <a:effectLst/>
                        <a:latin typeface="Calibri"/>
                        <a:ea typeface="Calibri"/>
                        <a:cs typeface="Times New Roman"/>
                      </a:endParaRPr>
                    </a:p>
                  </a:txBody>
                  <a:tcPr marL="48074" marR="48074" marT="0" marB="0" anchor="ctr">
                    <a:solidFill>
                      <a:srgbClr val="FF0000"/>
                    </a:solidFill>
                  </a:tcPr>
                </a:tc>
              </a:tr>
              <a:tr h="779356">
                <a:tc>
                  <a:txBody>
                    <a:bodyPr/>
                    <a:lstStyle/>
                    <a:p>
                      <a:pPr marL="0" marR="0">
                        <a:lnSpc>
                          <a:spcPct val="115000"/>
                        </a:lnSpc>
                        <a:spcBef>
                          <a:spcPts val="0"/>
                        </a:spcBef>
                        <a:spcAft>
                          <a:spcPts val="0"/>
                        </a:spcAft>
                      </a:pPr>
                      <a:r>
                        <a:rPr lang="en-US" sz="1200" dirty="0">
                          <a:effectLst/>
                        </a:rPr>
                        <a:t>Poor time estimation of a task on the schedule</a:t>
                      </a:r>
                      <a:endParaRPr lang="en-US" sz="1200" dirty="0">
                        <a:effectLst/>
                        <a:latin typeface="Calibri"/>
                        <a:ea typeface="Calibri"/>
                        <a:cs typeface="Times New Roman"/>
                      </a:endParaRPr>
                    </a:p>
                  </a:txBody>
                  <a:tcPr marL="48074" marR="48074" marT="0" marB="0"/>
                </a:tc>
                <a:tc>
                  <a:txBody>
                    <a:bodyPr/>
                    <a:lstStyle/>
                    <a:p>
                      <a:pPr marL="0" marR="0" algn="ctr">
                        <a:lnSpc>
                          <a:spcPct val="115000"/>
                        </a:lnSpc>
                        <a:spcBef>
                          <a:spcPts val="0"/>
                        </a:spcBef>
                        <a:spcAft>
                          <a:spcPts val="0"/>
                        </a:spcAft>
                      </a:pPr>
                      <a:r>
                        <a:rPr lang="en-US" sz="800" dirty="0">
                          <a:effectLst/>
                        </a:rPr>
                        <a:t>Medium</a:t>
                      </a:r>
                      <a:endParaRPr lang="en-US" sz="800" dirty="0">
                        <a:effectLst/>
                        <a:latin typeface="Calibri"/>
                        <a:ea typeface="Calibri"/>
                        <a:cs typeface="Times New Roman"/>
                      </a:endParaRPr>
                    </a:p>
                  </a:txBody>
                  <a:tcPr marL="48074" marR="48074" marT="0" marB="0" anchor="ctr">
                    <a:solidFill>
                      <a:srgbClr val="FFFF00"/>
                    </a:solidFill>
                  </a:tcPr>
                </a:tc>
                <a:tc>
                  <a:txBody>
                    <a:bodyPr/>
                    <a:lstStyle/>
                    <a:p>
                      <a:pPr marL="0" marR="0" algn="ctr">
                        <a:lnSpc>
                          <a:spcPct val="115000"/>
                        </a:lnSpc>
                        <a:spcBef>
                          <a:spcPts val="0"/>
                        </a:spcBef>
                        <a:spcAft>
                          <a:spcPts val="0"/>
                        </a:spcAft>
                      </a:pPr>
                      <a:r>
                        <a:rPr lang="en-US" sz="800" dirty="0">
                          <a:effectLst/>
                        </a:rPr>
                        <a:t>Medium</a:t>
                      </a:r>
                      <a:endParaRPr lang="en-US" sz="800" dirty="0">
                        <a:effectLst/>
                        <a:latin typeface="Calibri"/>
                        <a:ea typeface="Calibri"/>
                        <a:cs typeface="Times New Roman"/>
                      </a:endParaRPr>
                    </a:p>
                  </a:txBody>
                  <a:tcPr marL="48074" marR="48074" marT="0" marB="0" anchor="ctr">
                    <a:solidFill>
                      <a:srgbClr val="FFFF00"/>
                    </a:solidFill>
                  </a:tcPr>
                </a:tc>
              </a:tr>
              <a:tr h="677615">
                <a:tc>
                  <a:txBody>
                    <a:bodyPr/>
                    <a:lstStyle/>
                    <a:p>
                      <a:pPr marL="0" marR="0">
                        <a:lnSpc>
                          <a:spcPct val="115000"/>
                        </a:lnSpc>
                        <a:spcBef>
                          <a:spcPts val="0"/>
                        </a:spcBef>
                        <a:spcAft>
                          <a:spcPts val="0"/>
                        </a:spcAft>
                      </a:pPr>
                      <a:r>
                        <a:rPr lang="en-US" sz="1200" dirty="0">
                          <a:effectLst/>
                        </a:rPr>
                        <a:t>AI too easy or too difficult</a:t>
                      </a:r>
                      <a:endParaRPr lang="en-US" sz="1200" dirty="0">
                        <a:effectLst/>
                        <a:latin typeface="Calibri"/>
                        <a:ea typeface="Calibri"/>
                        <a:cs typeface="Times New Roman"/>
                      </a:endParaRPr>
                    </a:p>
                  </a:txBody>
                  <a:tcPr marL="48074" marR="48074" marT="0" marB="0"/>
                </a:tc>
                <a:tc>
                  <a:txBody>
                    <a:bodyPr/>
                    <a:lstStyle/>
                    <a:p>
                      <a:pPr marL="0" marR="0" algn="ctr">
                        <a:lnSpc>
                          <a:spcPct val="115000"/>
                        </a:lnSpc>
                        <a:spcBef>
                          <a:spcPts val="0"/>
                        </a:spcBef>
                        <a:spcAft>
                          <a:spcPts val="0"/>
                        </a:spcAft>
                      </a:pPr>
                      <a:r>
                        <a:rPr lang="en-US" sz="800" dirty="0">
                          <a:effectLst/>
                        </a:rPr>
                        <a:t>Low</a:t>
                      </a:r>
                      <a:endParaRPr lang="en-US" sz="800" dirty="0">
                        <a:effectLst/>
                        <a:latin typeface="Calibri"/>
                        <a:ea typeface="Calibri"/>
                        <a:cs typeface="Times New Roman"/>
                      </a:endParaRPr>
                    </a:p>
                  </a:txBody>
                  <a:tcPr marL="48074" marR="48074" marT="0" marB="0" anchor="ctr">
                    <a:solidFill>
                      <a:srgbClr val="00FF00"/>
                    </a:solidFill>
                  </a:tcPr>
                </a:tc>
                <a:tc>
                  <a:txBody>
                    <a:bodyPr/>
                    <a:lstStyle/>
                    <a:p>
                      <a:pPr marL="0" marR="0" algn="ctr">
                        <a:lnSpc>
                          <a:spcPct val="115000"/>
                        </a:lnSpc>
                        <a:spcBef>
                          <a:spcPts val="0"/>
                        </a:spcBef>
                        <a:spcAft>
                          <a:spcPts val="0"/>
                        </a:spcAft>
                      </a:pPr>
                      <a:r>
                        <a:rPr lang="en-US" sz="800" dirty="0">
                          <a:effectLst/>
                        </a:rPr>
                        <a:t>High</a:t>
                      </a:r>
                      <a:endParaRPr lang="en-US" sz="800" dirty="0">
                        <a:effectLst/>
                        <a:latin typeface="Calibri"/>
                        <a:ea typeface="Calibri"/>
                        <a:cs typeface="Times New Roman"/>
                      </a:endParaRPr>
                    </a:p>
                  </a:txBody>
                  <a:tcPr marL="48074" marR="48074" marT="0" marB="0" anchor="ctr">
                    <a:solidFill>
                      <a:srgbClr val="FFC000"/>
                    </a:solidFill>
                  </a:tcPr>
                </a:tc>
              </a:tr>
              <a:tr h="677615">
                <a:tc>
                  <a:txBody>
                    <a:bodyPr/>
                    <a:lstStyle/>
                    <a:p>
                      <a:pPr marL="0" marR="0">
                        <a:lnSpc>
                          <a:spcPct val="115000"/>
                        </a:lnSpc>
                        <a:spcBef>
                          <a:spcPts val="0"/>
                        </a:spcBef>
                        <a:spcAft>
                          <a:spcPts val="0"/>
                        </a:spcAft>
                      </a:pPr>
                      <a:r>
                        <a:rPr lang="en-US" sz="1200" dirty="0">
                          <a:effectLst/>
                        </a:rPr>
                        <a:t>Visually unappealing</a:t>
                      </a:r>
                      <a:endParaRPr lang="en-US" sz="1200" dirty="0">
                        <a:effectLst/>
                        <a:latin typeface="Calibri"/>
                        <a:ea typeface="Calibri"/>
                        <a:cs typeface="Times New Roman"/>
                      </a:endParaRPr>
                    </a:p>
                  </a:txBody>
                  <a:tcPr marL="48074" marR="48074" marT="0" marB="0"/>
                </a:tc>
                <a:tc>
                  <a:txBody>
                    <a:bodyPr/>
                    <a:lstStyle/>
                    <a:p>
                      <a:pPr marL="0" marR="0" algn="ctr">
                        <a:lnSpc>
                          <a:spcPct val="115000"/>
                        </a:lnSpc>
                        <a:spcBef>
                          <a:spcPts val="0"/>
                        </a:spcBef>
                        <a:spcAft>
                          <a:spcPts val="0"/>
                        </a:spcAft>
                      </a:pPr>
                      <a:r>
                        <a:rPr lang="en-US" sz="800" dirty="0">
                          <a:effectLst/>
                        </a:rPr>
                        <a:t>Low</a:t>
                      </a:r>
                      <a:endParaRPr lang="en-US" sz="800" dirty="0">
                        <a:effectLst/>
                        <a:latin typeface="Calibri"/>
                        <a:ea typeface="Calibri"/>
                        <a:cs typeface="Times New Roman"/>
                      </a:endParaRPr>
                    </a:p>
                  </a:txBody>
                  <a:tcPr marL="48074" marR="48074" marT="0" marB="0" anchor="ctr">
                    <a:solidFill>
                      <a:srgbClr val="00FF00"/>
                    </a:solidFill>
                  </a:tcPr>
                </a:tc>
                <a:tc>
                  <a:txBody>
                    <a:bodyPr/>
                    <a:lstStyle/>
                    <a:p>
                      <a:pPr marL="0" marR="0" algn="ctr">
                        <a:lnSpc>
                          <a:spcPct val="115000"/>
                        </a:lnSpc>
                        <a:spcBef>
                          <a:spcPts val="0"/>
                        </a:spcBef>
                        <a:spcAft>
                          <a:spcPts val="0"/>
                        </a:spcAft>
                      </a:pPr>
                      <a:r>
                        <a:rPr lang="en-US" sz="800" dirty="0">
                          <a:effectLst/>
                        </a:rPr>
                        <a:t>Low</a:t>
                      </a:r>
                      <a:endParaRPr lang="en-US" sz="800" dirty="0">
                        <a:effectLst/>
                        <a:latin typeface="Calibri"/>
                        <a:ea typeface="Calibri"/>
                        <a:cs typeface="Times New Roman"/>
                      </a:endParaRPr>
                    </a:p>
                  </a:txBody>
                  <a:tcPr marL="48074" marR="48074" marT="0" marB="0" anchor="ctr">
                    <a:solidFill>
                      <a:srgbClr val="00FF00"/>
                    </a:solidFill>
                  </a:tcPr>
                </a:tc>
              </a:tr>
              <a:tr h="767504">
                <a:tc>
                  <a:txBody>
                    <a:bodyPr/>
                    <a:lstStyle/>
                    <a:p>
                      <a:pPr marL="0" marR="0">
                        <a:lnSpc>
                          <a:spcPct val="115000"/>
                        </a:lnSpc>
                        <a:spcBef>
                          <a:spcPts val="0"/>
                        </a:spcBef>
                        <a:spcAft>
                          <a:spcPts val="0"/>
                        </a:spcAft>
                      </a:pPr>
                      <a:r>
                        <a:rPr lang="en-US" sz="1200" dirty="0">
                          <a:effectLst/>
                        </a:rPr>
                        <a:t>Team differences in style and techniques</a:t>
                      </a:r>
                      <a:endParaRPr lang="en-US" sz="1200" dirty="0">
                        <a:effectLst/>
                        <a:latin typeface="Calibri"/>
                        <a:ea typeface="Calibri"/>
                        <a:cs typeface="Times New Roman"/>
                      </a:endParaRPr>
                    </a:p>
                  </a:txBody>
                  <a:tcPr marL="48074" marR="48074" marT="0" marB="0"/>
                </a:tc>
                <a:tc>
                  <a:txBody>
                    <a:bodyPr/>
                    <a:lstStyle/>
                    <a:p>
                      <a:pPr marL="0" marR="0" algn="ctr">
                        <a:lnSpc>
                          <a:spcPct val="115000"/>
                        </a:lnSpc>
                        <a:spcBef>
                          <a:spcPts val="0"/>
                        </a:spcBef>
                        <a:spcAft>
                          <a:spcPts val="0"/>
                        </a:spcAft>
                      </a:pPr>
                      <a:r>
                        <a:rPr lang="en-US" sz="800" dirty="0">
                          <a:effectLst/>
                        </a:rPr>
                        <a:t>High</a:t>
                      </a:r>
                      <a:endParaRPr lang="en-US" sz="800" dirty="0">
                        <a:effectLst/>
                        <a:latin typeface="Calibri"/>
                        <a:ea typeface="Calibri"/>
                        <a:cs typeface="Times New Roman"/>
                      </a:endParaRPr>
                    </a:p>
                  </a:txBody>
                  <a:tcPr marL="48074" marR="48074" marT="0" marB="0" anchor="ctr">
                    <a:solidFill>
                      <a:srgbClr val="FFC000"/>
                    </a:solidFill>
                  </a:tcPr>
                </a:tc>
                <a:tc>
                  <a:txBody>
                    <a:bodyPr/>
                    <a:lstStyle/>
                    <a:p>
                      <a:pPr marL="0" marR="0" algn="ctr">
                        <a:lnSpc>
                          <a:spcPct val="115000"/>
                        </a:lnSpc>
                        <a:spcBef>
                          <a:spcPts val="0"/>
                        </a:spcBef>
                        <a:spcAft>
                          <a:spcPts val="0"/>
                        </a:spcAft>
                      </a:pPr>
                      <a:r>
                        <a:rPr lang="en-US" sz="800" dirty="0">
                          <a:effectLst/>
                        </a:rPr>
                        <a:t>Low</a:t>
                      </a:r>
                      <a:endParaRPr lang="en-US" sz="800" dirty="0">
                        <a:effectLst/>
                        <a:latin typeface="Calibri"/>
                        <a:ea typeface="Calibri"/>
                        <a:cs typeface="Times New Roman"/>
                      </a:endParaRPr>
                    </a:p>
                  </a:txBody>
                  <a:tcPr marL="48074" marR="48074" marT="0" marB="0" anchor="ctr">
                    <a:solidFill>
                      <a:srgbClr val="00FF00"/>
                    </a:solidFill>
                  </a:tcPr>
                </a:tc>
              </a:tr>
            </a:tbl>
          </a:graphicData>
        </a:graphic>
      </p:graphicFrame>
    </p:spTree>
    <p:extLst>
      <p:ext uri="{BB962C8B-B14F-4D97-AF65-F5344CB8AC3E}">
        <p14:creationId xmlns:p14="http://schemas.microsoft.com/office/powerpoint/2010/main" val="3576230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277608014"/>
              </p:ext>
            </p:extLst>
          </p:nvPr>
        </p:nvGraphicFramePr>
        <p:xfrm>
          <a:off x="-381000" y="762000"/>
          <a:ext cx="94488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143000" y="676870"/>
            <a:ext cx="5468816" cy="923330"/>
          </a:xfrm>
          <a:prstGeom prst="rect">
            <a:avLst/>
          </a:prstGeom>
          <a:noFill/>
        </p:spPr>
        <p:txBody>
          <a:bodyPr wrap="squar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t>
            </a:r>
            <a:r>
              <a:rPr lang="en-US" sz="5400" b="1" cap="none" spc="0" dirty="0" smtClean="0">
                <a:ln w="17780" cmpd="sng">
                  <a:solidFill>
                    <a:srgbClr val="FFFFFF"/>
                  </a:solidFill>
                  <a:prstDash val="solid"/>
                  <a:miter lim="800000"/>
                </a:ln>
                <a:solidFill>
                  <a:srgbClr val="FF0000"/>
                </a:solidFill>
                <a:effectLst>
                  <a:outerShdw blurRad="50800" algn="tl" rotWithShape="0">
                    <a:srgbClr val="000000"/>
                  </a:outerShdw>
                </a:effectLst>
              </a:rPr>
              <a:t>i</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t>
            </a:r>
            <a:r>
              <a:rPr lang="en-US" sz="5400" b="1" cap="none" spc="0" dirty="0" smtClean="0">
                <a:ln w="17780" cmpd="sng">
                  <a:solidFill>
                    <a:srgbClr val="FFFFFF"/>
                  </a:solidFill>
                  <a:prstDash val="solid"/>
                  <a:miter lim="800000"/>
                </a:ln>
                <a:solidFill>
                  <a:srgbClr val="FF0000"/>
                </a:solidFill>
                <a:effectLst>
                  <a:outerShdw blurRad="50800" algn="tl" rotWithShape="0">
                    <a:srgbClr val="000000"/>
                  </a:outerShdw>
                </a:effectLst>
              </a:rPr>
              <a:t>e</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a:t>
            </a:r>
            <a:r>
              <a:rPr lang="en-US" sz="5400" b="1" cap="none" spc="0" dirty="0" smtClean="0">
                <a:ln w="17780" cmpd="sng">
                  <a:solidFill>
                    <a:srgbClr val="FFFFFF"/>
                  </a:solidFill>
                  <a:prstDash val="solid"/>
                  <a:miter lim="800000"/>
                </a:ln>
                <a:solidFill>
                  <a:srgbClr val="FF0000"/>
                </a:solidFill>
                <a:effectLst>
                  <a:outerShdw blurRad="50800" algn="tl" rotWithShape="0">
                    <a:srgbClr val="000000"/>
                  </a:outerShdw>
                </a:effectLst>
              </a:rPr>
              <a:t>t</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a:t>
            </a:r>
            <a:r>
              <a:rPr lang="en-US" sz="5400" b="1" cap="none" spc="0" dirty="0" smtClean="0">
                <a:ln w="17780" cmpd="sng">
                  <a:solidFill>
                    <a:srgbClr val="FFFFFF"/>
                  </a:solidFill>
                  <a:prstDash val="solid"/>
                  <a:miter lim="800000"/>
                </a:ln>
                <a:solidFill>
                  <a:srgbClr val="FF0000"/>
                </a:solidFill>
                <a:effectLst>
                  <a:outerShdw blurRad="50800" algn="tl" rotWithShape="0">
                    <a:srgbClr val="000000"/>
                  </a:outerShdw>
                </a:effectLst>
              </a:rPr>
              <a:t>n</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a:t>
            </a:r>
            <a:r>
              <a:rPr lang="en-US" sz="5400" b="1" cap="none" spc="0" dirty="0" smtClean="0">
                <a:ln w="17780" cmpd="sng">
                  <a:solidFill>
                    <a:srgbClr val="FFFFFF"/>
                  </a:solidFill>
                  <a:prstDash val="solid"/>
                  <a:miter lim="800000"/>
                </a:ln>
                <a:solidFill>
                  <a:srgbClr val="FF0000"/>
                </a:solidFill>
                <a:effectLst>
                  <a:outerShdw blurRad="50800" algn="tl" rotWithShape="0">
                    <a:srgbClr val="000000"/>
                  </a:outerShdw>
                </a:effectLst>
              </a:rPr>
              <a:t>s</a:t>
            </a:r>
            <a:endParaRPr lang="en-US" sz="5400" b="1" cap="none" spc="0" dirty="0">
              <a:ln w="17780" cmpd="sng">
                <a:solidFill>
                  <a:srgbClr val="FFFFFF"/>
                </a:solidFill>
                <a:prstDash val="solid"/>
                <a:miter lim="800000"/>
              </a:ln>
              <a:solidFill>
                <a:srgbClr val="FF0000"/>
              </a:solidFill>
              <a:effectLst>
                <a:outerShdw blurRad="50800" algn="tl" rotWithShape="0">
                  <a:srgbClr val="000000"/>
                </a:outerShdw>
              </a:effectLst>
            </a:endParaRPr>
          </a:p>
        </p:txBody>
      </p:sp>
    </p:spTree>
    <p:extLst>
      <p:ext uri="{BB962C8B-B14F-4D97-AF65-F5344CB8AC3E}">
        <p14:creationId xmlns:p14="http://schemas.microsoft.com/office/powerpoint/2010/main" val="112918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82ED47FD-CD8E-4EC8-A7E3-BF3AC4BC5C1A}"/>
                                            </p:graphicEl>
                                          </p:spTgt>
                                        </p:tgtEl>
                                        <p:attrNameLst>
                                          <p:attrName>style.visibility</p:attrName>
                                        </p:attrNameLst>
                                      </p:cBhvr>
                                      <p:to>
                                        <p:strVal val="visible"/>
                                      </p:to>
                                    </p:set>
                                    <p:animEffect transition="in" filter="wipe(left)">
                                      <p:cBhvr>
                                        <p:cTn id="7" dur="1000"/>
                                        <p:tgtEl>
                                          <p:spTgt spid="3">
                                            <p:graphicEl>
                                              <a:dgm id="{82ED47FD-CD8E-4EC8-A7E3-BF3AC4BC5C1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085960DC-0810-4E35-9E22-69E0ED01009A}"/>
                                            </p:graphicEl>
                                          </p:spTgt>
                                        </p:tgtEl>
                                        <p:attrNameLst>
                                          <p:attrName>style.visibility</p:attrName>
                                        </p:attrNameLst>
                                      </p:cBhvr>
                                      <p:to>
                                        <p:strVal val="visible"/>
                                      </p:to>
                                    </p:set>
                                    <p:animEffect transition="in" filter="wipe(left)">
                                      <p:cBhvr>
                                        <p:cTn id="12" dur="1000"/>
                                        <p:tgtEl>
                                          <p:spTgt spid="3">
                                            <p:graphicEl>
                                              <a:dgm id="{085960DC-0810-4E35-9E22-69E0ED01009A}"/>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graphicEl>
                                              <a:dgm id="{FB31F265-2D4B-41EE-9BE4-430524FFB7AE}"/>
                                            </p:graphicEl>
                                          </p:spTgt>
                                        </p:tgtEl>
                                        <p:attrNameLst>
                                          <p:attrName>style.visibility</p:attrName>
                                        </p:attrNameLst>
                                      </p:cBhvr>
                                      <p:to>
                                        <p:strVal val="visible"/>
                                      </p:to>
                                    </p:set>
                                    <p:animEffect transition="in" filter="wipe(left)">
                                      <p:cBhvr>
                                        <p:cTn id="15" dur="1000"/>
                                        <p:tgtEl>
                                          <p:spTgt spid="3">
                                            <p:graphicEl>
                                              <a:dgm id="{FB31F265-2D4B-41EE-9BE4-430524FFB7AE}"/>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graphicEl>
                                              <a:dgm id="{C5CE0309-1E09-4447-A0F2-31F1838A1329}"/>
                                            </p:graphicEl>
                                          </p:spTgt>
                                        </p:tgtEl>
                                        <p:attrNameLst>
                                          <p:attrName>style.visibility</p:attrName>
                                        </p:attrNameLst>
                                      </p:cBhvr>
                                      <p:to>
                                        <p:strVal val="visible"/>
                                      </p:to>
                                    </p:set>
                                    <p:animEffect transition="in" filter="wipe(left)">
                                      <p:cBhvr>
                                        <p:cTn id="20" dur="1000"/>
                                        <p:tgtEl>
                                          <p:spTgt spid="3">
                                            <p:graphicEl>
                                              <a:dgm id="{C5CE0309-1E09-4447-A0F2-31F1838A1329}"/>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graphicEl>
                                              <a:dgm id="{A2F653A9-861A-485D-B6A8-F3A813A64995}"/>
                                            </p:graphicEl>
                                          </p:spTgt>
                                        </p:tgtEl>
                                        <p:attrNameLst>
                                          <p:attrName>style.visibility</p:attrName>
                                        </p:attrNameLst>
                                      </p:cBhvr>
                                      <p:to>
                                        <p:strVal val="visible"/>
                                      </p:to>
                                    </p:set>
                                    <p:animEffect transition="in" filter="wipe(left)">
                                      <p:cBhvr>
                                        <p:cTn id="23" dur="1000"/>
                                        <p:tgtEl>
                                          <p:spTgt spid="3">
                                            <p:graphicEl>
                                              <a:dgm id="{A2F653A9-861A-485D-B6A8-F3A813A64995}"/>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graphicEl>
                                              <a:dgm id="{134B76E3-E8F8-4C9A-A7A4-138DEFB351D4}"/>
                                            </p:graphicEl>
                                          </p:spTgt>
                                        </p:tgtEl>
                                        <p:attrNameLst>
                                          <p:attrName>style.visibility</p:attrName>
                                        </p:attrNameLst>
                                      </p:cBhvr>
                                      <p:to>
                                        <p:strVal val="visible"/>
                                      </p:to>
                                    </p:set>
                                    <p:animEffect transition="in" filter="wipe(left)">
                                      <p:cBhvr>
                                        <p:cTn id="28" dur="1000"/>
                                        <p:tgtEl>
                                          <p:spTgt spid="3">
                                            <p:graphicEl>
                                              <a:dgm id="{134B76E3-E8F8-4C9A-A7A4-138DEFB351D4}"/>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graphicEl>
                                              <a:dgm id="{793DEFEB-0786-4CF0-BBF8-E9499353920B}"/>
                                            </p:graphicEl>
                                          </p:spTgt>
                                        </p:tgtEl>
                                        <p:attrNameLst>
                                          <p:attrName>style.visibility</p:attrName>
                                        </p:attrNameLst>
                                      </p:cBhvr>
                                      <p:to>
                                        <p:strVal val="visible"/>
                                      </p:to>
                                    </p:set>
                                    <p:animEffect transition="in" filter="wipe(left)">
                                      <p:cBhvr>
                                        <p:cTn id="31" dur="1000"/>
                                        <p:tgtEl>
                                          <p:spTgt spid="3">
                                            <p:graphicEl>
                                              <a:dgm id="{793DEFEB-0786-4CF0-BBF8-E9499353920B}"/>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graphicEl>
                                              <a:dgm id="{949ED1F8-3AD0-4B09-98A4-A89A92118AB0}"/>
                                            </p:graphicEl>
                                          </p:spTgt>
                                        </p:tgtEl>
                                        <p:attrNameLst>
                                          <p:attrName>style.visibility</p:attrName>
                                        </p:attrNameLst>
                                      </p:cBhvr>
                                      <p:to>
                                        <p:strVal val="visible"/>
                                      </p:to>
                                    </p:set>
                                    <p:animEffect transition="in" filter="wipe(left)">
                                      <p:cBhvr>
                                        <p:cTn id="36" dur="1000"/>
                                        <p:tgtEl>
                                          <p:spTgt spid="3">
                                            <p:graphicEl>
                                              <a:dgm id="{949ED1F8-3AD0-4B09-98A4-A89A92118AB0}"/>
                                            </p:graphic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
                                            <p:graphicEl>
                                              <a:dgm id="{D07E6A25-E078-49DD-A18A-A505C41DE499}"/>
                                            </p:graphicEl>
                                          </p:spTgt>
                                        </p:tgtEl>
                                        <p:attrNameLst>
                                          <p:attrName>style.visibility</p:attrName>
                                        </p:attrNameLst>
                                      </p:cBhvr>
                                      <p:to>
                                        <p:strVal val="visible"/>
                                      </p:to>
                                    </p:set>
                                    <p:animEffect transition="in" filter="wipe(left)">
                                      <p:cBhvr>
                                        <p:cTn id="39" dur="1000"/>
                                        <p:tgtEl>
                                          <p:spTgt spid="3">
                                            <p:graphicEl>
                                              <a:dgm id="{D07E6A25-E078-49DD-A18A-A505C41DE499}"/>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graphicEl>
                                              <a:dgm id="{A65FDC9E-FCCD-4EEF-800D-C857AF626BC7}"/>
                                            </p:graphicEl>
                                          </p:spTgt>
                                        </p:tgtEl>
                                        <p:attrNameLst>
                                          <p:attrName>style.visibility</p:attrName>
                                        </p:attrNameLst>
                                      </p:cBhvr>
                                      <p:to>
                                        <p:strVal val="visible"/>
                                      </p:to>
                                    </p:set>
                                    <p:animEffect transition="in" filter="wipe(left)">
                                      <p:cBhvr>
                                        <p:cTn id="44" dur="1000"/>
                                        <p:tgtEl>
                                          <p:spTgt spid="3">
                                            <p:graphicEl>
                                              <a:dgm id="{A65FDC9E-FCCD-4EEF-800D-C857AF626BC7}"/>
                                            </p:graphic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
                                            <p:graphicEl>
                                              <a:dgm id="{0C30B20C-1796-487C-A4FE-FCE0867AC55D}"/>
                                            </p:graphicEl>
                                          </p:spTgt>
                                        </p:tgtEl>
                                        <p:attrNameLst>
                                          <p:attrName>style.visibility</p:attrName>
                                        </p:attrNameLst>
                                      </p:cBhvr>
                                      <p:to>
                                        <p:strVal val="visible"/>
                                      </p:to>
                                    </p:set>
                                    <p:animEffect transition="in" filter="wipe(left)">
                                      <p:cBhvr>
                                        <p:cTn id="47" dur="1000"/>
                                        <p:tgtEl>
                                          <p:spTgt spid="3">
                                            <p:graphicEl>
                                              <a:dgm id="{0C30B20C-1796-487C-A4FE-FCE0867AC5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685800"/>
            <a:ext cx="2971800" cy="369332"/>
          </a:xfrm>
          <a:prstGeom prst="rect">
            <a:avLst/>
          </a:prstGeom>
          <a:noFill/>
        </p:spPr>
        <p:txBody>
          <a:bodyPr wrap="square" rtlCol="0">
            <a:spAutoFit/>
          </a:bodyPr>
          <a:lstStyle/>
          <a:p>
            <a:r>
              <a:rPr lang="en-US" dirty="0" smtClean="0"/>
              <a:t>Performance Requirements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90960427"/>
              </p:ext>
            </p:extLst>
          </p:nvPr>
        </p:nvGraphicFramePr>
        <p:xfrm>
          <a:off x="1104900" y="1143000"/>
          <a:ext cx="6096000" cy="4942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Requirement</a:t>
                      </a:r>
                      <a:endParaRPr lang="en-US" dirty="0"/>
                    </a:p>
                  </a:txBody>
                  <a:tcPr/>
                </a:tc>
                <a:tc>
                  <a:txBody>
                    <a:bodyPr/>
                    <a:lstStyle/>
                    <a:p>
                      <a:r>
                        <a:rPr lang="en-US" dirty="0" smtClean="0"/>
                        <a:t>Test</a:t>
                      </a:r>
                      <a:endParaRPr lang="en-US" dirty="0"/>
                    </a:p>
                  </a:txBody>
                  <a:tcPr/>
                </a:tc>
              </a:tr>
              <a:tr h="370840">
                <a:tc>
                  <a:txBody>
                    <a:bodyPr/>
                    <a:lstStyle/>
                    <a:p>
                      <a:r>
                        <a:rPr lang="en-US" dirty="0" smtClean="0"/>
                        <a:t>No response delay</a:t>
                      </a:r>
                      <a:endParaRPr lang="en-US" dirty="0"/>
                    </a:p>
                  </a:txBody>
                  <a:tcPr/>
                </a:tc>
                <a:tc>
                  <a:txBody>
                    <a:bodyPr/>
                    <a:lstStyle/>
                    <a:p>
                      <a:r>
                        <a:rPr lang="en-US" dirty="0" smtClean="0"/>
                        <a:t>All functions relating to response return in less</a:t>
                      </a:r>
                      <a:r>
                        <a:rPr lang="en-US" baseline="0" dirty="0" smtClean="0"/>
                        <a:t> than</a:t>
                      </a:r>
                      <a:r>
                        <a:rPr lang="en-US" dirty="0" smtClean="0"/>
                        <a:t> 1/10</a:t>
                      </a:r>
                      <a:r>
                        <a:rPr lang="en-US" baseline="30000" dirty="0" smtClean="0"/>
                        <a:t>th</a:t>
                      </a:r>
                      <a:r>
                        <a:rPr lang="en-US" dirty="0" smtClean="0"/>
                        <a:t> of a second</a:t>
                      </a:r>
                      <a:endParaRPr lang="en-US" dirty="0"/>
                    </a:p>
                  </a:txBody>
                  <a:tcPr/>
                </a:tc>
              </a:tr>
              <a:tr h="370840">
                <a:tc>
                  <a:txBody>
                    <a:bodyPr/>
                    <a:lstStyle/>
                    <a:p>
                      <a:r>
                        <a:rPr lang="en-US" dirty="0" smtClean="0"/>
                        <a:t>Pieces</a:t>
                      </a:r>
                      <a:r>
                        <a:rPr lang="en-US" baseline="0" dirty="0" smtClean="0"/>
                        <a:t> move quick (~1 second)</a:t>
                      </a:r>
                      <a:endParaRPr lang="en-US" dirty="0"/>
                    </a:p>
                  </a:txBody>
                  <a:tcPr/>
                </a:tc>
                <a:tc>
                  <a:txBody>
                    <a:bodyPr/>
                    <a:lstStyle/>
                    <a:p>
                      <a:r>
                        <a:rPr lang="en-US" dirty="0" smtClean="0"/>
                        <a:t>The</a:t>
                      </a:r>
                      <a:r>
                        <a:rPr lang="en-US" baseline="0" dirty="0" smtClean="0"/>
                        <a:t> function(s) that move(s) the piece executes in about 1 second</a:t>
                      </a:r>
                      <a:endParaRPr lang="en-US" dirty="0"/>
                    </a:p>
                  </a:txBody>
                  <a:tcPr/>
                </a:tc>
              </a:tr>
              <a:tr h="370840">
                <a:tc>
                  <a:txBody>
                    <a:bodyPr/>
                    <a:lstStyle/>
                    <a:p>
                      <a:r>
                        <a:rPr lang="en-US" dirty="0" smtClean="0"/>
                        <a:t>Computer will take between 1 to 5 seconds per move</a:t>
                      </a:r>
                      <a:endParaRPr lang="en-US" dirty="0"/>
                    </a:p>
                  </a:txBody>
                  <a:tcPr/>
                </a:tc>
                <a:tc>
                  <a:txBody>
                    <a:bodyPr/>
                    <a:lstStyle/>
                    <a:p>
                      <a:r>
                        <a:rPr lang="en-US" dirty="0" smtClean="0"/>
                        <a:t>At</a:t>
                      </a:r>
                      <a:r>
                        <a:rPr lang="en-US" baseline="0" dirty="0" smtClean="0"/>
                        <a:t> the completion of player turn, AI should begin and finish within 1 to 5 seconds, delay the move if finished before 1 second</a:t>
                      </a:r>
                      <a:endParaRPr lang="en-US" dirty="0"/>
                    </a:p>
                  </a:txBody>
                  <a:tcPr/>
                </a:tc>
              </a:tr>
              <a:tr h="370840">
                <a:tc>
                  <a:txBody>
                    <a:bodyPr/>
                    <a:lstStyle/>
                    <a:p>
                      <a:r>
                        <a:rPr lang="en-US" dirty="0" smtClean="0"/>
                        <a:t>Run on multiple</a:t>
                      </a:r>
                      <a:r>
                        <a:rPr lang="en-US" baseline="0" dirty="0" smtClean="0"/>
                        <a:t> operating systems</a:t>
                      </a:r>
                      <a:endParaRPr lang="en-US" dirty="0"/>
                    </a:p>
                  </a:txBody>
                  <a:tcPr/>
                </a:tc>
                <a:tc>
                  <a:txBody>
                    <a:bodyPr/>
                    <a:lstStyle/>
                    <a:p>
                      <a:r>
                        <a:rPr lang="en-US" dirty="0" smtClean="0"/>
                        <a:t>Run the program on 3</a:t>
                      </a:r>
                      <a:r>
                        <a:rPr lang="en-US" baseline="0" dirty="0" smtClean="0"/>
                        <a:t> major operating systems</a:t>
                      </a:r>
                      <a:endParaRPr lang="en-US" dirty="0"/>
                    </a:p>
                  </a:txBody>
                  <a:tcPr/>
                </a:tc>
              </a:tr>
              <a:tr h="370840">
                <a:tc>
                  <a:txBody>
                    <a:bodyPr/>
                    <a:lstStyle/>
                    <a:p>
                      <a:r>
                        <a:rPr lang="en-US" dirty="0" smtClean="0"/>
                        <a:t>Will not allow memory</a:t>
                      </a:r>
                      <a:r>
                        <a:rPr lang="en-US" baseline="0" dirty="0" smtClean="0"/>
                        <a:t> leaks</a:t>
                      </a:r>
                      <a:endParaRPr lang="en-US" dirty="0"/>
                    </a:p>
                  </a:txBody>
                  <a:tcPr/>
                </a:tc>
                <a:tc>
                  <a:txBody>
                    <a:bodyPr/>
                    <a:lstStyle/>
                    <a:p>
                      <a:r>
                        <a:rPr lang="en-US" dirty="0" smtClean="0"/>
                        <a:t>Check the programs size in memory</a:t>
                      </a:r>
                      <a:endParaRPr lang="en-US" dirty="0"/>
                    </a:p>
                  </a:txBody>
                  <a:tcPr/>
                </a:tc>
              </a:tr>
            </a:tbl>
          </a:graphicData>
        </a:graphic>
      </p:graphicFrame>
    </p:spTree>
    <p:extLst>
      <p:ext uri="{BB962C8B-B14F-4D97-AF65-F5344CB8AC3E}">
        <p14:creationId xmlns:p14="http://schemas.microsoft.com/office/powerpoint/2010/main" val="288997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72606655"/>
              </p:ext>
            </p:extLst>
          </p:nvPr>
        </p:nvGraphicFramePr>
        <p:xfrm>
          <a:off x="381000" y="1066800"/>
          <a:ext cx="7772400" cy="5212080"/>
        </p:xfrm>
        <a:graphic>
          <a:graphicData uri="http://schemas.openxmlformats.org/drawingml/2006/table">
            <a:tbl>
              <a:tblPr firstRow="1" bandRow="1">
                <a:tableStyleId>{21E4AEA4-8DFA-4A89-87EB-49C32662AFE0}</a:tableStyleId>
              </a:tblPr>
              <a:tblGrid>
                <a:gridCol w="3886200"/>
                <a:gridCol w="3886200"/>
              </a:tblGrid>
              <a:tr h="355408">
                <a:tc>
                  <a:txBody>
                    <a:bodyPr/>
                    <a:lstStyle/>
                    <a:p>
                      <a:r>
                        <a:rPr lang="en-US" dirty="0" smtClean="0"/>
                        <a:t>Requirement</a:t>
                      </a:r>
                      <a:endParaRPr lang="en-US" dirty="0"/>
                    </a:p>
                  </a:txBody>
                  <a:tcPr/>
                </a:tc>
                <a:tc>
                  <a:txBody>
                    <a:bodyPr/>
                    <a:lstStyle/>
                    <a:p>
                      <a:r>
                        <a:rPr lang="en-US" dirty="0" smtClean="0"/>
                        <a:t>Test</a:t>
                      </a:r>
                      <a:endParaRPr lang="en-US" dirty="0"/>
                    </a:p>
                  </a:txBody>
                  <a:tcPr/>
                </a:tc>
              </a:tr>
              <a:tr h="355408">
                <a:tc>
                  <a:txBody>
                    <a:bodyPr/>
                    <a:lstStyle/>
                    <a:p>
                      <a:r>
                        <a:rPr lang="en-US" dirty="0" smtClean="0"/>
                        <a:t>Highlight</a:t>
                      </a:r>
                      <a:r>
                        <a:rPr lang="en-US" baseline="0" dirty="0" smtClean="0"/>
                        <a:t> the previous move</a:t>
                      </a:r>
                      <a:endParaRPr lang="en-US" dirty="0"/>
                    </a:p>
                  </a:txBody>
                  <a:tcPr/>
                </a:tc>
                <a:tc>
                  <a:txBody>
                    <a:bodyPr/>
                    <a:lstStyle/>
                    <a:p>
                      <a:r>
                        <a:rPr lang="en-US" dirty="0" smtClean="0"/>
                        <a:t>Eye test; every move</a:t>
                      </a:r>
                      <a:r>
                        <a:rPr lang="en-US" baseline="0" dirty="0" smtClean="0"/>
                        <a:t> should be obvious</a:t>
                      </a:r>
                      <a:endParaRPr lang="en-US" dirty="0"/>
                    </a:p>
                  </a:txBody>
                  <a:tcPr/>
                </a:tc>
              </a:tr>
              <a:tr h="621965">
                <a:tc>
                  <a:txBody>
                    <a:bodyPr/>
                    <a:lstStyle/>
                    <a:p>
                      <a:r>
                        <a:rPr lang="en-US" dirty="0" smtClean="0"/>
                        <a:t>At</a:t>
                      </a:r>
                      <a:r>
                        <a:rPr lang="en-US" baseline="0" dirty="0" smtClean="0"/>
                        <a:t> the beginning of every turn, highlight any forced move</a:t>
                      </a:r>
                      <a:endParaRPr lang="en-US" dirty="0"/>
                    </a:p>
                  </a:txBody>
                  <a:tcPr/>
                </a:tc>
                <a:tc>
                  <a:txBody>
                    <a:bodyPr/>
                    <a:lstStyle/>
                    <a:p>
                      <a:r>
                        <a:rPr lang="en-US" dirty="0" smtClean="0"/>
                        <a:t>Eye test;</a:t>
                      </a:r>
                      <a:r>
                        <a:rPr lang="en-US" baseline="0" dirty="0" smtClean="0"/>
                        <a:t> the player will know if he has a forced move</a:t>
                      </a:r>
                      <a:endParaRPr lang="en-US" dirty="0"/>
                    </a:p>
                  </a:txBody>
                  <a:tcPr/>
                </a:tc>
              </a:tr>
              <a:tr h="621965">
                <a:tc>
                  <a:txBody>
                    <a:bodyPr/>
                    <a:lstStyle/>
                    <a:p>
                      <a:r>
                        <a:rPr lang="en-US" dirty="0" smtClean="0"/>
                        <a:t>Highlight</a:t>
                      </a:r>
                      <a:r>
                        <a:rPr lang="en-US" baseline="0" dirty="0" smtClean="0"/>
                        <a:t> the possible moves for the selected piece</a:t>
                      </a:r>
                      <a:endParaRPr lang="en-US" dirty="0"/>
                    </a:p>
                  </a:txBody>
                  <a:tcPr/>
                </a:tc>
                <a:tc>
                  <a:txBody>
                    <a:bodyPr/>
                    <a:lstStyle/>
                    <a:p>
                      <a:r>
                        <a:rPr lang="en-US" dirty="0" smtClean="0"/>
                        <a:t>Eye test</a:t>
                      </a:r>
                      <a:endParaRPr lang="en-US" dirty="0"/>
                    </a:p>
                  </a:txBody>
                  <a:tcPr/>
                </a:tc>
              </a:tr>
              <a:tr h="355408">
                <a:tc>
                  <a:txBody>
                    <a:bodyPr/>
                    <a:lstStyle/>
                    <a:p>
                      <a:r>
                        <a:rPr lang="en-US" dirty="0" smtClean="0"/>
                        <a:t>Keep</a:t>
                      </a:r>
                      <a:r>
                        <a:rPr lang="en-US" baseline="0" dirty="0" smtClean="0"/>
                        <a:t> a Timer</a:t>
                      </a:r>
                      <a:endParaRPr lang="en-US" dirty="0"/>
                    </a:p>
                  </a:txBody>
                  <a:tcPr/>
                </a:tc>
                <a:tc>
                  <a:txBody>
                    <a:bodyPr/>
                    <a:lstStyle/>
                    <a:p>
                      <a:r>
                        <a:rPr lang="en-US" dirty="0" smtClean="0"/>
                        <a:t>Eye test.  Ensure time resets when needed</a:t>
                      </a:r>
                      <a:endParaRPr lang="en-US" dirty="0"/>
                    </a:p>
                  </a:txBody>
                  <a:tcPr/>
                </a:tc>
              </a:tr>
              <a:tr h="355408">
                <a:tc>
                  <a:txBody>
                    <a:bodyPr/>
                    <a:lstStyle/>
                    <a:p>
                      <a:r>
                        <a:rPr lang="en-US" dirty="0" smtClean="0"/>
                        <a:t>Accurately save statistics</a:t>
                      </a:r>
                    </a:p>
                  </a:txBody>
                  <a:tcPr/>
                </a:tc>
                <a:tc>
                  <a:txBody>
                    <a:bodyPr/>
                    <a:lstStyle/>
                    <a:p>
                      <a:r>
                        <a:rPr lang="en-US" dirty="0" smtClean="0"/>
                        <a:t>Confirm</a:t>
                      </a:r>
                      <a:r>
                        <a:rPr lang="en-US" baseline="0" dirty="0" smtClean="0"/>
                        <a:t> all save statistics are stored</a:t>
                      </a:r>
                      <a:endParaRPr lang="en-US" dirty="0"/>
                    </a:p>
                  </a:txBody>
                  <a:tcPr/>
                </a:tc>
              </a:tr>
              <a:tr h="355408">
                <a:tc>
                  <a:txBody>
                    <a:bodyPr/>
                    <a:lstStyle/>
                    <a:p>
                      <a:r>
                        <a:rPr lang="en-US" dirty="0" smtClean="0"/>
                        <a:t>Give a hint button</a:t>
                      </a:r>
                      <a:endParaRPr lang="en-US" dirty="0"/>
                    </a:p>
                  </a:txBody>
                  <a:tcPr/>
                </a:tc>
                <a:tc>
                  <a:txBody>
                    <a:bodyPr/>
                    <a:lstStyle/>
                    <a:p>
                      <a:r>
                        <a:rPr lang="en-US" dirty="0" smtClean="0"/>
                        <a:t>Ensure this</a:t>
                      </a:r>
                      <a:r>
                        <a:rPr lang="en-US" baseline="0" dirty="0" smtClean="0"/>
                        <a:t> button always gives a feasible move</a:t>
                      </a:r>
                      <a:endParaRPr lang="en-US" dirty="0"/>
                    </a:p>
                  </a:txBody>
                  <a:tcPr/>
                </a:tc>
              </a:tr>
              <a:tr h="421832">
                <a:tc>
                  <a:txBody>
                    <a:bodyPr/>
                    <a:lstStyle/>
                    <a:p>
                      <a:r>
                        <a:rPr lang="en-US" dirty="0" smtClean="0"/>
                        <a:t>Keep track of the # of live pieces</a:t>
                      </a:r>
                      <a:endParaRPr lang="en-US" dirty="0"/>
                    </a:p>
                  </a:txBody>
                  <a:tcPr/>
                </a:tc>
                <a:tc>
                  <a:txBody>
                    <a:bodyPr/>
                    <a:lstStyle/>
                    <a:p>
                      <a:r>
                        <a:rPr lang="en-US" dirty="0" smtClean="0"/>
                        <a:t>Confirm</a:t>
                      </a:r>
                      <a:r>
                        <a:rPr lang="en-US" baseline="0" dirty="0" smtClean="0"/>
                        <a:t> total pieces = the number expected</a:t>
                      </a:r>
                      <a:endParaRPr lang="en-US" dirty="0"/>
                    </a:p>
                  </a:txBody>
                  <a:tcPr/>
                </a:tc>
              </a:tr>
              <a:tr h="355408">
                <a:tc>
                  <a:txBody>
                    <a:bodyPr/>
                    <a:lstStyle/>
                    <a:p>
                      <a:r>
                        <a:rPr lang="en-US" dirty="0" smtClean="0"/>
                        <a:t>Handle double(and bigger) jumps correctly</a:t>
                      </a:r>
                      <a:endParaRPr lang="en-US" dirty="0"/>
                    </a:p>
                  </a:txBody>
                  <a:tcPr/>
                </a:tc>
                <a:tc>
                  <a:txBody>
                    <a:bodyPr/>
                    <a:lstStyle/>
                    <a:p>
                      <a:r>
                        <a:rPr lang="en-US" dirty="0" smtClean="0"/>
                        <a:t>Confirm that the game does not prematurely</a:t>
                      </a:r>
                      <a:r>
                        <a:rPr lang="en-US" baseline="0" dirty="0" smtClean="0"/>
                        <a:t> end the turn if a double jump is possible(and therefor required).</a:t>
                      </a:r>
                      <a:endParaRPr lang="en-US" dirty="0"/>
                    </a:p>
                  </a:txBody>
                  <a:tcPr/>
                </a:tc>
              </a:tr>
            </a:tbl>
          </a:graphicData>
        </a:graphic>
      </p:graphicFrame>
      <p:sp>
        <p:nvSpPr>
          <p:cNvPr id="5" name="TextBox 4"/>
          <p:cNvSpPr txBox="1"/>
          <p:nvPr/>
        </p:nvSpPr>
        <p:spPr>
          <a:xfrm>
            <a:off x="2667000" y="685800"/>
            <a:ext cx="2971800" cy="369332"/>
          </a:xfrm>
          <a:prstGeom prst="rect">
            <a:avLst/>
          </a:prstGeom>
          <a:noFill/>
        </p:spPr>
        <p:txBody>
          <a:bodyPr wrap="square" rtlCol="0">
            <a:spAutoFit/>
          </a:bodyPr>
          <a:lstStyle/>
          <a:p>
            <a:r>
              <a:rPr lang="en-US" dirty="0" smtClean="0"/>
              <a:t>Functional Requirements</a:t>
            </a:r>
            <a:endParaRPr lang="en-US" dirty="0"/>
          </a:p>
        </p:txBody>
      </p:sp>
    </p:spTree>
    <p:extLst>
      <p:ext uri="{BB962C8B-B14F-4D97-AF65-F5344CB8AC3E}">
        <p14:creationId xmlns:p14="http://schemas.microsoft.com/office/powerpoint/2010/main" val="2158952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45364423"/>
              </p:ext>
            </p:extLst>
          </p:nvPr>
        </p:nvGraphicFramePr>
        <p:xfrm>
          <a:off x="533400" y="1752600"/>
          <a:ext cx="7772400" cy="3669965"/>
        </p:xfrm>
        <a:graphic>
          <a:graphicData uri="http://schemas.openxmlformats.org/drawingml/2006/table">
            <a:tbl>
              <a:tblPr firstRow="1" bandRow="1">
                <a:tableStyleId>{21E4AEA4-8DFA-4A89-87EB-49C32662AFE0}</a:tableStyleId>
              </a:tblPr>
              <a:tblGrid>
                <a:gridCol w="3886200"/>
                <a:gridCol w="3886200"/>
              </a:tblGrid>
              <a:tr h="469565">
                <a:tc>
                  <a:txBody>
                    <a:bodyPr/>
                    <a:lstStyle/>
                    <a:p>
                      <a:r>
                        <a:rPr lang="en-US" dirty="0" smtClean="0"/>
                        <a:t>Requirement</a:t>
                      </a:r>
                      <a:endParaRPr lang="en-US" dirty="0"/>
                    </a:p>
                  </a:txBody>
                  <a:tcPr/>
                </a:tc>
                <a:tc>
                  <a:txBody>
                    <a:bodyPr/>
                    <a:lstStyle/>
                    <a:p>
                      <a:r>
                        <a:rPr lang="en-US" dirty="0" smtClean="0"/>
                        <a:t>Test</a:t>
                      </a:r>
                      <a:endParaRPr lang="en-US" dirty="0"/>
                    </a:p>
                  </a:txBody>
                  <a:tcPr/>
                </a:tc>
              </a:tr>
              <a:tr h="3554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a:t>
                      </a:r>
                      <a:r>
                        <a:rPr lang="en-US" baseline="0" dirty="0" smtClean="0"/>
                        <a:t> display kings and allow them to move in all directions</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Confirm king can move both directions.</a:t>
                      </a:r>
                    </a:p>
                  </a:txBody>
                  <a:tcPr/>
                </a:tc>
              </a:tr>
              <a:tr h="355408">
                <a:tc>
                  <a:txBody>
                    <a:bodyPr/>
                    <a:lstStyle/>
                    <a:p>
                      <a:r>
                        <a:rPr lang="en-US" dirty="0" smtClean="0"/>
                        <a:t>Option to surrender</a:t>
                      </a:r>
                      <a:endParaRPr lang="en-US" dirty="0"/>
                    </a:p>
                  </a:txBody>
                  <a:tcPr/>
                </a:tc>
                <a:tc>
                  <a:txBody>
                    <a:bodyPr/>
                    <a:lstStyle/>
                    <a:p>
                      <a:r>
                        <a:rPr lang="en-US" dirty="0" smtClean="0"/>
                        <a:t>At</a:t>
                      </a:r>
                      <a:r>
                        <a:rPr lang="en-US" baseline="0" dirty="0" smtClean="0"/>
                        <a:t> any moment, ensure player can surrender resulting in a loss</a:t>
                      </a:r>
                      <a:endParaRPr lang="en-US" dirty="0"/>
                    </a:p>
                  </a:txBody>
                  <a:tcPr/>
                </a:tc>
              </a:tr>
              <a:tr h="355408">
                <a:tc>
                  <a:txBody>
                    <a:bodyPr/>
                    <a:lstStyle/>
                    <a:p>
                      <a:r>
                        <a:rPr lang="en-US" dirty="0" smtClean="0"/>
                        <a:t>Visually</a:t>
                      </a:r>
                      <a:r>
                        <a:rPr lang="en-US" baseline="0" dirty="0" smtClean="0"/>
                        <a:t> i</a:t>
                      </a:r>
                      <a:r>
                        <a:rPr lang="en-US" dirty="0" smtClean="0"/>
                        <a:t>ndicate </a:t>
                      </a:r>
                      <a:r>
                        <a:rPr lang="en-US" dirty="0" smtClean="0"/>
                        <a:t>whose turn it is</a:t>
                      </a:r>
                      <a:endParaRPr lang="en-US" dirty="0"/>
                    </a:p>
                  </a:txBody>
                  <a:tcPr/>
                </a:tc>
                <a:tc>
                  <a:txBody>
                    <a:bodyPr/>
                    <a:lstStyle/>
                    <a:p>
                      <a:r>
                        <a:rPr lang="en-US" dirty="0" smtClean="0"/>
                        <a:t>Eye test, confirm the indicator changes correctly</a:t>
                      </a:r>
                      <a:r>
                        <a:rPr lang="en-US" baseline="0" dirty="0" smtClean="0"/>
                        <a:t> with the turn</a:t>
                      </a:r>
                      <a:endParaRPr lang="en-US" dirty="0"/>
                    </a:p>
                  </a:txBody>
                  <a:tcPr/>
                </a:tc>
              </a:tr>
              <a:tr h="355408">
                <a:tc>
                  <a:txBody>
                    <a:bodyPr/>
                    <a:lstStyle/>
                    <a:p>
                      <a:r>
                        <a:rPr lang="en-US" dirty="0" smtClean="0"/>
                        <a:t>Include options menu</a:t>
                      </a:r>
                      <a:endParaRPr lang="en-US" dirty="0"/>
                    </a:p>
                  </a:txBody>
                  <a:tcPr/>
                </a:tc>
                <a:tc>
                  <a:txBody>
                    <a:bodyPr/>
                    <a:lstStyle/>
                    <a:p>
                      <a:r>
                        <a:rPr lang="en-US" dirty="0" smtClean="0"/>
                        <a:t>Physical test, make sure the menu</a:t>
                      </a:r>
                      <a:r>
                        <a:rPr lang="en-US" baseline="0" dirty="0" smtClean="0"/>
                        <a:t> is present</a:t>
                      </a:r>
                      <a:endParaRPr lang="en-US" dirty="0"/>
                    </a:p>
                  </a:txBody>
                  <a:tcPr/>
                </a:tc>
              </a:tr>
              <a:tr h="355408">
                <a:tc>
                  <a:txBody>
                    <a:bodyPr/>
                    <a:lstStyle/>
                    <a:p>
                      <a:r>
                        <a:rPr lang="en-US" dirty="0" smtClean="0"/>
                        <a:t>Access statistics from options</a:t>
                      </a:r>
                      <a:endParaRPr lang="en-US" dirty="0"/>
                    </a:p>
                  </a:txBody>
                  <a:tcPr/>
                </a:tc>
                <a:tc>
                  <a:txBody>
                    <a:bodyPr/>
                    <a:lstStyle/>
                    <a:p>
                      <a:r>
                        <a:rPr lang="en-US" dirty="0" smtClean="0"/>
                        <a:t>Physical test, ensure the statistic button triggers</a:t>
                      </a:r>
                      <a:r>
                        <a:rPr lang="en-US" baseline="0" dirty="0" smtClean="0"/>
                        <a:t> the player stats</a:t>
                      </a:r>
                      <a:endParaRPr lang="en-US" dirty="0"/>
                    </a:p>
                  </a:txBody>
                  <a:tcPr/>
                </a:tc>
              </a:tr>
            </a:tbl>
          </a:graphicData>
        </a:graphic>
      </p:graphicFrame>
      <p:sp>
        <p:nvSpPr>
          <p:cNvPr id="3" name="TextBox 2"/>
          <p:cNvSpPr txBox="1"/>
          <p:nvPr/>
        </p:nvSpPr>
        <p:spPr>
          <a:xfrm>
            <a:off x="2685263" y="990600"/>
            <a:ext cx="3505200" cy="369332"/>
          </a:xfrm>
          <a:prstGeom prst="rect">
            <a:avLst/>
          </a:prstGeom>
          <a:noFill/>
        </p:spPr>
        <p:txBody>
          <a:bodyPr wrap="square" rtlCol="0">
            <a:spAutoFit/>
          </a:bodyPr>
          <a:lstStyle/>
          <a:p>
            <a:r>
              <a:rPr lang="en-US" dirty="0" smtClean="0"/>
              <a:t>Functional Requirements</a:t>
            </a:r>
            <a:endParaRPr lang="en-US" dirty="0"/>
          </a:p>
        </p:txBody>
      </p:sp>
    </p:spTree>
    <p:extLst>
      <p:ext uri="{BB962C8B-B14F-4D97-AF65-F5344CB8AC3E}">
        <p14:creationId xmlns:p14="http://schemas.microsoft.com/office/powerpoint/2010/main" val="33560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524000"/>
            <a:ext cx="4267200" cy="4572000"/>
          </a:xfrm>
        </p:spPr>
        <p:txBody>
          <a:bodyPr/>
          <a:lstStyle/>
          <a:p>
            <a:r>
              <a:rPr lang="en-US" dirty="0" smtClean="0"/>
              <a:t>What the project is about</a:t>
            </a:r>
          </a:p>
          <a:p>
            <a:pPr lvl="1"/>
            <a:r>
              <a:rPr lang="en-US" dirty="0" smtClean="0"/>
              <a:t>Creating a digital representation of the board game checkers</a:t>
            </a:r>
          </a:p>
          <a:p>
            <a:pPr lvl="1"/>
            <a:r>
              <a:rPr lang="en-US" dirty="0" smtClean="0"/>
              <a:t>Working together as a group to simulate real world software development</a:t>
            </a:r>
          </a:p>
          <a:p>
            <a:r>
              <a:rPr lang="en-US" dirty="0" smtClean="0"/>
              <a:t>Goals of the project</a:t>
            </a:r>
          </a:p>
          <a:p>
            <a:pPr lvl="1"/>
            <a:r>
              <a:rPr lang="en-US" dirty="0" smtClean="0"/>
              <a:t>To analyze and plan the entire development by breaking the project into tasks and assigning these tasks to group members that have the required skills</a:t>
            </a:r>
          </a:p>
          <a:p>
            <a:pPr lvl="1"/>
            <a:endParaRPr lang="en-US" dirty="0" smtClean="0"/>
          </a:p>
        </p:txBody>
      </p:sp>
      <p:sp>
        <p:nvSpPr>
          <p:cNvPr id="3" name="Title 2"/>
          <p:cNvSpPr>
            <a:spLocks noGrp="1"/>
          </p:cNvSpPr>
          <p:nvPr>
            <p:ph type="title"/>
          </p:nvPr>
        </p:nvSpPr>
        <p:spPr>
          <a:xfrm>
            <a:off x="2667000" y="304800"/>
            <a:ext cx="3200400" cy="1600200"/>
          </a:xfrm>
        </p:spPr>
        <p:txBody>
          <a:bodyPr/>
          <a:lstStyle/>
          <a:p>
            <a:r>
              <a:rPr lang="en-US" dirty="0" smtClean="0"/>
              <a:t>Project Overview</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209800"/>
            <a:ext cx="3326944" cy="2906466"/>
          </a:xfrm>
          <a:prstGeom prst="rect">
            <a:avLst/>
          </a:prstGeom>
        </p:spPr>
      </p:pic>
    </p:spTree>
    <p:extLst>
      <p:ext uri="{BB962C8B-B14F-4D97-AF65-F5344CB8AC3E}">
        <p14:creationId xmlns:p14="http://schemas.microsoft.com/office/powerpoint/2010/main" val="245975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851531"/>
            <a:ext cx="4618672" cy="4077520"/>
          </a:xfrm>
          <a:prstGeom prst="rect">
            <a:avLst/>
          </a:prstGeom>
        </p:spPr>
      </p:pic>
      <p:sp>
        <p:nvSpPr>
          <p:cNvPr id="3" name="Title 2"/>
          <p:cNvSpPr>
            <a:spLocks noGrp="1"/>
          </p:cNvSpPr>
          <p:nvPr>
            <p:ph type="title"/>
          </p:nvPr>
        </p:nvSpPr>
        <p:spPr>
          <a:xfrm>
            <a:off x="2362200" y="609600"/>
            <a:ext cx="3352800" cy="990600"/>
          </a:xfrm>
        </p:spPr>
        <p:txBody>
          <a:bodyPr/>
          <a:lstStyle/>
          <a:p>
            <a:pPr algn="ctr"/>
            <a:r>
              <a:rPr lang="en-US" dirty="0" smtClean="0"/>
              <a:t>Current Status</a:t>
            </a:r>
            <a:endParaRPr lang="en-US" dirty="0"/>
          </a:p>
        </p:txBody>
      </p:sp>
      <p:sp>
        <p:nvSpPr>
          <p:cNvPr id="4" name="TextBox 3"/>
          <p:cNvSpPr txBox="1"/>
          <p:nvPr/>
        </p:nvSpPr>
        <p:spPr>
          <a:xfrm>
            <a:off x="4191000" y="2362200"/>
            <a:ext cx="2057400" cy="369332"/>
          </a:xfrm>
          <a:prstGeom prst="rect">
            <a:avLst/>
          </a:prstGeom>
          <a:noFill/>
        </p:spPr>
        <p:txBody>
          <a:bodyPr wrap="square" rtlCol="0">
            <a:spAutoFit/>
          </a:bodyPr>
          <a:lstStyle/>
          <a:p>
            <a:endParaRPr lang="en-US" dirty="0"/>
          </a:p>
        </p:txBody>
      </p:sp>
      <p:sp>
        <p:nvSpPr>
          <p:cNvPr id="11" name="Content Placeholder 1"/>
          <p:cNvSpPr txBox="1">
            <a:spLocks/>
          </p:cNvSpPr>
          <p:nvPr/>
        </p:nvSpPr>
        <p:spPr>
          <a:xfrm>
            <a:off x="4419600" y="2023391"/>
            <a:ext cx="2514600" cy="4343399"/>
          </a:xfrm>
          <a:prstGeom prst="rect">
            <a:avLst/>
          </a:prstGeom>
        </p:spPr>
        <p:txBody>
          <a:bodyPr vert="horz" lIns="91440" tIns="45720" rIns="91440" bIns="45720" rtlCol="0" anchor="ctr">
            <a:normAutofit/>
          </a:bodyPr>
          <a:lst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a:lstStyle>
          <a:p>
            <a:pPr marL="228600" lvl="1" indent="0">
              <a:buNone/>
            </a:pPr>
            <a:endParaRPr lang="en-US" dirty="0"/>
          </a:p>
          <a:p>
            <a:pPr lvl="1"/>
            <a:r>
              <a:rPr lang="en-US" dirty="0" smtClean="0"/>
              <a:t>Finalization of Requirements Documentation</a:t>
            </a:r>
          </a:p>
          <a:p>
            <a:pPr lvl="1"/>
            <a:r>
              <a:rPr lang="en-US" dirty="0" smtClean="0"/>
              <a:t>Begin working on GUI</a:t>
            </a:r>
          </a:p>
          <a:p>
            <a:pPr lvl="1"/>
            <a:r>
              <a:rPr lang="en-US" dirty="0" smtClean="0"/>
              <a:t>Begin working on backend</a:t>
            </a:r>
          </a:p>
          <a:p>
            <a:pPr lvl="1"/>
            <a:r>
              <a:rPr lang="en-US" dirty="0" smtClean="0"/>
              <a:t>Assigning future tasks to members</a:t>
            </a:r>
          </a:p>
          <a:p>
            <a:endParaRPr lang="en-US" dirty="0" smtClean="0"/>
          </a:p>
          <a:p>
            <a:endParaRPr lang="en-US" dirty="0"/>
          </a:p>
        </p:txBody>
      </p:sp>
      <p:sp>
        <p:nvSpPr>
          <p:cNvPr id="13" name="TextBox 12"/>
          <p:cNvSpPr txBox="1"/>
          <p:nvPr/>
        </p:nvSpPr>
        <p:spPr>
          <a:xfrm>
            <a:off x="685800" y="1958733"/>
            <a:ext cx="3048000" cy="3970318"/>
          </a:xfrm>
          <a:prstGeom prst="rect">
            <a:avLst/>
          </a:prstGeom>
          <a:noFill/>
        </p:spPr>
        <p:txBody>
          <a:bodyPr wrap="square" rtlCol="0">
            <a:spAutoFit/>
          </a:bodyPr>
          <a:lstStyle/>
          <a:p>
            <a:r>
              <a:rPr lang="en-US" dirty="0"/>
              <a:t>Current Progress</a:t>
            </a:r>
          </a:p>
          <a:p>
            <a:endParaRPr lang="en-US" dirty="0"/>
          </a:p>
          <a:p>
            <a:pPr marL="285750" indent="-285750">
              <a:buFont typeface="Wingdings" pitchFamily="2" charset="2"/>
              <a:buChar char="ü"/>
            </a:pPr>
            <a:r>
              <a:rPr lang="en-US" dirty="0" smtClean="0"/>
              <a:t>Project Description</a:t>
            </a:r>
            <a:endParaRPr lang="en-US" dirty="0"/>
          </a:p>
          <a:p>
            <a:pPr marL="285750" indent="-285750">
              <a:buFont typeface="Wingdings" pitchFamily="2" charset="2"/>
              <a:buChar char="ü"/>
            </a:pPr>
            <a:r>
              <a:rPr lang="en-US" dirty="0"/>
              <a:t>Quad Chart</a:t>
            </a:r>
          </a:p>
          <a:p>
            <a:pPr marL="285750" indent="-285750">
              <a:buFont typeface="Wingdings" pitchFamily="2" charset="2"/>
              <a:buChar char="ü"/>
            </a:pPr>
            <a:r>
              <a:rPr lang="en-US" dirty="0"/>
              <a:t>Skills Matrix</a:t>
            </a:r>
          </a:p>
          <a:p>
            <a:pPr marL="285750" indent="-285750">
              <a:buFont typeface="Wingdings" pitchFamily="2" charset="2"/>
              <a:buChar char="ü"/>
            </a:pPr>
            <a:r>
              <a:rPr lang="en-US" dirty="0"/>
              <a:t>Project Schedule</a:t>
            </a:r>
          </a:p>
          <a:p>
            <a:pPr marL="285750" indent="-285750">
              <a:buFont typeface="Wingdings" pitchFamily="2" charset="2"/>
              <a:buChar char="ü"/>
            </a:pPr>
            <a:r>
              <a:rPr lang="en-US" dirty="0"/>
              <a:t>Risk Analysis of tasks</a:t>
            </a:r>
          </a:p>
          <a:p>
            <a:pPr marL="285750" indent="-285750">
              <a:buFont typeface="Wingdings" pitchFamily="2" charset="2"/>
              <a:buChar char="ü"/>
            </a:pPr>
            <a:r>
              <a:rPr lang="en-US" dirty="0"/>
              <a:t>Beginning development of Requirements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9425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990600"/>
            <a:ext cx="7924800" cy="5105400"/>
          </a:xfrm>
        </p:spPr>
        <p:txBody>
          <a:bodyPr>
            <a:normAutofit fontScale="92500" lnSpcReduction="10000"/>
          </a:bodyPr>
          <a:lstStyle/>
          <a:p>
            <a:pPr marL="45720" indent="0">
              <a:buNone/>
            </a:pPr>
            <a:r>
              <a:rPr lang="en-US" dirty="0" smtClean="0"/>
              <a:t>The </a:t>
            </a:r>
            <a:r>
              <a:rPr lang="en-US" dirty="0"/>
              <a:t>goal of this project is for each team to develop a working digital version of the game Checkers for the customer, Dr. </a:t>
            </a:r>
            <a:r>
              <a:rPr lang="en-US" dirty="0" err="1"/>
              <a:t>Sidhu</a:t>
            </a:r>
            <a:r>
              <a:rPr lang="en-US" dirty="0"/>
              <a:t>.</a:t>
            </a:r>
          </a:p>
          <a:p>
            <a:pPr marL="45720" indent="0">
              <a:buNone/>
            </a:pPr>
            <a:r>
              <a:rPr lang="en-US" dirty="0"/>
              <a:t> </a:t>
            </a:r>
          </a:p>
          <a:p>
            <a:pPr marL="45720" indent="0">
              <a:buNone/>
            </a:pPr>
            <a:r>
              <a:rPr lang="en-US" dirty="0"/>
              <a:t>The end-product should be an electronic version of the game Checkers in which the user can play a game of checkers against a secondary player, or against the computer. A single game should follow all of the standard rules of checkers: The board should be an eight by eight grid of sixty four squares of alternating color, each player should have twelve pieces, and all legal moves should be possible.</a:t>
            </a:r>
          </a:p>
          <a:p>
            <a:pPr marL="45720" indent="0">
              <a:buNone/>
            </a:pPr>
            <a:r>
              <a:rPr lang="en-US" dirty="0"/>
              <a:t> </a:t>
            </a:r>
          </a:p>
          <a:p>
            <a:pPr marL="45720" indent="0">
              <a:buNone/>
            </a:pPr>
            <a:r>
              <a:rPr lang="en-US" dirty="0"/>
              <a:t>The game should include features that are considered standard for a digital game. For instance, the player has the ability to start new games and exit games, surrender/forfeit a match, and should include a game timer. The AI player will provide a casual level of difficulty against the player. Also, a game statistics system will be created and implemented to record the player’s win and loss records, and number of total games played.</a:t>
            </a:r>
          </a:p>
          <a:p>
            <a:pPr marL="45720" indent="0">
              <a:buNone/>
            </a:pPr>
            <a:r>
              <a:rPr lang="en-US" dirty="0"/>
              <a:t> </a:t>
            </a:r>
          </a:p>
          <a:p>
            <a:pPr marL="45720" indent="0">
              <a:buNone/>
            </a:pPr>
            <a:r>
              <a:rPr lang="en-US" dirty="0"/>
              <a:t>The back-end of the game will be coded using Java, and a GUI will be created to provide a user-friendly interface for playing the game. This GUI will indicate whose turn it currently is, and also present the board placement as the game progresses. Interaction with the GUI should rely mostly on the integration of mouse clicks. An options menu should be accessible during play if the user wishes to exit the game or forfeit a match.</a:t>
            </a:r>
          </a:p>
          <a:p>
            <a:pPr marL="45720" indent="0">
              <a:buNone/>
            </a:pPr>
            <a:r>
              <a:rPr lang="en-US" dirty="0"/>
              <a:t> </a:t>
            </a:r>
          </a:p>
          <a:p>
            <a:pPr marL="45720" indent="0">
              <a:buNone/>
            </a:pPr>
            <a:r>
              <a:rPr lang="en-US" dirty="0"/>
              <a:t>The steps that we will take to complete this project includes:</a:t>
            </a:r>
          </a:p>
          <a:p>
            <a:pPr marL="45720" indent="0">
              <a:buNone/>
            </a:pPr>
            <a:r>
              <a:rPr lang="en-US" dirty="0" smtClean="0"/>
              <a:t>	1</a:t>
            </a:r>
            <a:r>
              <a:rPr lang="en-US" dirty="0"/>
              <a:t>. Develop the Overall Project Plan and Operational Requirement</a:t>
            </a:r>
          </a:p>
          <a:p>
            <a:pPr marL="45720" indent="0">
              <a:buNone/>
            </a:pPr>
            <a:r>
              <a:rPr lang="en-US" dirty="0" smtClean="0"/>
              <a:t>	2</a:t>
            </a:r>
            <a:r>
              <a:rPr lang="en-US" dirty="0"/>
              <a:t>. Formulate Testable Requirements and Cases</a:t>
            </a:r>
          </a:p>
          <a:p>
            <a:pPr marL="45720" indent="0">
              <a:buNone/>
            </a:pPr>
            <a:r>
              <a:rPr lang="en-US" dirty="0" smtClean="0"/>
              <a:t>	3</a:t>
            </a:r>
            <a:r>
              <a:rPr lang="en-US" dirty="0"/>
              <a:t>. Design the Software</a:t>
            </a:r>
          </a:p>
          <a:p>
            <a:pPr marL="45720" indent="0">
              <a:buNone/>
            </a:pPr>
            <a:r>
              <a:rPr lang="en-US" dirty="0" smtClean="0"/>
              <a:t>	4</a:t>
            </a:r>
            <a:r>
              <a:rPr lang="en-US" dirty="0"/>
              <a:t>. Implement the </a:t>
            </a:r>
            <a:r>
              <a:rPr lang="en-US" dirty="0" smtClean="0"/>
              <a:t>Software</a:t>
            </a:r>
          </a:p>
          <a:p>
            <a:pPr marL="45720" indent="0">
              <a:buNone/>
            </a:pPr>
            <a:r>
              <a:rPr lang="en-US" dirty="0"/>
              <a:t>	</a:t>
            </a:r>
            <a:r>
              <a:rPr lang="en-US" dirty="0" smtClean="0"/>
              <a:t>5</a:t>
            </a:r>
            <a:r>
              <a:rPr lang="en-US" dirty="0"/>
              <a:t>. Test the Software</a:t>
            </a:r>
          </a:p>
          <a:p>
            <a:pPr marL="45720" indent="0">
              <a:buNone/>
            </a:pPr>
            <a:r>
              <a:rPr lang="en-US" dirty="0" smtClean="0"/>
              <a:t>	6</a:t>
            </a:r>
            <a:r>
              <a:rPr lang="en-US" dirty="0"/>
              <a:t>.  Demonstrate the Software</a:t>
            </a:r>
          </a:p>
          <a:p>
            <a:endParaRPr lang="en-US" dirty="0"/>
          </a:p>
        </p:txBody>
      </p:sp>
      <p:sp>
        <p:nvSpPr>
          <p:cNvPr id="4" name="Title 3"/>
          <p:cNvSpPr>
            <a:spLocks noGrp="1"/>
          </p:cNvSpPr>
          <p:nvPr>
            <p:ph type="title"/>
          </p:nvPr>
        </p:nvSpPr>
        <p:spPr>
          <a:xfrm>
            <a:off x="2057400" y="304800"/>
            <a:ext cx="3962400" cy="533400"/>
          </a:xfrm>
        </p:spPr>
        <p:txBody>
          <a:bodyPr/>
          <a:lstStyle/>
          <a:p>
            <a:r>
              <a:rPr lang="en-US" dirty="0" smtClean="0"/>
              <a:t>Project Description</a:t>
            </a:r>
            <a:endParaRPr lang="en-US" dirty="0"/>
          </a:p>
        </p:txBody>
      </p:sp>
    </p:spTree>
    <p:extLst>
      <p:ext uri="{BB962C8B-B14F-4D97-AF65-F5344CB8AC3E}">
        <p14:creationId xmlns:p14="http://schemas.microsoft.com/office/powerpoint/2010/main" val="449865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609599"/>
            <a:ext cx="3962400" cy="461665"/>
          </a:xfrm>
          <a:prstGeom prst="rect">
            <a:avLst/>
          </a:prstGeom>
          <a:noFill/>
        </p:spPr>
        <p:txBody>
          <a:bodyPr wrap="square" rtlCol="0">
            <a:spAutoFit/>
          </a:bodyPr>
          <a:lstStyle/>
          <a:p>
            <a:r>
              <a:rPr lang="en-US" sz="2400" dirty="0" smtClean="0"/>
              <a:t>Project Description Summary</a:t>
            </a:r>
            <a:endParaRPr lang="en-US" sz="2400" dirty="0"/>
          </a:p>
        </p:txBody>
      </p:sp>
      <p:sp>
        <p:nvSpPr>
          <p:cNvPr id="3" name="TextBox 2"/>
          <p:cNvSpPr txBox="1"/>
          <p:nvPr/>
        </p:nvSpPr>
        <p:spPr>
          <a:xfrm>
            <a:off x="990600" y="1828800"/>
            <a:ext cx="4191000" cy="3416320"/>
          </a:xfrm>
          <a:prstGeom prst="rect">
            <a:avLst/>
          </a:prstGeom>
          <a:noFill/>
        </p:spPr>
        <p:txBody>
          <a:bodyPr wrap="square" rtlCol="0">
            <a:spAutoFit/>
          </a:bodyPr>
          <a:lstStyle/>
          <a:p>
            <a:pPr marL="285750" indent="-285750">
              <a:buFontTx/>
              <a:buChar char="-"/>
            </a:pPr>
            <a:r>
              <a:rPr lang="en-US" dirty="0" smtClean="0"/>
              <a:t>Create an accurate representation of the game of checkers</a:t>
            </a:r>
          </a:p>
          <a:p>
            <a:pPr marL="285750" indent="-285750">
              <a:buFontTx/>
              <a:buChar char="-"/>
            </a:pPr>
            <a:endParaRPr lang="en-US" dirty="0" smtClean="0"/>
          </a:p>
          <a:p>
            <a:pPr marL="285750" indent="-285750">
              <a:buFontTx/>
              <a:buChar char="-"/>
            </a:pPr>
            <a:r>
              <a:rPr lang="en-US" dirty="0" smtClean="0"/>
              <a:t>Features Include</a:t>
            </a:r>
          </a:p>
          <a:p>
            <a:pPr marL="742950" lvl="1" indent="-285750">
              <a:buFontTx/>
              <a:buChar char="-"/>
            </a:pPr>
            <a:r>
              <a:rPr lang="en-US" dirty="0" smtClean="0"/>
              <a:t>Human </a:t>
            </a:r>
            <a:r>
              <a:rPr lang="en-US" dirty="0" err="1" smtClean="0"/>
              <a:t>vs</a:t>
            </a:r>
            <a:r>
              <a:rPr lang="en-US" dirty="0" smtClean="0"/>
              <a:t> Human or Human </a:t>
            </a:r>
            <a:r>
              <a:rPr lang="en-US" dirty="0" err="1" smtClean="0"/>
              <a:t>vs</a:t>
            </a:r>
            <a:r>
              <a:rPr lang="en-US" dirty="0" smtClean="0"/>
              <a:t> CPU gameplay</a:t>
            </a:r>
          </a:p>
          <a:p>
            <a:pPr marL="742950" lvl="1" indent="-285750">
              <a:buFontTx/>
              <a:buChar char="-"/>
            </a:pPr>
            <a:r>
              <a:rPr lang="en-US" dirty="0" smtClean="0"/>
              <a:t>GUI to allow intuitive control</a:t>
            </a:r>
          </a:p>
          <a:p>
            <a:pPr marL="742950" lvl="1" indent="-285750">
              <a:buFontTx/>
              <a:buChar char="-"/>
            </a:pPr>
            <a:r>
              <a:rPr lang="en-US" dirty="0" smtClean="0"/>
              <a:t>Statistics tracking</a:t>
            </a:r>
          </a:p>
          <a:p>
            <a:pPr marL="742950" lvl="1" indent="-285750">
              <a:buFontTx/>
              <a:buChar char="-"/>
            </a:pPr>
            <a:r>
              <a:rPr lang="en-US" dirty="0" smtClean="0"/>
              <a:t>Ability to forfeit a current game</a:t>
            </a:r>
          </a:p>
          <a:p>
            <a:pPr marL="742950" lvl="1" indent="-285750">
              <a:buFontTx/>
              <a:buChar char="-"/>
            </a:pPr>
            <a:r>
              <a:rPr lang="en-US" dirty="0" smtClean="0"/>
              <a:t>A game time</a:t>
            </a:r>
          </a:p>
          <a:p>
            <a:pPr lvl="1"/>
            <a:endParaRPr lang="en-US" dirty="0" smtClean="0"/>
          </a:p>
          <a:p>
            <a:pPr marL="285750" indent="-285750">
              <a:buFontTx/>
              <a:buChar char="-"/>
            </a:pPr>
            <a:r>
              <a:rPr lang="en-US" dirty="0" smtClean="0"/>
              <a:t>Coded using Java</a:t>
            </a:r>
          </a:p>
        </p:txBody>
      </p:sp>
      <p:pic>
        <p:nvPicPr>
          <p:cNvPr id="4" name="Picture 2" descr="D:\Downloads\ByDate\Today\9da2bfccc7b4ad5ff6dd5b3fa9975283.image.200x1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310023"/>
            <a:ext cx="1905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807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 y="609600"/>
            <a:ext cx="7821891" cy="490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200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32" y="304800"/>
            <a:ext cx="8580402" cy="601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99244"/>
            <a:ext cx="8620125" cy="6026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11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609599"/>
            <a:ext cx="3962400" cy="461665"/>
          </a:xfrm>
          <a:prstGeom prst="rect">
            <a:avLst/>
          </a:prstGeom>
          <a:noFill/>
        </p:spPr>
        <p:txBody>
          <a:bodyPr wrap="square" rtlCol="0">
            <a:spAutoFit/>
          </a:bodyPr>
          <a:lstStyle/>
          <a:p>
            <a:r>
              <a:rPr lang="en-US" sz="2400" dirty="0" smtClean="0"/>
              <a:t>Skill Matrix Summary</a:t>
            </a:r>
            <a:endParaRPr lang="en-US" sz="2400" dirty="0"/>
          </a:p>
        </p:txBody>
      </p:sp>
      <p:sp>
        <p:nvSpPr>
          <p:cNvPr id="3" name="TextBox 2"/>
          <p:cNvSpPr txBox="1"/>
          <p:nvPr/>
        </p:nvSpPr>
        <p:spPr>
          <a:xfrm>
            <a:off x="990600" y="1828800"/>
            <a:ext cx="4191000" cy="2031325"/>
          </a:xfrm>
          <a:prstGeom prst="rect">
            <a:avLst/>
          </a:prstGeom>
          <a:noFill/>
        </p:spPr>
        <p:txBody>
          <a:bodyPr wrap="square" rtlCol="0">
            <a:spAutoFit/>
          </a:bodyPr>
          <a:lstStyle/>
          <a:p>
            <a:pPr marL="285750" indent="-285750">
              <a:buFontTx/>
              <a:buChar char="-"/>
            </a:pPr>
            <a:r>
              <a:rPr lang="en-US" dirty="0" smtClean="0"/>
              <a:t>All skills have at least one member capable of completing them</a:t>
            </a:r>
          </a:p>
          <a:p>
            <a:pPr marL="285750" indent="-285750">
              <a:buFontTx/>
              <a:buChar char="-"/>
            </a:pPr>
            <a:endParaRPr lang="en-US" dirty="0" smtClean="0"/>
          </a:p>
          <a:p>
            <a:pPr marL="285750" indent="-285750">
              <a:buFontTx/>
              <a:buChar char="-"/>
            </a:pPr>
            <a:r>
              <a:rPr lang="en-US" dirty="0" smtClean="0"/>
              <a:t>Collectively we are very strong in the majority of skills required</a:t>
            </a:r>
          </a:p>
          <a:p>
            <a:pPr marL="285750" indent="-285750">
              <a:buFontTx/>
              <a:buChar char="-"/>
            </a:pPr>
            <a:endParaRPr lang="en-US" dirty="0" smtClean="0"/>
          </a:p>
          <a:p>
            <a:pPr marL="285750" indent="-285750">
              <a:buFontTx/>
              <a:buChar char="-"/>
            </a:pPr>
            <a:r>
              <a:rPr lang="en-US" dirty="0" smtClean="0"/>
              <a:t>Weakest area is GUI</a:t>
            </a:r>
            <a:endParaRPr lang="en-US" dirty="0"/>
          </a:p>
        </p:txBody>
      </p:sp>
      <p:pic>
        <p:nvPicPr>
          <p:cNvPr id="4" name="Picture 2" descr="D:\Downloads\ByDate\Today\9da2bfccc7b4ad5ff6dd5b3fa9975283.image.200x1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310023"/>
            <a:ext cx="1905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01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59765"/>
            <a:ext cx="7262621"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200400" y="830013"/>
            <a:ext cx="2286000" cy="369332"/>
          </a:xfrm>
          <a:prstGeom prst="rect">
            <a:avLst/>
          </a:prstGeom>
          <a:noFill/>
        </p:spPr>
        <p:txBody>
          <a:bodyPr wrap="square" rtlCol="0">
            <a:spAutoFit/>
          </a:bodyPr>
          <a:lstStyle/>
          <a:p>
            <a:r>
              <a:rPr lang="en-US" dirty="0" smtClean="0"/>
              <a:t>Project Schedule</a:t>
            </a:r>
            <a:endParaRPr lang="en-US" dirty="0"/>
          </a:p>
        </p:txBody>
      </p:sp>
    </p:spTree>
    <p:extLst>
      <p:ext uri="{BB962C8B-B14F-4D97-AF65-F5344CB8AC3E}">
        <p14:creationId xmlns:p14="http://schemas.microsoft.com/office/powerpoint/2010/main" val="1373635021"/>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10130</TotalTime>
  <Words>676</Words>
  <Application>Microsoft Office PowerPoint</Application>
  <PresentationFormat>On-screen Show (4:3)</PresentationFormat>
  <Paragraphs>142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Composite</vt:lpstr>
      <vt:lpstr>Project Status Report</vt:lpstr>
      <vt:lpstr>Project Overview</vt:lpstr>
      <vt:lpstr>Current Status</vt:lpstr>
      <vt:lpstr>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Status Report</dc:title>
  <dc:creator>Eric</dc:creator>
  <cp:lastModifiedBy>Eric</cp:lastModifiedBy>
  <cp:revision>18</cp:revision>
  <dcterms:created xsi:type="dcterms:W3CDTF">2012-04-02T03:17:32Z</dcterms:created>
  <dcterms:modified xsi:type="dcterms:W3CDTF">2012-04-09T04:08:24Z</dcterms:modified>
</cp:coreProperties>
</file>