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0" autoAdjust="0"/>
    <p:restoredTop sz="94660"/>
  </p:normalViewPr>
  <p:slideViewPr>
    <p:cSldViewPr snapToGrid="0">
      <p:cViewPr>
        <p:scale>
          <a:sx n="92" d="100"/>
          <a:sy n="92" d="100"/>
        </p:scale>
        <p:origin x="12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35AB-FB07-FA93-F4E4-C06DF85C4B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BE6766-8C02-DE71-08F8-7273195858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214F3A-2002-DE48-5CFF-8CC5593AFEB6}"/>
              </a:ext>
            </a:extLst>
          </p:cNvPr>
          <p:cNvSpPr>
            <a:spLocks noGrp="1"/>
          </p:cNvSpPr>
          <p:nvPr>
            <p:ph type="dt" sz="half" idx="10"/>
          </p:nvPr>
        </p:nvSpPr>
        <p:spPr/>
        <p:txBody>
          <a:bodyPr/>
          <a:lstStyle/>
          <a:p>
            <a:fld id="{A040AE83-5550-4291-BB20-F67E8B2D985A}" type="datetimeFigureOut">
              <a:rPr lang="en-US" smtClean="0"/>
              <a:t>6/13/2024</a:t>
            </a:fld>
            <a:endParaRPr lang="en-US"/>
          </a:p>
        </p:txBody>
      </p:sp>
      <p:sp>
        <p:nvSpPr>
          <p:cNvPr id="5" name="Footer Placeholder 4">
            <a:extLst>
              <a:ext uri="{FF2B5EF4-FFF2-40B4-BE49-F238E27FC236}">
                <a16:creationId xmlns:a16="http://schemas.microsoft.com/office/drawing/2014/main" id="{A05D269D-88B5-A8CB-2BA9-0636B81BEF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14110D-3507-D434-2E26-4C7ACC5E709A}"/>
              </a:ext>
            </a:extLst>
          </p:cNvPr>
          <p:cNvSpPr>
            <a:spLocks noGrp="1"/>
          </p:cNvSpPr>
          <p:nvPr>
            <p:ph type="sldNum" sz="quarter" idx="12"/>
          </p:nvPr>
        </p:nvSpPr>
        <p:spPr/>
        <p:txBody>
          <a:bodyPr/>
          <a:lstStyle/>
          <a:p>
            <a:fld id="{18908E14-50AE-4BCC-AA7D-8B04DE5842B4}" type="slidenum">
              <a:rPr lang="en-US" smtClean="0"/>
              <a:t>‹#›</a:t>
            </a:fld>
            <a:endParaRPr lang="en-US"/>
          </a:p>
        </p:txBody>
      </p:sp>
    </p:spTree>
    <p:extLst>
      <p:ext uri="{BB962C8B-B14F-4D97-AF65-F5344CB8AC3E}">
        <p14:creationId xmlns:p14="http://schemas.microsoft.com/office/powerpoint/2010/main" val="3656646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9968-0ED8-CED6-4B51-56D40771F8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F9311C-53E7-51EF-114F-67EFA33937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0CED07-F899-B806-0223-E58BC814FA00}"/>
              </a:ext>
            </a:extLst>
          </p:cNvPr>
          <p:cNvSpPr>
            <a:spLocks noGrp="1"/>
          </p:cNvSpPr>
          <p:nvPr>
            <p:ph type="dt" sz="half" idx="10"/>
          </p:nvPr>
        </p:nvSpPr>
        <p:spPr/>
        <p:txBody>
          <a:bodyPr/>
          <a:lstStyle/>
          <a:p>
            <a:fld id="{A040AE83-5550-4291-BB20-F67E8B2D985A}" type="datetimeFigureOut">
              <a:rPr lang="en-US" smtClean="0"/>
              <a:t>6/13/2024</a:t>
            </a:fld>
            <a:endParaRPr lang="en-US"/>
          </a:p>
        </p:txBody>
      </p:sp>
      <p:sp>
        <p:nvSpPr>
          <p:cNvPr id="5" name="Footer Placeholder 4">
            <a:extLst>
              <a:ext uri="{FF2B5EF4-FFF2-40B4-BE49-F238E27FC236}">
                <a16:creationId xmlns:a16="http://schemas.microsoft.com/office/drawing/2014/main" id="{05088C86-1BFA-F92F-4876-1B223E077D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C16CF-3E8A-46C2-59CD-AEB46ECFC49E}"/>
              </a:ext>
            </a:extLst>
          </p:cNvPr>
          <p:cNvSpPr>
            <a:spLocks noGrp="1"/>
          </p:cNvSpPr>
          <p:nvPr>
            <p:ph type="sldNum" sz="quarter" idx="12"/>
          </p:nvPr>
        </p:nvSpPr>
        <p:spPr/>
        <p:txBody>
          <a:bodyPr/>
          <a:lstStyle/>
          <a:p>
            <a:fld id="{18908E14-50AE-4BCC-AA7D-8B04DE5842B4}" type="slidenum">
              <a:rPr lang="en-US" smtClean="0"/>
              <a:t>‹#›</a:t>
            </a:fld>
            <a:endParaRPr lang="en-US"/>
          </a:p>
        </p:txBody>
      </p:sp>
    </p:spTree>
    <p:extLst>
      <p:ext uri="{BB962C8B-B14F-4D97-AF65-F5344CB8AC3E}">
        <p14:creationId xmlns:p14="http://schemas.microsoft.com/office/powerpoint/2010/main" val="3075584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74A6C9-F254-481C-9B5E-473137345A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606B12-107B-E676-E4BE-4C52196CFC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9882B-8F9C-2D1E-6B1B-3E61735AAB71}"/>
              </a:ext>
            </a:extLst>
          </p:cNvPr>
          <p:cNvSpPr>
            <a:spLocks noGrp="1"/>
          </p:cNvSpPr>
          <p:nvPr>
            <p:ph type="dt" sz="half" idx="10"/>
          </p:nvPr>
        </p:nvSpPr>
        <p:spPr/>
        <p:txBody>
          <a:bodyPr/>
          <a:lstStyle/>
          <a:p>
            <a:fld id="{A040AE83-5550-4291-BB20-F67E8B2D985A}" type="datetimeFigureOut">
              <a:rPr lang="en-US" smtClean="0"/>
              <a:t>6/13/2024</a:t>
            </a:fld>
            <a:endParaRPr lang="en-US"/>
          </a:p>
        </p:txBody>
      </p:sp>
      <p:sp>
        <p:nvSpPr>
          <p:cNvPr id="5" name="Footer Placeholder 4">
            <a:extLst>
              <a:ext uri="{FF2B5EF4-FFF2-40B4-BE49-F238E27FC236}">
                <a16:creationId xmlns:a16="http://schemas.microsoft.com/office/drawing/2014/main" id="{56F7823E-382B-11BA-50C9-170EA53B6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6EE92-2201-7FE8-64D3-A9DFF6B25C61}"/>
              </a:ext>
            </a:extLst>
          </p:cNvPr>
          <p:cNvSpPr>
            <a:spLocks noGrp="1"/>
          </p:cNvSpPr>
          <p:nvPr>
            <p:ph type="sldNum" sz="quarter" idx="12"/>
          </p:nvPr>
        </p:nvSpPr>
        <p:spPr/>
        <p:txBody>
          <a:bodyPr/>
          <a:lstStyle/>
          <a:p>
            <a:fld id="{18908E14-50AE-4BCC-AA7D-8B04DE5842B4}" type="slidenum">
              <a:rPr lang="en-US" smtClean="0"/>
              <a:t>‹#›</a:t>
            </a:fld>
            <a:endParaRPr lang="en-US"/>
          </a:p>
        </p:txBody>
      </p:sp>
    </p:spTree>
    <p:extLst>
      <p:ext uri="{BB962C8B-B14F-4D97-AF65-F5344CB8AC3E}">
        <p14:creationId xmlns:p14="http://schemas.microsoft.com/office/powerpoint/2010/main" val="1070786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E840-C756-8906-EB4C-33280D4433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48D275-B460-D638-4281-336D5DB7F2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956F67-E7AE-E5CA-D470-5DAD8B9443BF}"/>
              </a:ext>
            </a:extLst>
          </p:cNvPr>
          <p:cNvSpPr>
            <a:spLocks noGrp="1"/>
          </p:cNvSpPr>
          <p:nvPr>
            <p:ph type="dt" sz="half" idx="10"/>
          </p:nvPr>
        </p:nvSpPr>
        <p:spPr/>
        <p:txBody>
          <a:bodyPr/>
          <a:lstStyle/>
          <a:p>
            <a:fld id="{A040AE83-5550-4291-BB20-F67E8B2D985A}" type="datetimeFigureOut">
              <a:rPr lang="en-US" smtClean="0"/>
              <a:t>6/13/2024</a:t>
            </a:fld>
            <a:endParaRPr lang="en-US"/>
          </a:p>
        </p:txBody>
      </p:sp>
      <p:sp>
        <p:nvSpPr>
          <p:cNvPr id="5" name="Footer Placeholder 4">
            <a:extLst>
              <a:ext uri="{FF2B5EF4-FFF2-40B4-BE49-F238E27FC236}">
                <a16:creationId xmlns:a16="http://schemas.microsoft.com/office/drawing/2014/main" id="{91FA3848-C51D-8876-34B8-2567C850A1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98189D-6BA5-7C9C-3EC9-FBEA5187BB53}"/>
              </a:ext>
            </a:extLst>
          </p:cNvPr>
          <p:cNvSpPr>
            <a:spLocks noGrp="1"/>
          </p:cNvSpPr>
          <p:nvPr>
            <p:ph type="sldNum" sz="quarter" idx="12"/>
          </p:nvPr>
        </p:nvSpPr>
        <p:spPr/>
        <p:txBody>
          <a:bodyPr/>
          <a:lstStyle/>
          <a:p>
            <a:fld id="{18908E14-50AE-4BCC-AA7D-8B04DE5842B4}" type="slidenum">
              <a:rPr lang="en-US" smtClean="0"/>
              <a:t>‹#›</a:t>
            </a:fld>
            <a:endParaRPr lang="en-US"/>
          </a:p>
        </p:txBody>
      </p:sp>
    </p:spTree>
    <p:extLst>
      <p:ext uri="{BB962C8B-B14F-4D97-AF65-F5344CB8AC3E}">
        <p14:creationId xmlns:p14="http://schemas.microsoft.com/office/powerpoint/2010/main" val="3531510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B1BA-5BB9-436C-1BD0-D949601A0C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29F863-DF2E-6784-74B8-2E97ACA943C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D07512-3018-2038-E7C4-BFB700D10431}"/>
              </a:ext>
            </a:extLst>
          </p:cNvPr>
          <p:cNvSpPr>
            <a:spLocks noGrp="1"/>
          </p:cNvSpPr>
          <p:nvPr>
            <p:ph type="dt" sz="half" idx="10"/>
          </p:nvPr>
        </p:nvSpPr>
        <p:spPr/>
        <p:txBody>
          <a:bodyPr/>
          <a:lstStyle/>
          <a:p>
            <a:fld id="{A040AE83-5550-4291-BB20-F67E8B2D985A}" type="datetimeFigureOut">
              <a:rPr lang="en-US" smtClean="0"/>
              <a:t>6/13/2024</a:t>
            </a:fld>
            <a:endParaRPr lang="en-US"/>
          </a:p>
        </p:txBody>
      </p:sp>
      <p:sp>
        <p:nvSpPr>
          <p:cNvPr id="5" name="Footer Placeholder 4">
            <a:extLst>
              <a:ext uri="{FF2B5EF4-FFF2-40B4-BE49-F238E27FC236}">
                <a16:creationId xmlns:a16="http://schemas.microsoft.com/office/drawing/2014/main" id="{68DEF2D1-3F33-5FE9-0497-70F2B6745D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6BC8C-2C0E-C842-84E1-FA291BCC97A8}"/>
              </a:ext>
            </a:extLst>
          </p:cNvPr>
          <p:cNvSpPr>
            <a:spLocks noGrp="1"/>
          </p:cNvSpPr>
          <p:nvPr>
            <p:ph type="sldNum" sz="quarter" idx="12"/>
          </p:nvPr>
        </p:nvSpPr>
        <p:spPr/>
        <p:txBody>
          <a:bodyPr/>
          <a:lstStyle/>
          <a:p>
            <a:fld id="{18908E14-50AE-4BCC-AA7D-8B04DE5842B4}" type="slidenum">
              <a:rPr lang="en-US" smtClean="0"/>
              <a:t>‹#›</a:t>
            </a:fld>
            <a:endParaRPr lang="en-US"/>
          </a:p>
        </p:txBody>
      </p:sp>
    </p:spTree>
    <p:extLst>
      <p:ext uri="{BB962C8B-B14F-4D97-AF65-F5344CB8AC3E}">
        <p14:creationId xmlns:p14="http://schemas.microsoft.com/office/powerpoint/2010/main" val="100345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7309C-A823-497B-A53E-0F9A8D0C3C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BFF4B2-5D6E-4929-B568-26F8E12C73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16ADB7-842D-22CD-2574-AC3B53E0BE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98E317-D5DC-7F05-9799-6604C66C8AF9}"/>
              </a:ext>
            </a:extLst>
          </p:cNvPr>
          <p:cNvSpPr>
            <a:spLocks noGrp="1"/>
          </p:cNvSpPr>
          <p:nvPr>
            <p:ph type="dt" sz="half" idx="10"/>
          </p:nvPr>
        </p:nvSpPr>
        <p:spPr/>
        <p:txBody>
          <a:bodyPr/>
          <a:lstStyle/>
          <a:p>
            <a:fld id="{A040AE83-5550-4291-BB20-F67E8B2D985A}" type="datetimeFigureOut">
              <a:rPr lang="en-US" smtClean="0"/>
              <a:t>6/13/2024</a:t>
            </a:fld>
            <a:endParaRPr lang="en-US"/>
          </a:p>
        </p:txBody>
      </p:sp>
      <p:sp>
        <p:nvSpPr>
          <p:cNvPr id="6" name="Footer Placeholder 5">
            <a:extLst>
              <a:ext uri="{FF2B5EF4-FFF2-40B4-BE49-F238E27FC236}">
                <a16:creationId xmlns:a16="http://schemas.microsoft.com/office/drawing/2014/main" id="{2A242E50-5359-47BE-291B-4650600DA8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F71396-DAFE-DC92-A241-908ADA67A8D2}"/>
              </a:ext>
            </a:extLst>
          </p:cNvPr>
          <p:cNvSpPr>
            <a:spLocks noGrp="1"/>
          </p:cNvSpPr>
          <p:nvPr>
            <p:ph type="sldNum" sz="quarter" idx="12"/>
          </p:nvPr>
        </p:nvSpPr>
        <p:spPr/>
        <p:txBody>
          <a:bodyPr/>
          <a:lstStyle/>
          <a:p>
            <a:fld id="{18908E14-50AE-4BCC-AA7D-8B04DE5842B4}" type="slidenum">
              <a:rPr lang="en-US" smtClean="0"/>
              <a:t>‹#›</a:t>
            </a:fld>
            <a:endParaRPr lang="en-US"/>
          </a:p>
        </p:txBody>
      </p:sp>
    </p:spTree>
    <p:extLst>
      <p:ext uri="{BB962C8B-B14F-4D97-AF65-F5344CB8AC3E}">
        <p14:creationId xmlns:p14="http://schemas.microsoft.com/office/powerpoint/2010/main" val="2983061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08767-7455-1514-2AFF-BB59E878DD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D654E9-7E1A-D186-480B-EA70F84EDF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2B6647-6772-12D3-DE26-9981A42D20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7A6E69-B345-3F95-7793-474314A2D5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2F029D-FE6D-A43E-292E-8F539FF122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E53401-E55F-2F6B-F491-18FF395D5B86}"/>
              </a:ext>
            </a:extLst>
          </p:cNvPr>
          <p:cNvSpPr>
            <a:spLocks noGrp="1"/>
          </p:cNvSpPr>
          <p:nvPr>
            <p:ph type="dt" sz="half" idx="10"/>
          </p:nvPr>
        </p:nvSpPr>
        <p:spPr/>
        <p:txBody>
          <a:bodyPr/>
          <a:lstStyle/>
          <a:p>
            <a:fld id="{A040AE83-5550-4291-BB20-F67E8B2D985A}" type="datetimeFigureOut">
              <a:rPr lang="en-US" smtClean="0"/>
              <a:t>6/13/2024</a:t>
            </a:fld>
            <a:endParaRPr lang="en-US"/>
          </a:p>
        </p:txBody>
      </p:sp>
      <p:sp>
        <p:nvSpPr>
          <p:cNvPr id="8" name="Footer Placeholder 7">
            <a:extLst>
              <a:ext uri="{FF2B5EF4-FFF2-40B4-BE49-F238E27FC236}">
                <a16:creationId xmlns:a16="http://schemas.microsoft.com/office/drawing/2014/main" id="{F1E11566-2D8F-2E69-C9B7-2CAE075C25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B982CA-F474-C32A-E926-A677E083D65C}"/>
              </a:ext>
            </a:extLst>
          </p:cNvPr>
          <p:cNvSpPr>
            <a:spLocks noGrp="1"/>
          </p:cNvSpPr>
          <p:nvPr>
            <p:ph type="sldNum" sz="quarter" idx="12"/>
          </p:nvPr>
        </p:nvSpPr>
        <p:spPr/>
        <p:txBody>
          <a:bodyPr/>
          <a:lstStyle/>
          <a:p>
            <a:fld id="{18908E14-50AE-4BCC-AA7D-8B04DE5842B4}" type="slidenum">
              <a:rPr lang="en-US" smtClean="0"/>
              <a:t>‹#›</a:t>
            </a:fld>
            <a:endParaRPr lang="en-US"/>
          </a:p>
        </p:txBody>
      </p:sp>
    </p:spTree>
    <p:extLst>
      <p:ext uri="{BB962C8B-B14F-4D97-AF65-F5344CB8AC3E}">
        <p14:creationId xmlns:p14="http://schemas.microsoft.com/office/powerpoint/2010/main" val="2826077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FB0D5-A5F2-0227-BB9B-9886F2DAC6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54D4A8-429F-665A-BE06-39DCC3D99F36}"/>
              </a:ext>
            </a:extLst>
          </p:cNvPr>
          <p:cNvSpPr>
            <a:spLocks noGrp="1"/>
          </p:cNvSpPr>
          <p:nvPr>
            <p:ph type="dt" sz="half" idx="10"/>
          </p:nvPr>
        </p:nvSpPr>
        <p:spPr/>
        <p:txBody>
          <a:bodyPr/>
          <a:lstStyle/>
          <a:p>
            <a:fld id="{A040AE83-5550-4291-BB20-F67E8B2D985A}" type="datetimeFigureOut">
              <a:rPr lang="en-US" smtClean="0"/>
              <a:t>6/13/2024</a:t>
            </a:fld>
            <a:endParaRPr lang="en-US"/>
          </a:p>
        </p:txBody>
      </p:sp>
      <p:sp>
        <p:nvSpPr>
          <p:cNvPr id="4" name="Footer Placeholder 3">
            <a:extLst>
              <a:ext uri="{FF2B5EF4-FFF2-40B4-BE49-F238E27FC236}">
                <a16:creationId xmlns:a16="http://schemas.microsoft.com/office/drawing/2014/main" id="{1C3AB314-132C-73E2-8B07-4FA50C1F13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71201D-EFA8-5365-76AA-FE0F4ECF54AC}"/>
              </a:ext>
            </a:extLst>
          </p:cNvPr>
          <p:cNvSpPr>
            <a:spLocks noGrp="1"/>
          </p:cNvSpPr>
          <p:nvPr>
            <p:ph type="sldNum" sz="quarter" idx="12"/>
          </p:nvPr>
        </p:nvSpPr>
        <p:spPr/>
        <p:txBody>
          <a:bodyPr/>
          <a:lstStyle/>
          <a:p>
            <a:fld id="{18908E14-50AE-4BCC-AA7D-8B04DE5842B4}" type="slidenum">
              <a:rPr lang="en-US" smtClean="0"/>
              <a:t>‹#›</a:t>
            </a:fld>
            <a:endParaRPr lang="en-US"/>
          </a:p>
        </p:txBody>
      </p:sp>
    </p:spTree>
    <p:extLst>
      <p:ext uri="{BB962C8B-B14F-4D97-AF65-F5344CB8AC3E}">
        <p14:creationId xmlns:p14="http://schemas.microsoft.com/office/powerpoint/2010/main" val="2807144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F10927-8A53-AAA9-AB57-46DE3E01B9A0}"/>
              </a:ext>
            </a:extLst>
          </p:cNvPr>
          <p:cNvSpPr>
            <a:spLocks noGrp="1"/>
          </p:cNvSpPr>
          <p:nvPr>
            <p:ph type="dt" sz="half" idx="10"/>
          </p:nvPr>
        </p:nvSpPr>
        <p:spPr/>
        <p:txBody>
          <a:bodyPr/>
          <a:lstStyle/>
          <a:p>
            <a:fld id="{A040AE83-5550-4291-BB20-F67E8B2D985A}" type="datetimeFigureOut">
              <a:rPr lang="en-US" smtClean="0"/>
              <a:t>6/13/2024</a:t>
            </a:fld>
            <a:endParaRPr lang="en-US"/>
          </a:p>
        </p:txBody>
      </p:sp>
      <p:sp>
        <p:nvSpPr>
          <p:cNvPr id="3" name="Footer Placeholder 2">
            <a:extLst>
              <a:ext uri="{FF2B5EF4-FFF2-40B4-BE49-F238E27FC236}">
                <a16:creationId xmlns:a16="http://schemas.microsoft.com/office/drawing/2014/main" id="{B14A8C90-7EDE-5617-8B28-F2CE0FCC6F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D2726A-A312-7680-E3AF-F839DECA90A9}"/>
              </a:ext>
            </a:extLst>
          </p:cNvPr>
          <p:cNvSpPr>
            <a:spLocks noGrp="1"/>
          </p:cNvSpPr>
          <p:nvPr>
            <p:ph type="sldNum" sz="quarter" idx="12"/>
          </p:nvPr>
        </p:nvSpPr>
        <p:spPr/>
        <p:txBody>
          <a:bodyPr/>
          <a:lstStyle/>
          <a:p>
            <a:fld id="{18908E14-50AE-4BCC-AA7D-8B04DE5842B4}" type="slidenum">
              <a:rPr lang="en-US" smtClean="0"/>
              <a:t>‹#›</a:t>
            </a:fld>
            <a:endParaRPr lang="en-US"/>
          </a:p>
        </p:txBody>
      </p:sp>
    </p:spTree>
    <p:extLst>
      <p:ext uri="{BB962C8B-B14F-4D97-AF65-F5344CB8AC3E}">
        <p14:creationId xmlns:p14="http://schemas.microsoft.com/office/powerpoint/2010/main" val="490924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CEE90-E5F0-65A4-64C4-8AEA5334C6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89EA1D-0F2E-D592-3055-F1F038EA24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E7DAA6-1D0B-C121-B8A4-D73FCBC69E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F56662-F4E4-F072-EACC-2AEB243CCDE8}"/>
              </a:ext>
            </a:extLst>
          </p:cNvPr>
          <p:cNvSpPr>
            <a:spLocks noGrp="1"/>
          </p:cNvSpPr>
          <p:nvPr>
            <p:ph type="dt" sz="half" idx="10"/>
          </p:nvPr>
        </p:nvSpPr>
        <p:spPr/>
        <p:txBody>
          <a:bodyPr/>
          <a:lstStyle/>
          <a:p>
            <a:fld id="{A040AE83-5550-4291-BB20-F67E8B2D985A}" type="datetimeFigureOut">
              <a:rPr lang="en-US" smtClean="0"/>
              <a:t>6/13/2024</a:t>
            </a:fld>
            <a:endParaRPr lang="en-US"/>
          </a:p>
        </p:txBody>
      </p:sp>
      <p:sp>
        <p:nvSpPr>
          <p:cNvPr id="6" name="Footer Placeholder 5">
            <a:extLst>
              <a:ext uri="{FF2B5EF4-FFF2-40B4-BE49-F238E27FC236}">
                <a16:creationId xmlns:a16="http://schemas.microsoft.com/office/drawing/2014/main" id="{FDEFCEFA-21EE-8F61-876F-3BAD1BD3EE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D3DE6C-2C71-6B96-0DED-A0D2CF89249F}"/>
              </a:ext>
            </a:extLst>
          </p:cNvPr>
          <p:cNvSpPr>
            <a:spLocks noGrp="1"/>
          </p:cNvSpPr>
          <p:nvPr>
            <p:ph type="sldNum" sz="quarter" idx="12"/>
          </p:nvPr>
        </p:nvSpPr>
        <p:spPr/>
        <p:txBody>
          <a:bodyPr/>
          <a:lstStyle/>
          <a:p>
            <a:fld id="{18908E14-50AE-4BCC-AA7D-8B04DE5842B4}" type="slidenum">
              <a:rPr lang="en-US" smtClean="0"/>
              <a:t>‹#›</a:t>
            </a:fld>
            <a:endParaRPr lang="en-US"/>
          </a:p>
        </p:txBody>
      </p:sp>
    </p:spTree>
    <p:extLst>
      <p:ext uri="{BB962C8B-B14F-4D97-AF65-F5344CB8AC3E}">
        <p14:creationId xmlns:p14="http://schemas.microsoft.com/office/powerpoint/2010/main" val="2726309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B4F1-5301-E17C-F3B6-70C9DF1756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827FB4-EC84-70F1-70EC-B7A0930F19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65DCB1-E747-40A9-2B39-5C804926C5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8324DA-11BF-C6FF-9D4B-CD50B57C431B}"/>
              </a:ext>
            </a:extLst>
          </p:cNvPr>
          <p:cNvSpPr>
            <a:spLocks noGrp="1"/>
          </p:cNvSpPr>
          <p:nvPr>
            <p:ph type="dt" sz="half" idx="10"/>
          </p:nvPr>
        </p:nvSpPr>
        <p:spPr/>
        <p:txBody>
          <a:bodyPr/>
          <a:lstStyle/>
          <a:p>
            <a:fld id="{A040AE83-5550-4291-BB20-F67E8B2D985A}" type="datetimeFigureOut">
              <a:rPr lang="en-US" smtClean="0"/>
              <a:t>6/13/2024</a:t>
            </a:fld>
            <a:endParaRPr lang="en-US"/>
          </a:p>
        </p:txBody>
      </p:sp>
      <p:sp>
        <p:nvSpPr>
          <p:cNvPr id="6" name="Footer Placeholder 5">
            <a:extLst>
              <a:ext uri="{FF2B5EF4-FFF2-40B4-BE49-F238E27FC236}">
                <a16:creationId xmlns:a16="http://schemas.microsoft.com/office/drawing/2014/main" id="{8D00D096-B73E-35D2-F456-91387DEB9C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C771D1-48A4-FF73-D684-91600BF26CFA}"/>
              </a:ext>
            </a:extLst>
          </p:cNvPr>
          <p:cNvSpPr>
            <a:spLocks noGrp="1"/>
          </p:cNvSpPr>
          <p:nvPr>
            <p:ph type="sldNum" sz="quarter" idx="12"/>
          </p:nvPr>
        </p:nvSpPr>
        <p:spPr/>
        <p:txBody>
          <a:bodyPr/>
          <a:lstStyle/>
          <a:p>
            <a:fld id="{18908E14-50AE-4BCC-AA7D-8B04DE5842B4}" type="slidenum">
              <a:rPr lang="en-US" smtClean="0"/>
              <a:t>‹#›</a:t>
            </a:fld>
            <a:endParaRPr lang="en-US"/>
          </a:p>
        </p:txBody>
      </p:sp>
    </p:spTree>
    <p:extLst>
      <p:ext uri="{BB962C8B-B14F-4D97-AF65-F5344CB8AC3E}">
        <p14:creationId xmlns:p14="http://schemas.microsoft.com/office/powerpoint/2010/main" val="319907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FA9A1A-746C-1ABE-0FCB-9541D9EC33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8B42EF-C17A-EE68-94F2-625E06D6DE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158FB3-CAEF-F7AC-7FC3-2F8F9850F6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040AE83-5550-4291-BB20-F67E8B2D985A}" type="datetimeFigureOut">
              <a:rPr lang="en-US" smtClean="0"/>
              <a:t>6/13/2024</a:t>
            </a:fld>
            <a:endParaRPr lang="en-US"/>
          </a:p>
        </p:txBody>
      </p:sp>
      <p:sp>
        <p:nvSpPr>
          <p:cNvPr id="5" name="Footer Placeholder 4">
            <a:extLst>
              <a:ext uri="{FF2B5EF4-FFF2-40B4-BE49-F238E27FC236}">
                <a16:creationId xmlns:a16="http://schemas.microsoft.com/office/drawing/2014/main" id="{DC211ACF-1501-7869-0911-24A9474906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83260C6-5189-88BF-EABA-9052B78546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908E14-50AE-4BCC-AA7D-8B04DE5842B4}" type="slidenum">
              <a:rPr lang="en-US" smtClean="0"/>
              <a:t>‹#›</a:t>
            </a:fld>
            <a:endParaRPr lang="en-US"/>
          </a:p>
        </p:txBody>
      </p:sp>
    </p:spTree>
    <p:extLst>
      <p:ext uri="{BB962C8B-B14F-4D97-AF65-F5344CB8AC3E}">
        <p14:creationId xmlns:p14="http://schemas.microsoft.com/office/powerpoint/2010/main" val="3828156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F6E8AF6-C664-B949-4F04-5B827351F712}"/>
              </a:ext>
            </a:extLst>
          </p:cNvPr>
          <p:cNvPicPr>
            <a:picLocks noChangeAspect="1"/>
          </p:cNvPicPr>
          <p:nvPr/>
        </p:nvPicPr>
        <p:blipFill>
          <a:blip r:embed="rId2"/>
          <a:stretch>
            <a:fillRect/>
          </a:stretch>
        </p:blipFill>
        <p:spPr>
          <a:xfrm>
            <a:off x="0" y="3997742"/>
            <a:ext cx="7458075" cy="1076325"/>
          </a:xfrm>
          <a:prstGeom prst="rect">
            <a:avLst/>
          </a:prstGeom>
        </p:spPr>
      </p:pic>
      <p:pic>
        <p:nvPicPr>
          <p:cNvPr id="9" name="Picture 8">
            <a:extLst>
              <a:ext uri="{FF2B5EF4-FFF2-40B4-BE49-F238E27FC236}">
                <a16:creationId xmlns:a16="http://schemas.microsoft.com/office/drawing/2014/main" id="{D6950012-AA7D-08F9-1C37-713783F40E38}"/>
              </a:ext>
            </a:extLst>
          </p:cNvPr>
          <p:cNvPicPr>
            <a:picLocks noChangeAspect="1"/>
          </p:cNvPicPr>
          <p:nvPr/>
        </p:nvPicPr>
        <p:blipFill>
          <a:blip r:embed="rId3"/>
          <a:stretch>
            <a:fillRect/>
          </a:stretch>
        </p:blipFill>
        <p:spPr>
          <a:xfrm>
            <a:off x="0" y="2209693"/>
            <a:ext cx="9867900" cy="981075"/>
          </a:xfrm>
          <a:prstGeom prst="rect">
            <a:avLst/>
          </a:prstGeom>
        </p:spPr>
      </p:pic>
      <p:sp>
        <p:nvSpPr>
          <p:cNvPr id="10" name="TextBox 9">
            <a:extLst>
              <a:ext uri="{FF2B5EF4-FFF2-40B4-BE49-F238E27FC236}">
                <a16:creationId xmlns:a16="http://schemas.microsoft.com/office/drawing/2014/main" id="{46CE7564-3E34-B08E-6B40-86755302C154}"/>
              </a:ext>
            </a:extLst>
          </p:cNvPr>
          <p:cNvSpPr txBox="1"/>
          <p:nvPr/>
        </p:nvSpPr>
        <p:spPr>
          <a:xfrm>
            <a:off x="687519" y="1031278"/>
            <a:ext cx="4895134" cy="646331"/>
          </a:xfrm>
          <a:prstGeom prst="rect">
            <a:avLst/>
          </a:prstGeom>
          <a:noFill/>
        </p:spPr>
        <p:txBody>
          <a:bodyPr wrap="square" rtlCol="0">
            <a:spAutoFit/>
          </a:bodyPr>
          <a:lstStyle/>
          <a:p>
            <a:r>
              <a:rPr lang="en-US" dirty="0"/>
              <a:t>Custom convolution function matches NumPy's convolution function</a:t>
            </a:r>
          </a:p>
        </p:txBody>
      </p:sp>
      <p:sp>
        <p:nvSpPr>
          <p:cNvPr id="11" name="TextBox 10">
            <a:extLst>
              <a:ext uri="{FF2B5EF4-FFF2-40B4-BE49-F238E27FC236}">
                <a16:creationId xmlns:a16="http://schemas.microsoft.com/office/drawing/2014/main" id="{DF951E50-4D66-0345-0BC7-0B29A6EBFF9B}"/>
              </a:ext>
            </a:extLst>
          </p:cNvPr>
          <p:cNvSpPr txBox="1"/>
          <p:nvPr/>
        </p:nvSpPr>
        <p:spPr>
          <a:xfrm>
            <a:off x="8078346" y="4283242"/>
            <a:ext cx="3829480" cy="646331"/>
          </a:xfrm>
          <a:prstGeom prst="rect">
            <a:avLst/>
          </a:prstGeom>
          <a:noFill/>
        </p:spPr>
        <p:txBody>
          <a:bodyPr wrap="square" rtlCol="0">
            <a:spAutoFit/>
          </a:bodyPr>
          <a:lstStyle/>
          <a:p>
            <a:r>
              <a:rPr lang="en-US" dirty="0"/>
              <a:t>Top array is our testing with NumPy</a:t>
            </a:r>
          </a:p>
          <a:p>
            <a:r>
              <a:rPr lang="en-US" dirty="0"/>
              <a:t>Bottom array is our data array</a:t>
            </a:r>
          </a:p>
        </p:txBody>
      </p:sp>
      <p:sp>
        <p:nvSpPr>
          <p:cNvPr id="12" name="TextBox 11">
            <a:extLst>
              <a:ext uri="{FF2B5EF4-FFF2-40B4-BE49-F238E27FC236}">
                <a16:creationId xmlns:a16="http://schemas.microsoft.com/office/drawing/2014/main" id="{38099534-336D-D805-945A-7F7A84B7EAED}"/>
              </a:ext>
            </a:extLst>
          </p:cNvPr>
          <p:cNvSpPr txBox="1"/>
          <p:nvPr/>
        </p:nvSpPr>
        <p:spPr>
          <a:xfrm>
            <a:off x="9931210" y="2182192"/>
            <a:ext cx="1976616" cy="1200329"/>
          </a:xfrm>
          <a:prstGeom prst="rect">
            <a:avLst/>
          </a:prstGeom>
          <a:noFill/>
        </p:spPr>
        <p:txBody>
          <a:bodyPr wrap="square" rtlCol="0">
            <a:spAutoFit/>
          </a:bodyPr>
          <a:lstStyle/>
          <a:p>
            <a:r>
              <a:rPr lang="en-US" dirty="0"/>
              <a:t>Initial arrays</a:t>
            </a:r>
          </a:p>
          <a:p>
            <a:r>
              <a:rPr lang="en-US" dirty="0"/>
              <a:t>Both the function and NumPy use the same arrays</a:t>
            </a:r>
          </a:p>
        </p:txBody>
      </p:sp>
      <p:sp>
        <p:nvSpPr>
          <p:cNvPr id="13" name="TextBox 12">
            <a:extLst>
              <a:ext uri="{FF2B5EF4-FFF2-40B4-BE49-F238E27FC236}">
                <a16:creationId xmlns:a16="http://schemas.microsoft.com/office/drawing/2014/main" id="{3F6B2C4E-13C5-0CAF-E272-F3B91CAD2474}"/>
              </a:ext>
            </a:extLst>
          </p:cNvPr>
          <p:cNvSpPr txBox="1"/>
          <p:nvPr/>
        </p:nvSpPr>
        <p:spPr>
          <a:xfrm>
            <a:off x="391886" y="5479525"/>
            <a:ext cx="7356451" cy="646331"/>
          </a:xfrm>
          <a:prstGeom prst="rect">
            <a:avLst/>
          </a:prstGeom>
          <a:noFill/>
        </p:spPr>
        <p:txBody>
          <a:bodyPr wrap="square" rtlCol="0">
            <a:spAutoFit/>
          </a:bodyPr>
          <a:lstStyle/>
          <a:p>
            <a:r>
              <a:rPr lang="en-US" dirty="0"/>
              <a:t>This can be scaled to any number of values in the array, however a odd quirk surfaces if the array is even or odd</a:t>
            </a:r>
          </a:p>
        </p:txBody>
      </p:sp>
    </p:spTree>
    <p:extLst>
      <p:ext uri="{BB962C8B-B14F-4D97-AF65-F5344CB8AC3E}">
        <p14:creationId xmlns:p14="http://schemas.microsoft.com/office/powerpoint/2010/main" val="401412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6E95B3-3B2F-0420-464D-94B64B192A5A}"/>
              </a:ext>
            </a:extLst>
          </p:cNvPr>
          <p:cNvPicPr>
            <a:picLocks noChangeAspect="1"/>
          </p:cNvPicPr>
          <p:nvPr/>
        </p:nvPicPr>
        <p:blipFill>
          <a:blip r:embed="rId2"/>
          <a:stretch>
            <a:fillRect/>
          </a:stretch>
        </p:blipFill>
        <p:spPr>
          <a:xfrm>
            <a:off x="0" y="3575904"/>
            <a:ext cx="12192000" cy="1104321"/>
          </a:xfrm>
          <a:prstGeom prst="rect">
            <a:avLst/>
          </a:prstGeom>
        </p:spPr>
      </p:pic>
      <p:cxnSp>
        <p:nvCxnSpPr>
          <p:cNvPr id="7" name="Straight Arrow Connector 6">
            <a:extLst>
              <a:ext uri="{FF2B5EF4-FFF2-40B4-BE49-F238E27FC236}">
                <a16:creationId xmlns:a16="http://schemas.microsoft.com/office/drawing/2014/main" id="{F7107722-AD21-9AA4-7A2E-10C122192E39}"/>
              </a:ext>
            </a:extLst>
          </p:cNvPr>
          <p:cNvCxnSpPr/>
          <p:nvPr/>
        </p:nvCxnSpPr>
        <p:spPr>
          <a:xfrm flipH="1">
            <a:off x="1808174" y="4767031"/>
            <a:ext cx="123754" cy="13612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7702D14-1290-33BC-0FD1-843FA7C40B2E}"/>
              </a:ext>
            </a:extLst>
          </p:cNvPr>
          <p:cNvCxnSpPr/>
          <p:nvPr/>
        </p:nvCxnSpPr>
        <p:spPr>
          <a:xfrm>
            <a:off x="4386370" y="4787657"/>
            <a:ext cx="330009" cy="12856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6E2E44BE-7BC7-61F7-EFBF-03ECDAC431AD}"/>
              </a:ext>
            </a:extLst>
          </p:cNvPr>
          <p:cNvSpPr txBox="1"/>
          <p:nvPr/>
        </p:nvSpPr>
        <p:spPr>
          <a:xfrm>
            <a:off x="96252" y="0"/>
            <a:ext cx="9240253" cy="1477328"/>
          </a:xfrm>
          <a:prstGeom prst="rect">
            <a:avLst/>
          </a:prstGeom>
          <a:noFill/>
        </p:spPr>
        <p:txBody>
          <a:bodyPr wrap="square" rtlCol="0">
            <a:spAutoFit/>
          </a:bodyPr>
          <a:lstStyle/>
          <a:p>
            <a:r>
              <a:rPr lang="en-US" dirty="0"/>
              <a:t>A brief overview of what is being done to select our proper array data.</a:t>
            </a:r>
          </a:p>
          <a:p>
            <a:r>
              <a:rPr lang="en-US" dirty="0"/>
              <a:t>First as we already had a full convolution of our data with the previous algorithm, however inside our “full” convolution is our “same” convolution that is needed for plotting with respect to neutron energy. With this in mind we can manipulate where we start in the convolution to obtain a “same” convolution.</a:t>
            </a:r>
          </a:p>
        </p:txBody>
      </p:sp>
      <p:graphicFrame>
        <p:nvGraphicFramePr>
          <p:cNvPr id="14" name="Table 13">
            <a:extLst>
              <a:ext uri="{FF2B5EF4-FFF2-40B4-BE49-F238E27FC236}">
                <a16:creationId xmlns:a16="http://schemas.microsoft.com/office/drawing/2014/main" id="{CF64139C-829C-F52B-EE66-770F99AC6E68}"/>
              </a:ext>
            </a:extLst>
          </p:cNvPr>
          <p:cNvGraphicFramePr>
            <a:graphicFrameLocks noGrp="1"/>
          </p:cNvGraphicFramePr>
          <p:nvPr>
            <p:extLst>
              <p:ext uri="{D42A27DB-BD31-4B8C-83A1-F6EECF244321}">
                <p14:modId xmlns:p14="http://schemas.microsoft.com/office/powerpoint/2010/main" val="754733362"/>
              </p:ext>
            </p:extLst>
          </p:nvPr>
        </p:nvGraphicFramePr>
        <p:xfrm>
          <a:off x="330009" y="2110043"/>
          <a:ext cx="3128975" cy="370840"/>
        </p:xfrm>
        <a:graphic>
          <a:graphicData uri="http://schemas.openxmlformats.org/drawingml/2006/table">
            <a:tbl>
              <a:tblPr firstRow="1" bandRow="1">
                <a:tableStyleId>{5C22544A-7EE6-4342-B048-85BDC9FD1C3A}</a:tableStyleId>
              </a:tblPr>
              <a:tblGrid>
                <a:gridCol w="625795">
                  <a:extLst>
                    <a:ext uri="{9D8B030D-6E8A-4147-A177-3AD203B41FA5}">
                      <a16:colId xmlns:a16="http://schemas.microsoft.com/office/drawing/2014/main" val="1531584392"/>
                    </a:ext>
                  </a:extLst>
                </a:gridCol>
                <a:gridCol w="625795">
                  <a:extLst>
                    <a:ext uri="{9D8B030D-6E8A-4147-A177-3AD203B41FA5}">
                      <a16:colId xmlns:a16="http://schemas.microsoft.com/office/drawing/2014/main" val="4157703359"/>
                    </a:ext>
                  </a:extLst>
                </a:gridCol>
                <a:gridCol w="625795">
                  <a:extLst>
                    <a:ext uri="{9D8B030D-6E8A-4147-A177-3AD203B41FA5}">
                      <a16:colId xmlns:a16="http://schemas.microsoft.com/office/drawing/2014/main" val="1504546396"/>
                    </a:ext>
                  </a:extLst>
                </a:gridCol>
                <a:gridCol w="625795">
                  <a:extLst>
                    <a:ext uri="{9D8B030D-6E8A-4147-A177-3AD203B41FA5}">
                      <a16:colId xmlns:a16="http://schemas.microsoft.com/office/drawing/2014/main" val="1416565504"/>
                    </a:ext>
                  </a:extLst>
                </a:gridCol>
                <a:gridCol w="625795">
                  <a:extLst>
                    <a:ext uri="{9D8B030D-6E8A-4147-A177-3AD203B41FA5}">
                      <a16:colId xmlns:a16="http://schemas.microsoft.com/office/drawing/2014/main" val="3728130987"/>
                    </a:ext>
                  </a:extLst>
                </a:gridCol>
              </a:tblGrid>
              <a:tr h="370840">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2159112322"/>
                  </a:ext>
                </a:extLst>
              </a:tr>
            </a:tbl>
          </a:graphicData>
        </a:graphic>
      </p:graphicFrame>
      <p:graphicFrame>
        <p:nvGraphicFramePr>
          <p:cNvPr id="15" name="Table 14">
            <a:extLst>
              <a:ext uri="{FF2B5EF4-FFF2-40B4-BE49-F238E27FC236}">
                <a16:creationId xmlns:a16="http://schemas.microsoft.com/office/drawing/2014/main" id="{A9ED0C0D-C1B7-6C8E-0336-B241631958DE}"/>
              </a:ext>
            </a:extLst>
          </p:cNvPr>
          <p:cNvGraphicFramePr>
            <a:graphicFrameLocks noGrp="1"/>
          </p:cNvGraphicFramePr>
          <p:nvPr>
            <p:extLst>
              <p:ext uri="{D42A27DB-BD31-4B8C-83A1-F6EECF244321}">
                <p14:modId xmlns:p14="http://schemas.microsoft.com/office/powerpoint/2010/main" val="2113714158"/>
              </p:ext>
            </p:extLst>
          </p:nvPr>
        </p:nvGraphicFramePr>
        <p:xfrm>
          <a:off x="2821882" y="2790804"/>
          <a:ext cx="3128975" cy="365760"/>
        </p:xfrm>
        <a:graphic>
          <a:graphicData uri="http://schemas.openxmlformats.org/drawingml/2006/table">
            <a:tbl>
              <a:tblPr firstRow="1" bandRow="1">
                <a:tableStyleId>{5C22544A-7EE6-4342-B048-85BDC9FD1C3A}</a:tableStyleId>
              </a:tblPr>
              <a:tblGrid>
                <a:gridCol w="625795">
                  <a:extLst>
                    <a:ext uri="{9D8B030D-6E8A-4147-A177-3AD203B41FA5}">
                      <a16:colId xmlns:a16="http://schemas.microsoft.com/office/drawing/2014/main" val="1531584392"/>
                    </a:ext>
                  </a:extLst>
                </a:gridCol>
                <a:gridCol w="625795">
                  <a:extLst>
                    <a:ext uri="{9D8B030D-6E8A-4147-A177-3AD203B41FA5}">
                      <a16:colId xmlns:a16="http://schemas.microsoft.com/office/drawing/2014/main" val="4157703359"/>
                    </a:ext>
                  </a:extLst>
                </a:gridCol>
                <a:gridCol w="625795">
                  <a:extLst>
                    <a:ext uri="{9D8B030D-6E8A-4147-A177-3AD203B41FA5}">
                      <a16:colId xmlns:a16="http://schemas.microsoft.com/office/drawing/2014/main" val="1504546396"/>
                    </a:ext>
                  </a:extLst>
                </a:gridCol>
                <a:gridCol w="625795">
                  <a:extLst>
                    <a:ext uri="{9D8B030D-6E8A-4147-A177-3AD203B41FA5}">
                      <a16:colId xmlns:a16="http://schemas.microsoft.com/office/drawing/2014/main" val="1416565504"/>
                    </a:ext>
                  </a:extLst>
                </a:gridCol>
                <a:gridCol w="625795">
                  <a:extLst>
                    <a:ext uri="{9D8B030D-6E8A-4147-A177-3AD203B41FA5}">
                      <a16:colId xmlns:a16="http://schemas.microsoft.com/office/drawing/2014/main" val="3728130987"/>
                    </a:ext>
                  </a:extLst>
                </a:gridCol>
              </a:tblGrid>
              <a:tr h="161224">
                <a:tc>
                  <a:txBody>
                    <a:bodyPr/>
                    <a:lstStyle/>
                    <a:p>
                      <a:r>
                        <a:rPr lang="en-US" dirty="0"/>
                        <a:t>3</a:t>
                      </a:r>
                    </a:p>
                  </a:txBody>
                  <a:tcPr/>
                </a:tc>
                <a:tc>
                  <a:txBody>
                    <a:bodyPr/>
                    <a:lstStyle/>
                    <a:p>
                      <a:r>
                        <a:rPr lang="en-US" dirty="0"/>
                        <a:t>5</a:t>
                      </a:r>
                    </a:p>
                  </a:txBody>
                  <a:tcPr/>
                </a:tc>
                <a:tc>
                  <a:txBody>
                    <a:bodyPr/>
                    <a:lstStyle/>
                    <a:p>
                      <a:r>
                        <a:rPr lang="en-US" dirty="0"/>
                        <a:t>6</a:t>
                      </a:r>
                    </a:p>
                  </a:txBody>
                  <a:tcPr/>
                </a:tc>
                <a:tc>
                  <a:txBody>
                    <a:bodyPr/>
                    <a:lstStyle/>
                    <a:p>
                      <a:r>
                        <a:rPr lang="en-US" dirty="0"/>
                        <a:t>9</a:t>
                      </a:r>
                    </a:p>
                  </a:txBody>
                  <a:tcPr/>
                </a:tc>
                <a:tc>
                  <a:txBody>
                    <a:bodyPr/>
                    <a:lstStyle/>
                    <a:p>
                      <a:r>
                        <a:rPr lang="en-US" dirty="0"/>
                        <a:t>2</a:t>
                      </a:r>
                    </a:p>
                  </a:txBody>
                  <a:tcPr/>
                </a:tc>
                <a:extLst>
                  <a:ext uri="{0D108BD9-81ED-4DB2-BD59-A6C34878D82A}">
                    <a16:rowId xmlns:a16="http://schemas.microsoft.com/office/drawing/2014/main" val="2159112322"/>
                  </a:ext>
                </a:extLst>
              </a:tr>
            </a:tbl>
          </a:graphicData>
        </a:graphic>
      </p:graphicFrame>
      <p:graphicFrame>
        <p:nvGraphicFramePr>
          <p:cNvPr id="16" name="Table 15">
            <a:extLst>
              <a:ext uri="{FF2B5EF4-FFF2-40B4-BE49-F238E27FC236}">
                <a16:creationId xmlns:a16="http://schemas.microsoft.com/office/drawing/2014/main" id="{DB3C2FA5-0743-B19A-5F6F-30228DF0F78D}"/>
              </a:ext>
            </a:extLst>
          </p:cNvPr>
          <p:cNvGraphicFramePr>
            <a:graphicFrameLocks noGrp="1"/>
          </p:cNvGraphicFramePr>
          <p:nvPr>
            <p:extLst>
              <p:ext uri="{D42A27DB-BD31-4B8C-83A1-F6EECF244321}">
                <p14:modId xmlns:p14="http://schemas.microsoft.com/office/powerpoint/2010/main" val="4153040027"/>
              </p:ext>
            </p:extLst>
          </p:nvPr>
        </p:nvGraphicFramePr>
        <p:xfrm>
          <a:off x="6654416" y="1887584"/>
          <a:ext cx="3128975" cy="370840"/>
        </p:xfrm>
        <a:graphic>
          <a:graphicData uri="http://schemas.openxmlformats.org/drawingml/2006/table">
            <a:tbl>
              <a:tblPr firstRow="1" bandRow="1">
                <a:tableStyleId>{5C22544A-7EE6-4342-B048-85BDC9FD1C3A}</a:tableStyleId>
              </a:tblPr>
              <a:tblGrid>
                <a:gridCol w="625795">
                  <a:extLst>
                    <a:ext uri="{9D8B030D-6E8A-4147-A177-3AD203B41FA5}">
                      <a16:colId xmlns:a16="http://schemas.microsoft.com/office/drawing/2014/main" val="1531584392"/>
                    </a:ext>
                  </a:extLst>
                </a:gridCol>
                <a:gridCol w="625795">
                  <a:extLst>
                    <a:ext uri="{9D8B030D-6E8A-4147-A177-3AD203B41FA5}">
                      <a16:colId xmlns:a16="http://schemas.microsoft.com/office/drawing/2014/main" val="4157703359"/>
                    </a:ext>
                  </a:extLst>
                </a:gridCol>
                <a:gridCol w="625795">
                  <a:extLst>
                    <a:ext uri="{9D8B030D-6E8A-4147-A177-3AD203B41FA5}">
                      <a16:colId xmlns:a16="http://schemas.microsoft.com/office/drawing/2014/main" val="1504546396"/>
                    </a:ext>
                  </a:extLst>
                </a:gridCol>
                <a:gridCol w="625795">
                  <a:extLst>
                    <a:ext uri="{9D8B030D-6E8A-4147-A177-3AD203B41FA5}">
                      <a16:colId xmlns:a16="http://schemas.microsoft.com/office/drawing/2014/main" val="1416565504"/>
                    </a:ext>
                  </a:extLst>
                </a:gridCol>
                <a:gridCol w="625795">
                  <a:extLst>
                    <a:ext uri="{9D8B030D-6E8A-4147-A177-3AD203B41FA5}">
                      <a16:colId xmlns:a16="http://schemas.microsoft.com/office/drawing/2014/main" val="3728130987"/>
                    </a:ext>
                  </a:extLst>
                </a:gridCol>
              </a:tblGrid>
              <a:tr h="370840">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2159112322"/>
                  </a:ext>
                </a:extLst>
              </a:tr>
            </a:tbl>
          </a:graphicData>
        </a:graphic>
      </p:graphicFrame>
      <p:graphicFrame>
        <p:nvGraphicFramePr>
          <p:cNvPr id="17" name="Table 16">
            <a:extLst>
              <a:ext uri="{FF2B5EF4-FFF2-40B4-BE49-F238E27FC236}">
                <a16:creationId xmlns:a16="http://schemas.microsoft.com/office/drawing/2014/main" id="{D10EF5A6-C66C-2F7C-3434-9E2613A9311A}"/>
              </a:ext>
            </a:extLst>
          </p:cNvPr>
          <p:cNvGraphicFramePr>
            <a:graphicFrameLocks noGrp="1"/>
          </p:cNvGraphicFramePr>
          <p:nvPr>
            <p:extLst>
              <p:ext uri="{D42A27DB-BD31-4B8C-83A1-F6EECF244321}">
                <p14:modId xmlns:p14="http://schemas.microsoft.com/office/powerpoint/2010/main" val="3291542753"/>
              </p:ext>
            </p:extLst>
          </p:nvPr>
        </p:nvGraphicFramePr>
        <p:xfrm>
          <a:off x="7883167" y="2668680"/>
          <a:ext cx="3128975" cy="365760"/>
        </p:xfrm>
        <a:graphic>
          <a:graphicData uri="http://schemas.openxmlformats.org/drawingml/2006/table">
            <a:tbl>
              <a:tblPr firstRow="1" bandRow="1">
                <a:tableStyleId>{5C22544A-7EE6-4342-B048-85BDC9FD1C3A}</a:tableStyleId>
              </a:tblPr>
              <a:tblGrid>
                <a:gridCol w="625795">
                  <a:extLst>
                    <a:ext uri="{9D8B030D-6E8A-4147-A177-3AD203B41FA5}">
                      <a16:colId xmlns:a16="http://schemas.microsoft.com/office/drawing/2014/main" val="1531584392"/>
                    </a:ext>
                  </a:extLst>
                </a:gridCol>
                <a:gridCol w="625795">
                  <a:extLst>
                    <a:ext uri="{9D8B030D-6E8A-4147-A177-3AD203B41FA5}">
                      <a16:colId xmlns:a16="http://schemas.microsoft.com/office/drawing/2014/main" val="4157703359"/>
                    </a:ext>
                  </a:extLst>
                </a:gridCol>
                <a:gridCol w="625795">
                  <a:extLst>
                    <a:ext uri="{9D8B030D-6E8A-4147-A177-3AD203B41FA5}">
                      <a16:colId xmlns:a16="http://schemas.microsoft.com/office/drawing/2014/main" val="1504546396"/>
                    </a:ext>
                  </a:extLst>
                </a:gridCol>
                <a:gridCol w="625795">
                  <a:extLst>
                    <a:ext uri="{9D8B030D-6E8A-4147-A177-3AD203B41FA5}">
                      <a16:colId xmlns:a16="http://schemas.microsoft.com/office/drawing/2014/main" val="1416565504"/>
                    </a:ext>
                  </a:extLst>
                </a:gridCol>
                <a:gridCol w="625795">
                  <a:extLst>
                    <a:ext uri="{9D8B030D-6E8A-4147-A177-3AD203B41FA5}">
                      <a16:colId xmlns:a16="http://schemas.microsoft.com/office/drawing/2014/main" val="3728130987"/>
                    </a:ext>
                  </a:extLst>
                </a:gridCol>
              </a:tblGrid>
              <a:tr h="161224">
                <a:tc>
                  <a:txBody>
                    <a:bodyPr/>
                    <a:lstStyle/>
                    <a:p>
                      <a:r>
                        <a:rPr lang="en-US" dirty="0"/>
                        <a:t>3</a:t>
                      </a:r>
                    </a:p>
                  </a:txBody>
                  <a:tcPr/>
                </a:tc>
                <a:tc>
                  <a:txBody>
                    <a:bodyPr/>
                    <a:lstStyle/>
                    <a:p>
                      <a:r>
                        <a:rPr lang="en-US" dirty="0"/>
                        <a:t>5</a:t>
                      </a:r>
                    </a:p>
                  </a:txBody>
                  <a:tcPr/>
                </a:tc>
                <a:tc>
                  <a:txBody>
                    <a:bodyPr/>
                    <a:lstStyle/>
                    <a:p>
                      <a:r>
                        <a:rPr lang="en-US" dirty="0"/>
                        <a:t>6</a:t>
                      </a:r>
                    </a:p>
                  </a:txBody>
                  <a:tcPr/>
                </a:tc>
                <a:tc>
                  <a:txBody>
                    <a:bodyPr/>
                    <a:lstStyle/>
                    <a:p>
                      <a:r>
                        <a:rPr lang="en-US" dirty="0"/>
                        <a:t>9</a:t>
                      </a:r>
                    </a:p>
                  </a:txBody>
                  <a:tcPr/>
                </a:tc>
                <a:tc>
                  <a:txBody>
                    <a:bodyPr/>
                    <a:lstStyle/>
                    <a:p>
                      <a:r>
                        <a:rPr lang="en-US" dirty="0"/>
                        <a:t>2</a:t>
                      </a:r>
                    </a:p>
                  </a:txBody>
                  <a:tcPr/>
                </a:tc>
                <a:extLst>
                  <a:ext uri="{0D108BD9-81ED-4DB2-BD59-A6C34878D82A}">
                    <a16:rowId xmlns:a16="http://schemas.microsoft.com/office/drawing/2014/main" val="2159112322"/>
                  </a:ext>
                </a:extLst>
              </a:tr>
            </a:tbl>
          </a:graphicData>
        </a:graphic>
      </p:graphicFrame>
      <p:sp>
        <p:nvSpPr>
          <p:cNvPr id="18" name="Plus Sign 17">
            <a:extLst>
              <a:ext uri="{FF2B5EF4-FFF2-40B4-BE49-F238E27FC236}">
                <a16:creationId xmlns:a16="http://schemas.microsoft.com/office/drawing/2014/main" id="{BCB98932-820C-E696-EFC6-0A61433DCF57}"/>
              </a:ext>
            </a:extLst>
          </p:cNvPr>
          <p:cNvSpPr/>
          <p:nvPr/>
        </p:nvSpPr>
        <p:spPr>
          <a:xfrm rot="2395517">
            <a:off x="3004457" y="2501689"/>
            <a:ext cx="220006" cy="202309"/>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lus Sign 18">
            <a:extLst>
              <a:ext uri="{FF2B5EF4-FFF2-40B4-BE49-F238E27FC236}">
                <a16:creationId xmlns:a16="http://schemas.microsoft.com/office/drawing/2014/main" id="{DD45C275-E57A-0353-0D07-638D2299B076}"/>
              </a:ext>
            </a:extLst>
          </p:cNvPr>
          <p:cNvSpPr/>
          <p:nvPr/>
        </p:nvSpPr>
        <p:spPr>
          <a:xfrm rot="2464181">
            <a:off x="8108901" y="2358595"/>
            <a:ext cx="220006" cy="202309"/>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lus Sign 19">
            <a:extLst>
              <a:ext uri="{FF2B5EF4-FFF2-40B4-BE49-F238E27FC236}">
                <a16:creationId xmlns:a16="http://schemas.microsoft.com/office/drawing/2014/main" id="{5D4432DD-B8D6-F5E4-F44D-4186583C025F}"/>
              </a:ext>
            </a:extLst>
          </p:cNvPr>
          <p:cNvSpPr/>
          <p:nvPr/>
        </p:nvSpPr>
        <p:spPr>
          <a:xfrm rot="2464181">
            <a:off x="8674961" y="2358595"/>
            <a:ext cx="220006" cy="202309"/>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lus Sign 20">
            <a:extLst>
              <a:ext uri="{FF2B5EF4-FFF2-40B4-BE49-F238E27FC236}">
                <a16:creationId xmlns:a16="http://schemas.microsoft.com/office/drawing/2014/main" id="{A8F81B5F-0815-7BC5-C60A-3CBEADC763FC}"/>
              </a:ext>
            </a:extLst>
          </p:cNvPr>
          <p:cNvSpPr/>
          <p:nvPr/>
        </p:nvSpPr>
        <p:spPr>
          <a:xfrm rot="2464181">
            <a:off x="9337651" y="2348150"/>
            <a:ext cx="220006" cy="202309"/>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41AB3B7-4FD7-BCCD-F296-C5C3F8A32936}"/>
              </a:ext>
            </a:extLst>
          </p:cNvPr>
          <p:cNvSpPr txBox="1"/>
          <p:nvPr/>
        </p:nvSpPr>
        <p:spPr>
          <a:xfrm>
            <a:off x="2165684" y="1766923"/>
            <a:ext cx="1904427" cy="369332"/>
          </a:xfrm>
          <a:prstGeom prst="rect">
            <a:avLst/>
          </a:prstGeom>
          <a:noFill/>
        </p:spPr>
        <p:txBody>
          <a:bodyPr wrap="square" rtlCol="0">
            <a:spAutoFit/>
          </a:bodyPr>
          <a:lstStyle/>
          <a:p>
            <a:r>
              <a:rPr lang="en-US" dirty="0"/>
              <a:t>Full convolution</a:t>
            </a:r>
          </a:p>
        </p:txBody>
      </p:sp>
      <p:sp>
        <p:nvSpPr>
          <p:cNvPr id="24" name="TextBox 23">
            <a:extLst>
              <a:ext uri="{FF2B5EF4-FFF2-40B4-BE49-F238E27FC236}">
                <a16:creationId xmlns:a16="http://schemas.microsoft.com/office/drawing/2014/main" id="{B21E832D-D974-C66A-52FE-B12F06D94054}"/>
              </a:ext>
            </a:extLst>
          </p:cNvPr>
          <p:cNvSpPr txBox="1"/>
          <p:nvPr/>
        </p:nvSpPr>
        <p:spPr>
          <a:xfrm>
            <a:off x="8384291" y="1465494"/>
            <a:ext cx="2182873" cy="369332"/>
          </a:xfrm>
          <a:prstGeom prst="rect">
            <a:avLst/>
          </a:prstGeom>
          <a:noFill/>
        </p:spPr>
        <p:txBody>
          <a:bodyPr wrap="square" rtlCol="0">
            <a:spAutoFit/>
          </a:bodyPr>
          <a:lstStyle/>
          <a:p>
            <a:r>
              <a:rPr lang="en-US" dirty="0"/>
              <a:t>Same convolution</a:t>
            </a:r>
          </a:p>
        </p:txBody>
      </p:sp>
      <p:sp>
        <p:nvSpPr>
          <p:cNvPr id="25" name="TextBox 24">
            <a:extLst>
              <a:ext uri="{FF2B5EF4-FFF2-40B4-BE49-F238E27FC236}">
                <a16:creationId xmlns:a16="http://schemas.microsoft.com/office/drawing/2014/main" id="{846C7783-0514-1669-96D6-8AEC6AE8063C}"/>
              </a:ext>
            </a:extLst>
          </p:cNvPr>
          <p:cNvSpPr txBox="1"/>
          <p:nvPr/>
        </p:nvSpPr>
        <p:spPr>
          <a:xfrm>
            <a:off x="292578" y="6026199"/>
            <a:ext cx="3203838" cy="923330"/>
          </a:xfrm>
          <a:prstGeom prst="rect">
            <a:avLst/>
          </a:prstGeom>
          <a:noFill/>
        </p:spPr>
        <p:txBody>
          <a:bodyPr wrap="square" rtlCol="0">
            <a:spAutoFit/>
          </a:bodyPr>
          <a:lstStyle/>
          <a:p>
            <a:r>
              <a:rPr lang="en-US" dirty="0"/>
              <a:t>Start of indexing to ignore previous calculations outside of same convolution</a:t>
            </a:r>
          </a:p>
        </p:txBody>
      </p:sp>
      <p:sp>
        <p:nvSpPr>
          <p:cNvPr id="26" name="TextBox 25">
            <a:extLst>
              <a:ext uri="{FF2B5EF4-FFF2-40B4-BE49-F238E27FC236}">
                <a16:creationId xmlns:a16="http://schemas.microsoft.com/office/drawing/2014/main" id="{87010513-7B39-37D3-A2B9-41AD15CFE857}"/>
              </a:ext>
            </a:extLst>
          </p:cNvPr>
          <p:cNvSpPr txBox="1"/>
          <p:nvPr/>
        </p:nvSpPr>
        <p:spPr>
          <a:xfrm>
            <a:off x="4386370" y="6026199"/>
            <a:ext cx="4533044" cy="923330"/>
          </a:xfrm>
          <a:prstGeom prst="rect">
            <a:avLst/>
          </a:prstGeom>
          <a:noFill/>
        </p:spPr>
        <p:txBody>
          <a:bodyPr wrap="square" rtlCol="0">
            <a:spAutoFit/>
          </a:bodyPr>
          <a:lstStyle/>
          <a:p>
            <a:r>
              <a:rPr lang="en-US" dirty="0"/>
              <a:t>End of index that determines where the end of the array is to stay consistent with NumPy's convolve.</a:t>
            </a:r>
          </a:p>
        </p:txBody>
      </p:sp>
      <p:sp>
        <p:nvSpPr>
          <p:cNvPr id="27" name="Plus Sign 26">
            <a:extLst>
              <a:ext uri="{FF2B5EF4-FFF2-40B4-BE49-F238E27FC236}">
                <a16:creationId xmlns:a16="http://schemas.microsoft.com/office/drawing/2014/main" id="{0B6FF7F0-7116-FEFD-744D-5C26139B7DA0}"/>
              </a:ext>
            </a:extLst>
          </p:cNvPr>
          <p:cNvSpPr/>
          <p:nvPr/>
        </p:nvSpPr>
        <p:spPr>
          <a:xfrm rot="2394082">
            <a:off x="3667147" y="2534341"/>
            <a:ext cx="220006" cy="202309"/>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2098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E8ECF3-C05C-DCE1-E094-5414F9E56EC7}"/>
              </a:ext>
            </a:extLst>
          </p:cNvPr>
          <p:cNvPicPr>
            <a:picLocks noChangeAspect="1"/>
          </p:cNvPicPr>
          <p:nvPr/>
        </p:nvPicPr>
        <p:blipFill>
          <a:blip r:embed="rId2"/>
          <a:stretch>
            <a:fillRect/>
          </a:stretch>
        </p:blipFill>
        <p:spPr>
          <a:xfrm>
            <a:off x="243889" y="5105399"/>
            <a:ext cx="10067925" cy="304800"/>
          </a:xfrm>
          <a:prstGeom prst="rect">
            <a:avLst/>
          </a:prstGeom>
        </p:spPr>
      </p:pic>
      <p:pic>
        <p:nvPicPr>
          <p:cNvPr id="9" name="Picture 8">
            <a:extLst>
              <a:ext uri="{FF2B5EF4-FFF2-40B4-BE49-F238E27FC236}">
                <a16:creationId xmlns:a16="http://schemas.microsoft.com/office/drawing/2014/main" id="{1E4B2C1C-31E3-7653-AD8D-C61D53C4C774}"/>
              </a:ext>
            </a:extLst>
          </p:cNvPr>
          <p:cNvPicPr>
            <a:picLocks noChangeAspect="1"/>
          </p:cNvPicPr>
          <p:nvPr/>
        </p:nvPicPr>
        <p:blipFill>
          <a:blip r:embed="rId3"/>
          <a:stretch>
            <a:fillRect/>
          </a:stretch>
        </p:blipFill>
        <p:spPr>
          <a:xfrm>
            <a:off x="175137" y="2030151"/>
            <a:ext cx="7753350" cy="352425"/>
          </a:xfrm>
          <a:prstGeom prst="rect">
            <a:avLst/>
          </a:prstGeom>
        </p:spPr>
      </p:pic>
      <p:sp>
        <p:nvSpPr>
          <p:cNvPr id="10" name="TextBox 9">
            <a:extLst>
              <a:ext uri="{FF2B5EF4-FFF2-40B4-BE49-F238E27FC236}">
                <a16:creationId xmlns:a16="http://schemas.microsoft.com/office/drawing/2014/main" id="{5412AE35-F1E8-3723-500D-D8CB52F8A45B}"/>
              </a:ext>
            </a:extLst>
          </p:cNvPr>
          <p:cNvSpPr txBox="1"/>
          <p:nvPr/>
        </p:nvSpPr>
        <p:spPr>
          <a:xfrm>
            <a:off x="243889" y="1051904"/>
            <a:ext cx="4396863" cy="646331"/>
          </a:xfrm>
          <a:prstGeom prst="rect">
            <a:avLst/>
          </a:prstGeom>
          <a:noFill/>
        </p:spPr>
        <p:txBody>
          <a:bodyPr wrap="square" rtlCol="0">
            <a:spAutoFit/>
          </a:bodyPr>
          <a:lstStyle/>
          <a:p>
            <a:r>
              <a:rPr lang="en-US" dirty="0"/>
              <a:t>This indexing for the convolution works for odd numbers</a:t>
            </a:r>
          </a:p>
        </p:txBody>
      </p:sp>
      <p:sp>
        <p:nvSpPr>
          <p:cNvPr id="11" name="TextBox 10">
            <a:extLst>
              <a:ext uri="{FF2B5EF4-FFF2-40B4-BE49-F238E27FC236}">
                <a16:creationId xmlns:a16="http://schemas.microsoft.com/office/drawing/2014/main" id="{75E32B5B-4B29-4CAA-7B79-3B7730ABC1EC}"/>
              </a:ext>
            </a:extLst>
          </p:cNvPr>
          <p:cNvSpPr txBox="1"/>
          <p:nvPr/>
        </p:nvSpPr>
        <p:spPr>
          <a:xfrm>
            <a:off x="371260" y="4241991"/>
            <a:ext cx="4695753" cy="646331"/>
          </a:xfrm>
          <a:prstGeom prst="rect">
            <a:avLst/>
          </a:prstGeom>
          <a:noFill/>
        </p:spPr>
        <p:txBody>
          <a:bodyPr wrap="square" rtlCol="0">
            <a:spAutoFit/>
          </a:bodyPr>
          <a:lstStyle/>
          <a:p>
            <a:r>
              <a:rPr lang="en-US" dirty="0"/>
              <a:t>This indexing for the convolution works for even numbers</a:t>
            </a:r>
          </a:p>
        </p:txBody>
      </p:sp>
      <p:pic>
        <p:nvPicPr>
          <p:cNvPr id="13" name="Picture 12">
            <a:extLst>
              <a:ext uri="{FF2B5EF4-FFF2-40B4-BE49-F238E27FC236}">
                <a16:creationId xmlns:a16="http://schemas.microsoft.com/office/drawing/2014/main" id="{188779FC-151A-FDF7-EFA6-F8F86CE3F831}"/>
              </a:ext>
            </a:extLst>
          </p:cNvPr>
          <p:cNvPicPr>
            <a:picLocks noChangeAspect="1"/>
          </p:cNvPicPr>
          <p:nvPr/>
        </p:nvPicPr>
        <p:blipFill>
          <a:blip r:embed="rId4"/>
          <a:stretch>
            <a:fillRect/>
          </a:stretch>
        </p:blipFill>
        <p:spPr>
          <a:xfrm>
            <a:off x="243889" y="6134135"/>
            <a:ext cx="3552825" cy="619125"/>
          </a:xfrm>
          <a:prstGeom prst="rect">
            <a:avLst/>
          </a:prstGeom>
        </p:spPr>
      </p:pic>
      <p:pic>
        <p:nvPicPr>
          <p:cNvPr id="15" name="Picture 14">
            <a:extLst>
              <a:ext uri="{FF2B5EF4-FFF2-40B4-BE49-F238E27FC236}">
                <a16:creationId xmlns:a16="http://schemas.microsoft.com/office/drawing/2014/main" id="{877F31F8-E434-A932-2E0D-A299A9A2D869}"/>
              </a:ext>
            </a:extLst>
          </p:cNvPr>
          <p:cNvPicPr>
            <a:picLocks noChangeAspect="1"/>
          </p:cNvPicPr>
          <p:nvPr/>
        </p:nvPicPr>
        <p:blipFill>
          <a:blip r:embed="rId5"/>
          <a:stretch>
            <a:fillRect/>
          </a:stretch>
        </p:blipFill>
        <p:spPr>
          <a:xfrm>
            <a:off x="175137" y="2675836"/>
            <a:ext cx="3552825" cy="581025"/>
          </a:xfrm>
          <a:prstGeom prst="rect">
            <a:avLst/>
          </a:prstGeom>
        </p:spPr>
      </p:pic>
      <p:sp>
        <p:nvSpPr>
          <p:cNvPr id="16" name="TextBox 15">
            <a:extLst>
              <a:ext uri="{FF2B5EF4-FFF2-40B4-BE49-F238E27FC236}">
                <a16:creationId xmlns:a16="http://schemas.microsoft.com/office/drawing/2014/main" id="{58C43341-289E-A49D-3824-7CDE9CD35266}"/>
              </a:ext>
            </a:extLst>
          </p:cNvPr>
          <p:cNvSpPr txBox="1"/>
          <p:nvPr/>
        </p:nvSpPr>
        <p:spPr>
          <a:xfrm>
            <a:off x="371260" y="261257"/>
            <a:ext cx="4083862" cy="584775"/>
          </a:xfrm>
          <a:prstGeom prst="rect">
            <a:avLst/>
          </a:prstGeom>
          <a:noFill/>
        </p:spPr>
        <p:txBody>
          <a:bodyPr wrap="square" rtlCol="0">
            <a:spAutoFit/>
          </a:bodyPr>
          <a:lstStyle/>
          <a:p>
            <a:r>
              <a:rPr lang="en-US" sz="3200" dirty="0"/>
              <a:t>The Quirk</a:t>
            </a:r>
          </a:p>
        </p:txBody>
      </p:sp>
      <p:cxnSp>
        <p:nvCxnSpPr>
          <p:cNvPr id="20" name="Straight Arrow Connector 19">
            <a:extLst>
              <a:ext uri="{FF2B5EF4-FFF2-40B4-BE49-F238E27FC236}">
                <a16:creationId xmlns:a16="http://schemas.microsoft.com/office/drawing/2014/main" id="{33DF4861-0FA2-7FD5-7DE7-2D7CEA727C72}"/>
              </a:ext>
            </a:extLst>
          </p:cNvPr>
          <p:cNvCxnSpPr/>
          <p:nvPr/>
        </p:nvCxnSpPr>
        <p:spPr>
          <a:xfrm flipH="1">
            <a:off x="4142509" y="3823855"/>
            <a:ext cx="1891146" cy="1198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67D4F58C-C717-3EFF-7715-DA9E1B087607}"/>
              </a:ext>
            </a:extLst>
          </p:cNvPr>
          <p:cNvCxnSpPr/>
          <p:nvPr/>
        </p:nvCxnSpPr>
        <p:spPr>
          <a:xfrm flipH="1" flipV="1">
            <a:off x="3796714" y="2382576"/>
            <a:ext cx="2299286" cy="14759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0CF31527-8332-F9A6-6305-AB0AD7F1E67E}"/>
              </a:ext>
            </a:extLst>
          </p:cNvPr>
          <p:cNvSpPr txBox="1"/>
          <p:nvPr/>
        </p:nvSpPr>
        <p:spPr>
          <a:xfrm>
            <a:off x="6096000" y="3595255"/>
            <a:ext cx="2592590" cy="369332"/>
          </a:xfrm>
          <a:prstGeom prst="rect">
            <a:avLst/>
          </a:prstGeom>
          <a:noFill/>
        </p:spPr>
        <p:txBody>
          <a:bodyPr wrap="square" rtlCol="0">
            <a:spAutoFit/>
          </a:bodyPr>
          <a:lstStyle/>
          <a:p>
            <a:r>
              <a:rPr lang="en-US" dirty="0"/>
              <a:t>This is the indexing quirk</a:t>
            </a:r>
          </a:p>
        </p:txBody>
      </p:sp>
    </p:spTree>
    <p:extLst>
      <p:ext uri="{BB962C8B-B14F-4D97-AF65-F5344CB8AC3E}">
        <p14:creationId xmlns:p14="http://schemas.microsoft.com/office/powerpoint/2010/main" val="334041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F66E2E-DCFD-3425-DB7A-37F3C267229E}"/>
              </a:ext>
            </a:extLst>
          </p:cNvPr>
          <p:cNvSpPr txBox="1"/>
          <p:nvPr/>
        </p:nvSpPr>
        <p:spPr>
          <a:xfrm>
            <a:off x="498764" y="443345"/>
            <a:ext cx="10647218" cy="646331"/>
          </a:xfrm>
          <a:prstGeom prst="rect">
            <a:avLst/>
          </a:prstGeom>
          <a:noFill/>
        </p:spPr>
        <p:txBody>
          <a:bodyPr wrap="square" rtlCol="0">
            <a:spAutoFit/>
          </a:bodyPr>
          <a:lstStyle/>
          <a:p>
            <a:r>
              <a:rPr lang="en-US" dirty="0"/>
              <a:t>The input conditions are accurate to NumPy's results which leads me to think this is a decent solution. However, improvements could be made.</a:t>
            </a:r>
          </a:p>
        </p:txBody>
      </p:sp>
      <p:pic>
        <p:nvPicPr>
          <p:cNvPr id="5" name="Picture 4">
            <a:extLst>
              <a:ext uri="{FF2B5EF4-FFF2-40B4-BE49-F238E27FC236}">
                <a16:creationId xmlns:a16="http://schemas.microsoft.com/office/drawing/2014/main" id="{D5D95C19-923F-0745-B33C-350D5E6DD96B}"/>
              </a:ext>
            </a:extLst>
          </p:cNvPr>
          <p:cNvPicPr>
            <a:picLocks noChangeAspect="1"/>
          </p:cNvPicPr>
          <p:nvPr/>
        </p:nvPicPr>
        <p:blipFill>
          <a:blip r:embed="rId2"/>
          <a:stretch>
            <a:fillRect/>
          </a:stretch>
        </p:blipFill>
        <p:spPr>
          <a:xfrm>
            <a:off x="306755" y="1955399"/>
            <a:ext cx="3552825" cy="581025"/>
          </a:xfrm>
          <a:prstGeom prst="rect">
            <a:avLst/>
          </a:prstGeom>
        </p:spPr>
      </p:pic>
      <p:pic>
        <p:nvPicPr>
          <p:cNvPr id="7" name="Picture 6">
            <a:extLst>
              <a:ext uri="{FF2B5EF4-FFF2-40B4-BE49-F238E27FC236}">
                <a16:creationId xmlns:a16="http://schemas.microsoft.com/office/drawing/2014/main" id="{E3CA924E-E408-A738-59BC-83FC1D6EF055}"/>
              </a:ext>
            </a:extLst>
          </p:cNvPr>
          <p:cNvPicPr>
            <a:picLocks noChangeAspect="1"/>
          </p:cNvPicPr>
          <p:nvPr/>
        </p:nvPicPr>
        <p:blipFill>
          <a:blip r:embed="rId3"/>
          <a:stretch>
            <a:fillRect/>
          </a:stretch>
        </p:blipFill>
        <p:spPr>
          <a:xfrm>
            <a:off x="306755" y="2644486"/>
            <a:ext cx="7943850" cy="571500"/>
          </a:xfrm>
          <a:prstGeom prst="rect">
            <a:avLst/>
          </a:prstGeom>
        </p:spPr>
      </p:pic>
      <p:pic>
        <p:nvPicPr>
          <p:cNvPr id="9" name="Picture 8">
            <a:extLst>
              <a:ext uri="{FF2B5EF4-FFF2-40B4-BE49-F238E27FC236}">
                <a16:creationId xmlns:a16="http://schemas.microsoft.com/office/drawing/2014/main" id="{BA73919B-C311-85BA-D2A5-0B5ABC2C1680}"/>
              </a:ext>
            </a:extLst>
          </p:cNvPr>
          <p:cNvPicPr>
            <a:picLocks noChangeAspect="1"/>
          </p:cNvPicPr>
          <p:nvPr/>
        </p:nvPicPr>
        <p:blipFill>
          <a:blip r:embed="rId4"/>
          <a:stretch>
            <a:fillRect/>
          </a:stretch>
        </p:blipFill>
        <p:spPr>
          <a:xfrm>
            <a:off x="306755" y="5415515"/>
            <a:ext cx="11885245" cy="972500"/>
          </a:xfrm>
          <a:prstGeom prst="rect">
            <a:avLst/>
          </a:prstGeom>
        </p:spPr>
      </p:pic>
      <p:pic>
        <p:nvPicPr>
          <p:cNvPr id="10" name="Picture 9">
            <a:extLst>
              <a:ext uri="{FF2B5EF4-FFF2-40B4-BE49-F238E27FC236}">
                <a16:creationId xmlns:a16="http://schemas.microsoft.com/office/drawing/2014/main" id="{EE042CD6-BCF4-D952-61D8-58365AC8C74F}"/>
              </a:ext>
            </a:extLst>
          </p:cNvPr>
          <p:cNvPicPr>
            <a:picLocks noChangeAspect="1"/>
          </p:cNvPicPr>
          <p:nvPr/>
        </p:nvPicPr>
        <p:blipFill>
          <a:blip r:embed="rId5"/>
          <a:stretch>
            <a:fillRect/>
          </a:stretch>
        </p:blipFill>
        <p:spPr>
          <a:xfrm>
            <a:off x="306755" y="4461233"/>
            <a:ext cx="3552825" cy="619125"/>
          </a:xfrm>
          <a:prstGeom prst="rect">
            <a:avLst/>
          </a:prstGeom>
        </p:spPr>
      </p:pic>
      <p:sp>
        <p:nvSpPr>
          <p:cNvPr id="11" name="TextBox 10">
            <a:extLst>
              <a:ext uri="{FF2B5EF4-FFF2-40B4-BE49-F238E27FC236}">
                <a16:creationId xmlns:a16="http://schemas.microsoft.com/office/drawing/2014/main" id="{336AFD24-4B69-B73A-9268-27E09D4169EE}"/>
              </a:ext>
            </a:extLst>
          </p:cNvPr>
          <p:cNvSpPr txBox="1"/>
          <p:nvPr/>
        </p:nvSpPr>
        <p:spPr>
          <a:xfrm>
            <a:off x="306755" y="3567545"/>
            <a:ext cx="7818936" cy="646331"/>
          </a:xfrm>
          <a:prstGeom prst="rect">
            <a:avLst/>
          </a:prstGeom>
          <a:noFill/>
        </p:spPr>
        <p:txBody>
          <a:bodyPr wrap="square" rtlCol="0">
            <a:spAutoFit/>
          </a:bodyPr>
          <a:lstStyle/>
          <a:p>
            <a:r>
              <a:rPr lang="en-US" dirty="0"/>
              <a:t>Both arrays with different array sizes, using the different indexing from previous slide, return the same values as NumPy</a:t>
            </a:r>
          </a:p>
        </p:txBody>
      </p:sp>
    </p:spTree>
    <p:extLst>
      <p:ext uri="{BB962C8B-B14F-4D97-AF65-F5344CB8AC3E}">
        <p14:creationId xmlns:p14="http://schemas.microsoft.com/office/powerpoint/2010/main" val="3852771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60410</TotalTime>
  <Words>258</Words>
  <Application>Microsoft Office PowerPoint</Application>
  <PresentationFormat>Widescreen</PresentationFormat>
  <Paragraphs>38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Arquette, Ryan</dc:creator>
  <cp:lastModifiedBy>Arquette, Ryan</cp:lastModifiedBy>
  <cp:revision>2</cp:revision>
  <dcterms:created xsi:type="dcterms:W3CDTF">2024-06-14T06:10:46Z</dcterms:created>
  <dcterms:modified xsi:type="dcterms:W3CDTF">2024-07-26T05:00:53Z</dcterms:modified>
</cp:coreProperties>
</file>