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0" autoAdjust="0"/>
    <p:restoredTop sz="94660"/>
  </p:normalViewPr>
  <p:slideViewPr>
    <p:cSldViewPr snapToGrid="0">
      <p:cViewPr varScale="1">
        <p:scale>
          <a:sx n="93" d="100"/>
          <a:sy n="93" d="100"/>
        </p:scale>
        <p:origin x="92"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0886-7913-CAA0-DA0B-016F77971E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28A7C0-7168-7F22-A742-B5F6F6CAAB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2D1587-55FA-948C-477F-7F192EC1829F}"/>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557C1792-8F30-7DB7-6ED9-3F5552FE4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53660-3676-A3B9-013D-91C845BD6152}"/>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80530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0D55-F4CF-B466-D5EB-13CE2002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649FE6-AAD7-1B00-B5EB-02D5FEEE4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FF759-4D21-7F0B-FD88-913C0F272DB7}"/>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00AAA001-E668-D31B-7C3C-E10F577A4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60210-095D-676A-5A9D-E6EDB7298123}"/>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281078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36DEE-44AE-1A11-902E-50CA26E6B7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FB4226-84DB-6A03-AE61-73F70AFBD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57EE61-DA9E-8F21-BDE3-2FEE4E2E87D1}"/>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8A974010-7648-3D7E-3C3B-9BC23AF5D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FA8B7-A68B-E727-D9C0-6EA197C953AA}"/>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3479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2AEF-B4F3-6FEC-FEB3-C837D15C46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725FD-2830-DD66-EBAD-58FDAF1C18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C204D-37CF-BC9B-90F7-706C3A12DB5C}"/>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B2B5D760-AE16-11DB-DA4C-8B9BCA6B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AA72-FBA1-3A3A-2C05-5A15DD7BF681}"/>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66235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D979-1A15-C61C-D9A0-88B67C88E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FC2B0E-190D-7F15-C810-3A6663449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0B0DC-B24D-92B3-5667-3CB1C66C80C4}"/>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285122FD-BA9A-8912-E9E7-8CA1EB329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0CC53-05AA-A300-E361-AA72D7951E0F}"/>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107291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59F0-8423-5BCF-1292-C790148F54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DA291-3DC5-6A22-3604-45AB2FD36E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9351C6-6A33-4577-86BC-07A8A765DA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618920-B6D5-5DAD-61A8-79B23ECEB8AA}"/>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6" name="Footer Placeholder 5">
            <a:extLst>
              <a:ext uri="{FF2B5EF4-FFF2-40B4-BE49-F238E27FC236}">
                <a16:creationId xmlns:a16="http://schemas.microsoft.com/office/drawing/2014/main" id="{BA647CE9-FFBB-A6B6-C78F-45BE44B58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BC0DD-4C2F-E05F-D048-00E57BF84FAC}"/>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148955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D96A-6BDD-20A0-8FDF-80875083FE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28ED3-2536-05D7-0AEC-D5C7192D7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17D58-B17B-62A2-800D-054D65D483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2732-BFCE-5BBC-5CFD-9F61EB4F1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1C765B-DFE3-CE92-4D9C-DBB80D8706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924E9-989B-7726-C636-B3204C235021}"/>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8" name="Footer Placeholder 7">
            <a:extLst>
              <a:ext uri="{FF2B5EF4-FFF2-40B4-BE49-F238E27FC236}">
                <a16:creationId xmlns:a16="http://schemas.microsoft.com/office/drawing/2014/main" id="{EFB79D8F-CDAD-9126-B0C4-8AA4C011B8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B2862E-6FF5-FA99-DD63-CAD9804773CE}"/>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401235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B79C-07F8-857E-F013-6E01EE5C91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435BB-8C01-BCE8-B94A-FAA3D5F456DF}"/>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4" name="Footer Placeholder 3">
            <a:extLst>
              <a:ext uri="{FF2B5EF4-FFF2-40B4-BE49-F238E27FC236}">
                <a16:creationId xmlns:a16="http://schemas.microsoft.com/office/drawing/2014/main" id="{57C7ABF1-6120-C85E-2408-A114969AB1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1DC2F-475F-4B32-AFF2-912C8A9AE0BF}"/>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2905771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266DB-1730-064D-142A-B73AB095FBBB}"/>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3" name="Footer Placeholder 2">
            <a:extLst>
              <a:ext uri="{FF2B5EF4-FFF2-40B4-BE49-F238E27FC236}">
                <a16:creationId xmlns:a16="http://schemas.microsoft.com/office/drawing/2014/main" id="{EB1B401C-8138-55FA-0A46-0F6A59141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1418C3-9AA3-4212-EE0E-5A0B58CB3071}"/>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2280650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157C-A00B-DDD2-4554-E574BFCA74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7301C-9F26-841B-55CC-A8A6B04E3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33B84-AE32-FC26-9B04-BFA6CB6D5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076BB-B850-7BEF-B184-414CAE43DED0}"/>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6" name="Footer Placeholder 5">
            <a:extLst>
              <a:ext uri="{FF2B5EF4-FFF2-40B4-BE49-F238E27FC236}">
                <a16:creationId xmlns:a16="http://schemas.microsoft.com/office/drawing/2014/main" id="{C1F34539-60E7-47E5-DEF2-732E74982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B8DC8-5010-A3E7-3405-4645815EE11D}"/>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327412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0A2A-C2C4-5FE6-091A-F2AD3369E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61C342-A4D1-069C-CA21-67B320F7E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8C974B-BF1E-8D1A-A672-874267945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12033-C68D-F5F8-7C46-83A8614AD98D}"/>
              </a:ext>
            </a:extLst>
          </p:cNvPr>
          <p:cNvSpPr>
            <a:spLocks noGrp="1"/>
          </p:cNvSpPr>
          <p:nvPr>
            <p:ph type="dt" sz="half" idx="10"/>
          </p:nvPr>
        </p:nvSpPr>
        <p:spPr/>
        <p:txBody>
          <a:bodyPr/>
          <a:lstStyle/>
          <a:p>
            <a:fld id="{04A7DF50-F316-4E86-9482-FEE313F29407}" type="datetimeFigureOut">
              <a:rPr lang="en-US" smtClean="0"/>
              <a:t>7/25/2024</a:t>
            </a:fld>
            <a:endParaRPr lang="en-US"/>
          </a:p>
        </p:txBody>
      </p:sp>
      <p:sp>
        <p:nvSpPr>
          <p:cNvPr id="6" name="Footer Placeholder 5">
            <a:extLst>
              <a:ext uri="{FF2B5EF4-FFF2-40B4-BE49-F238E27FC236}">
                <a16:creationId xmlns:a16="http://schemas.microsoft.com/office/drawing/2014/main" id="{00DBD425-3059-701C-F542-8415A7E00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D9E01-54C9-CDF6-4694-A4C21D917B8C}"/>
              </a:ext>
            </a:extLst>
          </p:cNvPr>
          <p:cNvSpPr>
            <a:spLocks noGrp="1"/>
          </p:cNvSpPr>
          <p:nvPr>
            <p:ph type="sldNum" sz="quarter" idx="12"/>
          </p:nvPr>
        </p:nvSpPr>
        <p:spPr/>
        <p:txBody>
          <a:bodyPr/>
          <a:lstStyle/>
          <a:p>
            <a:fld id="{5C990DE9-D51D-4449-A0A8-88FF42F9695C}" type="slidenum">
              <a:rPr lang="en-US" smtClean="0"/>
              <a:t>‹#›</a:t>
            </a:fld>
            <a:endParaRPr lang="en-US"/>
          </a:p>
        </p:txBody>
      </p:sp>
    </p:spTree>
    <p:extLst>
      <p:ext uri="{BB962C8B-B14F-4D97-AF65-F5344CB8AC3E}">
        <p14:creationId xmlns:p14="http://schemas.microsoft.com/office/powerpoint/2010/main" val="407423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FBE63-EED9-BF80-4834-6602380AAD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6F42F-7713-6066-0273-96066A7BED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37101A-A693-D952-8208-ADA5DF390B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A7DF50-F316-4E86-9482-FEE313F29407}" type="datetimeFigureOut">
              <a:rPr lang="en-US" smtClean="0"/>
              <a:t>7/25/2024</a:t>
            </a:fld>
            <a:endParaRPr lang="en-US"/>
          </a:p>
        </p:txBody>
      </p:sp>
      <p:sp>
        <p:nvSpPr>
          <p:cNvPr id="5" name="Footer Placeholder 4">
            <a:extLst>
              <a:ext uri="{FF2B5EF4-FFF2-40B4-BE49-F238E27FC236}">
                <a16:creationId xmlns:a16="http://schemas.microsoft.com/office/drawing/2014/main" id="{41A8E726-A839-8C19-F3F3-1A86DA202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A8ECBE-9A58-1657-578E-33E2F374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990DE9-D51D-4449-A0A8-88FF42F9695C}" type="slidenum">
              <a:rPr lang="en-US" smtClean="0"/>
              <a:t>‹#›</a:t>
            </a:fld>
            <a:endParaRPr lang="en-US"/>
          </a:p>
        </p:txBody>
      </p:sp>
    </p:spTree>
    <p:extLst>
      <p:ext uri="{BB962C8B-B14F-4D97-AF65-F5344CB8AC3E}">
        <p14:creationId xmlns:p14="http://schemas.microsoft.com/office/powerpoint/2010/main" val="3357325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AEBEED-DBCF-F273-E69D-30827996F7A8}"/>
              </a:ext>
            </a:extLst>
          </p:cNvPr>
          <p:cNvPicPr>
            <a:picLocks noChangeAspect="1"/>
          </p:cNvPicPr>
          <p:nvPr/>
        </p:nvPicPr>
        <p:blipFill>
          <a:blip r:embed="rId2"/>
          <a:stretch>
            <a:fillRect/>
          </a:stretch>
        </p:blipFill>
        <p:spPr>
          <a:xfrm>
            <a:off x="0" y="899870"/>
            <a:ext cx="7629525" cy="1562100"/>
          </a:xfrm>
          <a:prstGeom prst="rect">
            <a:avLst/>
          </a:prstGeom>
        </p:spPr>
      </p:pic>
      <p:sp>
        <p:nvSpPr>
          <p:cNvPr id="8" name="TextBox 7">
            <a:extLst>
              <a:ext uri="{FF2B5EF4-FFF2-40B4-BE49-F238E27FC236}">
                <a16:creationId xmlns:a16="http://schemas.microsoft.com/office/drawing/2014/main" id="{7C427DDE-A68D-8E2C-5F0A-C65E2691E4BC}"/>
              </a:ext>
            </a:extLst>
          </p:cNvPr>
          <p:cNvSpPr txBox="1"/>
          <p:nvPr/>
        </p:nvSpPr>
        <p:spPr>
          <a:xfrm>
            <a:off x="160867" y="338667"/>
            <a:ext cx="4859866" cy="369332"/>
          </a:xfrm>
          <a:prstGeom prst="rect">
            <a:avLst/>
          </a:prstGeom>
          <a:noFill/>
        </p:spPr>
        <p:txBody>
          <a:bodyPr wrap="square" rtlCol="0">
            <a:spAutoFit/>
          </a:bodyPr>
          <a:lstStyle/>
          <a:p>
            <a:r>
              <a:rPr lang="en-US" dirty="0"/>
              <a:t>Define the function and a simple check</a:t>
            </a:r>
          </a:p>
        </p:txBody>
      </p:sp>
      <p:sp>
        <p:nvSpPr>
          <p:cNvPr id="9" name="TextBox 8">
            <a:extLst>
              <a:ext uri="{FF2B5EF4-FFF2-40B4-BE49-F238E27FC236}">
                <a16:creationId xmlns:a16="http://schemas.microsoft.com/office/drawing/2014/main" id="{CAE3B754-9EF5-BD0E-8C3A-9AF4AA58028C}"/>
              </a:ext>
            </a:extLst>
          </p:cNvPr>
          <p:cNvSpPr txBox="1"/>
          <p:nvPr/>
        </p:nvSpPr>
        <p:spPr>
          <a:xfrm>
            <a:off x="59266" y="2946400"/>
            <a:ext cx="5096933" cy="1200329"/>
          </a:xfrm>
          <a:prstGeom prst="rect">
            <a:avLst/>
          </a:prstGeom>
          <a:noFill/>
        </p:spPr>
        <p:txBody>
          <a:bodyPr wrap="square" rtlCol="0">
            <a:spAutoFit/>
          </a:bodyPr>
          <a:lstStyle/>
          <a:p>
            <a:r>
              <a:rPr lang="en-US" dirty="0"/>
              <a:t>List 1 or inputList1 is the theory data</a:t>
            </a:r>
          </a:p>
          <a:p>
            <a:endParaRPr lang="en-US" dirty="0"/>
          </a:p>
          <a:p>
            <a:endParaRPr lang="en-US" dirty="0"/>
          </a:p>
          <a:p>
            <a:r>
              <a:rPr lang="en-US" dirty="0"/>
              <a:t>List2 is the step changing gaussian</a:t>
            </a:r>
          </a:p>
        </p:txBody>
      </p:sp>
      <p:graphicFrame>
        <p:nvGraphicFramePr>
          <p:cNvPr id="10" name="Table 9">
            <a:extLst>
              <a:ext uri="{FF2B5EF4-FFF2-40B4-BE49-F238E27FC236}">
                <a16:creationId xmlns:a16="http://schemas.microsoft.com/office/drawing/2014/main" id="{CD15265D-2362-C205-7886-A07DBCD419E8}"/>
              </a:ext>
            </a:extLst>
          </p:cNvPr>
          <p:cNvGraphicFramePr>
            <a:graphicFrameLocks noGrp="1"/>
          </p:cNvGraphicFramePr>
          <p:nvPr>
            <p:extLst>
              <p:ext uri="{D42A27DB-BD31-4B8C-83A1-F6EECF244321}">
                <p14:modId xmlns:p14="http://schemas.microsoft.com/office/powerpoint/2010/main" val="375583112"/>
              </p:ext>
            </p:extLst>
          </p:nvPr>
        </p:nvGraphicFramePr>
        <p:xfrm>
          <a:off x="4064000" y="2953130"/>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388885892"/>
                    </a:ext>
                  </a:extLst>
                </a:gridCol>
                <a:gridCol w="1016000">
                  <a:extLst>
                    <a:ext uri="{9D8B030D-6E8A-4147-A177-3AD203B41FA5}">
                      <a16:colId xmlns:a16="http://schemas.microsoft.com/office/drawing/2014/main" val="3430694831"/>
                    </a:ext>
                  </a:extLst>
                </a:gridCol>
                <a:gridCol w="1016000">
                  <a:extLst>
                    <a:ext uri="{9D8B030D-6E8A-4147-A177-3AD203B41FA5}">
                      <a16:colId xmlns:a16="http://schemas.microsoft.com/office/drawing/2014/main" val="948664243"/>
                    </a:ext>
                  </a:extLst>
                </a:gridCol>
                <a:gridCol w="1016000">
                  <a:extLst>
                    <a:ext uri="{9D8B030D-6E8A-4147-A177-3AD203B41FA5}">
                      <a16:colId xmlns:a16="http://schemas.microsoft.com/office/drawing/2014/main" val="1517101642"/>
                    </a:ext>
                  </a:extLst>
                </a:gridCol>
                <a:gridCol w="1016000">
                  <a:extLst>
                    <a:ext uri="{9D8B030D-6E8A-4147-A177-3AD203B41FA5}">
                      <a16:colId xmlns:a16="http://schemas.microsoft.com/office/drawing/2014/main" val="3846569890"/>
                    </a:ext>
                  </a:extLst>
                </a:gridCol>
                <a:gridCol w="1016000">
                  <a:extLst>
                    <a:ext uri="{9D8B030D-6E8A-4147-A177-3AD203B41FA5}">
                      <a16:colId xmlns:a16="http://schemas.microsoft.com/office/drawing/2014/main" val="3618877971"/>
                    </a:ext>
                  </a:extLst>
                </a:gridCol>
                <a:gridCol w="1016000">
                  <a:extLst>
                    <a:ext uri="{9D8B030D-6E8A-4147-A177-3AD203B41FA5}">
                      <a16:colId xmlns:a16="http://schemas.microsoft.com/office/drawing/2014/main" val="1614217815"/>
                    </a:ext>
                  </a:extLst>
                </a:gridCol>
                <a:gridCol w="1016000">
                  <a:extLst>
                    <a:ext uri="{9D8B030D-6E8A-4147-A177-3AD203B41FA5}">
                      <a16:colId xmlns:a16="http://schemas.microsoft.com/office/drawing/2014/main" val="3955714554"/>
                    </a:ext>
                  </a:extLst>
                </a:gridCol>
              </a:tblGrid>
              <a:tr h="370840">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115518139"/>
                  </a:ext>
                </a:extLst>
              </a:tr>
            </a:tbl>
          </a:graphicData>
        </a:graphic>
      </p:graphicFrame>
      <p:graphicFrame>
        <p:nvGraphicFramePr>
          <p:cNvPr id="11" name="Table 10">
            <a:extLst>
              <a:ext uri="{FF2B5EF4-FFF2-40B4-BE49-F238E27FC236}">
                <a16:creationId xmlns:a16="http://schemas.microsoft.com/office/drawing/2014/main" id="{AC8EFAEC-985E-9A7F-7767-D7A7E6B1C433}"/>
              </a:ext>
            </a:extLst>
          </p:cNvPr>
          <p:cNvGraphicFramePr>
            <a:graphicFrameLocks noGrp="1"/>
          </p:cNvGraphicFramePr>
          <p:nvPr>
            <p:extLst>
              <p:ext uri="{D42A27DB-BD31-4B8C-83A1-F6EECF244321}">
                <p14:modId xmlns:p14="http://schemas.microsoft.com/office/powerpoint/2010/main" val="3608431824"/>
              </p:ext>
            </p:extLst>
          </p:nvPr>
        </p:nvGraphicFramePr>
        <p:xfrm>
          <a:off x="4004734" y="3768723"/>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59205877"/>
                    </a:ext>
                  </a:extLst>
                </a:gridCol>
                <a:gridCol w="1016000">
                  <a:extLst>
                    <a:ext uri="{9D8B030D-6E8A-4147-A177-3AD203B41FA5}">
                      <a16:colId xmlns:a16="http://schemas.microsoft.com/office/drawing/2014/main" val="105112546"/>
                    </a:ext>
                  </a:extLst>
                </a:gridCol>
                <a:gridCol w="1016000">
                  <a:extLst>
                    <a:ext uri="{9D8B030D-6E8A-4147-A177-3AD203B41FA5}">
                      <a16:colId xmlns:a16="http://schemas.microsoft.com/office/drawing/2014/main" val="688381120"/>
                    </a:ext>
                  </a:extLst>
                </a:gridCol>
                <a:gridCol w="1016000">
                  <a:extLst>
                    <a:ext uri="{9D8B030D-6E8A-4147-A177-3AD203B41FA5}">
                      <a16:colId xmlns:a16="http://schemas.microsoft.com/office/drawing/2014/main" val="1012651225"/>
                    </a:ext>
                  </a:extLst>
                </a:gridCol>
                <a:gridCol w="1016000">
                  <a:extLst>
                    <a:ext uri="{9D8B030D-6E8A-4147-A177-3AD203B41FA5}">
                      <a16:colId xmlns:a16="http://schemas.microsoft.com/office/drawing/2014/main" val="2292007303"/>
                    </a:ext>
                  </a:extLst>
                </a:gridCol>
                <a:gridCol w="1016000">
                  <a:extLst>
                    <a:ext uri="{9D8B030D-6E8A-4147-A177-3AD203B41FA5}">
                      <a16:colId xmlns:a16="http://schemas.microsoft.com/office/drawing/2014/main" val="1302734435"/>
                    </a:ext>
                  </a:extLst>
                </a:gridCol>
                <a:gridCol w="1016000">
                  <a:extLst>
                    <a:ext uri="{9D8B030D-6E8A-4147-A177-3AD203B41FA5}">
                      <a16:colId xmlns:a16="http://schemas.microsoft.com/office/drawing/2014/main" val="3555477054"/>
                    </a:ext>
                  </a:extLst>
                </a:gridCol>
                <a:gridCol w="1016000">
                  <a:extLst>
                    <a:ext uri="{9D8B030D-6E8A-4147-A177-3AD203B41FA5}">
                      <a16:colId xmlns:a16="http://schemas.microsoft.com/office/drawing/2014/main" val="1682329210"/>
                    </a:ext>
                  </a:extLst>
                </a:gridCol>
              </a:tblGrid>
              <a:tr h="370840">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tc>
                  <a:txBody>
                    <a:bodyPr/>
                    <a:lstStyle/>
                    <a:p>
                      <a:r>
                        <a:rPr lang="en-US" dirty="0"/>
                        <a:t>4</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008605965"/>
                  </a:ext>
                </a:extLst>
              </a:tr>
            </a:tbl>
          </a:graphicData>
        </a:graphic>
      </p:graphicFrame>
    </p:spTree>
    <p:extLst>
      <p:ext uri="{BB962C8B-B14F-4D97-AF65-F5344CB8AC3E}">
        <p14:creationId xmlns:p14="http://schemas.microsoft.com/office/powerpoint/2010/main" val="212023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D2E0A-B2B9-1425-5B02-25152DF32355}"/>
              </a:ext>
            </a:extLst>
          </p:cNvPr>
          <p:cNvPicPr>
            <a:picLocks noChangeAspect="1"/>
          </p:cNvPicPr>
          <p:nvPr/>
        </p:nvPicPr>
        <p:blipFill>
          <a:blip r:embed="rId2"/>
          <a:stretch>
            <a:fillRect/>
          </a:stretch>
        </p:blipFill>
        <p:spPr>
          <a:xfrm>
            <a:off x="0" y="647789"/>
            <a:ext cx="11426562" cy="639787"/>
          </a:xfrm>
          <a:prstGeom prst="rect">
            <a:avLst/>
          </a:prstGeom>
        </p:spPr>
      </p:pic>
      <p:graphicFrame>
        <p:nvGraphicFramePr>
          <p:cNvPr id="6" name="Table 5">
            <a:extLst>
              <a:ext uri="{FF2B5EF4-FFF2-40B4-BE49-F238E27FC236}">
                <a16:creationId xmlns:a16="http://schemas.microsoft.com/office/drawing/2014/main" id="{FF949A94-1A26-D753-18E8-147E3483B1D2}"/>
              </a:ext>
            </a:extLst>
          </p:cNvPr>
          <p:cNvGraphicFramePr>
            <a:graphicFrameLocks noGrp="1"/>
          </p:cNvGraphicFramePr>
          <p:nvPr>
            <p:extLst>
              <p:ext uri="{D42A27DB-BD31-4B8C-83A1-F6EECF244321}">
                <p14:modId xmlns:p14="http://schemas.microsoft.com/office/powerpoint/2010/main" val="1417636826"/>
              </p:ext>
            </p:extLst>
          </p:nvPr>
        </p:nvGraphicFramePr>
        <p:xfrm>
          <a:off x="213910" y="3092686"/>
          <a:ext cx="8128016" cy="370840"/>
        </p:xfrm>
        <a:graphic>
          <a:graphicData uri="http://schemas.openxmlformats.org/drawingml/2006/table">
            <a:tbl>
              <a:tblPr firstRow="1" bandRow="1">
                <a:tableStyleId>{5C22544A-7EE6-4342-B048-85BDC9FD1C3A}</a:tableStyleId>
              </a:tblPr>
              <a:tblGrid>
                <a:gridCol w="353392">
                  <a:extLst>
                    <a:ext uri="{9D8B030D-6E8A-4147-A177-3AD203B41FA5}">
                      <a16:colId xmlns:a16="http://schemas.microsoft.com/office/drawing/2014/main" val="76363036"/>
                    </a:ext>
                  </a:extLst>
                </a:gridCol>
                <a:gridCol w="353392">
                  <a:extLst>
                    <a:ext uri="{9D8B030D-6E8A-4147-A177-3AD203B41FA5}">
                      <a16:colId xmlns:a16="http://schemas.microsoft.com/office/drawing/2014/main" val="3014712860"/>
                    </a:ext>
                  </a:extLst>
                </a:gridCol>
                <a:gridCol w="353392">
                  <a:extLst>
                    <a:ext uri="{9D8B030D-6E8A-4147-A177-3AD203B41FA5}">
                      <a16:colId xmlns:a16="http://schemas.microsoft.com/office/drawing/2014/main" val="777012513"/>
                    </a:ext>
                  </a:extLst>
                </a:gridCol>
                <a:gridCol w="353392">
                  <a:extLst>
                    <a:ext uri="{9D8B030D-6E8A-4147-A177-3AD203B41FA5}">
                      <a16:colId xmlns:a16="http://schemas.microsoft.com/office/drawing/2014/main" val="1155255510"/>
                    </a:ext>
                  </a:extLst>
                </a:gridCol>
                <a:gridCol w="353392">
                  <a:extLst>
                    <a:ext uri="{9D8B030D-6E8A-4147-A177-3AD203B41FA5}">
                      <a16:colId xmlns:a16="http://schemas.microsoft.com/office/drawing/2014/main" val="1903811585"/>
                    </a:ext>
                  </a:extLst>
                </a:gridCol>
                <a:gridCol w="353392">
                  <a:extLst>
                    <a:ext uri="{9D8B030D-6E8A-4147-A177-3AD203B41FA5}">
                      <a16:colId xmlns:a16="http://schemas.microsoft.com/office/drawing/2014/main" val="1288619788"/>
                    </a:ext>
                  </a:extLst>
                </a:gridCol>
                <a:gridCol w="353392">
                  <a:extLst>
                    <a:ext uri="{9D8B030D-6E8A-4147-A177-3AD203B41FA5}">
                      <a16:colId xmlns:a16="http://schemas.microsoft.com/office/drawing/2014/main" val="71612027"/>
                    </a:ext>
                  </a:extLst>
                </a:gridCol>
                <a:gridCol w="353392">
                  <a:extLst>
                    <a:ext uri="{9D8B030D-6E8A-4147-A177-3AD203B41FA5}">
                      <a16:colId xmlns:a16="http://schemas.microsoft.com/office/drawing/2014/main" val="2438875549"/>
                    </a:ext>
                  </a:extLst>
                </a:gridCol>
                <a:gridCol w="353392">
                  <a:extLst>
                    <a:ext uri="{9D8B030D-6E8A-4147-A177-3AD203B41FA5}">
                      <a16:colId xmlns:a16="http://schemas.microsoft.com/office/drawing/2014/main" val="1388885892"/>
                    </a:ext>
                  </a:extLst>
                </a:gridCol>
                <a:gridCol w="353392">
                  <a:extLst>
                    <a:ext uri="{9D8B030D-6E8A-4147-A177-3AD203B41FA5}">
                      <a16:colId xmlns:a16="http://schemas.microsoft.com/office/drawing/2014/main" val="3430694831"/>
                    </a:ext>
                  </a:extLst>
                </a:gridCol>
                <a:gridCol w="353392">
                  <a:extLst>
                    <a:ext uri="{9D8B030D-6E8A-4147-A177-3AD203B41FA5}">
                      <a16:colId xmlns:a16="http://schemas.microsoft.com/office/drawing/2014/main" val="948664243"/>
                    </a:ext>
                  </a:extLst>
                </a:gridCol>
                <a:gridCol w="353392">
                  <a:extLst>
                    <a:ext uri="{9D8B030D-6E8A-4147-A177-3AD203B41FA5}">
                      <a16:colId xmlns:a16="http://schemas.microsoft.com/office/drawing/2014/main" val="1517101642"/>
                    </a:ext>
                  </a:extLst>
                </a:gridCol>
                <a:gridCol w="353392">
                  <a:extLst>
                    <a:ext uri="{9D8B030D-6E8A-4147-A177-3AD203B41FA5}">
                      <a16:colId xmlns:a16="http://schemas.microsoft.com/office/drawing/2014/main" val="3846569890"/>
                    </a:ext>
                  </a:extLst>
                </a:gridCol>
                <a:gridCol w="353392">
                  <a:extLst>
                    <a:ext uri="{9D8B030D-6E8A-4147-A177-3AD203B41FA5}">
                      <a16:colId xmlns:a16="http://schemas.microsoft.com/office/drawing/2014/main" val="3618877971"/>
                    </a:ext>
                  </a:extLst>
                </a:gridCol>
                <a:gridCol w="353392">
                  <a:extLst>
                    <a:ext uri="{9D8B030D-6E8A-4147-A177-3AD203B41FA5}">
                      <a16:colId xmlns:a16="http://schemas.microsoft.com/office/drawing/2014/main" val="1614217815"/>
                    </a:ext>
                  </a:extLst>
                </a:gridCol>
                <a:gridCol w="353392">
                  <a:extLst>
                    <a:ext uri="{9D8B030D-6E8A-4147-A177-3AD203B41FA5}">
                      <a16:colId xmlns:a16="http://schemas.microsoft.com/office/drawing/2014/main" val="3955714554"/>
                    </a:ext>
                  </a:extLst>
                </a:gridCol>
                <a:gridCol w="353392">
                  <a:extLst>
                    <a:ext uri="{9D8B030D-6E8A-4147-A177-3AD203B41FA5}">
                      <a16:colId xmlns:a16="http://schemas.microsoft.com/office/drawing/2014/main" val="1635842979"/>
                    </a:ext>
                  </a:extLst>
                </a:gridCol>
                <a:gridCol w="353392">
                  <a:extLst>
                    <a:ext uri="{9D8B030D-6E8A-4147-A177-3AD203B41FA5}">
                      <a16:colId xmlns:a16="http://schemas.microsoft.com/office/drawing/2014/main" val="3535344238"/>
                    </a:ext>
                  </a:extLst>
                </a:gridCol>
                <a:gridCol w="353392">
                  <a:extLst>
                    <a:ext uri="{9D8B030D-6E8A-4147-A177-3AD203B41FA5}">
                      <a16:colId xmlns:a16="http://schemas.microsoft.com/office/drawing/2014/main" val="4071546860"/>
                    </a:ext>
                  </a:extLst>
                </a:gridCol>
                <a:gridCol w="353392">
                  <a:extLst>
                    <a:ext uri="{9D8B030D-6E8A-4147-A177-3AD203B41FA5}">
                      <a16:colId xmlns:a16="http://schemas.microsoft.com/office/drawing/2014/main" val="566008144"/>
                    </a:ext>
                  </a:extLst>
                </a:gridCol>
                <a:gridCol w="353392">
                  <a:extLst>
                    <a:ext uri="{9D8B030D-6E8A-4147-A177-3AD203B41FA5}">
                      <a16:colId xmlns:a16="http://schemas.microsoft.com/office/drawing/2014/main" val="472909892"/>
                    </a:ext>
                  </a:extLst>
                </a:gridCol>
                <a:gridCol w="353392">
                  <a:extLst>
                    <a:ext uri="{9D8B030D-6E8A-4147-A177-3AD203B41FA5}">
                      <a16:colId xmlns:a16="http://schemas.microsoft.com/office/drawing/2014/main" val="1129310476"/>
                    </a:ext>
                  </a:extLst>
                </a:gridCol>
                <a:gridCol w="353392">
                  <a:extLst>
                    <a:ext uri="{9D8B030D-6E8A-4147-A177-3AD203B41FA5}">
                      <a16:colId xmlns:a16="http://schemas.microsoft.com/office/drawing/2014/main" val="743198652"/>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15518139"/>
                  </a:ext>
                </a:extLst>
              </a:tr>
            </a:tbl>
          </a:graphicData>
        </a:graphic>
      </p:graphicFrame>
      <p:sp>
        <p:nvSpPr>
          <p:cNvPr id="7" name="TextBox 6">
            <a:extLst>
              <a:ext uri="{FF2B5EF4-FFF2-40B4-BE49-F238E27FC236}">
                <a16:creationId xmlns:a16="http://schemas.microsoft.com/office/drawing/2014/main" id="{5894AFB8-3FAF-3EA6-6E90-B584A76EF768}"/>
              </a:ext>
            </a:extLst>
          </p:cNvPr>
          <p:cNvSpPr txBox="1"/>
          <p:nvPr/>
        </p:nvSpPr>
        <p:spPr>
          <a:xfrm>
            <a:off x="75627" y="1711922"/>
            <a:ext cx="5871411" cy="646331"/>
          </a:xfrm>
          <a:prstGeom prst="rect">
            <a:avLst/>
          </a:prstGeom>
          <a:noFill/>
        </p:spPr>
        <p:txBody>
          <a:bodyPr wrap="square" rtlCol="0">
            <a:spAutoFit/>
          </a:bodyPr>
          <a:lstStyle/>
          <a:p>
            <a:r>
              <a:rPr lang="en-US" dirty="0"/>
              <a:t>This function pads the ends to assist with ease of indexing and calculating the product sum for energy levels.</a:t>
            </a:r>
          </a:p>
        </p:txBody>
      </p:sp>
      <p:graphicFrame>
        <p:nvGraphicFramePr>
          <p:cNvPr id="8" name="Table 7">
            <a:extLst>
              <a:ext uri="{FF2B5EF4-FFF2-40B4-BE49-F238E27FC236}">
                <a16:creationId xmlns:a16="http://schemas.microsoft.com/office/drawing/2014/main" id="{91F96251-F3C1-38CE-F85A-1A8332BF5AD2}"/>
              </a:ext>
            </a:extLst>
          </p:cNvPr>
          <p:cNvGraphicFramePr>
            <a:graphicFrameLocks noGrp="1"/>
          </p:cNvGraphicFramePr>
          <p:nvPr>
            <p:extLst>
              <p:ext uri="{D42A27DB-BD31-4B8C-83A1-F6EECF244321}">
                <p14:modId xmlns:p14="http://schemas.microsoft.com/office/powerpoint/2010/main" val="1610066086"/>
              </p:ext>
            </p:extLst>
          </p:nvPr>
        </p:nvGraphicFramePr>
        <p:xfrm>
          <a:off x="213894" y="4568799"/>
          <a:ext cx="8128000" cy="36576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1388885892"/>
                    </a:ext>
                  </a:extLst>
                </a:gridCol>
                <a:gridCol w="1016000">
                  <a:extLst>
                    <a:ext uri="{9D8B030D-6E8A-4147-A177-3AD203B41FA5}">
                      <a16:colId xmlns:a16="http://schemas.microsoft.com/office/drawing/2014/main" val="3430694831"/>
                    </a:ext>
                  </a:extLst>
                </a:gridCol>
                <a:gridCol w="1016000">
                  <a:extLst>
                    <a:ext uri="{9D8B030D-6E8A-4147-A177-3AD203B41FA5}">
                      <a16:colId xmlns:a16="http://schemas.microsoft.com/office/drawing/2014/main" val="948664243"/>
                    </a:ext>
                  </a:extLst>
                </a:gridCol>
                <a:gridCol w="1016000">
                  <a:extLst>
                    <a:ext uri="{9D8B030D-6E8A-4147-A177-3AD203B41FA5}">
                      <a16:colId xmlns:a16="http://schemas.microsoft.com/office/drawing/2014/main" val="1517101642"/>
                    </a:ext>
                  </a:extLst>
                </a:gridCol>
                <a:gridCol w="1016000">
                  <a:extLst>
                    <a:ext uri="{9D8B030D-6E8A-4147-A177-3AD203B41FA5}">
                      <a16:colId xmlns:a16="http://schemas.microsoft.com/office/drawing/2014/main" val="3846569890"/>
                    </a:ext>
                  </a:extLst>
                </a:gridCol>
                <a:gridCol w="1016000">
                  <a:extLst>
                    <a:ext uri="{9D8B030D-6E8A-4147-A177-3AD203B41FA5}">
                      <a16:colId xmlns:a16="http://schemas.microsoft.com/office/drawing/2014/main" val="3618877971"/>
                    </a:ext>
                  </a:extLst>
                </a:gridCol>
                <a:gridCol w="1016000">
                  <a:extLst>
                    <a:ext uri="{9D8B030D-6E8A-4147-A177-3AD203B41FA5}">
                      <a16:colId xmlns:a16="http://schemas.microsoft.com/office/drawing/2014/main" val="1614217815"/>
                    </a:ext>
                  </a:extLst>
                </a:gridCol>
                <a:gridCol w="1016000">
                  <a:extLst>
                    <a:ext uri="{9D8B030D-6E8A-4147-A177-3AD203B41FA5}">
                      <a16:colId xmlns:a16="http://schemas.microsoft.com/office/drawing/2014/main" val="3955714554"/>
                    </a:ext>
                  </a:extLst>
                </a:gridCol>
              </a:tblGrid>
              <a:tr h="319459">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115518139"/>
                  </a:ext>
                </a:extLst>
              </a:tr>
            </a:tbl>
          </a:graphicData>
        </a:graphic>
      </p:graphicFrame>
      <p:sp>
        <p:nvSpPr>
          <p:cNvPr id="9" name="TextBox 8">
            <a:extLst>
              <a:ext uri="{FF2B5EF4-FFF2-40B4-BE49-F238E27FC236}">
                <a16:creationId xmlns:a16="http://schemas.microsoft.com/office/drawing/2014/main" id="{65D04FA2-F3AF-3422-4653-CC95CBF237B7}"/>
              </a:ext>
            </a:extLst>
          </p:cNvPr>
          <p:cNvSpPr txBox="1"/>
          <p:nvPr/>
        </p:nvSpPr>
        <p:spPr>
          <a:xfrm>
            <a:off x="8566484" y="3092686"/>
            <a:ext cx="2605696" cy="370840"/>
          </a:xfrm>
          <a:prstGeom prst="rect">
            <a:avLst/>
          </a:prstGeom>
          <a:noFill/>
        </p:spPr>
        <p:txBody>
          <a:bodyPr wrap="square" rtlCol="0">
            <a:spAutoFit/>
          </a:bodyPr>
          <a:lstStyle/>
          <a:p>
            <a:r>
              <a:rPr lang="en-US" dirty="0"/>
              <a:t>Theory list</a:t>
            </a:r>
          </a:p>
        </p:txBody>
      </p:sp>
      <p:sp>
        <p:nvSpPr>
          <p:cNvPr id="10" name="TextBox 9">
            <a:extLst>
              <a:ext uri="{FF2B5EF4-FFF2-40B4-BE49-F238E27FC236}">
                <a16:creationId xmlns:a16="http://schemas.microsoft.com/office/drawing/2014/main" id="{2F7DD9C0-B44F-6A88-5603-BE269B210DEB}"/>
              </a:ext>
            </a:extLst>
          </p:cNvPr>
          <p:cNvSpPr txBox="1"/>
          <p:nvPr/>
        </p:nvSpPr>
        <p:spPr>
          <a:xfrm>
            <a:off x="8485128" y="4563719"/>
            <a:ext cx="2605696" cy="370840"/>
          </a:xfrm>
          <a:prstGeom prst="rect">
            <a:avLst/>
          </a:prstGeom>
          <a:noFill/>
        </p:spPr>
        <p:txBody>
          <a:bodyPr wrap="square" rtlCol="0">
            <a:spAutoFit/>
          </a:bodyPr>
          <a:lstStyle/>
          <a:p>
            <a:r>
              <a:rPr lang="en-US" dirty="0"/>
              <a:t>Gaussian at a single index</a:t>
            </a:r>
          </a:p>
        </p:txBody>
      </p:sp>
    </p:spTree>
    <p:extLst>
      <p:ext uri="{BB962C8B-B14F-4D97-AF65-F5344CB8AC3E}">
        <p14:creationId xmlns:p14="http://schemas.microsoft.com/office/powerpoint/2010/main" val="313339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8055CE-5747-708C-C757-6C30BD95A3DC}"/>
              </a:ext>
            </a:extLst>
          </p:cNvPr>
          <p:cNvPicPr>
            <a:picLocks noChangeAspect="1"/>
          </p:cNvPicPr>
          <p:nvPr/>
        </p:nvPicPr>
        <p:blipFill>
          <a:blip r:embed="rId2"/>
          <a:stretch>
            <a:fillRect/>
          </a:stretch>
        </p:blipFill>
        <p:spPr>
          <a:xfrm>
            <a:off x="0" y="833651"/>
            <a:ext cx="11791950" cy="790575"/>
          </a:xfrm>
          <a:prstGeom prst="rect">
            <a:avLst/>
          </a:prstGeom>
        </p:spPr>
      </p:pic>
      <p:sp>
        <p:nvSpPr>
          <p:cNvPr id="6" name="TextBox 5">
            <a:extLst>
              <a:ext uri="{FF2B5EF4-FFF2-40B4-BE49-F238E27FC236}">
                <a16:creationId xmlns:a16="http://schemas.microsoft.com/office/drawing/2014/main" id="{11DB0451-8482-FC01-C58B-CF218A231769}"/>
              </a:ext>
            </a:extLst>
          </p:cNvPr>
          <p:cNvSpPr txBox="1"/>
          <p:nvPr/>
        </p:nvSpPr>
        <p:spPr>
          <a:xfrm>
            <a:off x="116878" y="233756"/>
            <a:ext cx="6675808" cy="369332"/>
          </a:xfrm>
          <a:prstGeom prst="rect">
            <a:avLst/>
          </a:prstGeom>
          <a:noFill/>
        </p:spPr>
        <p:txBody>
          <a:bodyPr wrap="square" rtlCol="0">
            <a:spAutoFit/>
          </a:bodyPr>
          <a:lstStyle/>
          <a:p>
            <a:r>
              <a:rPr lang="en-US" dirty="0"/>
              <a:t>Now setting up the for loop to perform the convolution</a:t>
            </a:r>
          </a:p>
        </p:txBody>
      </p:sp>
      <p:graphicFrame>
        <p:nvGraphicFramePr>
          <p:cNvPr id="12" name="Table 11">
            <a:extLst>
              <a:ext uri="{FF2B5EF4-FFF2-40B4-BE49-F238E27FC236}">
                <a16:creationId xmlns:a16="http://schemas.microsoft.com/office/drawing/2014/main" id="{AF118236-91CA-8F67-C86D-EA06215FF8E9}"/>
              </a:ext>
            </a:extLst>
          </p:cNvPr>
          <p:cNvGraphicFramePr>
            <a:graphicFrameLocks noGrp="1"/>
          </p:cNvGraphicFramePr>
          <p:nvPr>
            <p:extLst>
              <p:ext uri="{D42A27DB-BD31-4B8C-83A1-F6EECF244321}">
                <p14:modId xmlns:p14="http://schemas.microsoft.com/office/powerpoint/2010/main" val="2140608617"/>
              </p:ext>
            </p:extLst>
          </p:nvPr>
        </p:nvGraphicFramePr>
        <p:xfrm>
          <a:off x="220006" y="4044283"/>
          <a:ext cx="11707667" cy="370840"/>
        </p:xfrm>
        <a:graphic>
          <a:graphicData uri="http://schemas.openxmlformats.org/drawingml/2006/table">
            <a:tbl>
              <a:tblPr firstRow="1" bandRow="1">
                <a:tableStyleId>{5C22544A-7EE6-4342-B048-85BDC9FD1C3A}</a:tableStyleId>
              </a:tblPr>
              <a:tblGrid>
                <a:gridCol w="509029">
                  <a:extLst>
                    <a:ext uri="{9D8B030D-6E8A-4147-A177-3AD203B41FA5}">
                      <a16:colId xmlns:a16="http://schemas.microsoft.com/office/drawing/2014/main" val="76363036"/>
                    </a:ext>
                  </a:extLst>
                </a:gridCol>
                <a:gridCol w="509029">
                  <a:extLst>
                    <a:ext uri="{9D8B030D-6E8A-4147-A177-3AD203B41FA5}">
                      <a16:colId xmlns:a16="http://schemas.microsoft.com/office/drawing/2014/main" val="3014712860"/>
                    </a:ext>
                  </a:extLst>
                </a:gridCol>
                <a:gridCol w="509029">
                  <a:extLst>
                    <a:ext uri="{9D8B030D-6E8A-4147-A177-3AD203B41FA5}">
                      <a16:colId xmlns:a16="http://schemas.microsoft.com/office/drawing/2014/main" val="777012513"/>
                    </a:ext>
                  </a:extLst>
                </a:gridCol>
                <a:gridCol w="509029">
                  <a:extLst>
                    <a:ext uri="{9D8B030D-6E8A-4147-A177-3AD203B41FA5}">
                      <a16:colId xmlns:a16="http://schemas.microsoft.com/office/drawing/2014/main" val="1155255510"/>
                    </a:ext>
                  </a:extLst>
                </a:gridCol>
                <a:gridCol w="509029">
                  <a:extLst>
                    <a:ext uri="{9D8B030D-6E8A-4147-A177-3AD203B41FA5}">
                      <a16:colId xmlns:a16="http://schemas.microsoft.com/office/drawing/2014/main" val="1903811585"/>
                    </a:ext>
                  </a:extLst>
                </a:gridCol>
                <a:gridCol w="509029">
                  <a:extLst>
                    <a:ext uri="{9D8B030D-6E8A-4147-A177-3AD203B41FA5}">
                      <a16:colId xmlns:a16="http://schemas.microsoft.com/office/drawing/2014/main" val="1288619788"/>
                    </a:ext>
                  </a:extLst>
                </a:gridCol>
                <a:gridCol w="509029">
                  <a:extLst>
                    <a:ext uri="{9D8B030D-6E8A-4147-A177-3AD203B41FA5}">
                      <a16:colId xmlns:a16="http://schemas.microsoft.com/office/drawing/2014/main" val="71612027"/>
                    </a:ext>
                  </a:extLst>
                </a:gridCol>
                <a:gridCol w="509029">
                  <a:extLst>
                    <a:ext uri="{9D8B030D-6E8A-4147-A177-3AD203B41FA5}">
                      <a16:colId xmlns:a16="http://schemas.microsoft.com/office/drawing/2014/main" val="2438875549"/>
                    </a:ext>
                  </a:extLst>
                </a:gridCol>
                <a:gridCol w="509029">
                  <a:extLst>
                    <a:ext uri="{9D8B030D-6E8A-4147-A177-3AD203B41FA5}">
                      <a16:colId xmlns:a16="http://schemas.microsoft.com/office/drawing/2014/main" val="1388885892"/>
                    </a:ext>
                  </a:extLst>
                </a:gridCol>
                <a:gridCol w="509029">
                  <a:extLst>
                    <a:ext uri="{9D8B030D-6E8A-4147-A177-3AD203B41FA5}">
                      <a16:colId xmlns:a16="http://schemas.microsoft.com/office/drawing/2014/main" val="3430694831"/>
                    </a:ext>
                  </a:extLst>
                </a:gridCol>
                <a:gridCol w="509029">
                  <a:extLst>
                    <a:ext uri="{9D8B030D-6E8A-4147-A177-3AD203B41FA5}">
                      <a16:colId xmlns:a16="http://schemas.microsoft.com/office/drawing/2014/main" val="948664243"/>
                    </a:ext>
                  </a:extLst>
                </a:gridCol>
                <a:gridCol w="509029">
                  <a:extLst>
                    <a:ext uri="{9D8B030D-6E8A-4147-A177-3AD203B41FA5}">
                      <a16:colId xmlns:a16="http://schemas.microsoft.com/office/drawing/2014/main" val="1517101642"/>
                    </a:ext>
                  </a:extLst>
                </a:gridCol>
                <a:gridCol w="509029">
                  <a:extLst>
                    <a:ext uri="{9D8B030D-6E8A-4147-A177-3AD203B41FA5}">
                      <a16:colId xmlns:a16="http://schemas.microsoft.com/office/drawing/2014/main" val="3846569890"/>
                    </a:ext>
                  </a:extLst>
                </a:gridCol>
                <a:gridCol w="509029">
                  <a:extLst>
                    <a:ext uri="{9D8B030D-6E8A-4147-A177-3AD203B41FA5}">
                      <a16:colId xmlns:a16="http://schemas.microsoft.com/office/drawing/2014/main" val="3618877971"/>
                    </a:ext>
                  </a:extLst>
                </a:gridCol>
                <a:gridCol w="509029">
                  <a:extLst>
                    <a:ext uri="{9D8B030D-6E8A-4147-A177-3AD203B41FA5}">
                      <a16:colId xmlns:a16="http://schemas.microsoft.com/office/drawing/2014/main" val="1614217815"/>
                    </a:ext>
                  </a:extLst>
                </a:gridCol>
                <a:gridCol w="509029">
                  <a:extLst>
                    <a:ext uri="{9D8B030D-6E8A-4147-A177-3AD203B41FA5}">
                      <a16:colId xmlns:a16="http://schemas.microsoft.com/office/drawing/2014/main" val="3955714554"/>
                    </a:ext>
                  </a:extLst>
                </a:gridCol>
                <a:gridCol w="509029">
                  <a:extLst>
                    <a:ext uri="{9D8B030D-6E8A-4147-A177-3AD203B41FA5}">
                      <a16:colId xmlns:a16="http://schemas.microsoft.com/office/drawing/2014/main" val="1635842979"/>
                    </a:ext>
                  </a:extLst>
                </a:gridCol>
                <a:gridCol w="509029">
                  <a:extLst>
                    <a:ext uri="{9D8B030D-6E8A-4147-A177-3AD203B41FA5}">
                      <a16:colId xmlns:a16="http://schemas.microsoft.com/office/drawing/2014/main" val="3535344238"/>
                    </a:ext>
                  </a:extLst>
                </a:gridCol>
                <a:gridCol w="509029">
                  <a:extLst>
                    <a:ext uri="{9D8B030D-6E8A-4147-A177-3AD203B41FA5}">
                      <a16:colId xmlns:a16="http://schemas.microsoft.com/office/drawing/2014/main" val="4071546860"/>
                    </a:ext>
                  </a:extLst>
                </a:gridCol>
                <a:gridCol w="509029">
                  <a:extLst>
                    <a:ext uri="{9D8B030D-6E8A-4147-A177-3AD203B41FA5}">
                      <a16:colId xmlns:a16="http://schemas.microsoft.com/office/drawing/2014/main" val="566008144"/>
                    </a:ext>
                  </a:extLst>
                </a:gridCol>
                <a:gridCol w="509029">
                  <a:extLst>
                    <a:ext uri="{9D8B030D-6E8A-4147-A177-3AD203B41FA5}">
                      <a16:colId xmlns:a16="http://schemas.microsoft.com/office/drawing/2014/main" val="472909892"/>
                    </a:ext>
                  </a:extLst>
                </a:gridCol>
                <a:gridCol w="509029">
                  <a:extLst>
                    <a:ext uri="{9D8B030D-6E8A-4147-A177-3AD203B41FA5}">
                      <a16:colId xmlns:a16="http://schemas.microsoft.com/office/drawing/2014/main" val="1129310476"/>
                    </a:ext>
                  </a:extLst>
                </a:gridCol>
                <a:gridCol w="509029">
                  <a:extLst>
                    <a:ext uri="{9D8B030D-6E8A-4147-A177-3AD203B41FA5}">
                      <a16:colId xmlns:a16="http://schemas.microsoft.com/office/drawing/2014/main" val="743198652"/>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15518139"/>
                  </a:ext>
                </a:extLst>
              </a:tr>
            </a:tbl>
          </a:graphicData>
        </a:graphic>
      </p:graphicFrame>
      <p:sp>
        <p:nvSpPr>
          <p:cNvPr id="13" name="TextBox 12">
            <a:extLst>
              <a:ext uri="{FF2B5EF4-FFF2-40B4-BE49-F238E27FC236}">
                <a16:creationId xmlns:a16="http://schemas.microsoft.com/office/drawing/2014/main" id="{26829E43-C782-B119-A499-4A36AFB6FBF8}"/>
              </a:ext>
            </a:extLst>
          </p:cNvPr>
          <p:cNvSpPr txBox="1"/>
          <p:nvPr/>
        </p:nvSpPr>
        <p:spPr>
          <a:xfrm>
            <a:off x="220006" y="1911302"/>
            <a:ext cx="10732168" cy="2031325"/>
          </a:xfrm>
          <a:prstGeom prst="rect">
            <a:avLst/>
          </a:prstGeom>
          <a:noFill/>
        </p:spPr>
        <p:txBody>
          <a:bodyPr wrap="square" rtlCol="0">
            <a:spAutoFit/>
          </a:bodyPr>
          <a:lstStyle/>
          <a:p>
            <a:r>
              <a:rPr lang="en-US" dirty="0"/>
              <a:t>This is the most confusing part of the function. This is the indexing to select a same convolution, however, simply changing our index to the length of our theory values will result in a “full” convolution. That is a problem as due to the dimensions of a full convolution includes new values and increasing the length of the array outside our energy levels.</a:t>
            </a:r>
          </a:p>
          <a:p>
            <a:endParaRPr lang="en-US" dirty="0"/>
          </a:p>
          <a:p>
            <a:r>
              <a:rPr lang="en-US" dirty="0"/>
              <a:t>However, the values from the “same” convolution are still within the “full” convolution. This indexing is an attempt to provide a general solution to the issue.</a:t>
            </a:r>
          </a:p>
        </p:txBody>
      </p:sp>
      <p:graphicFrame>
        <p:nvGraphicFramePr>
          <p:cNvPr id="15" name="Table 14">
            <a:extLst>
              <a:ext uri="{FF2B5EF4-FFF2-40B4-BE49-F238E27FC236}">
                <a16:creationId xmlns:a16="http://schemas.microsoft.com/office/drawing/2014/main" id="{87C41B66-D4B2-49E2-EEB4-EC11C34E32D6}"/>
              </a:ext>
            </a:extLst>
          </p:cNvPr>
          <p:cNvGraphicFramePr>
            <a:graphicFrameLocks noGrp="1"/>
          </p:cNvGraphicFramePr>
          <p:nvPr>
            <p:extLst>
              <p:ext uri="{D42A27DB-BD31-4B8C-83A1-F6EECF244321}">
                <p14:modId xmlns:p14="http://schemas.microsoft.com/office/powerpoint/2010/main" val="4282683238"/>
              </p:ext>
            </p:extLst>
          </p:nvPr>
        </p:nvGraphicFramePr>
        <p:xfrm>
          <a:off x="220006" y="5529767"/>
          <a:ext cx="11707667" cy="370840"/>
        </p:xfrm>
        <a:graphic>
          <a:graphicData uri="http://schemas.openxmlformats.org/drawingml/2006/table">
            <a:tbl>
              <a:tblPr firstRow="1" bandRow="1">
                <a:tableStyleId>{5C22544A-7EE6-4342-B048-85BDC9FD1C3A}</a:tableStyleId>
              </a:tblPr>
              <a:tblGrid>
                <a:gridCol w="509029">
                  <a:extLst>
                    <a:ext uri="{9D8B030D-6E8A-4147-A177-3AD203B41FA5}">
                      <a16:colId xmlns:a16="http://schemas.microsoft.com/office/drawing/2014/main" val="76363036"/>
                    </a:ext>
                  </a:extLst>
                </a:gridCol>
                <a:gridCol w="509029">
                  <a:extLst>
                    <a:ext uri="{9D8B030D-6E8A-4147-A177-3AD203B41FA5}">
                      <a16:colId xmlns:a16="http://schemas.microsoft.com/office/drawing/2014/main" val="3014712860"/>
                    </a:ext>
                  </a:extLst>
                </a:gridCol>
                <a:gridCol w="509029">
                  <a:extLst>
                    <a:ext uri="{9D8B030D-6E8A-4147-A177-3AD203B41FA5}">
                      <a16:colId xmlns:a16="http://schemas.microsoft.com/office/drawing/2014/main" val="777012513"/>
                    </a:ext>
                  </a:extLst>
                </a:gridCol>
                <a:gridCol w="509029">
                  <a:extLst>
                    <a:ext uri="{9D8B030D-6E8A-4147-A177-3AD203B41FA5}">
                      <a16:colId xmlns:a16="http://schemas.microsoft.com/office/drawing/2014/main" val="1155255510"/>
                    </a:ext>
                  </a:extLst>
                </a:gridCol>
                <a:gridCol w="509029">
                  <a:extLst>
                    <a:ext uri="{9D8B030D-6E8A-4147-A177-3AD203B41FA5}">
                      <a16:colId xmlns:a16="http://schemas.microsoft.com/office/drawing/2014/main" val="1903811585"/>
                    </a:ext>
                  </a:extLst>
                </a:gridCol>
                <a:gridCol w="509029">
                  <a:extLst>
                    <a:ext uri="{9D8B030D-6E8A-4147-A177-3AD203B41FA5}">
                      <a16:colId xmlns:a16="http://schemas.microsoft.com/office/drawing/2014/main" val="1288619788"/>
                    </a:ext>
                  </a:extLst>
                </a:gridCol>
                <a:gridCol w="509029">
                  <a:extLst>
                    <a:ext uri="{9D8B030D-6E8A-4147-A177-3AD203B41FA5}">
                      <a16:colId xmlns:a16="http://schemas.microsoft.com/office/drawing/2014/main" val="71612027"/>
                    </a:ext>
                  </a:extLst>
                </a:gridCol>
                <a:gridCol w="509029">
                  <a:extLst>
                    <a:ext uri="{9D8B030D-6E8A-4147-A177-3AD203B41FA5}">
                      <a16:colId xmlns:a16="http://schemas.microsoft.com/office/drawing/2014/main" val="2438875549"/>
                    </a:ext>
                  </a:extLst>
                </a:gridCol>
                <a:gridCol w="509029">
                  <a:extLst>
                    <a:ext uri="{9D8B030D-6E8A-4147-A177-3AD203B41FA5}">
                      <a16:colId xmlns:a16="http://schemas.microsoft.com/office/drawing/2014/main" val="1388885892"/>
                    </a:ext>
                  </a:extLst>
                </a:gridCol>
                <a:gridCol w="509029">
                  <a:extLst>
                    <a:ext uri="{9D8B030D-6E8A-4147-A177-3AD203B41FA5}">
                      <a16:colId xmlns:a16="http://schemas.microsoft.com/office/drawing/2014/main" val="3430694831"/>
                    </a:ext>
                  </a:extLst>
                </a:gridCol>
                <a:gridCol w="509029">
                  <a:extLst>
                    <a:ext uri="{9D8B030D-6E8A-4147-A177-3AD203B41FA5}">
                      <a16:colId xmlns:a16="http://schemas.microsoft.com/office/drawing/2014/main" val="948664243"/>
                    </a:ext>
                  </a:extLst>
                </a:gridCol>
                <a:gridCol w="509029">
                  <a:extLst>
                    <a:ext uri="{9D8B030D-6E8A-4147-A177-3AD203B41FA5}">
                      <a16:colId xmlns:a16="http://schemas.microsoft.com/office/drawing/2014/main" val="1517101642"/>
                    </a:ext>
                  </a:extLst>
                </a:gridCol>
                <a:gridCol w="509029">
                  <a:extLst>
                    <a:ext uri="{9D8B030D-6E8A-4147-A177-3AD203B41FA5}">
                      <a16:colId xmlns:a16="http://schemas.microsoft.com/office/drawing/2014/main" val="3846569890"/>
                    </a:ext>
                  </a:extLst>
                </a:gridCol>
                <a:gridCol w="509029">
                  <a:extLst>
                    <a:ext uri="{9D8B030D-6E8A-4147-A177-3AD203B41FA5}">
                      <a16:colId xmlns:a16="http://schemas.microsoft.com/office/drawing/2014/main" val="3618877971"/>
                    </a:ext>
                  </a:extLst>
                </a:gridCol>
                <a:gridCol w="509029">
                  <a:extLst>
                    <a:ext uri="{9D8B030D-6E8A-4147-A177-3AD203B41FA5}">
                      <a16:colId xmlns:a16="http://schemas.microsoft.com/office/drawing/2014/main" val="1614217815"/>
                    </a:ext>
                  </a:extLst>
                </a:gridCol>
                <a:gridCol w="509029">
                  <a:extLst>
                    <a:ext uri="{9D8B030D-6E8A-4147-A177-3AD203B41FA5}">
                      <a16:colId xmlns:a16="http://schemas.microsoft.com/office/drawing/2014/main" val="3955714554"/>
                    </a:ext>
                  </a:extLst>
                </a:gridCol>
                <a:gridCol w="509029">
                  <a:extLst>
                    <a:ext uri="{9D8B030D-6E8A-4147-A177-3AD203B41FA5}">
                      <a16:colId xmlns:a16="http://schemas.microsoft.com/office/drawing/2014/main" val="1635842979"/>
                    </a:ext>
                  </a:extLst>
                </a:gridCol>
                <a:gridCol w="509029">
                  <a:extLst>
                    <a:ext uri="{9D8B030D-6E8A-4147-A177-3AD203B41FA5}">
                      <a16:colId xmlns:a16="http://schemas.microsoft.com/office/drawing/2014/main" val="3535344238"/>
                    </a:ext>
                  </a:extLst>
                </a:gridCol>
                <a:gridCol w="509029">
                  <a:extLst>
                    <a:ext uri="{9D8B030D-6E8A-4147-A177-3AD203B41FA5}">
                      <a16:colId xmlns:a16="http://schemas.microsoft.com/office/drawing/2014/main" val="4071546860"/>
                    </a:ext>
                  </a:extLst>
                </a:gridCol>
                <a:gridCol w="509029">
                  <a:extLst>
                    <a:ext uri="{9D8B030D-6E8A-4147-A177-3AD203B41FA5}">
                      <a16:colId xmlns:a16="http://schemas.microsoft.com/office/drawing/2014/main" val="566008144"/>
                    </a:ext>
                  </a:extLst>
                </a:gridCol>
                <a:gridCol w="509029">
                  <a:extLst>
                    <a:ext uri="{9D8B030D-6E8A-4147-A177-3AD203B41FA5}">
                      <a16:colId xmlns:a16="http://schemas.microsoft.com/office/drawing/2014/main" val="472909892"/>
                    </a:ext>
                  </a:extLst>
                </a:gridCol>
                <a:gridCol w="509029">
                  <a:extLst>
                    <a:ext uri="{9D8B030D-6E8A-4147-A177-3AD203B41FA5}">
                      <a16:colId xmlns:a16="http://schemas.microsoft.com/office/drawing/2014/main" val="1129310476"/>
                    </a:ext>
                  </a:extLst>
                </a:gridCol>
                <a:gridCol w="509029">
                  <a:extLst>
                    <a:ext uri="{9D8B030D-6E8A-4147-A177-3AD203B41FA5}">
                      <a16:colId xmlns:a16="http://schemas.microsoft.com/office/drawing/2014/main" val="743198652"/>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15518139"/>
                  </a:ext>
                </a:extLst>
              </a:tr>
            </a:tbl>
          </a:graphicData>
        </a:graphic>
      </p:graphicFrame>
      <p:cxnSp>
        <p:nvCxnSpPr>
          <p:cNvPr id="17" name="Straight Arrow Connector 16">
            <a:extLst>
              <a:ext uri="{FF2B5EF4-FFF2-40B4-BE49-F238E27FC236}">
                <a16:creationId xmlns:a16="http://schemas.microsoft.com/office/drawing/2014/main" id="{A6116662-E2E9-0D60-C89B-48AD4D9AAEBC}"/>
              </a:ext>
            </a:extLst>
          </p:cNvPr>
          <p:cNvCxnSpPr/>
          <p:nvPr/>
        </p:nvCxnSpPr>
        <p:spPr>
          <a:xfrm flipH="1" flipV="1">
            <a:off x="481263" y="4415123"/>
            <a:ext cx="7136445" cy="3150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F876DED-D5C8-037A-5D45-3624DEC505B2}"/>
              </a:ext>
            </a:extLst>
          </p:cNvPr>
          <p:cNvCxnSpPr>
            <a:endCxn id="15" idx="2"/>
          </p:cNvCxnSpPr>
          <p:nvPr/>
        </p:nvCxnSpPr>
        <p:spPr>
          <a:xfrm flipH="1" flipV="1">
            <a:off x="6073839" y="5900607"/>
            <a:ext cx="1598871" cy="374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D7DF4B3-8454-0E8A-13BC-E2957A7B118D}"/>
              </a:ext>
            </a:extLst>
          </p:cNvPr>
          <p:cNvSpPr txBox="1"/>
          <p:nvPr/>
        </p:nvSpPr>
        <p:spPr>
          <a:xfrm>
            <a:off x="8511483" y="4359289"/>
            <a:ext cx="3066334" cy="646331"/>
          </a:xfrm>
          <a:prstGeom prst="rect">
            <a:avLst/>
          </a:prstGeom>
          <a:noFill/>
        </p:spPr>
        <p:txBody>
          <a:bodyPr wrap="square" rtlCol="0">
            <a:spAutoFit/>
          </a:bodyPr>
          <a:lstStyle/>
          <a:p>
            <a:r>
              <a:rPr lang="en-US" dirty="0"/>
              <a:t>Full convolution, improper array length afterwords.</a:t>
            </a:r>
          </a:p>
        </p:txBody>
      </p:sp>
      <p:sp>
        <p:nvSpPr>
          <p:cNvPr id="23" name="TextBox 22">
            <a:extLst>
              <a:ext uri="{FF2B5EF4-FFF2-40B4-BE49-F238E27FC236}">
                <a16:creationId xmlns:a16="http://schemas.microsoft.com/office/drawing/2014/main" id="{37D604CE-5984-E1EB-DBA4-9AD808A3F751}"/>
              </a:ext>
            </a:extLst>
          </p:cNvPr>
          <p:cNvSpPr txBox="1"/>
          <p:nvPr/>
        </p:nvSpPr>
        <p:spPr>
          <a:xfrm>
            <a:off x="8511483" y="6087828"/>
            <a:ext cx="3460511" cy="646331"/>
          </a:xfrm>
          <a:prstGeom prst="rect">
            <a:avLst/>
          </a:prstGeom>
          <a:noFill/>
        </p:spPr>
        <p:txBody>
          <a:bodyPr wrap="square" rtlCol="0">
            <a:spAutoFit/>
          </a:bodyPr>
          <a:lstStyle/>
          <a:p>
            <a:r>
              <a:rPr lang="en-US" dirty="0"/>
              <a:t>Same convolution, ideally proper array length but is troublesome. </a:t>
            </a:r>
          </a:p>
        </p:txBody>
      </p:sp>
      <p:graphicFrame>
        <p:nvGraphicFramePr>
          <p:cNvPr id="24" name="Table 23">
            <a:extLst>
              <a:ext uri="{FF2B5EF4-FFF2-40B4-BE49-F238E27FC236}">
                <a16:creationId xmlns:a16="http://schemas.microsoft.com/office/drawing/2014/main" id="{093B2C0E-E309-7195-A2EB-3C163FFE1F54}"/>
              </a:ext>
            </a:extLst>
          </p:cNvPr>
          <p:cNvGraphicFramePr>
            <a:graphicFrameLocks noGrp="1"/>
          </p:cNvGraphicFramePr>
          <p:nvPr>
            <p:extLst>
              <p:ext uri="{D42A27DB-BD31-4B8C-83A1-F6EECF244321}">
                <p14:modId xmlns:p14="http://schemas.microsoft.com/office/powerpoint/2010/main" val="2362620435"/>
              </p:ext>
            </p:extLst>
          </p:nvPr>
        </p:nvGraphicFramePr>
        <p:xfrm>
          <a:off x="220006" y="4793167"/>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59205877"/>
                    </a:ext>
                  </a:extLst>
                </a:gridCol>
                <a:gridCol w="1016000">
                  <a:extLst>
                    <a:ext uri="{9D8B030D-6E8A-4147-A177-3AD203B41FA5}">
                      <a16:colId xmlns:a16="http://schemas.microsoft.com/office/drawing/2014/main" val="105112546"/>
                    </a:ext>
                  </a:extLst>
                </a:gridCol>
                <a:gridCol w="1016000">
                  <a:extLst>
                    <a:ext uri="{9D8B030D-6E8A-4147-A177-3AD203B41FA5}">
                      <a16:colId xmlns:a16="http://schemas.microsoft.com/office/drawing/2014/main" val="688381120"/>
                    </a:ext>
                  </a:extLst>
                </a:gridCol>
                <a:gridCol w="1016000">
                  <a:extLst>
                    <a:ext uri="{9D8B030D-6E8A-4147-A177-3AD203B41FA5}">
                      <a16:colId xmlns:a16="http://schemas.microsoft.com/office/drawing/2014/main" val="1012651225"/>
                    </a:ext>
                  </a:extLst>
                </a:gridCol>
                <a:gridCol w="1016000">
                  <a:extLst>
                    <a:ext uri="{9D8B030D-6E8A-4147-A177-3AD203B41FA5}">
                      <a16:colId xmlns:a16="http://schemas.microsoft.com/office/drawing/2014/main" val="2292007303"/>
                    </a:ext>
                  </a:extLst>
                </a:gridCol>
                <a:gridCol w="1016000">
                  <a:extLst>
                    <a:ext uri="{9D8B030D-6E8A-4147-A177-3AD203B41FA5}">
                      <a16:colId xmlns:a16="http://schemas.microsoft.com/office/drawing/2014/main" val="1302734435"/>
                    </a:ext>
                  </a:extLst>
                </a:gridCol>
                <a:gridCol w="1016000">
                  <a:extLst>
                    <a:ext uri="{9D8B030D-6E8A-4147-A177-3AD203B41FA5}">
                      <a16:colId xmlns:a16="http://schemas.microsoft.com/office/drawing/2014/main" val="3555477054"/>
                    </a:ext>
                  </a:extLst>
                </a:gridCol>
                <a:gridCol w="1016000">
                  <a:extLst>
                    <a:ext uri="{9D8B030D-6E8A-4147-A177-3AD203B41FA5}">
                      <a16:colId xmlns:a16="http://schemas.microsoft.com/office/drawing/2014/main" val="1682329210"/>
                    </a:ext>
                  </a:extLst>
                </a:gridCol>
              </a:tblGrid>
              <a:tr h="370840">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tc>
                  <a:txBody>
                    <a:bodyPr/>
                    <a:lstStyle/>
                    <a:p>
                      <a:r>
                        <a:rPr lang="en-US" dirty="0"/>
                        <a:t>4</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008605965"/>
                  </a:ext>
                </a:extLst>
              </a:tr>
            </a:tbl>
          </a:graphicData>
        </a:graphic>
      </p:graphicFrame>
      <p:graphicFrame>
        <p:nvGraphicFramePr>
          <p:cNvPr id="25" name="Table 24">
            <a:extLst>
              <a:ext uri="{FF2B5EF4-FFF2-40B4-BE49-F238E27FC236}">
                <a16:creationId xmlns:a16="http://schemas.microsoft.com/office/drawing/2014/main" id="{A5829CBB-668B-7B78-2B69-4BAFCC46DD87}"/>
              </a:ext>
            </a:extLst>
          </p:cNvPr>
          <p:cNvGraphicFramePr>
            <a:graphicFrameLocks noGrp="1"/>
          </p:cNvGraphicFramePr>
          <p:nvPr>
            <p:extLst>
              <p:ext uri="{D42A27DB-BD31-4B8C-83A1-F6EECF244321}">
                <p14:modId xmlns:p14="http://schemas.microsoft.com/office/powerpoint/2010/main" val="718503403"/>
              </p:ext>
            </p:extLst>
          </p:nvPr>
        </p:nvGraphicFramePr>
        <p:xfrm>
          <a:off x="220006" y="6275049"/>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959205877"/>
                    </a:ext>
                  </a:extLst>
                </a:gridCol>
                <a:gridCol w="1016000">
                  <a:extLst>
                    <a:ext uri="{9D8B030D-6E8A-4147-A177-3AD203B41FA5}">
                      <a16:colId xmlns:a16="http://schemas.microsoft.com/office/drawing/2014/main" val="105112546"/>
                    </a:ext>
                  </a:extLst>
                </a:gridCol>
                <a:gridCol w="1016000">
                  <a:extLst>
                    <a:ext uri="{9D8B030D-6E8A-4147-A177-3AD203B41FA5}">
                      <a16:colId xmlns:a16="http://schemas.microsoft.com/office/drawing/2014/main" val="688381120"/>
                    </a:ext>
                  </a:extLst>
                </a:gridCol>
                <a:gridCol w="1016000">
                  <a:extLst>
                    <a:ext uri="{9D8B030D-6E8A-4147-A177-3AD203B41FA5}">
                      <a16:colId xmlns:a16="http://schemas.microsoft.com/office/drawing/2014/main" val="1012651225"/>
                    </a:ext>
                  </a:extLst>
                </a:gridCol>
                <a:gridCol w="1016000">
                  <a:extLst>
                    <a:ext uri="{9D8B030D-6E8A-4147-A177-3AD203B41FA5}">
                      <a16:colId xmlns:a16="http://schemas.microsoft.com/office/drawing/2014/main" val="2292007303"/>
                    </a:ext>
                  </a:extLst>
                </a:gridCol>
                <a:gridCol w="1016000">
                  <a:extLst>
                    <a:ext uri="{9D8B030D-6E8A-4147-A177-3AD203B41FA5}">
                      <a16:colId xmlns:a16="http://schemas.microsoft.com/office/drawing/2014/main" val="1302734435"/>
                    </a:ext>
                  </a:extLst>
                </a:gridCol>
                <a:gridCol w="1016000">
                  <a:extLst>
                    <a:ext uri="{9D8B030D-6E8A-4147-A177-3AD203B41FA5}">
                      <a16:colId xmlns:a16="http://schemas.microsoft.com/office/drawing/2014/main" val="3555477054"/>
                    </a:ext>
                  </a:extLst>
                </a:gridCol>
                <a:gridCol w="1016000">
                  <a:extLst>
                    <a:ext uri="{9D8B030D-6E8A-4147-A177-3AD203B41FA5}">
                      <a16:colId xmlns:a16="http://schemas.microsoft.com/office/drawing/2014/main" val="1682329210"/>
                    </a:ext>
                  </a:extLst>
                </a:gridCol>
              </a:tblGrid>
              <a:tr h="370840">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4</a:t>
                      </a:r>
                    </a:p>
                  </a:txBody>
                  <a:tcPr/>
                </a:tc>
                <a:tc>
                  <a:txBody>
                    <a:bodyPr/>
                    <a:lstStyle/>
                    <a:p>
                      <a:r>
                        <a:rPr lang="en-US" dirty="0"/>
                        <a:t>4</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008605965"/>
                  </a:ext>
                </a:extLst>
              </a:tr>
            </a:tbl>
          </a:graphicData>
        </a:graphic>
      </p:graphicFrame>
    </p:spTree>
    <p:extLst>
      <p:ext uri="{BB962C8B-B14F-4D97-AF65-F5344CB8AC3E}">
        <p14:creationId xmlns:p14="http://schemas.microsoft.com/office/powerpoint/2010/main" val="54984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FB6828-579A-D6E8-B44E-46BC3AD912DD}"/>
              </a:ext>
            </a:extLst>
          </p:cNvPr>
          <p:cNvPicPr>
            <a:picLocks noChangeAspect="1"/>
          </p:cNvPicPr>
          <p:nvPr/>
        </p:nvPicPr>
        <p:blipFill>
          <a:blip r:embed="rId2"/>
          <a:stretch>
            <a:fillRect/>
          </a:stretch>
        </p:blipFill>
        <p:spPr>
          <a:xfrm>
            <a:off x="0" y="807293"/>
            <a:ext cx="6591300" cy="3276600"/>
          </a:xfrm>
          <a:prstGeom prst="rect">
            <a:avLst/>
          </a:prstGeom>
        </p:spPr>
      </p:pic>
      <p:sp>
        <p:nvSpPr>
          <p:cNvPr id="6" name="TextBox 5">
            <a:extLst>
              <a:ext uri="{FF2B5EF4-FFF2-40B4-BE49-F238E27FC236}">
                <a16:creationId xmlns:a16="http://schemas.microsoft.com/office/drawing/2014/main" id="{05CAE10D-546A-9B2F-BC97-345EE42ECB28}"/>
              </a:ext>
            </a:extLst>
          </p:cNvPr>
          <p:cNvSpPr txBox="1"/>
          <p:nvPr/>
        </p:nvSpPr>
        <p:spPr>
          <a:xfrm>
            <a:off x="84667" y="194733"/>
            <a:ext cx="7112000" cy="369332"/>
          </a:xfrm>
          <a:prstGeom prst="rect">
            <a:avLst/>
          </a:prstGeom>
          <a:noFill/>
        </p:spPr>
        <p:txBody>
          <a:bodyPr wrap="square" rtlCol="0">
            <a:spAutoFit/>
          </a:bodyPr>
          <a:lstStyle/>
          <a:p>
            <a:r>
              <a:rPr lang="en-US" dirty="0"/>
              <a:t>This is where we see the F(t)*G(u-t) with a summation of the products</a:t>
            </a:r>
          </a:p>
        </p:txBody>
      </p:sp>
      <p:cxnSp>
        <p:nvCxnSpPr>
          <p:cNvPr id="10" name="Straight Arrow Connector 9">
            <a:extLst>
              <a:ext uri="{FF2B5EF4-FFF2-40B4-BE49-F238E27FC236}">
                <a16:creationId xmlns:a16="http://schemas.microsoft.com/office/drawing/2014/main" id="{27DDB216-B2ED-B051-0CA8-F267AD7A073C}"/>
              </a:ext>
            </a:extLst>
          </p:cNvPr>
          <p:cNvCxnSpPr>
            <a:cxnSpLocks/>
          </p:cNvCxnSpPr>
          <p:nvPr/>
        </p:nvCxnSpPr>
        <p:spPr>
          <a:xfrm flipH="1">
            <a:off x="2103808" y="1835675"/>
            <a:ext cx="5369521" cy="281883"/>
          </a:xfrm>
          <a:prstGeom prst="straightConnector1">
            <a:avLst/>
          </a:prstGeom>
          <a:ln>
            <a:solidFill>
              <a:schemeClr val="accent3">
                <a:lumMod val="60000"/>
                <a:lumOff val="40000"/>
              </a:schemeClr>
            </a:solidFill>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F27E10DB-5739-F83B-BD09-4C2002C7E2F1}"/>
              </a:ext>
            </a:extLst>
          </p:cNvPr>
          <p:cNvCxnSpPr>
            <a:cxnSpLocks/>
          </p:cNvCxnSpPr>
          <p:nvPr/>
        </p:nvCxnSpPr>
        <p:spPr>
          <a:xfrm flipH="1">
            <a:off x="5555152" y="1835675"/>
            <a:ext cx="1918177" cy="804397"/>
          </a:xfrm>
          <a:prstGeom prst="straightConnector1">
            <a:avLst/>
          </a:prstGeom>
          <a:ln>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1BF3659-5626-7BAE-29BD-55BBB8EB800C}"/>
              </a:ext>
            </a:extLst>
          </p:cNvPr>
          <p:cNvSpPr txBox="1"/>
          <p:nvPr/>
        </p:nvSpPr>
        <p:spPr>
          <a:xfrm>
            <a:off x="7562708" y="461492"/>
            <a:ext cx="2805077" cy="3139321"/>
          </a:xfrm>
          <a:prstGeom prst="rect">
            <a:avLst/>
          </a:prstGeom>
          <a:noFill/>
        </p:spPr>
        <p:txBody>
          <a:bodyPr wrap="square" rtlCol="0">
            <a:spAutoFit/>
          </a:bodyPr>
          <a:lstStyle/>
          <a:p>
            <a:r>
              <a:rPr lang="en-US" dirty="0"/>
              <a:t>For the first if statement, it attempts to prevent the code from using negative indexes as it would derive incorrect values due to wrapping. </a:t>
            </a:r>
          </a:p>
          <a:p>
            <a:endParaRPr lang="en-US" dirty="0"/>
          </a:p>
          <a:p>
            <a:r>
              <a:rPr lang="en-US" dirty="0"/>
              <a:t>Both if statements are an attempt to optimize the code and don’t play a roll in the convolution.</a:t>
            </a:r>
          </a:p>
        </p:txBody>
      </p:sp>
      <p:cxnSp>
        <p:nvCxnSpPr>
          <p:cNvPr id="17" name="Straight Arrow Connector 16">
            <a:extLst>
              <a:ext uri="{FF2B5EF4-FFF2-40B4-BE49-F238E27FC236}">
                <a16:creationId xmlns:a16="http://schemas.microsoft.com/office/drawing/2014/main" id="{EC340F36-5548-2F28-8695-C4F17D52BEE9}"/>
              </a:ext>
            </a:extLst>
          </p:cNvPr>
          <p:cNvCxnSpPr/>
          <p:nvPr/>
        </p:nvCxnSpPr>
        <p:spPr>
          <a:xfrm flipH="1">
            <a:off x="2743200" y="3368842"/>
            <a:ext cx="1216908" cy="1258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FECFA6D-BDA9-ADAE-74D8-F8B389117D06}"/>
              </a:ext>
            </a:extLst>
          </p:cNvPr>
          <p:cNvSpPr txBox="1"/>
          <p:nvPr/>
        </p:nvSpPr>
        <p:spPr>
          <a:xfrm>
            <a:off x="261257" y="4867633"/>
            <a:ext cx="5658280" cy="923330"/>
          </a:xfrm>
          <a:prstGeom prst="rect">
            <a:avLst/>
          </a:prstGeom>
          <a:noFill/>
        </p:spPr>
        <p:txBody>
          <a:bodyPr wrap="square" rtlCol="0">
            <a:spAutoFit/>
          </a:bodyPr>
          <a:lstStyle/>
          <a:p>
            <a:r>
              <a:rPr lang="en-US" dirty="0"/>
              <a:t>Final if statement to find the product of the of the values. Oddly enough the theory data starts from its last value and progress back through the index, </a:t>
            </a:r>
            <a:r>
              <a:rPr lang="en-US" dirty="0" err="1"/>
              <a:t>ie</a:t>
            </a:r>
            <a:r>
              <a:rPr lang="en-US" dirty="0"/>
              <a:t> -1,-2,-3.</a:t>
            </a:r>
          </a:p>
        </p:txBody>
      </p:sp>
    </p:spTree>
    <p:extLst>
      <p:ext uri="{BB962C8B-B14F-4D97-AF65-F5344CB8AC3E}">
        <p14:creationId xmlns:p14="http://schemas.microsoft.com/office/powerpoint/2010/main" val="1112965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FB2120-827C-39A5-9054-25E93411CC20}"/>
              </a:ext>
            </a:extLst>
          </p:cNvPr>
          <p:cNvPicPr>
            <a:picLocks noChangeAspect="1"/>
          </p:cNvPicPr>
          <p:nvPr/>
        </p:nvPicPr>
        <p:blipFill>
          <a:blip r:embed="rId2"/>
          <a:stretch>
            <a:fillRect/>
          </a:stretch>
        </p:blipFill>
        <p:spPr>
          <a:xfrm>
            <a:off x="0" y="0"/>
            <a:ext cx="8610600" cy="4381500"/>
          </a:xfrm>
          <a:prstGeom prst="rect">
            <a:avLst/>
          </a:prstGeom>
        </p:spPr>
      </p:pic>
      <p:sp>
        <p:nvSpPr>
          <p:cNvPr id="4" name="TextBox 3">
            <a:extLst>
              <a:ext uri="{FF2B5EF4-FFF2-40B4-BE49-F238E27FC236}">
                <a16:creationId xmlns:a16="http://schemas.microsoft.com/office/drawing/2014/main" id="{9536124D-5BC5-4F1C-1907-6676A86C5137}"/>
              </a:ext>
            </a:extLst>
          </p:cNvPr>
          <p:cNvSpPr txBox="1"/>
          <p:nvPr/>
        </p:nvSpPr>
        <p:spPr>
          <a:xfrm>
            <a:off x="287867" y="4665133"/>
            <a:ext cx="5740400" cy="1200329"/>
          </a:xfrm>
          <a:prstGeom prst="rect">
            <a:avLst/>
          </a:prstGeom>
          <a:noFill/>
        </p:spPr>
        <p:txBody>
          <a:bodyPr wrap="square" rtlCol="0">
            <a:spAutoFit/>
          </a:bodyPr>
          <a:lstStyle/>
          <a:p>
            <a:r>
              <a:rPr lang="en-US" dirty="0"/>
              <a:t>This part of the function is simply to clean the edges of the padded array that will result in zero values on the edges. Which if any values that zero at the end values can be ignored due to multiplication in the previous slide.</a:t>
            </a:r>
          </a:p>
        </p:txBody>
      </p:sp>
      <p:graphicFrame>
        <p:nvGraphicFramePr>
          <p:cNvPr id="5" name="Table 4">
            <a:extLst>
              <a:ext uri="{FF2B5EF4-FFF2-40B4-BE49-F238E27FC236}">
                <a16:creationId xmlns:a16="http://schemas.microsoft.com/office/drawing/2014/main" id="{3B70B632-463F-B799-8B3E-AE974318969B}"/>
              </a:ext>
            </a:extLst>
          </p:cNvPr>
          <p:cNvGraphicFramePr>
            <a:graphicFrameLocks noGrp="1"/>
          </p:cNvGraphicFramePr>
          <p:nvPr>
            <p:extLst>
              <p:ext uri="{D42A27DB-BD31-4B8C-83A1-F6EECF244321}">
                <p14:modId xmlns:p14="http://schemas.microsoft.com/office/powerpoint/2010/main" val="1444539563"/>
              </p:ext>
            </p:extLst>
          </p:nvPr>
        </p:nvGraphicFramePr>
        <p:xfrm>
          <a:off x="6028267" y="4665133"/>
          <a:ext cx="5966752" cy="370840"/>
        </p:xfrm>
        <a:graphic>
          <a:graphicData uri="http://schemas.openxmlformats.org/drawingml/2006/table">
            <a:tbl>
              <a:tblPr firstRow="1" bandRow="1">
                <a:tableStyleId>{5C22544A-7EE6-4342-B048-85BDC9FD1C3A}</a:tableStyleId>
              </a:tblPr>
              <a:tblGrid>
                <a:gridCol w="259424">
                  <a:extLst>
                    <a:ext uri="{9D8B030D-6E8A-4147-A177-3AD203B41FA5}">
                      <a16:colId xmlns:a16="http://schemas.microsoft.com/office/drawing/2014/main" val="76363036"/>
                    </a:ext>
                  </a:extLst>
                </a:gridCol>
                <a:gridCol w="259424">
                  <a:extLst>
                    <a:ext uri="{9D8B030D-6E8A-4147-A177-3AD203B41FA5}">
                      <a16:colId xmlns:a16="http://schemas.microsoft.com/office/drawing/2014/main" val="3014712860"/>
                    </a:ext>
                  </a:extLst>
                </a:gridCol>
                <a:gridCol w="259424">
                  <a:extLst>
                    <a:ext uri="{9D8B030D-6E8A-4147-A177-3AD203B41FA5}">
                      <a16:colId xmlns:a16="http://schemas.microsoft.com/office/drawing/2014/main" val="777012513"/>
                    </a:ext>
                  </a:extLst>
                </a:gridCol>
                <a:gridCol w="259424">
                  <a:extLst>
                    <a:ext uri="{9D8B030D-6E8A-4147-A177-3AD203B41FA5}">
                      <a16:colId xmlns:a16="http://schemas.microsoft.com/office/drawing/2014/main" val="1155255510"/>
                    </a:ext>
                  </a:extLst>
                </a:gridCol>
                <a:gridCol w="259424">
                  <a:extLst>
                    <a:ext uri="{9D8B030D-6E8A-4147-A177-3AD203B41FA5}">
                      <a16:colId xmlns:a16="http://schemas.microsoft.com/office/drawing/2014/main" val="1903811585"/>
                    </a:ext>
                  </a:extLst>
                </a:gridCol>
                <a:gridCol w="259424">
                  <a:extLst>
                    <a:ext uri="{9D8B030D-6E8A-4147-A177-3AD203B41FA5}">
                      <a16:colId xmlns:a16="http://schemas.microsoft.com/office/drawing/2014/main" val="1288619788"/>
                    </a:ext>
                  </a:extLst>
                </a:gridCol>
                <a:gridCol w="259424">
                  <a:extLst>
                    <a:ext uri="{9D8B030D-6E8A-4147-A177-3AD203B41FA5}">
                      <a16:colId xmlns:a16="http://schemas.microsoft.com/office/drawing/2014/main" val="71612027"/>
                    </a:ext>
                  </a:extLst>
                </a:gridCol>
                <a:gridCol w="259424">
                  <a:extLst>
                    <a:ext uri="{9D8B030D-6E8A-4147-A177-3AD203B41FA5}">
                      <a16:colId xmlns:a16="http://schemas.microsoft.com/office/drawing/2014/main" val="2438875549"/>
                    </a:ext>
                  </a:extLst>
                </a:gridCol>
                <a:gridCol w="259424">
                  <a:extLst>
                    <a:ext uri="{9D8B030D-6E8A-4147-A177-3AD203B41FA5}">
                      <a16:colId xmlns:a16="http://schemas.microsoft.com/office/drawing/2014/main" val="1388885892"/>
                    </a:ext>
                  </a:extLst>
                </a:gridCol>
                <a:gridCol w="259424">
                  <a:extLst>
                    <a:ext uri="{9D8B030D-6E8A-4147-A177-3AD203B41FA5}">
                      <a16:colId xmlns:a16="http://schemas.microsoft.com/office/drawing/2014/main" val="3430694831"/>
                    </a:ext>
                  </a:extLst>
                </a:gridCol>
                <a:gridCol w="259424">
                  <a:extLst>
                    <a:ext uri="{9D8B030D-6E8A-4147-A177-3AD203B41FA5}">
                      <a16:colId xmlns:a16="http://schemas.microsoft.com/office/drawing/2014/main" val="948664243"/>
                    </a:ext>
                  </a:extLst>
                </a:gridCol>
                <a:gridCol w="259424">
                  <a:extLst>
                    <a:ext uri="{9D8B030D-6E8A-4147-A177-3AD203B41FA5}">
                      <a16:colId xmlns:a16="http://schemas.microsoft.com/office/drawing/2014/main" val="1517101642"/>
                    </a:ext>
                  </a:extLst>
                </a:gridCol>
                <a:gridCol w="259424">
                  <a:extLst>
                    <a:ext uri="{9D8B030D-6E8A-4147-A177-3AD203B41FA5}">
                      <a16:colId xmlns:a16="http://schemas.microsoft.com/office/drawing/2014/main" val="3846569890"/>
                    </a:ext>
                  </a:extLst>
                </a:gridCol>
                <a:gridCol w="259424">
                  <a:extLst>
                    <a:ext uri="{9D8B030D-6E8A-4147-A177-3AD203B41FA5}">
                      <a16:colId xmlns:a16="http://schemas.microsoft.com/office/drawing/2014/main" val="3618877971"/>
                    </a:ext>
                  </a:extLst>
                </a:gridCol>
                <a:gridCol w="259424">
                  <a:extLst>
                    <a:ext uri="{9D8B030D-6E8A-4147-A177-3AD203B41FA5}">
                      <a16:colId xmlns:a16="http://schemas.microsoft.com/office/drawing/2014/main" val="1614217815"/>
                    </a:ext>
                  </a:extLst>
                </a:gridCol>
                <a:gridCol w="259424">
                  <a:extLst>
                    <a:ext uri="{9D8B030D-6E8A-4147-A177-3AD203B41FA5}">
                      <a16:colId xmlns:a16="http://schemas.microsoft.com/office/drawing/2014/main" val="3955714554"/>
                    </a:ext>
                  </a:extLst>
                </a:gridCol>
                <a:gridCol w="259424">
                  <a:extLst>
                    <a:ext uri="{9D8B030D-6E8A-4147-A177-3AD203B41FA5}">
                      <a16:colId xmlns:a16="http://schemas.microsoft.com/office/drawing/2014/main" val="1635842979"/>
                    </a:ext>
                  </a:extLst>
                </a:gridCol>
                <a:gridCol w="259424">
                  <a:extLst>
                    <a:ext uri="{9D8B030D-6E8A-4147-A177-3AD203B41FA5}">
                      <a16:colId xmlns:a16="http://schemas.microsoft.com/office/drawing/2014/main" val="3535344238"/>
                    </a:ext>
                  </a:extLst>
                </a:gridCol>
                <a:gridCol w="259424">
                  <a:extLst>
                    <a:ext uri="{9D8B030D-6E8A-4147-A177-3AD203B41FA5}">
                      <a16:colId xmlns:a16="http://schemas.microsoft.com/office/drawing/2014/main" val="4071546860"/>
                    </a:ext>
                  </a:extLst>
                </a:gridCol>
                <a:gridCol w="259424">
                  <a:extLst>
                    <a:ext uri="{9D8B030D-6E8A-4147-A177-3AD203B41FA5}">
                      <a16:colId xmlns:a16="http://schemas.microsoft.com/office/drawing/2014/main" val="566008144"/>
                    </a:ext>
                  </a:extLst>
                </a:gridCol>
                <a:gridCol w="259424">
                  <a:extLst>
                    <a:ext uri="{9D8B030D-6E8A-4147-A177-3AD203B41FA5}">
                      <a16:colId xmlns:a16="http://schemas.microsoft.com/office/drawing/2014/main" val="472909892"/>
                    </a:ext>
                  </a:extLst>
                </a:gridCol>
                <a:gridCol w="259424">
                  <a:extLst>
                    <a:ext uri="{9D8B030D-6E8A-4147-A177-3AD203B41FA5}">
                      <a16:colId xmlns:a16="http://schemas.microsoft.com/office/drawing/2014/main" val="1129310476"/>
                    </a:ext>
                  </a:extLst>
                </a:gridCol>
                <a:gridCol w="259424">
                  <a:extLst>
                    <a:ext uri="{9D8B030D-6E8A-4147-A177-3AD203B41FA5}">
                      <a16:colId xmlns:a16="http://schemas.microsoft.com/office/drawing/2014/main" val="743198652"/>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115518139"/>
                  </a:ext>
                </a:extLst>
              </a:tr>
            </a:tbl>
          </a:graphicData>
        </a:graphic>
      </p:graphicFrame>
      <p:graphicFrame>
        <p:nvGraphicFramePr>
          <p:cNvPr id="9" name="Table 8">
            <a:extLst>
              <a:ext uri="{FF2B5EF4-FFF2-40B4-BE49-F238E27FC236}">
                <a16:creationId xmlns:a16="http://schemas.microsoft.com/office/drawing/2014/main" id="{2A5A8DDE-832C-EA4A-D1FA-77C2FE52894E}"/>
              </a:ext>
            </a:extLst>
          </p:cNvPr>
          <p:cNvGraphicFramePr>
            <a:graphicFrameLocks noGrp="1"/>
          </p:cNvGraphicFramePr>
          <p:nvPr>
            <p:extLst>
              <p:ext uri="{D42A27DB-BD31-4B8C-83A1-F6EECF244321}">
                <p14:modId xmlns:p14="http://schemas.microsoft.com/office/powerpoint/2010/main" val="1190408259"/>
              </p:ext>
            </p:extLst>
          </p:nvPr>
        </p:nvGraphicFramePr>
        <p:xfrm>
          <a:off x="8095341" y="5319606"/>
          <a:ext cx="2238064" cy="370840"/>
        </p:xfrm>
        <a:graphic>
          <a:graphicData uri="http://schemas.openxmlformats.org/drawingml/2006/table">
            <a:tbl>
              <a:tblPr firstRow="1" bandRow="1">
                <a:tableStyleId>{5C22544A-7EE6-4342-B048-85BDC9FD1C3A}</a:tableStyleId>
              </a:tblPr>
              <a:tblGrid>
                <a:gridCol w="279758">
                  <a:extLst>
                    <a:ext uri="{9D8B030D-6E8A-4147-A177-3AD203B41FA5}">
                      <a16:colId xmlns:a16="http://schemas.microsoft.com/office/drawing/2014/main" val="1388885892"/>
                    </a:ext>
                  </a:extLst>
                </a:gridCol>
                <a:gridCol w="279758">
                  <a:extLst>
                    <a:ext uri="{9D8B030D-6E8A-4147-A177-3AD203B41FA5}">
                      <a16:colId xmlns:a16="http://schemas.microsoft.com/office/drawing/2014/main" val="3430694831"/>
                    </a:ext>
                  </a:extLst>
                </a:gridCol>
                <a:gridCol w="279758">
                  <a:extLst>
                    <a:ext uri="{9D8B030D-6E8A-4147-A177-3AD203B41FA5}">
                      <a16:colId xmlns:a16="http://schemas.microsoft.com/office/drawing/2014/main" val="948664243"/>
                    </a:ext>
                  </a:extLst>
                </a:gridCol>
                <a:gridCol w="279758">
                  <a:extLst>
                    <a:ext uri="{9D8B030D-6E8A-4147-A177-3AD203B41FA5}">
                      <a16:colId xmlns:a16="http://schemas.microsoft.com/office/drawing/2014/main" val="1517101642"/>
                    </a:ext>
                  </a:extLst>
                </a:gridCol>
                <a:gridCol w="279758">
                  <a:extLst>
                    <a:ext uri="{9D8B030D-6E8A-4147-A177-3AD203B41FA5}">
                      <a16:colId xmlns:a16="http://schemas.microsoft.com/office/drawing/2014/main" val="3846569890"/>
                    </a:ext>
                  </a:extLst>
                </a:gridCol>
                <a:gridCol w="279758">
                  <a:extLst>
                    <a:ext uri="{9D8B030D-6E8A-4147-A177-3AD203B41FA5}">
                      <a16:colId xmlns:a16="http://schemas.microsoft.com/office/drawing/2014/main" val="3618877971"/>
                    </a:ext>
                  </a:extLst>
                </a:gridCol>
                <a:gridCol w="279758">
                  <a:extLst>
                    <a:ext uri="{9D8B030D-6E8A-4147-A177-3AD203B41FA5}">
                      <a16:colId xmlns:a16="http://schemas.microsoft.com/office/drawing/2014/main" val="1614217815"/>
                    </a:ext>
                  </a:extLst>
                </a:gridCol>
                <a:gridCol w="279758">
                  <a:extLst>
                    <a:ext uri="{9D8B030D-6E8A-4147-A177-3AD203B41FA5}">
                      <a16:colId xmlns:a16="http://schemas.microsoft.com/office/drawing/2014/main" val="3955714554"/>
                    </a:ext>
                  </a:extLst>
                </a:gridCol>
              </a:tblGrid>
              <a:tr h="370840">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extLst>
                  <a:ext uri="{0D108BD9-81ED-4DB2-BD59-A6C34878D82A}">
                    <a16:rowId xmlns:a16="http://schemas.microsoft.com/office/drawing/2014/main" val="1115518139"/>
                  </a:ext>
                </a:extLst>
              </a:tr>
            </a:tbl>
          </a:graphicData>
        </a:graphic>
      </p:graphicFrame>
      <p:sp>
        <p:nvSpPr>
          <p:cNvPr id="10" name="TextBox 9">
            <a:extLst>
              <a:ext uri="{FF2B5EF4-FFF2-40B4-BE49-F238E27FC236}">
                <a16:creationId xmlns:a16="http://schemas.microsoft.com/office/drawing/2014/main" id="{9956D16A-4A88-3D1C-DA9C-1619E329DE63}"/>
              </a:ext>
            </a:extLst>
          </p:cNvPr>
          <p:cNvSpPr txBox="1"/>
          <p:nvPr/>
        </p:nvSpPr>
        <p:spPr>
          <a:xfrm>
            <a:off x="7437224" y="5865462"/>
            <a:ext cx="3148837" cy="646331"/>
          </a:xfrm>
          <a:prstGeom prst="rect">
            <a:avLst/>
          </a:prstGeom>
          <a:noFill/>
        </p:spPr>
        <p:txBody>
          <a:bodyPr wrap="square" rtlCol="0">
            <a:spAutoFit/>
          </a:bodyPr>
          <a:lstStyle/>
          <a:p>
            <a:r>
              <a:rPr lang="en-US" dirty="0"/>
              <a:t>This is what the process above is visually </a:t>
            </a:r>
          </a:p>
        </p:txBody>
      </p:sp>
    </p:spTree>
    <p:extLst>
      <p:ext uri="{BB962C8B-B14F-4D97-AF65-F5344CB8AC3E}">
        <p14:creationId xmlns:p14="http://schemas.microsoft.com/office/powerpoint/2010/main" val="1365246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806</TotalTime>
  <Words>477</Words>
  <Application>Microsoft Office PowerPoint</Application>
  <PresentationFormat>Widescreen</PresentationFormat>
  <Paragraphs>161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Arquette, Ryan</dc:creator>
  <cp:lastModifiedBy>Arquette, Ryan</cp:lastModifiedBy>
  <cp:revision>2</cp:revision>
  <dcterms:created xsi:type="dcterms:W3CDTF">2024-07-26T05:01:04Z</dcterms:created>
  <dcterms:modified xsi:type="dcterms:W3CDTF">2024-07-26T18:27:04Z</dcterms:modified>
</cp:coreProperties>
</file>