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2819"/>
    <a:srgbClr val="F0CD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524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88D2-6514-432C-B66A-42068B7F3E9B}" type="datetimeFigureOut">
              <a:rPr lang="hu-HU" smtClean="0"/>
              <a:t>2022. 03. 10.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C29D-ECB9-4089-99F2-14147AA093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049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88D2-6514-432C-B66A-42068B7F3E9B}" type="datetimeFigureOut">
              <a:rPr lang="hu-HU" smtClean="0"/>
              <a:t>2022. 03. 10.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C29D-ECB9-4089-99F2-14147AA093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6659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88D2-6514-432C-B66A-42068B7F3E9B}" type="datetimeFigureOut">
              <a:rPr lang="hu-HU" smtClean="0"/>
              <a:t>2022. 03. 10.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C29D-ECB9-4089-99F2-14147AA093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704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88D2-6514-432C-B66A-42068B7F3E9B}" type="datetimeFigureOut">
              <a:rPr lang="hu-HU" smtClean="0"/>
              <a:t>2022. 03. 10.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C29D-ECB9-4089-99F2-14147AA093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558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88D2-6514-432C-B66A-42068B7F3E9B}" type="datetimeFigureOut">
              <a:rPr lang="hu-HU" smtClean="0"/>
              <a:t>2022. 03. 10.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C29D-ECB9-4089-99F2-14147AA093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150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88D2-6514-432C-B66A-42068B7F3E9B}" type="datetimeFigureOut">
              <a:rPr lang="hu-HU" smtClean="0"/>
              <a:t>2022. 03. 10.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C29D-ECB9-4089-99F2-14147AA093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389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88D2-6514-432C-B66A-42068B7F3E9B}" type="datetimeFigureOut">
              <a:rPr lang="hu-HU" smtClean="0"/>
              <a:t>2022. 03. 10.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C29D-ECB9-4089-99F2-14147AA093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18817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88D2-6514-432C-B66A-42068B7F3E9B}" type="datetimeFigureOut">
              <a:rPr lang="hu-HU" smtClean="0"/>
              <a:t>2022. 03. 10.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C29D-ECB9-4089-99F2-14147AA093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4300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88D2-6514-432C-B66A-42068B7F3E9B}" type="datetimeFigureOut">
              <a:rPr lang="hu-HU" smtClean="0"/>
              <a:t>2022. 03. 10.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C29D-ECB9-4089-99F2-14147AA093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27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88D2-6514-432C-B66A-42068B7F3E9B}" type="datetimeFigureOut">
              <a:rPr lang="hu-HU" smtClean="0"/>
              <a:t>2022. 03. 10.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C29D-ECB9-4089-99F2-14147AA093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5357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88D2-6514-432C-B66A-42068B7F3E9B}" type="datetimeFigureOut">
              <a:rPr lang="hu-HU" smtClean="0"/>
              <a:t>2022. 03. 10.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C29D-ECB9-4089-99F2-14147AA093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7523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CD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788D2-6514-432C-B66A-42068B7F3E9B}" type="datetimeFigureOut">
              <a:rPr lang="hu-HU" smtClean="0"/>
              <a:t>2022. 03. 10.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9C29D-ECB9-4089-99F2-14147AA093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3263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552819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552819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552819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552819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52819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52819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8FFCFE-630E-471B-A868-DF1FA0AEB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36538"/>
            <a:ext cx="7772400" cy="1049337"/>
          </a:xfrm>
        </p:spPr>
        <p:txBody>
          <a:bodyPr/>
          <a:lstStyle/>
          <a:p>
            <a:r>
              <a:rPr lang="hu-HU" dirty="0" err="1"/>
              <a:t>Staunton</a:t>
            </a:r>
            <a:r>
              <a:rPr lang="hu-HU" dirty="0"/>
              <a:t> készlet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07AC1EA-6198-45AD-B42E-8566A003F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2691049" y="2072310"/>
            <a:ext cx="3761905" cy="3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71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DC300B-963A-458A-9898-92EFE0EA7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készlet története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AB24B1C-B480-4C3C-ACEF-5C0767178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>
                <a:hlinkClick r:id="rId2" action="ppaction://hlinksldjump"/>
              </a:rPr>
              <a:t>Staunton</a:t>
            </a:r>
            <a:r>
              <a:rPr lang="hu-HU" dirty="0"/>
              <a:t> sakk-készlet a sakk hivatalos versenyein használt sztenderd sakkfigurakészlet.</a:t>
            </a:r>
          </a:p>
          <a:p>
            <a:r>
              <a:rPr lang="hu-HU" dirty="0"/>
              <a:t>1849. szeptember 29-e óta használják, előtte nem volt sztenderd figurakészlet.</a:t>
            </a:r>
          </a:p>
          <a:p>
            <a:r>
              <a:rPr lang="hu-HU" dirty="0"/>
              <a:t>A készletet Cook szabadalmaztatta 1849. március 1-jén.</a:t>
            </a:r>
          </a:p>
          <a:p>
            <a:r>
              <a:rPr lang="hu-HU" dirty="0"/>
              <a:t>Az elkészült első 500 készletet </a:t>
            </a:r>
            <a:r>
              <a:rPr lang="hu-HU" dirty="0" err="1"/>
              <a:t>Staunton</a:t>
            </a:r>
            <a:r>
              <a:rPr lang="hu-HU" dirty="0"/>
              <a:t> aláírta és megszámozta.</a:t>
            </a:r>
          </a:p>
        </p:txBody>
      </p:sp>
    </p:spTree>
    <p:extLst>
      <p:ext uri="{BB962C8B-B14F-4D97-AF65-F5344CB8AC3E}">
        <p14:creationId xmlns:p14="http://schemas.microsoft.com/office/powerpoint/2010/main" val="2417555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3C71EF-35D3-4C74-952E-376DC9807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Howard </a:t>
            </a:r>
            <a:r>
              <a:rPr lang="hu-HU" dirty="0" err="1"/>
              <a:t>Staunton</a:t>
            </a:r>
            <a:r>
              <a:rPr lang="hu-HU" dirty="0"/>
              <a:t>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7D460F-BA46-4E31-857A-CF713EF4D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1774"/>
            <a:ext cx="5476875" cy="4803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1810 - London, 1874. június 22. </a:t>
            </a:r>
          </a:p>
          <a:p>
            <a:pPr marL="0" indent="0">
              <a:buNone/>
            </a:pPr>
            <a:r>
              <a:rPr lang="hu-HU" dirty="0"/>
              <a:t>Angol sakkmester volt, akit 1843 és 1851 közt a világ legerősebb sakkjátékosának tartottak. Nevet szerzett sakkíróként és Shakespeare-szakértőként is.</a:t>
            </a:r>
          </a:p>
          <a:p>
            <a:pPr marL="0" indent="0">
              <a:buNone/>
            </a:pPr>
            <a:r>
              <a:rPr lang="hu-HU" dirty="0"/>
              <a:t>Ő szervezte meg a világ első nemzetközi sakktornáját 1851-ben, Londonban. </a:t>
            </a:r>
          </a:p>
          <a:p>
            <a:pPr marL="0" indent="0">
              <a:buNone/>
            </a:pPr>
            <a:r>
              <a:rPr lang="hu-HU" dirty="0"/>
              <a:t>1851-től a sakkírás, illetve a Shakespeare-kutatás felé fordult.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5E2EB46-690E-4B0B-AF65-0FFDC5126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952" y="1702016"/>
            <a:ext cx="2819048" cy="345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365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8">
            <a:extLst>
              <a:ext uri="{FF2B5EF4-FFF2-40B4-BE49-F238E27FC236}">
                <a16:creationId xmlns:a16="http://schemas.microsoft.com/office/drawing/2014/main" id="{E6FDCE3C-C1E4-432B-9EB1-B885465BA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575" y="1104980"/>
            <a:ext cx="9144000" cy="4648041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44EC4435-71B9-4CCA-AAF7-ABAF50DB6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készlet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9F90E3D6-EB74-4820-93CD-C3F7137B5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099" y="2157235"/>
            <a:ext cx="1629002" cy="2543530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729D6662-0A67-439B-8BB4-6764D2D010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642" y="1976235"/>
            <a:ext cx="1543265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93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DE2DB19-25B4-4496-AD5D-426A72887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Huszár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04FFCA7-1F34-4234-BAD4-F5E2A517C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hu-HU" dirty="0"/>
              <a:t>A huszár olyan hozzá legközelebb eső mezőkre léphet, melyek különböző vonalon, soron vagy átlón helyezkednek el attól, amelyen a huszár áll.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764FF58-6C7C-4F32-A700-F5F499728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048" y="3086571"/>
            <a:ext cx="3761905" cy="3771429"/>
          </a:xfrm>
          <a:prstGeom prst="rect">
            <a:avLst/>
          </a:prstGeom>
        </p:spPr>
      </p:pic>
      <p:sp>
        <p:nvSpPr>
          <p:cNvPr id="7" name="Ellipszis 6">
            <a:extLst>
              <a:ext uri="{FF2B5EF4-FFF2-40B4-BE49-F238E27FC236}">
                <a16:creationId xmlns:a16="http://schemas.microsoft.com/office/drawing/2014/main" id="{9A9EC820-5F03-4587-AA21-5A53E89174A4}"/>
              </a:ext>
            </a:extLst>
          </p:cNvPr>
          <p:cNvSpPr/>
          <p:nvPr/>
        </p:nvSpPr>
        <p:spPr>
          <a:xfrm>
            <a:off x="2819399" y="5124208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Ellipszis 7">
            <a:extLst>
              <a:ext uri="{FF2B5EF4-FFF2-40B4-BE49-F238E27FC236}">
                <a16:creationId xmlns:a16="http://schemas.microsoft.com/office/drawing/2014/main" id="{CF1D702D-249E-4AEA-917D-504A434D89BA}"/>
              </a:ext>
            </a:extLst>
          </p:cNvPr>
          <p:cNvSpPr/>
          <p:nvPr/>
        </p:nvSpPr>
        <p:spPr>
          <a:xfrm>
            <a:off x="3312923" y="4636287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Ellipszis 8">
            <a:extLst>
              <a:ext uri="{FF2B5EF4-FFF2-40B4-BE49-F238E27FC236}">
                <a16:creationId xmlns:a16="http://schemas.microsoft.com/office/drawing/2014/main" id="{621F11DF-DF2A-41D1-8B5C-6064573F1AF0}"/>
              </a:ext>
            </a:extLst>
          </p:cNvPr>
          <p:cNvSpPr/>
          <p:nvPr/>
        </p:nvSpPr>
        <p:spPr>
          <a:xfrm>
            <a:off x="4244974" y="4636287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Ellipszis 9">
            <a:extLst>
              <a:ext uri="{FF2B5EF4-FFF2-40B4-BE49-F238E27FC236}">
                <a16:creationId xmlns:a16="http://schemas.microsoft.com/office/drawing/2014/main" id="{B0A150C0-399F-469F-863F-432FF6B228ED}"/>
              </a:ext>
            </a:extLst>
          </p:cNvPr>
          <p:cNvSpPr/>
          <p:nvPr/>
        </p:nvSpPr>
        <p:spPr>
          <a:xfrm>
            <a:off x="4722321" y="5095633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Ellipszis 10">
            <a:extLst>
              <a:ext uri="{FF2B5EF4-FFF2-40B4-BE49-F238E27FC236}">
                <a16:creationId xmlns:a16="http://schemas.microsoft.com/office/drawing/2014/main" id="{320C9B2B-9436-457B-B40A-0D34762EDE67}"/>
              </a:ext>
            </a:extLst>
          </p:cNvPr>
          <p:cNvSpPr/>
          <p:nvPr/>
        </p:nvSpPr>
        <p:spPr>
          <a:xfrm>
            <a:off x="4722321" y="6064679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Ellipszis 11">
            <a:extLst>
              <a:ext uri="{FF2B5EF4-FFF2-40B4-BE49-F238E27FC236}">
                <a16:creationId xmlns:a16="http://schemas.microsoft.com/office/drawing/2014/main" id="{A1C048EB-6EC8-450D-985E-7C875FD25640}"/>
              </a:ext>
            </a:extLst>
          </p:cNvPr>
          <p:cNvSpPr/>
          <p:nvPr/>
        </p:nvSpPr>
        <p:spPr>
          <a:xfrm>
            <a:off x="2819399" y="6064679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Ellipszis 12">
            <a:extLst>
              <a:ext uri="{FF2B5EF4-FFF2-40B4-BE49-F238E27FC236}">
                <a16:creationId xmlns:a16="http://schemas.microsoft.com/office/drawing/2014/main" id="{61D96E6D-C542-42F2-8022-5BAC2894494A}"/>
              </a:ext>
            </a:extLst>
          </p:cNvPr>
          <p:cNvSpPr/>
          <p:nvPr/>
        </p:nvSpPr>
        <p:spPr>
          <a:xfrm>
            <a:off x="3316098" y="6521449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Ellipszis 13">
            <a:extLst>
              <a:ext uri="{FF2B5EF4-FFF2-40B4-BE49-F238E27FC236}">
                <a16:creationId xmlns:a16="http://schemas.microsoft.com/office/drawing/2014/main" id="{29460C70-CEC2-4099-AC47-F500C0B1ADCB}"/>
              </a:ext>
            </a:extLst>
          </p:cNvPr>
          <p:cNvSpPr/>
          <p:nvPr/>
        </p:nvSpPr>
        <p:spPr>
          <a:xfrm>
            <a:off x="4244974" y="6523648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97235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17D2B1-CE1E-433B-ABE5-344F2D505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Bástya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2CB7F70-EBEF-4522-9837-33B1F242D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hu-HU" dirty="0"/>
              <a:t>Bármely mezőre léphet azon a vonalon vagy soron, amelyen áll.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8C75E86-8348-440C-8C1E-DDE6C6C18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048" y="3086571"/>
            <a:ext cx="3761905" cy="377142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EC0E989D-D511-4938-B97F-394770BA8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379" y="5456264"/>
            <a:ext cx="428571" cy="428571"/>
          </a:xfrm>
          <a:prstGeom prst="rect">
            <a:avLst/>
          </a:prstGeom>
        </p:spPr>
      </p:pic>
      <p:cxnSp>
        <p:nvCxnSpPr>
          <p:cNvPr id="9" name="Egyenes összekötő nyíllal 8">
            <a:extLst>
              <a:ext uri="{FF2B5EF4-FFF2-40B4-BE49-F238E27FC236}">
                <a16:creationId xmlns:a16="http://schemas.microsoft.com/office/drawing/2014/main" id="{FE9694C6-7988-4856-AE32-2EC42EA35599}"/>
              </a:ext>
            </a:extLst>
          </p:cNvPr>
          <p:cNvCxnSpPr/>
          <p:nvPr/>
        </p:nvCxnSpPr>
        <p:spPr>
          <a:xfrm flipV="1">
            <a:off x="4338664" y="3257550"/>
            <a:ext cx="0" cy="202882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26174245-1378-4433-951B-9409736E4096}"/>
              </a:ext>
            </a:extLst>
          </p:cNvPr>
          <p:cNvCxnSpPr>
            <a:cxnSpLocks/>
          </p:cNvCxnSpPr>
          <p:nvPr/>
        </p:nvCxnSpPr>
        <p:spPr>
          <a:xfrm>
            <a:off x="4681564" y="5684838"/>
            <a:ext cx="166208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nyíllal 12">
            <a:extLst>
              <a:ext uri="{FF2B5EF4-FFF2-40B4-BE49-F238E27FC236}">
                <a16:creationId xmlns:a16="http://schemas.microsoft.com/office/drawing/2014/main" id="{520ECA78-BE4D-4488-9D80-2FCAA8F476F0}"/>
              </a:ext>
            </a:extLst>
          </p:cNvPr>
          <p:cNvCxnSpPr>
            <a:cxnSpLocks/>
          </p:cNvCxnSpPr>
          <p:nvPr/>
        </p:nvCxnSpPr>
        <p:spPr>
          <a:xfrm flipH="1">
            <a:off x="2865120" y="5684838"/>
            <a:ext cx="114346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nyíllal 14">
            <a:extLst>
              <a:ext uri="{FF2B5EF4-FFF2-40B4-BE49-F238E27FC236}">
                <a16:creationId xmlns:a16="http://schemas.microsoft.com/office/drawing/2014/main" id="{D0C163E8-0419-40CC-9130-9F2F4B2024FB}"/>
              </a:ext>
            </a:extLst>
          </p:cNvPr>
          <p:cNvCxnSpPr>
            <a:cxnSpLocks/>
          </p:cNvCxnSpPr>
          <p:nvPr/>
        </p:nvCxnSpPr>
        <p:spPr>
          <a:xfrm>
            <a:off x="4338664" y="6043930"/>
            <a:ext cx="0" cy="6540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32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144</Words>
  <Application>Microsoft Office PowerPoint</Application>
  <PresentationFormat>Diavetítés a képernyőre (4:3 oldalarány)</PresentationFormat>
  <Paragraphs>16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Office-téma</vt:lpstr>
      <vt:lpstr>Staunton készlet</vt:lpstr>
      <vt:lpstr>A készlet története</vt:lpstr>
      <vt:lpstr>Howard Staunton </vt:lpstr>
      <vt:lpstr>A készlet</vt:lpstr>
      <vt:lpstr>Huszár</vt:lpstr>
      <vt:lpstr>Bástya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Farkas Norbert Levente</dc:creator>
  <cp:lastModifiedBy>Farkas Norbert Levente</cp:lastModifiedBy>
  <cp:revision>28</cp:revision>
  <dcterms:created xsi:type="dcterms:W3CDTF">2022-03-10T12:35:19Z</dcterms:created>
  <dcterms:modified xsi:type="dcterms:W3CDTF">2022-03-10T13:08:52Z</dcterms:modified>
</cp:coreProperties>
</file>