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Oxygen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Oxygen-bold.fntdata"/><Relationship Id="rId10" Type="http://schemas.openxmlformats.org/officeDocument/2006/relationships/slide" Target="slides/slide6.xml"/><Relationship Id="rId21" Type="http://schemas.openxmlformats.org/officeDocument/2006/relationships/font" Target="fonts/Oxygen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Relationship Id="rId3" Type="http://schemas.openxmlformats.org/officeDocument/2006/relationships/image" Target="../media/image07.png"/><Relationship Id="rId4" Type="http://schemas.openxmlformats.org/officeDocument/2006/relationships/image" Target="../media/image0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"/>
            <a:ext cx="9144001" cy="2858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58650"/>
            <a:ext cx="9143998" cy="4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3240750" y="4349050"/>
            <a:ext cx="2662499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 Slab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www.startupwebsite.com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242325" y="2831150"/>
            <a:ext cx="4604400" cy="62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MARKET DEFINITION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4373750" y="2889275"/>
            <a:ext cx="4604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These Slides To Describe Your Market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000" y="183075"/>
            <a:ext cx="9291699" cy="78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183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675" y="309462"/>
            <a:ext cx="1876424" cy="536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5" Type="http://schemas.openxmlformats.org/officeDocument/2006/relationships/image" Target="../media/image03.png"/><Relationship Id="rId6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5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5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5" Type="http://schemas.openxmlformats.org/officeDocument/2006/relationships/image" Target="../media/image02.jp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5" Type="http://schemas.openxmlformats.org/officeDocument/2006/relationships/image" Target="../media/image02.jpg"/><Relationship Id="rId6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9" Type="http://schemas.openxmlformats.org/officeDocument/2006/relationships/image" Target="../media/image08.png"/><Relationship Id="rId5" Type="http://schemas.openxmlformats.org/officeDocument/2006/relationships/image" Target="../media/image03.png"/><Relationship Id="rId6" Type="http://schemas.openxmlformats.org/officeDocument/2006/relationships/image" Target="../media/image02.jpg"/><Relationship Id="rId7" Type="http://schemas.openxmlformats.org/officeDocument/2006/relationships/image" Target="../media/image06.png"/><Relationship Id="rId8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5" Type="http://schemas.openxmlformats.org/officeDocument/2006/relationships/image" Target="../media/image03.png"/><Relationship Id="rId6" Type="http://schemas.openxmlformats.org/officeDocument/2006/relationships/image" Target="../media/image15.png"/><Relationship Id="rId7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0.png"/><Relationship Id="rId13" Type="http://schemas.openxmlformats.org/officeDocument/2006/relationships/image" Target="../media/image02.jp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21.png"/><Relationship Id="rId5" Type="http://schemas.openxmlformats.org/officeDocument/2006/relationships/image" Target="../media/image09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5" Type="http://schemas.openxmlformats.org/officeDocument/2006/relationships/image" Target="../media/image03.png"/><Relationship Id="rId6" Type="http://schemas.openxmlformats.org/officeDocument/2006/relationships/image" Target="../media/image24.png"/><Relationship Id="rId7" Type="http://schemas.openxmlformats.org/officeDocument/2006/relationships/image" Target="../media/image18.jpg"/><Relationship Id="rId8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061" y="747299"/>
            <a:ext cx="5412975" cy="23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408737" y="3667125"/>
            <a:ext cx="81996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666666"/>
                </a:solidFill>
                <a:latin typeface="Oxygen"/>
                <a:ea typeface="Oxygen"/>
                <a:cs typeface="Oxygen"/>
                <a:sym typeface="Oxygen"/>
              </a:rPr>
              <a:t>Because t</a:t>
            </a:r>
            <a:r>
              <a:rPr lang="en" sz="3000">
                <a:solidFill>
                  <a:srgbClr val="666666"/>
                </a:solidFill>
                <a:latin typeface="Oxygen"/>
                <a:ea typeface="Oxygen"/>
                <a:cs typeface="Oxygen"/>
                <a:sym typeface="Oxygen"/>
              </a:rPr>
              <a:t>eachers know what teachers need</a:t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4000" y="183075"/>
            <a:ext cx="9291600" cy="7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1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675" y="309462"/>
            <a:ext cx="1876500" cy="5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625" y="183075"/>
            <a:ext cx="2473574" cy="7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4604700" y="399787"/>
            <a:ext cx="46029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Roboto Slab"/>
                <a:ea typeface="Roboto Slab"/>
                <a:cs typeface="Roboto Slab"/>
                <a:sym typeface="Roboto Slab"/>
              </a:rPr>
              <a:t>Customers reaction &amp; feedback to MVP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3075"/>
            <a:ext cx="9207600" cy="7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1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/>
        </p:nvSpPr>
        <p:spPr>
          <a:xfrm>
            <a:off x="6136450" y="381250"/>
            <a:ext cx="29172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2547947" y="1392625"/>
            <a:ext cx="40956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D5D7"/>
              </a:buClr>
              <a:buSzPct val="25000"/>
              <a:buFont typeface="Roboto Slab"/>
              <a:buNone/>
            </a:pPr>
            <a:r>
              <a:rPr b="1" lang="en" sz="4800">
                <a:solidFill>
                  <a:srgbClr val="00BFC0"/>
                </a:solidFill>
                <a:latin typeface="Oxygen"/>
                <a:ea typeface="Oxygen"/>
                <a:cs typeface="Oxygen"/>
                <a:sym typeface="Oxygen"/>
              </a:rPr>
              <a:t>The Problem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4" name="Shape 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50900"/>
            <a:ext cx="1652024" cy="12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/>
        </p:nvSpPr>
        <p:spPr>
          <a:xfrm>
            <a:off x="726275" y="2393150"/>
            <a:ext cx="7358100" cy="22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3075"/>
            <a:ext cx="9207600" cy="7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1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/>
        </p:nvSpPr>
        <p:spPr>
          <a:xfrm>
            <a:off x="6136450" y="381250"/>
            <a:ext cx="29172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2547947" y="1392625"/>
            <a:ext cx="40956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D5D7"/>
              </a:buClr>
              <a:buSzPct val="25000"/>
              <a:buFont typeface="Roboto Slab"/>
              <a:buNone/>
            </a:pPr>
            <a:r>
              <a:rPr b="1" lang="en" sz="4800">
                <a:solidFill>
                  <a:srgbClr val="00BFC0"/>
                </a:solidFill>
                <a:latin typeface="Oxygen"/>
                <a:ea typeface="Oxygen"/>
                <a:cs typeface="Oxygen"/>
                <a:sym typeface="Oxygen"/>
              </a:rPr>
              <a:t>Our findings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4" name="Shape 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50900"/>
            <a:ext cx="1652024" cy="12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/>
        </p:nvSpPr>
        <p:spPr>
          <a:xfrm>
            <a:off x="726275" y="2393150"/>
            <a:ext cx="7358100" cy="22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Word of mouth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3075"/>
            <a:ext cx="9207600" cy="7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1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6136450" y="381250"/>
            <a:ext cx="29172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7177150" y="671937"/>
            <a:ext cx="18765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4" name="Shape 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652024" cy="1295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ndingPage.png" id="55" name="Shape 55"/>
          <p:cNvPicPr preferRelativeResize="0"/>
          <p:nvPr/>
        </p:nvPicPr>
        <p:blipFill rotWithShape="1">
          <a:blip r:embed="rId6">
            <a:alphaModFix/>
          </a:blip>
          <a:srcRect b="0" l="3818" r="0" t="0"/>
          <a:stretch/>
        </p:blipFill>
        <p:spPr>
          <a:xfrm>
            <a:off x="2093751" y="601775"/>
            <a:ext cx="3893763" cy="42732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6846100" y="1643075"/>
            <a:ext cx="19287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26077"/>
                </a:solidFill>
              </a:rPr>
              <a:t>Learn more about a specific product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2607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2607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2607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2607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26077"/>
                </a:solidFill>
              </a:rPr>
              <a:t>Find tools that fit your needs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2607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2607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2607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2607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26077"/>
                </a:solidFill>
              </a:rPr>
              <a:t>Get incentives for being an active user</a:t>
            </a:r>
          </a:p>
        </p:txBody>
      </p:sp>
      <p:cxnSp>
        <p:nvCxnSpPr>
          <p:cNvPr id="57" name="Shape 57"/>
          <p:cNvCxnSpPr/>
          <p:nvPr/>
        </p:nvCxnSpPr>
        <p:spPr>
          <a:xfrm rot="10800000">
            <a:off x="5934175" y="1869425"/>
            <a:ext cx="940500" cy="59400"/>
          </a:xfrm>
          <a:prstGeom prst="straightConnector1">
            <a:avLst/>
          </a:prstGeom>
          <a:noFill/>
          <a:ln cap="flat" cmpd="sng" w="76200">
            <a:solidFill>
              <a:srgbClr val="F26077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" name="Shape 58"/>
          <p:cNvCxnSpPr/>
          <p:nvPr/>
        </p:nvCxnSpPr>
        <p:spPr>
          <a:xfrm rot="10800000">
            <a:off x="5911315" y="2662225"/>
            <a:ext cx="858600" cy="437400"/>
          </a:xfrm>
          <a:prstGeom prst="straightConnector1">
            <a:avLst/>
          </a:prstGeom>
          <a:noFill/>
          <a:ln cap="flat" cmpd="sng" w="76200">
            <a:solidFill>
              <a:srgbClr val="F26077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" name="Shape 59"/>
          <p:cNvCxnSpPr/>
          <p:nvPr/>
        </p:nvCxnSpPr>
        <p:spPr>
          <a:xfrm flipH="1">
            <a:off x="5911325" y="3464725"/>
            <a:ext cx="822900" cy="643200"/>
          </a:xfrm>
          <a:prstGeom prst="straightConnector1">
            <a:avLst/>
          </a:prstGeom>
          <a:noFill/>
          <a:ln cap="flat" cmpd="sng" w="76200">
            <a:solidFill>
              <a:srgbClr val="F26077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" name="Shape 60"/>
          <p:cNvCxnSpPr/>
          <p:nvPr/>
        </p:nvCxnSpPr>
        <p:spPr>
          <a:xfrm flipH="1">
            <a:off x="3750475" y="4532425"/>
            <a:ext cx="3124200" cy="158700"/>
          </a:xfrm>
          <a:prstGeom prst="straightConnector1">
            <a:avLst/>
          </a:prstGeom>
          <a:noFill/>
          <a:ln cap="flat" cmpd="sng" w="76200">
            <a:solidFill>
              <a:srgbClr val="F2607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3075"/>
            <a:ext cx="9207600" cy="7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1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6136450" y="381250"/>
            <a:ext cx="29172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177150" y="671937"/>
            <a:ext cx="18765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652024" cy="12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81000" y="1571625"/>
            <a:ext cx="496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26077"/>
                </a:solidFill>
              </a:rPr>
              <a:t>Clean design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2607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26077"/>
                </a:solidFill>
              </a:rPr>
              <a:t>Intuitive interactions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2607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26077"/>
                </a:solidFill>
              </a:rPr>
              <a:t>Own the teacher experience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2607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26077"/>
                </a:solidFill>
              </a:rPr>
              <a:t>Build in capacity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652025" y="259275"/>
            <a:ext cx="3539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D5D7"/>
              </a:buClr>
              <a:buSzPct val="25000"/>
              <a:buFont typeface="Roboto Slab"/>
              <a:buNone/>
            </a:pPr>
            <a:r>
              <a:rPr b="1" lang="en" sz="2400">
                <a:solidFill>
                  <a:srgbClr val="00BFC0"/>
                </a:solidFill>
                <a:latin typeface="Oxygen"/>
                <a:ea typeface="Oxygen"/>
                <a:cs typeface="Oxygen"/>
                <a:sym typeface="Oxygen"/>
              </a:rPr>
              <a:t>Creating an experience</a:t>
            </a:r>
          </a:p>
        </p:txBody>
      </p:sp>
      <p:pic>
        <p:nvPicPr>
          <p:cNvPr descr="Profile.png"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2795" y="0"/>
            <a:ext cx="37274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4000" y="183075"/>
            <a:ext cx="9291699" cy="78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3998" cy="183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675" y="309462"/>
            <a:ext cx="1876424" cy="536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625" y="183075"/>
            <a:ext cx="2473574" cy="7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5785275" y="399787"/>
            <a:ext cx="31512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Roboto Slab"/>
                <a:ea typeface="Roboto Slab"/>
                <a:cs typeface="Roboto Slab"/>
                <a:sym typeface="Roboto Slab"/>
              </a:rPr>
              <a:t> Competitors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77149">
            <a:off x="4785092" y="1592350"/>
            <a:ext cx="3749365" cy="1276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058555">
            <a:off x="2083627" y="3345903"/>
            <a:ext cx="3765645" cy="1437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951867">
            <a:off x="458273" y="1452342"/>
            <a:ext cx="3705603" cy="137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4000" y="183075"/>
            <a:ext cx="9291699" cy="78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1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675" y="309462"/>
            <a:ext cx="1876424" cy="53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Shape 93"/>
          <p:cNvGrpSpPr/>
          <p:nvPr/>
        </p:nvGrpSpPr>
        <p:grpSpPr>
          <a:xfrm>
            <a:off x="2963241" y="1496382"/>
            <a:ext cx="3171825" cy="3171825"/>
            <a:chOff x="2963241" y="1496382"/>
            <a:chExt cx="3171825" cy="3171825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63241" y="1496382"/>
              <a:ext cx="3171825" cy="3171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 txBox="1"/>
            <p:nvPr/>
          </p:nvSpPr>
          <p:spPr>
            <a:xfrm>
              <a:off x="3093718" y="2546030"/>
              <a:ext cx="2857499" cy="8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8B7C"/>
                </a:buClr>
                <a:buFont typeface="Roboto"/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3117018" y="2280760"/>
              <a:ext cx="2857500" cy="8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Roboto Slab"/>
                <a:buNone/>
              </a:pPr>
              <a:r>
                <a:rPr b="0" i="0" lang="en" sz="4800" u="none" cap="none" strike="noStrike">
                  <a:solidFill>
                    <a:schemeClr val="dk2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The First Year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967750" y="1424950"/>
            <a:ext cx="1988944" cy="1447800"/>
            <a:chOff x="967750" y="1424950"/>
            <a:chExt cx="1988944" cy="1447800"/>
          </a:xfrm>
        </p:grpSpPr>
        <p:sp>
          <p:nvSpPr>
            <p:cNvPr id="98" name="Shape 98"/>
            <p:cNvSpPr/>
            <p:nvPr/>
          </p:nvSpPr>
          <p:spPr>
            <a:xfrm>
              <a:off x="967750" y="1424950"/>
              <a:ext cx="1447800" cy="1447800"/>
            </a:xfrm>
            <a:prstGeom prst="ellipse">
              <a:avLst/>
            </a:prstGeom>
            <a:solidFill>
              <a:srgbClr val="A5C96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flipH="1" rot="-9826924">
              <a:off x="2119877" y="2211795"/>
              <a:ext cx="797015" cy="39856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5C96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1019801" y="1601075"/>
              <a:ext cx="1343699" cy="8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6134356" y="3397150"/>
            <a:ext cx="2587244" cy="1447800"/>
            <a:chOff x="6134356" y="3397150"/>
            <a:chExt cx="2587244" cy="1447800"/>
          </a:xfrm>
        </p:grpSpPr>
        <p:sp>
          <p:nvSpPr>
            <p:cNvPr id="102" name="Shape 102"/>
            <p:cNvSpPr/>
            <p:nvPr/>
          </p:nvSpPr>
          <p:spPr>
            <a:xfrm flipH="1" rot="1485695">
              <a:off x="6181199" y="3579274"/>
              <a:ext cx="797194" cy="39867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7FB3E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" name="Shape 103"/>
            <p:cNvGrpSpPr/>
            <p:nvPr/>
          </p:nvGrpSpPr>
          <p:grpSpPr>
            <a:xfrm>
              <a:off x="6690375" y="3397150"/>
              <a:ext cx="2031225" cy="1447800"/>
              <a:chOff x="6690375" y="3397150"/>
              <a:chExt cx="2031225" cy="1447800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6690375" y="3397150"/>
                <a:ext cx="1447800" cy="1447800"/>
              </a:xfrm>
              <a:prstGeom prst="ellipse">
                <a:avLst/>
              </a:prstGeom>
              <a:solidFill>
                <a:srgbClr val="7FB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Shape 105"/>
              <p:cNvSpPr txBox="1"/>
              <p:nvPr/>
            </p:nvSpPr>
            <p:spPr>
              <a:xfrm>
                <a:off x="6910800" y="3705187"/>
                <a:ext cx="1810800" cy="80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Roboto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Rewards Program</a:t>
                </a:r>
              </a:p>
            </p:txBody>
          </p:sp>
        </p:grpSp>
      </p:grpSp>
      <p:grpSp>
        <p:nvGrpSpPr>
          <p:cNvPr id="106" name="Shape 106"/>
          <p:cNvGrpSpPr/>
          <p:nvPr/>
        </p:nvGrpSpPr>
        <p:grpSpPr>
          <a:xfrm>
            <a:off x="891575" y="3372129"/>
            <a:ext cx="2072305" cy="1472820"/>
            <a:chOff x="891575" y="3372129"/>
            <a:chExt cx="2072305" cy="1472820"/>
          </a:xfrm>
        </p:grpSpPr>
        <p:sp>
          <p:nvSpPr>
            <p:cNvPr id="107" name="Shape 107"/>
            <p:cNvSpPr/>
            <p:nvPr/>
          </p:nvSpPr>
          <p:spPr>
            <a:xfrm>
              <a:off x="967750" y="3397150"/>
              <a:ext cx="1447800" cy="1447800"/>
            </a:xfrm>
            <a:prstGeom prst="ellipse">
              <a:avLst/>
            </a:prstGeom>
            <a:solidFill>
              <a:srgbClr val="F08B7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flipH="1" rot="9350169">
              <a:off x="2119875" y="3517869"/>
              <a:ext cx="797366" cy="39854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08B7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967748" y="3717700"/>
              <a:ext cx="1447800" cy="8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b="1" lang="en" sz="3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STEM</a:t>
              </a: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891575" y="4263250"/>
              <a:ext cx="1562099" cy="5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 Slab"/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6134819" y="1460662"/>
            <a:ext cx="2071979" cy="1452508"/>
            <a:chOff x="6134819" y="1460662"/>
            <a:chExt cx="2071979" cy="1452508"/>
          </a:xfrm>
        </p:grpSpPr>
        <p:grpSp>
          <p:nvGrpSpPr>
            <p:cNvPr id="112" name="Shape 112"/>
            <p:cNvGrpSpPr/>
            <p:nvPr/>
          </p:nvGrpSpPr>
          <p:grpSpPr>
            <a:xfrm>
              <a:off x="6644700" y="1460662"/>
              <a:ext cx="1562099" cy="1447800"/>
              <a:chOff x="6644700" y="1460662"/>
              <a:chExt cx="1562099" cy="1447800"/>
            </a:xfrm>
          </p:grpSpPr>
          <p:sp>
            <p:nvSpPr>
              <p:cNvPr id="113" name="Shape 113"/>
              <p:cNvSpPr/>
              <p:nvPr/>
            </p:nvSpPr>
            <p:spPr>
              <a:xfrm>
                <a:off x="6690375" y="1460662"/>
                <a:ext cx="1447800" cy="1447800"/>
              </a:xfrm>
              <a:prstGeom prst="ellipse">
                <a:avLst/>
              </a:prstGeom>
              <a:solidFill>
                <a:srgbClr val="A8D5D7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Shape 114"/>
              <p:cNvSpPr txBox="1"/>
              <p:nvPr/>
            </p:nvSpPr>
            <p:spPr>
              <a:xfrm>
                <a:off x="6644700" y="2193366"/>
                <a:ext cx="1562099" cy="58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Roboto Slab"/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" name="Shape 115"/>
            <p:cNvSpPr/>
            <p:nvPr/>
          </p:nvSpPr>
          <p:spPr>
            <a:xfrm flipH="1" rot="-1406355">
              <a:off x="6181215" y="2372417"/>
              <a:ext cx="797181" cy="39865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8D5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6" name="Shape 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625" y="183075"/>
            <a:ext cx="2473574" cy="7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6212725" y="323375"/>
            <a:ext cx="2580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1034200" y="1571675"/>
            <a:ext cx="1319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lt1"/>
              </a:buClr>
              <a:buSzPct val="25000"/>
              <a:buFont typeface="Roboto"/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Invite all NYC Teachers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600375" y="1790050"/>
            <a:ext cx="14925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 Tiers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Memberships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4000" y="183075"/>
            <a:ext cx="9291699" cy="78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3998" cy="183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675" y="309462"/>
            <a:ext cx="1876424" cy="536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6136450" y="381250"/>
            <a:ext cx="29172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Roboto Slab"/>
                <a:ea typeface="Roboto Slab"/>
                <a:cs typeface="Roboto Slab"/>
                <a:sym typeface="Roboto Slab"/>
              </a:rPr>
              <a:t>Way To Market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9037" y="2788930"/>
            <a:ext cx="827724" cy="3096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Shape 129"/>
          <p:cNvGrpSpPr/>
          <p:nvPr/>
        </p:nvGrpSpPr>
        <p:grpSpPr>
          <a:xfrm>
            <a:off x="7407411" y="2768030"/>
            <a:ext cx="1023373" cy="1023373"/>
            <a:chOff x="7407411" y="2768030"/>
            <a:chExt cx="1023373" cy="1023373"/>
          </a:xfrm>
        </p:grpSpPr>
        <p:pic>
          <p:nvPicPr>
            <p:cNvPr id="130" name="Shape 1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07411" y="2768030"/>
              <a:ext cx="1023373" cy="1023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Shape 13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557152" y="2788928"/>
              <a:ext cx="693423" cy="724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Shape 132"/>
          <p:cNvGrpSpPr/>
          <p:nvPr/>
        </p:nvGrpSpPr>
        <p:grpSpPr>
          <a:xfrm>
            <a:off x="6870803" y="3901450"/>
            <a:ext cx="2090420" cy="814200"/>
            <a:chOff x="6870803" y="3901450"/>
            <a:chExt cx="2090420" cy="814200"/>
          </a:xfrm>
        </p:grpSpPr>
        <p:sp>
          <p:nvSpPr>
            <p:cNvPr id="133" name="Shape 133"/>
            <p:cNvSpPr/>
            <p:nvPr/>
          </p:nvSpPr>
          <p:spPr>
            <a:xfrm>
              <a:off x="6870803" y="3901450"/>
              <a:ext cx="2090399" cy="789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rgbClr val="F08B7C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6870825" y="3926650"/>
              <a:ext cx="2090399" cy="7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Roboto Slab"/>
                <a:buNone/>
              </a:pPr>
              <a:r>
                <a:rPr b="1" i="0" lang="en" sz="1800" u="none" cap="none" strike="noStrike">
                  <a:solidFill>
                    <a:schemeClr val="dk2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1</a:t>
              </a:r>
              <a:r>
                <a:rPr b="1" lang="en" sz="1800">
                  <a:solidFill>
                    <a:schemeClr val="dk2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00,</a:t>
              </a:r>
              <a:r>
                <a:rPr b="1" i="0" lang="en" sz="1800" u="none" cap="none" strike="noStrike">
                  <a:solidFill>
                    <a:schemeClr val="dk2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000 USERS </a:t>
              </a:r>
              <a:br>
                <a:rPr b="1" i="0" lang="en" sz="1800" u="none" cap="none" strike="noStrike">
                  <a:solidFill>
                    <a:schemeClr val="dk2"/>
                  </a:solidFill>
                  <a:latin typeface="Roboto Slab"/>
                  <a:ea typeface="Roboto Slab"/>
                  <a:cs typeface="Roboto Slab"/>
                  <a:sym typeface="Roboto Slab"/>
                </a:rPr>
              </a:br>
              <a:r>
                <a:rPr b="0" i="0" lang="en" sz="1800" u="none" cap="none" strike="noStrike">
                  <a:solidFill>
                    <a:schemeClr val="dk2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In The First </a:t>
              </a:r>
              <a:r>
                <a:rPr lang="en" sz="1800">
                  <a:solidFill>
                    <a:schemeClr val="dk2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5 Years</a:t>
              </a: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621806" y="1059054"/>
            <a:ext cx="2218398" cy="1705095"/>
            <a:chOff x="621806" y="1059054"/>
            <a:chExt cx="2218398" cy="1705095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21806" y="1645925"/>
              <a:ext cx="2218398" cy="1118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 txBox="1"/>
            <p:nvPr/>
          </p:nvSpPr>
          <p:spPr>
            <a:xfrm>
              <a:off x="994650" y="1059054"/>
              <a:ext cx="14727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000">
                  <a:solidFill>
                    <a:schemeClr val="dk2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Add one more city and one more program. </a:t>
              </a:r>
            </a:p>
          </p:txBody>
        </p:sp>
      </p:grpSp>
      <p:grpSp>
        <p:nvGrpSpPr>
          <p:cNvPr id="138" name="Shape 138"/>
          <p:cNvGrpSpPr/>
          <p:nvPr/>
        </p:nvGrpSpPr>
        <p:grpSpPr>
          <a:xfrm>
            <a:off x="1995332" y="2771768"/>
            <a:ext cx="2219925" cy="1686860"/>
            <a:chOff x="1995332" y="2771768"/>
            <a:chExt cx="2219925" cy="1686860"/>
          </a:xfrm>
        </p:grpSpPr>
        <p:pic>
          <p:nvPicPr>
            <p:cNvPr id="139" name="Shape 13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95332" y="2771768"/>
              <a:ext cx="2219925" cy="1118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Shape 140"/>
            <p:cNvSpPr txBox="1"/>
            <p:nvPr/>
          </p:nvSpPr>
          <p:spPr>
            <a:xfrm>
              <a:off x="2337686" y="4023630"/>
              <a:ext cx="1527599" cy="434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Roboto Slab"/>
                <a:buNone/>
              </a:pPr>
              <a:r>
                <a:rPr b="0" i="0" lang="en" sz="1000" u="none" cap="none" strike="noStrike">
                  <a:solidFill>
                    <a:schemeClr val="dk2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Guest Posts</a:t>
              </a:r>
            </a:p>
          </p:txBody>
        </p:sp>
      </p:grpSp>
      <p:grpSp>
        <p:nvGrpSpPr>
          <p:cNvPr id="141" name="Shape 141"/>
          <p:cNvGrpSpPr/>
          <p:nvPr/>
        </p:nvGrpSpPr>
        <p:grpSpPr>
          <a:xfrm>
            <a:off x="3376407" y="1225904"/>
            <a:ext cx="2218400" cy="1539069"/>
            <a:chOff x="3376407" y="1225904"/>
            <a:chExt cx="2218400" cy="1539069"/>
          </a:xfrm>
        </p:grpSpPr>
        <p:pic>
          <p:nvPicPr>
            <p:cNvPr id="142" name="Shape 14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376407" y="1645109"/>
              <a:ext cx="2218400" cy="11198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Shape 143"/>
            <p:cNvSpPr txBox="1"/>
            <p:nvPr/>
          </p:nvSpPr>
          <p:spPr>
            <a:xfrm>
              <a:off x="3721800" y="1225904"/>
              <a:ext cx="1527599" cy="434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144" name="Shape 144"/>
          <p:cNvGrpSpPr/>
          <p:nvPr/>
        </p:nvGrpSpPr>
        <p:grpSpPr>
          <a:xfrm>
            <a:off x="4746201" y="2771607"/>
            <a:ext cx="2218398" cy="1577402"/>
            <a:chOff x="4746201" y="2771607"/>
            <a:chExt cx="2218398" cy="1577402"/>
          </a:xfrm>
        </p:grpSpPr>
        <p:pic>
          <p:nvPicPr>
            <p:cNvPr id="145" name="Shape 14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746201" y="2771607"/>
              <a:ext cx="2218398" cy="11185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Shape 146"/>
            <p:cNvSpPr txBox="1"/>
            <p:nvPr/>
          </p:nvSpPr>
          <p:spPr>
            <a:xfrm>
              <a:off x="5276276" y="3914010"/>
              <a:ext cx="1527599" cy="434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Roboto Slab"/>
                <a:buNone/>
              </a:pPr>
              <a:r>
                <a:rPr b="0" i="0" lang="en" sz="1000" u="none" cap="none" strike="noStrike">
                  <a:solidFill>
                    <a:schemeClr val="dk2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Google Adwords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pic>
        <p:nvPicPr>
          <p:cNvPr id="147" name="Shape 14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1625" y="183075"/>
            <a:ext cx="2473574" cy="7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Shape 148"/>
          <p:cNvGrpSpPr/>
          <p:nvPr/>
        </p:nvGrpSpPr>
        <p:grpSpPr>
          <a:xfrm>
            <a:off x="6123387" y="1225904"/>
            <a:ext cx="2217299" cy="1538120"/>
            <a:chOff x="6123387" y="1225904"/>
            <a:chExt cx="2217299" cy="1538120"/>
          </a:xfrm>
        </p:grpSpPr>
        <p:pic>
          <p:nvPicPr>
            <p:cNvPr id="149" name="Shape 14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123387" y="1644125"/>
              <a:ext cx="2217299" cy="111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Shape 150"/>
            <p:cNvSpPr txBox="1"/>
            <p:nvPr/>
          </p:nvSpPr>
          <p:spPr>
            <a:xfrm>
              <a:off x="6620571" y="1225904"/>
              <a:ext cx="15276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Roboto Slab"/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151" name="Shape 151"/>
          <p:cNvSpPr txBox="1"/>
          <p:nvPr/>
        </p:nvSpPr>
        <p:spPr>
          <a:xfrm>
            <a:off x="1138775" y="1831550"/>
            <a:ext cx="54663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Year 2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565187" y="3153600"/>
            <a:ext cx="12615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Year 3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912125" y="1414000"/>
            <a:ext cx="13926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Year 4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304725" y="3018900"/>
            <a:ext cx="1392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Year 5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6679600" y="1414000"/>
            <a:ext cx="18309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Future Plans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188575" y="1094300"/>
            <a:ext cx="22173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Create a new Pro Membership which will allow teachers to sell online educational lessons. </a:t>
            </a:r>
            <a:r>
              <a:rPr lang="en" sz="10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4000" y="183075"/>
            <a:ext cx="9291699" cy="78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3998" cy="183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675" y="309462"/>
            <a:ext cx="1876424" cy="536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5877600" y="399787"/>
            <a:ext cx="29172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Roboto Slab"/>
                <a:ea typeface="Roboto Slab"/>
                <a:cs typeface="Roboto Slab"/>
                <a:sym typeface="Roboto Slab"/>
              </a:rPr>
              <a:t>Revenue Plans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Shape 165"/>
          <p:cNvGrpSpPr/>
          <p:nvPr/>
        </p:nvGrpSpPr>
        <p:grpSpPr>
          <a:xfrm>
            <a:off x="421224" y="971935"/>
            <a:ext cx="8288577" cy="4132390"/>
            <a:chOff x="2113375" y="1493525"/>
            <a:chExt cx="4896950" cy="3147049"/>
          </a:xfrm>
        </p:grpSpPr>
        <p:pic>
          <p:nvPicPr>
            <p:cNvPr id="166" name="Shape 166"/>
            <p:cNvPicPr preferRelativeResize="0"/>
            <p:nvPr/>
          </p:nvPicPr>
          <p:blipFill rotWithShape="1">
            <a:blip r:embed="rId6">
              <a:alphaModFix/>
            </a:blip>
            <a:srcRect b="0" l="0" r="0" t="1195"/>
            <a:stretch/>
          </p:blipFill>
          <p:spPr>
            <a:xfrm>
              <a:off x="2113375" y="1493525"/>
              <a:ext cx="4896950" cy="3147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Shape 167"/>
            <p:cNvSpPr txBox="1"/>
            <p:nvPr/>
          </p:nvSpPr>
          <p:spPr>
            <a:xfrm>
              <a:off x="2144280" y="1588591"/>
              <a:ext cx="1562099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 Slab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FREEMIUM</a:t>
              </a: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3776989" y="1568362"/>
              <a:ext cx="15621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 Slab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STANDARD</a:t>
              </a:r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5409700" y="1588591"/>
              <a:ext cx="1562099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 Slab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PRO</a:t>
              </a:r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2151900" y="1809817"/>
              <a:ext cx="15620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b="1" i="0" lang="en" sz="3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$</a:t>
              </a:r>
              <a:r>
                <a:rPr b="1" lang="en" sz="3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0</a:t>
              </a: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2151900" y="2266781"/>
              <a:ext cx="1562099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b="0" i="1" lang="en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Per Month</a:t>
              </a: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3780800" y="1817452"/>
              <a:ext cx="15620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b="1" i="0" lang="en" sz="3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$ 1.99</a:t>
              </a:r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3780800" y="2274416"/>
              <a:ext cx="1562099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b="0" i="1" lang="en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Per Month</a:t>
              </a:r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5409700" y="1825067"/>
              <a:ext cx="15620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b="1" i="0" lang="en" sz="3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$ </a:t>
              </a:r>
              <a:r>
                <a:rPr b="1" lang="en" sz="3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  <a:r>
                <a:rPr b="1" i="0" lang="en" sz="3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.99</a:t>
              </a:r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5409700" y="2282031"/>
              <a:ext cx="1562099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b="0" i="1" lang="en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Per Month</a:t>
              </a: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2113375" y="2662182"/>
              <a:ext cx="1562100" cy="1854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1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Teachers can peruse the site in search for an online educational program that meets their needs by being able to easily find the highest rated programs.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3595193" y="2609958"/>
              <a:ext cx="1814400" cy="17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-31115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Roboto"/>
                <a:buChar char="●"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Teachers create a username and password and the experience becomes more customizable and newer programs are always recommended. </a:t>
              </a:r>
            </a:p>
            <a:p>
              <a:pPr indent="-31115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Roboto"/>
                <a:buChar char="●"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Teachers are mandated to make at least 2 ratings and reviews a month, but this will offset the cost of standard membership so this essentially is FREE! </a:t>
              </a:r>
            </a:p>
            <a:p>
              <a:pPr indent="-31115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Roboto"/>
                <a:buChar char="●"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“Word of Mouth” emails are sent monthly with the best programs and how they are being used.</a:t>
              </a:r>
            </a:p>
            <a:p>
              <a:pPr lv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5485893" y="2616678"/>
              <a:ext cx="1409699" cy="1854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ct val="25000"/>
                <a:buFont typeface="Roboto"/>
                <a:buNone/>
              </a:pPr>
              <a:r>
                <a:rPr lang="en" sz="1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All of the same features of Standard, but videos are included showing teachers easily implement these programs in the classroom. Great for demo lessons!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9" name="Shape 1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6674" y="193975"/>
            <a:ext cx="1919574" cy="72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625" y="183075"/>
            <a:ext cx="2473574" cy="7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