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7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140B5CE-F2E1-48B9-AD05-FF9A7822081A}" type="datetimeFigureOut">
              <a:rPr lang="en-IN" smtClean="0"/>
              <a:t>28-04-2024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2572392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0B5CE-F2E1-48B9-AD05-FF9A7822081A}"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23521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140B5CE-F2E1-48B9-AD05-FF9A7822081A}" type="datetimeFigureOut">
              <a:rPr lang="en-IN" smtClean="0"/>
              <a:t>28-04-2024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1769794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140B5CE-F2E1-48B9-AD05-FF9A7822081A}" type="datetimeFigureOut">
              <a:rPr lang="en-IN" smtClean="0"/>
              <a:t>28-04-2024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75A1D75-9450-461A-B0E2-2051DBC2476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1801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140B5CE-F2E1-48B9-AD05-FF9A7822081A}" type="datetimeFigureOut">
              <a:rPr lang="en-IN" smtClean="0"/>
              <a:t>28-04-2024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979518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40B5CE-F2E1-48B9-AD05-FF9A7822081A}"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3250170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40B5CE-F2E1-48B9-AD05-FF9A7822081A}"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374409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0B5CE-F2E1-48B9-AD05-FF9A7822081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2055935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140B5CE-F2E1-48B9-AD05-FF9A7822081A}" type="datetimeFigureOut">
              <a:rPr lang="en-IN" smtClean="0"/>
              <a:t>28-04-2024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318571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0B5CE-F2E1-48B9-AD05-FF9A7822081A}"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4072279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140B5CE-F2E1-48B9-AD05-FF9A7822081A}" type="datetimeFigureOut">
              <a:rPr lang="en-IN" smtClean="0"/>
              <a:t>28-04-2024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67671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0B5CE-F2E1-48B9-AD05-FF9A7822081A}"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48739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0B5CE-F2E1-48B9-AD05-FF9A7822081A}"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101132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0B5CE-F2E1-48B9-AD05-FF9A7822081A}"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366261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0B5CE-F2E1-48B9-AD05-FF9A7822081A}"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190258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0B5CE-F2E1-48B9-AD05-FF9A7822081A}"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15381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0B5CE-F2E1-48B9-AD05-FF9A7822081A}"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A1D75-9450-461A-B0E2-2051DBC2476A}" type="slidenum">
              <a:rPr lang="en-IN" smtClean="0"/>
              <a:t>‹#›</a:t>
            </a:fld>
            <a:endParaRPr lang="en-IN"/>
          </a:p>
        </p:txBody>
      </p:sp>
    </p:spTree>
    <p:extLst>
      <p:ext uri="{BB962C8B-B14F-4D97-AF65-F5344CB8AC3E}">
        <p14:creationId xmlns:p14="http://schemas.microsoft.com/office/powerpoint/2010/main" val="61839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40B5CE-F2E1-48B9-AD05-FF9A7822081A}" type="datetimeFigureOut">
              <a:rPr lang="en-IN" smtClean="0"/>
              <a:t>28-04-2024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75A1D75-9450-461A-B0E2-2051DBC2476A}" type="slidenum">
              <a:rPr lang="en-IN" smtClean="0"/>
              <a:t>‹#›</a:t>
            </a:fld>
            <a:endParaRPr lang="en-IN"/>
          </a:p>
        </p:txBody>
      </p:sp>
    </p:spTree>
    <p:extLst>
      <p:ext uri="{BB962C8B-B14F-4D97-AF65-F5344CB8AC3E}">
        <p14:creationId xmlns:p14="http://schemas.microsoft.com/office/powerpoint/2010/main" val="38862678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31219/osf.io/58ad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EF27-0923-F036-96DA-F67F3DA1B227}"/>
              </a:ext>
            </a:extLst>
          </p:cNvPr>
          <p:cNvSpPr>
            <a:spLocks noGrp="1"/>
          </p:cNvSpPr>
          <p:nvPr>
            <p:ph type="ctrTitle"/>
          </p:nvPr>
        </p:nvSpPr>
        <p:spPr/>
        <p:txBody>
          <a:bodyPr>
            <a:normAutofit fontScale="90000"/>
          </a:bodyPr>
          <a:lstStyle/>
          <a:p>
            <a:r>
              <a:rPr lang="en-IN" dirty="0"/>
              <a:t>A Computational Cognitive Model of Human Memory</a:t>
            </a:r>
          </a:p>
        </p:txBody>
      </p:sp>
      <p:sp>
        <p:nvSpPr>
          <p:cNvPr id="3" name="Subtitle 2">
            <a:extLst>
              <a:ext uri="{FF2B5EF4-FFF2-40B4-BE49-F238E27FC236}">
                <a16:creationId xmlns:a16="http://schemas.microsoft.com/office/drawing/2014/main" id="{4173A1C1-E8C2-5188-645A-357B419420D8}"/>
              </a:ext>
            </a:extLst>
          </p:cNvPr>
          <p:cNvSpPr>
            <a:spLocks noGrp="1"/>
          </p:cNvSpPr>
          <p:nvPr>
            <p:ph type="subTitle" idx="1"/>
          </p:nvPr>
        </p:nvSpPr>
        <p:spPr/>
        <p:txBody>
          <a:bodyPr>
            <a:normAutofit fontScale="92500" lnSpcReduction="10000"/>
          </a:bodyPr>
          <a:lstStyle/>
          <a:p>
            <a:pPr algn="r"/>
            <a:r>
              <a:rPr lang="en-IN" dirty="0"/>
              <a:t>PARTHAPRATIM CHATTERJEE</a:t>
            </a:r>
          </a:p>
          <a:p>
            <a:pPr algn="r"/>
            <a:r>
              <a:rPr lang="en-IN" dirty="0"/>
              <a:t>210705</a:t>
            </a:r>
          </a:p>
        </p:txBody>
      </p:sp>
    </p:spTree>
    <p:extLst>
      <p:ext uri="{BB962C8B-B14F-4D97-AF65-F5344CB8AC3E}">
        <p14:creationId xmlns:p14="http://schemas.microsoft.com/office/powerpoint/2010/main" val="185719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AA3F-DB3B-1D8E-6C9B-9914ADA3D63C}"/>
              </a:ext>
            </a:extLst>
          </p:cNvPr>
          <p:cNvSpPr>
            <a:spLocks noGrp="1"/>
          </p:cNvSpPr>
          <p:nvPr>
            <p:ph type="title"/>
          </p:nvPr>
        </p:nvSpPr>
        <p:spPr/>
        <p:txBody>
          <a:bodyPr/>
          <a:lstStyle/>
          <a:p>
            <a:r>
              <a:rPr lang="en-IN" dirty="0"/>
              <a:t>RESULTS:-100352</a:t>
            </a:r>
          </a:p>
        </p:txBody>
      </p:sp>
      <p:pic>
        <p:nvPicPr>
          <p:cNvPr id="4" name="Content Placeholder 3">
            <a:extLst>
              <a:ext uri="{FF2B5EF4-FFF2-40B4-BE49-F238E27FC236}">
                <a16:creationId xmlns:a16="http://schemas.microsoft.com/office/drawing/2014/main" id="{94110924-FEF6-A900-70D4-CA1B22862682}"/>
              </a:ext>
            </a:extLst>
          </p:cNvPr>
          <p:cNvPicPr>
            <a:picLocks noGrp="1" noChangeAspect="1"/>
          </p:cNvPicPr>
          <p:nvPr>
            <p:ph idx="1"/>
          </p:nvPr>
        </p:nvPicPr>
        <p:blipFill>
          <a:blip r:embed="rId2"/>
          <a:stretch>
            <a:fillRect/>
          </a:stretch>
        </p:blipFill>
        <p:spPr>
          <a:xfrm>
            <a:off x="685800" y="1812344"/>
            <a:ext cx="10820400" cy="1438099"/>
          </a:xfrm>
          <a:prstGeom prst="rect">
            <a:avLst/>
          </a:prstGeom>
        </p:spPr>
      </p:pic>
      <p:pic>
        <p:nvPicPr>
          <p:cNvPr id="5" name="Picture 4">
            <a:extLst>
              <a:ext uri="{FF2B5EF4-FFF2-40B4-BE49-F238E27FC236}">
                <a16:creationId xmlns:a16="http://schemas.microsoft.com/office/drawing/2014/main" id="{B40E8F6C-83FD-5CDE-ED6B-2AA208100DEC}"/>
              </a:ext>
            </a:extLst>
          </p:cNvPr>
          <p:cNvPicPr>
            <a:picLocks noChangeAspect="1"/>
          </p:cNvPicPr>
          <p:nvPr/>
        </p:nvPicPr>
        <p:blipFill>
          <a:blip r:embed="rId3"/>
          <a:stretch>
            <a:fillRect/>
          </a:stretch>
        </p:blipFill>
        <p:spPr>
          <a:xfrm>
            <a:off x="685800" y="3730704"/>
            <a:ext cx="5731510" cy="896620"/>
          </a:xfrm>
          <a:prstGeom prst="rect">
            <a:avLst/>
          </a:prstGeom>
        </p:spPr>
      </p:pic>
      <p:pic>
        <p:nvPicPr>
          <p:cNvPr id="6" name="Picture 5">
            <a:extLst>
              <a:ext uri="{FF2B5EF4-FFF2-40B4-BE49-F238E27FC236}">
                <a16:creationId xmlns:a16="http://schemas.microsoft.com/office/drawing/2014/main" id="{0134A7AD-0FE2-3886-875B-FE88A432F827}"/>
              </a:ext>
            </a:extLst>
          </p:cNvPr>
          <p:cNvPicPr>
            <a:picLocks noChangeAspect="1"/>
          </p:cNvPicPr>
          <p:nvPr/>
        </p:nvPicPr>
        <p:blipFill>
          <a:blip r:embed="rId4"/>
          <a:stretch>
            <a:fillRect/>
          </a:stretch>
        </p:blipFill>
        <p:spPr>
          <a:xfrm>
            <a:off x="4966578" y="5060024"/>
            <a:ext cx="5731510" cy="1118235"/>
          </a:xfrm>
          <a:prstGeom prst="rect">
            <a:avLst/>
          </a:prstGeom>
        </p:spPr>
      </p:pic>
    </p:spTree>
    <p:extLst>
      <p:ext uri="{BB962C8B-B14F-4D97-AF65-F5344CB8AC3E}">
        <p14:creationId xmlns:p14="http://schemas.microsoft.com/office/powerpoint/2010/main" val="409177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2B10-DF14-C42A-21D9-6AE664C9A5FC}"/>
              </a:ext>
            </a:extLst>
          </p:cNvPr>
          <p:cNvSpPr>
            <a:spLocks noGrp="1"/>
          </p:cNvSpPr>
          <p:nvPr>
            <p:ph type="title"/>
          </p:nvPr>
        </p:nvSpPr>
        <p:spPr/>
        <p:txBody>
          <a:bodyPr/>
          <a:lstStyle/>
          <a:p>
            <a:r>
              <a:rPr lang="en-IN" dirty="0" err="1"/>
              <a:t>resULTS</a:t>
            </a:r>
            <a:r>
              <a:rPr lang="en-IN" dirty="0"/>
              <a:t>:- 2048</a:t>
            </a:r>
          </a:p>
        </p:txBody>
      </p:sp>
      <p:pic>
        <p:nvPicPr>
          <p:cNvPr id="4" name="Content Placeholder 3">
            <a:extLst>
              <a:ext uri="{FF2B5EF4-FFF2-40B4-BE49-F238E27FC236}">
                <a16:creationId xmlns:a16="http://schemas.microsoft.com/office/drawing/2014/main" id="{B1728B02-B7E0-F7D1-4277-D352874F38D8}"/>
              </a:ext>
            </a:extLst>
          </p:cNvPr>
          <p:cNvPicPr>
            <a:picLocks noGrp="1" noChangeAspect="1"/>
          </p:cNvPicPr>
          <p:nvPr>
            <p:ph idx="1"/>
          </p:nvPr>
        </p:nvPicPr>
        <p:blipFill>
          <a:blip r:embed="rId2"/>
          <a:stretch>
            <a:fillRect/>
          </a:stretch>
        </p:blipFill>
        <p:spPr>
          <a:xfrm>
            <a:off x="593332" y="1898224"/>
            <a:ext cx="10820400" cy="1530776"/>
          </a:xfrm>
          <a:prstGeom prst="rect">
            <a:avLst/>
          </a:prstGeom>
        </p:spPr>
      </p:pic>
      <p:pic>
        <p:nvPicPr>
          <p:cNvPr id="5" name="Picture 4">
            <a:extLst>
              <a:ext uri="{FF2B5EF4-FFF2-40B4-BE49-F238E27FC236}">
                <a16:creationId xmlns:a16="http://schemas.microsoft.com/office/drawing/2014/main" id="{6D0B43FD-2B02-C739-4274-2DB5BF00B896}"/>
              </a:ext>
            </a:extLst>
          </p:cNvPr>
          <p:cNvPicPr>
            <a:picLocks noChangeAspect="1"/>
          </p:cNvPicPr>
          <p:nvPr/>
        </p:nvPicPr>
        <p:blipFill>
          <a:blip r:embed="rId3"/>
          <a:stretch>
            <a:fillRect/>
          </a:stretch>
        </p:blipFill>
        <p:spPr>
          <a:xfrm>
            <a:off x="497319" y="4099936"/>
            <a:ext cx="5731510" cy="925830"/>
          </a:xfrm>
          <a:prstGeom prst="rect">
            <a:avLst/>
          </a:prstGeom>
        </p:spPr>
      </p:pic>
      <p:pic>
        <p:nvPicPr>
          <p:cNvPr id="6" name="Picture 5">
            <a:extLst>
              <a:ext uri="{FF2B5EF4-FFF2-40B4-BE49-F238E27FC236}">
                <a16:creationId xmlns:a16="http://schemas.microsoft.com/office/drawing/2014/main" id="{A7A538E6-FF51-A9F0-2898-7C29EC5044CC}"/>
              </a:ext>
            </a:extLst>
          </p:cNvPr>
          <p:cNvPicPr>
            <a:picLocks noChangeAspect="1"/>
          </p:cNvPicPr>
          <p:nvPr/>
        </p:nvPicPr>
        <p:blipFill>
          <a:blip r:embed="rId4"/>
          <a:stretch>
            <a:fillRect/>
          </a:stretch>
        </p:blipFill>
        <p:spPr>
          <a:xfrm>
            <a:off x="5356995" y="5319894"/>
            <a:ext cx="5731510" cy="1108710"/>
          </a:xfrm>
          <a:prstGeom prst="rect">
            <a:avLst/>
          </a:prstGeom>
        </p:spPr>
      </p:pic>
    </p:spTree>
    <p:extLst>
      <p:ext uri="{BB962C8B-B14F-4D97-AF65-F5344CB8AC3E}">
        <p14:creationId xmlns:p14="http://schemas.microsoft.com/office/powerpoint/2010/main" val="2395601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CD45-39B2-507F-193A-1AF68C33E2EC}"/>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68328899-E2A4-1226-38D1-3AD10C312733}"/>
              </a:ext>
            </a:extLst>
          </p:cNvPr>
          <p:cNvSpPr>
            <a:spLocks noGrp="1"/>
          </p:cNvSpPr>
          <p:nvPr>
            <p:ph idx="1"/>
          </p:nvPr>
        </p:nvSpPr>
        <p:spPr/>
        <p:txBody>
          <a:bodyPr/>
          <a:lstStyle/>
          <a:p>
            <a:r>
              <a:rPr lang="en-IN" dirty="0"/>
              <a:t>Next are the results with STS decay as 0.1 and LTS as 0.001</a:t>
            </a:r>
            <a:br>
              <a:rPr lang="en-IN" dirty="0"/>
            </a:br>
            <a:endParaRPr lang="en-IN" dirty="0"/>
          </a:p>
          <a:p>
            <a:pPr marL="0" indent="0">
              <a:buNone/>
            </a:pPr>
            <a:endParaRPr lang="en-IN" dirty="0"/>
          </a:p>
        </p:txBody>
      </p:sp>
    </p:spTree>
    <p:extLst>
      <p:ext uri="{BB962C8B-B14F-4D97-AF65-F5344CB8AC3E}">
        <p14:creationId xmlns:p14="http://schemas.microsoft.com/office/powerpoint/2010/main" val="220980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E3B1-4925-3C03-9106-265E1390EC8C}"/>
              </a:ext>
            </a:extLst>
          </p:cNvPr>
          <p:cNvSpPr>
            <a:spLocks noGrp="1"/>
          </p:cNvSpPr>
          <p:nvPr>
            <p:ph type="title"/>
          </p:nvPr>
        </p:nvSpPr>
        <p:spPr/>
        <p:txBody>
          <a:bodyPr/>
          <a:lstStyle/>
          <a:p>
            <a:r>
              <a:rPr lang="en-IN" dirty="0"/>
              <a:t>RESULTS:-100352</a:t>
            </a:r>
          </a:p>
        </p:txBody>
      </p:sp>
      <p:pic>
        <p:nvPicPr>
          <p:cNvPr id="4" name="Content Placeholder 3">
            <a:extLst>
              <a:ext uri="{FF2B5EF4-FFF2-40B4-BE49-F238E27FC236}">
                <a16:creationId xmlns:a16="http://schemas.microsoft.com/office/drawing/2014/main" id="{B6EFA452-6806-DDC3-8A57-47246033182A}"/>
              </a:ext>
            </a:extLst>
          </p:cNvPr>
          <p:cNvPicPr>
            <a:picLocks noGrp="1" noChangeAspect="1"/>
          </p:cNvPicPr>
          <p:nvPr>
            <p:ph idx="1"/>
          </p:nvPr>
        </p:nvPicPr>
        <p:blipFill>
          <a:blip r:embed="rId2"/>
          <a:stretch>
            <a:fillRect/>
          </a:stretch>
        </p:blipFill>
        <p:spPr>
          <a:xfrm>
            <a:off x="889827" y="1820934"/>
            <a:ext cx="9364382" cy="1400370"/>
          </a:xfrm>
          <a:prstGeom prst="rect">
            <a:avLst/>
          </a:prstGeom>
        </p:spPr>
      </p:pic>
      <p:pic>
        <p:nvPicPr>
          <p:cNvPr id="5" name="Picture 4">
            <a:extLst>
              <a:ext uri="{FF2B5EF4-FFF2-40B4-BE49-F238E27FC236}">
                <a16:creationId xmlns:a16="http://schemas.microsoft.com/office/drawing/2014/main" id="{0F2C13C6-5411-C822-5ACC-C0126B3B3752}"/>
              </a:ext>
            </a:extLst>
          </p:cNvPr>
          <p:cNvPicPr>
            <a:picLocks noChangeAspect="1"/>
          </p:cNvPicPr>
          <p:nvPr/>
        </p:nvPicPr>
        <p:blipFill>
          <a:blip r:embed="rId3"/>
          <a:stretch>
            <a:fillRect/>
          </a:stretch>
        </p:blipFill>
        <p:spPr>
          <a:xfrm>
            <a:off x="1391171" y="4501023"/>
            <a:ext cx="5731510" cy="1082040"/>
          </a:xfrm>
          <a:prstGeom prst="rect">
            <a:avLst/>
          </a:prstGeom>
        </p:spPr>
      </p:pic>
    </p:spTree>
    <p:extLst>
      <p:ext uri="{BB962C8B-B14F-4D97-AF65-F5344CB8AC3E}">
        <p14:creationId xmlns:p14="http://schemas.microsoft.com/office/powerpoint/2010/main" val="2556262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07D7-CEAE-722A-9B92-173348FB9B16}"/>
              </a:ext>
            </a:extLst>
          </p:cNvPr>
          <p:cNvSpPr>
            <a:spLocks noGrp="1"/>
          </p:cNvSpPr>
          <p:nvPr>
            <p:ph type="title"/>
          </p:nvPr>
        </p:nvSpPr>
        <p:spPr/>
        <p:txBody>
          <a:bodyPr/>
          <a:lstStyle/>
          <a:p>
            <a:r>
              <a:rPr lang="en-IN" dirty="0"/>
              <a:t>Results:-2048</a:t>
            </a:r>
          </a:p>
        </p:txBody>
      </p:sp>
      <p:pic>
        <p:nvPicPr>
          <p:cNvPr id="4" name="Content Placeholder 3">
            <a:extLst>
              <a:ext uri="{FF2B5EF4-FFF2-40B4-BE49-F238E27FC236}">
                <a16:creationId xmlns:a16="http://schemas.microsoft.com/office/drawing/2014/main" id="{0BB841D1-ACA7-CB6D-D292-895173EE4433}"/>
              </a:ext>
            </a:extLst>
          </p:cNvPr>
          <p:cNvPicPr>
            <a:picLocks noGrp="1" noChangeAspect="1"/>
          </p:cNvPicPr>
          <p:nvPr>
            <p:ph idx="1"/>
          </p:nvPr>
        </p:nvPicPr>
        <p:blipFill>
          <a:blip r:embed="rId2"/>
          <a:stretch>
            <a:fillRect/>
          </a:stretch>
        </p:blipFill>
        <p:spPr>
          <a:xfrm>
            <a:off x="1060277" y="1980998"/>
            <a:ext cx="9126224" cy="1448002"/>
          </a:xfrm>
          <a:prstGeom prst="rect">
            <a:avLst/>
          </a:prstGeom>
        </p:spPr>
      </p:pic>
      <p:pic>
        <p:nvPicPr>
          <p:cNvPr id="5" name="Picture 4">
            <a:extLst>
              <a:ext uri="{FF2B5EF4-FFF2-40B4-BE49-F238E27FC236}">
                <a16:creationId xmlns:a16="http://schemas.microsoft.com/office/drawing/2014/main" id="{17740063-FBEE-7D2C-3648-F0AEF5400F1D}"/>
              </a:ext>
            </a:extLst>
          </p:cNvPr>
          <p:cNvPicPr>
            <a:picLocks noChangeAspect="1"/>
          </p:cNvPicPr>
          <p:nvPr/>
        </p:nvPicPr>
        <p:blipFill>
          <a:blip r:embed="rId3"/>
          <a:stretch>
            <a:fillRect/>
          </a:stretch>
        </p:blipFill>
        <p:spPr>
          <a:xfrm>
            <a:off x="1469390" y="4183069"/>
            <a:ext cx="5731510" cy="1122045"/>
          </a:xfrm>
          <a:prstGeom prst="rect">
            <a:avLst/>
          </a:prstGeom>
        </p:spPr>
      </p:pic>
    </p:spTree>
    <p:extLst>
      <p:ext uri="{BB962C8B-B14F-4D97-AF65-F5344CB8AC3E}">
        <p14:creationId xmlns:p14="http://schemas.microsoft.com/office/powerpoint/2010/main" val="162173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5CE4-8E64-810E-959A-507C22D44D54}"/>
              </a:ext>
            </a:extLst>
          </p:cNvPr>
          <p:cNvSpPr>
            <a:spLocks noGrp="1"/>
          </p:cNvSpPr>
          <p:nvPr>
            <p:ph type="title"/>
          </p:nvPr>
        </p:nvSpPr>
        <p:spPr/>
        <p:txBody>
          <a:bodyPr/>
          <a:lstStyle/>
          <a:p>
            <a:r>
              <a:rPr lang="en-IN" dirty="0"/>
              <a:t>EXAMPLE OF INFORMATION STORED IN MEMORY</a:t>
            </a:r>
          </a:p>
        </p:txBody>
      </p:sp>
      <p:pic>
        <p:nvPicPr>
          <p:cNvPr id="4" name="Content Placeholder 3">
            <a:extLst>
              <a:ext uri="{FF2B5EF4-FFF2-40B4-BE49-F238E27FC236}">
                <a16:creationId xmlns:a16="http://schemas.microsoft.com/office/drawing/2014/main" id="{09E71224-42EB-785B-D404-B8BA8AF22AE0}"/>
              </a:ext>
            </a:extLst>
          </p:cNvPr>
          <p:cNvPicPr>
            <a:picLocks noGrp="1" noChangeAspect="1"/>
          </p:cNvPicPr>
          <p:nvPr>
            <p:ph idx="1"/>
          </p:nvPr>
        </p:nvPicPr>
        <p:blipFill>
          <a:blip r:embed="rId2"/>
          <a:stretch>
            <a:fillRect/>
          </a:stretch>
        </p:blipFill>
        <p:spPr>
          <a:xfrm>
            <a:off x="798323" y="2193925"/>
            <a:ext cx="10595354" cy="4024313"/>
          </a:xfrm>
          <a:prstGeom prst="rect">
            <a:avLst/>
          </a:prstGeom>
        </p:spPr>
      </p:pic>
    </p:spTree>
    <p:extLst>
      <p:ext uri="{BB962C8B-B14F-4D97-AF65-F5344CB8AC3E}">
        <p14:creationId xmlns:p14="http://schemas.microsoft.com/office/powerpoint/2010/main" val="92139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56BC-565C-555D-C457-0408B11DD05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8EFFF72-43F6-4535-AB02-B61F9E612808}"/>
              </a:ext>
            </a:extLst>
          </p:cNvPr>
          <p:cNvSpPr>
            <a:spLocks noGrp="1"/>
          </p:cNvSpPr>
          <p:nvPr>
            <p:ph idx="1"/>
          </p:nvPr>
        </p:nvSpPr>
        <p:spPr/>
        <p:txBody>
          <a:bodyPr/>
          <a:lstStyle/>
          <a:p>
            <a:r>
              <a:rPr lang="en-IN" dirty="0"/>
              <a:t>The project shows the implementation of a human memory model and how it can be simulated for a realistic decay and rehearsal of information in memory</a:t>
            </a:r>
          </a:p>
          <a:p>
            <a:r>
              <a:rPr lang="en-IN" dirty="0"/>
              <a:t>Features are usually stored in human memory as compared to pixel by pixel information unlike computers</a:t>
            </a:r>
          </a:p>
          <a:p>
            <a:r>
              <a:rPr lang="en-IN" dirty="0"/>
              <a:t>Future work involves using different feature extractors, using other decay algorithms and optimized approaches to construct the human memory model</a:t>
            </a:r>
          </a:p>
        </p:txBody>
      </p:sp>
    </p:spTree>
    <p:extLst>
      <p:ext uri="{BB962C8B-B14F-4D97-AF65-F5344CB8AC3E}">
        <p14:creationId xmlns:p14="http://schemas.microsoft.com/office/powerpoint/2010/main" val="389816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627A-68C0-B0AD-7C46-C64A03A199E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FD26BEA9-9BA4-12F6-7795-92996641D4C7}"/>
              </a:ext>
            </a:extLst>
          </p:cNvPr>
          <p:cNvSpPr>
            <a:spLocks noGrp="1"/>
          </p:cNvSpPr>
          <p:nvPr>
            <p:ph idx="1"/>
          </p:nvPr>
        </p:nvSpPr>
        <p:spPr/>
        <p:txBody>
          <a:bodyPr/>
          <a:lstStyle/>
          <a:p>
            <a:r>
              <a:rPr lang="en-US" dirty="0"/>
              <a:t>Zhang, Z. (2022, April 6). A Computational Cognitive Model of Human Memory Based on Invertible Neural Networks. </a:t>
            </a:r>
            <a:r>
              <a:rPr lang="en-US" dirty="0">
                <a:hlinkClick r:id="rId2"/>
              </a:rPr>
              <a:t>https://doi.org/10.31219/osf.io/58adh</a:t>
            </a:r>
            <a:endParaRPr lang="en-US" dirty="0"/>
          </a:p>
          <a:p>
            <a:r>
              <a:rPr lang="en-US" dirty="0"/>
              <a:t>CGS Course slides</a:t>
            </a:r>
          </a:p>
          <a:p>
            <a:endParaRPr lang="en-IN" dirty="0"/>
          </a:p>
        </p:txBody>
      </p:sp>
    </p:spTree>
    <p:extLst>
      <p:ext uri="{BB962C8B-B14F-4D97-AF65-F5344CB8AC3E}">
        <p14:creationId xmlns:p14="http://schemas.microsoft.com/office/powerpoint/2010/main" val="3591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94FC-5400-4487-A33B-D0AC7E82B6E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DEAE543-1B11-245E-E42B-4BE0143CFB2A}"/>
              </a:ext>
            </a:extLst>
          </p:cNvPr>
          <p:cNvSpPr>
            <a:spLocks noGrp="1"/>
          </p:cNvSpPr>
          <p:nvPr>
            <p:ph idx="1"/>
          </p:nvPr>
        </p:nvSpPr>
        <p:spPr/>
        <p:txBody>
          <a:bodyPr/>
          <a:lstStyle/>
          <a:p>
            <a:r>
              <a:rPr lang="en-IN" dirty="0"/>
              <a:t>There are different theories as to how information is stored in the human brain</a:t>
            </a:r>
          </a:p>
          <a:p>
            <a:r>
              <a:rPr lang="en-IN" dirty="0"/>
              <a:t>Unlike computers which store pixel by pixel information the human vision system extracts features and stores them in the human brain</a:t>
            </a:r>
          </a:p>
          <a:p>
            <a:r>
              <a:rPr lang="en-IN" dirty="0"/>
              <a:t>The human eye captures details in 576 megapixels so its impossible that pixel by pixel information is stored in the brain</a:t>
            </a:r>
          </a:p>
          <a:p>
            <a:r>
              <a:rPr lang="en-IN" dirty="0"/>
              <a:t>For the purpose of this the multi store model of human memory consisting of a sensory register, short term store and long term store is simulated</a:t>
            </a:r>
          </a:p>
        </p:txBody>
      </p:sp>
    </p:spTree>
    <p:extLst>
      <p:ext uri="{BB962C8B-B14F-4D97-AF65-F5344CB8AC3E}">
        <p14:creationId xmlns:p14="http://schemas.microsoft.com/office/powerpoint/2010/main" val="324720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E5AB5-DADD-21C3-0019-BAAE5FC8B04A}"/>
              </a:ext>
            </a:extLst>
          </p:cNvPr>
          <p:cNvSpPr>
            <a:spLocks noGrp="1"/>
          </p:cNvSpPr>
          <p:nvPr>
            <p:ph type="title"/>
          </p:nvPr>
        </p:nvSpPr>
        <p:spPr/>
        <p:txBody>
          <a:bodyPr/>
          <a:lstStyle/>
          <a:p>
            <a:r>
              <a:rPr lang="en-IN" dirty="0"/>
              <a:t>INFORMATION DECAY</a:t>
            </a:r>
          </a:p>
        </p:txBody>
      </p:sp>
      <p:sp>
        <p:nvSpPr>
          <p:cNvPr id="3" name="Content Placeholder 2">
            <a:extLst>
              <a:ext uri="{FF2B5EF4-FFF2-40B4-BE49-F238E27FC236}">
                <a16:creationId xmlns:a16="http://schemas.microsoft.com/office/drawing/2014/main" id="{02A10748-9DD3-2372-BDED-C8E02DB0EB89}"/>
              </a:ext>
            </a:extLst>
          </p:cNvPr>
          <p:cNvSpPr>
            <a:spLocks noGrp="1"/>
          </p:cNvSpPr>
          <p:nvPr>
            <p:ph idx="1"/>
          </p:nvPr>
        </p:nvSpPr>
        <p:spPr/>
        <p:txBody>
          <a:bodyPr/>
          <a:lstStyle/>
          <a:p>
            <a:r>
              <a:rPr lang="en-IN" dirty="0"/>
              <a:t>In the project I try to simulate the realistic information decay which happens in human memory</a:t>
            </a:r>
          </a:p>
          <a:p>
            <a:r>
              <a:rPr lang="en-IN" dirty="0"/>
              <a:t>If a memory trace has a strength &lt; 0.5 its raw data gets modified to simulate decay</a:t>
            </a:r>
          </a:p>
          <a:p>
            <a:r>
              <a:rPr lang="en-IN" dirty="0"/>
              <a:t>The first part involves selecting a list of random indexes from the feature matrix</a:t>
            </a:r>
          </a:p>
          <a:p>
            <a:r>
              <a:rPr lang="en-IN" dirty="0"/>
              <a:t>The second part involves assigning random values between 0 and 1 to these random selected indexes in the feature matrix</a:t>
            </a:r>
          </a:p>
          <a:p>
            <a:r>
              <a:rPr lang="en-IN" dirty="0"/>
              <a:t>Thus the more the decay </a:t>
            </a:r>
            <a:r>
              <a:rPr lang="en-IN" dirty="0" err="1"/>
              <a:t>wrt</a:t>
            </a:r>
            <a:r>
              <a:rPr lang="en-IN" dirty="0"/>
              <a:t> time as well as rate the effective encoded feature matrix in the memory resembles lesser of the original memory</a:t>
            </a:r>
          </a:p>
        </p:txBody>
      </p:sp>
    </p:spTree>
    <p:extLst>
      <p:ext uri="{BB962C8B-B14F-4D97-AF65-F5344CB8AC3E}">
        <p14:creationId xmlns:p14="http://schemas.microsoft.com/office/powerpoint/2010/main" val="57056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2774-22D0-B518-D48A-6DDC0E37EB09}"/>
              </a:ext>
            </a:extLst>
          </p:cNvPr>
          <p:cNvSpPr>
            <a:spLocks noGrp="1"/>
          </p:cNvSpPr>
          <p:nvPr>
            <p:ph type="title"/>
          </p:nvPr>
        </p:nvSpPr>
        <p:spPr/>
        <p:txBody>
          <a:bodyPr/>
          <a:lstStyle/>
          <a:p>
            <a:r>
              <a:rPr lang="en-IN" dirty="0"/>
              <a:t>MULTI STORE MEMORY MODEL</a:t>
            </a:r>
          </a:p>
        </p:txBody>
      </p:sp>
      <p:pic>
        <p:nvPicPr>
          <p:cNvPr id="4" name="Content Placeholder 3">
            <a:extLst>
              <a:ext uri="{FF2B5EF4-FFF2-40B4-BE49-F238E27FC236}">
                <a16:creationId xmlns:a16="http://schemas.microsoft.com/office/drawing/2014/main" id="{B473B02D-A7C6-61C7-1799-392D8DBC46BE}"/>
              </a:ext>
            </a:extLst>
          </p:cNvPr>
          <p:cNvPicPr>
            <a:picLocks noGrp="1" noChangeAspect="1" noChangeArrowheads="1"/>
          </p:cNvPicPr>
          <p:nvPr>
            <p:ph idx="1"/>
          </p:nvPr>
        </p:nvPicPr>
        <p:blipFill>
          <a:blip r:embed="rId2" cstate="print">
            <a:lum contrast="6000"/>
          </a:blip>
          <a:srcRect/>
          <a:stretch>
            <a:fillRect/>
          </a:stretch>
        </p:blipFill>
        <p:spPr bwMode="auto">
          <a:xfrm>
            <a:off x="536703" y="1820166"/>
            <a:ext cx="4132168" cy="4024313"/>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BD429FC2-25BE-4B37-5CFC-98003ABFF6FB}"/>
              </a:ext>
            </a:extLst>
          </p:cNvPr>
          <p:cNvSpPr txBox="1"/>
          <p:nvPr/>
        </p:nvSpPr>
        <p:spPr>
          <a:xfrm>
            <a:off x="4941870" y="2087294"/>
            <a:ext cx="6832314" cy="3693319"/>
          </a:xfrm>
          <a:prstGeom prst="rect">
            <a:avLst/>
          </a:prstGeom>
          <a:noFill/>
        </p:spPr>
        <p:txBody>
          <a:bodyPr wrap="square" rtlCol="0">
            <a:spAutoFit/>
          </a:bodyPr>
          <a:lstStyle/>
          <a:p>
            <a:pPr marL="285750" indent="-285750">
              <a:buFont typeface="Arial" panose="020B0604020202020204" pitchFamily="34" charset="0"/>
              <a:buChar char="•"/>
            </a:pPr>
            <a:r>
              <a:rPr lang="en-IN" dirty="0"/>
              <a:t>Sensory register processes the incoming features from the human sensory system. Implemented as a FIFO register with a maximum size of 100.</a:t>
            </a:r>
          </a:p>
          <a:p>
            <a:pPr marL="285750" indent="-285750">
              <a:buFont typeface="Arial" panose="020B0604020202020204" pitchFamily="34" charset="0"/>
              <a:buChar char="•"/>
            </a:pPr>
            <a:r>
              <a:rPr lang="en-IN" dirty="0"/>
              <a:t>Decay is not simulated in sensory register since information continuously flows in and out of it within a small duration.</a:t>
            </a:r>
          </a:p>
          <a:p>
            <a:pPr marL="285750" indent="-285750">
              <a:buFont typeface="Arial" panose="020B0604020202020204" pitchFamily="34" charset="0"/>
              <a:buChar char="•"/>
            </a:pPr>
            <a:r>
              <a:rPr lang="en-IN" dirty="0"/>
              <a:t>Information unit organized into 3 parts:-  raw data, information type and attention</a:t>
            </a:r>
          </a:p>
          <a:p>
            <a:pPr marL="285750" indent="-285750">
              <a:buFont typeface="Arial" panose="020B0604020202020204" pitchFamily="34" charset="0"/>
              <a:buChar char="•"/>
            </a:pPr>
            <a:r>
              <a:rPr lang="en-IN" dirty="0"/>
              <a:t>Information type can be visual, olfactory, audio etc. For this project visual data is processed</a:t>
            </a:r>
          </a:p>
          <a:p>
            <a:pPr marL="285750" indent="-285750">
              <a:buFont typeface="Arial" panose="020B0604020202020204" pitchFamily="34" charset="0"/>
              <a:buChar char="•"/>
            </a:pPr>
            <a:r>
              <a:rPr lang="en-IN" dirty="0"/>
              <a:t>Information units transferred to short term store if attention &gt; 0.5</a:t>
            </a:r>
          </a:p>
          <a:p>
            <a:endParaRPr lang="en-IN" dirty="0"/>
          </a:p>
        </p:txBody>
      </p:sp>
      <p:sp>
        <p:nvSpPr>
          <p:cNvPr id="10" name="TextBox 9">
            <a:extLst>
              <a:ext uri="{FF2B5EF4-FFF2-40B4-BE49-F238E27FC236}">
                <a16:creationId xmlns:a16="http://schemas.microsoft.com/office/drawing/2014/main" id="{C0E6BB4C-9CA1-F967-0025-3C0D1D706C59}"/>
              </a:ext>
            </a:extLst>
          </p:cNvPr>
          <p:cNvSpPr txBox="1"/>
          <p:nvPr/>
        </p:nvSpPr>
        <p:spPr>
          <a:xfrm>
            <a:off x="815084" y="5944541"/>
            <a:ext cx="3575406" cy="369332"/>
          </a:xfrm>
          <a:prstGeom prst="rect">
            <a:avLst/>
          </a:prstGeom>
          <a:noFill/>
        </p:spPr>
        <p:txBody>
          <a:bodyPr wrap="square" rtlCol="0">
            <a:spAutoFit/>
          </a:bodyPr>
          <a:lstStyle/>
          <a:p>
            <a:r>
              <a:rPr lang="en-IN" dirty="0"/>
              <a:t>Source: Slides from Class </a:t>
            </a:r>
          </a:p>
        </p:txBody>
      </p:sp>
    </p:spTree>
    <p:extLst>
      <p:ext uri="{BB962C8B-B14F-4D97-AF65-F5344CB8AC3E}">
        <p14:creationId xmlns:p14="http://schemas.microsoft.com/office/powerpoint/2010/main" val="106506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6486-3546-F831-B11D-4E964E90CE3D}"/>
              </a:ext>
            </a:extLst>
          </p:cNvPr>
          <p:cNvSpPr>
            <a:spLocks noGrp="1"/>
          </p:cNvSpPr>
          <p:nvPr>
            <p:ph type="title"/>
          </p:nvPr>
        </p:nvSpPr>
        <p:spPr/>
        <p:txBody>
          <a:bodyPr/>
          <a:lstStyle/>
          <a:p>
            <a:r>
              <a:rPr lang="en-IN" dirty="0"/>
              <a:t>SHORT TERM STORE</a:t>
            </a:r>
          </a:p>
        </p:txBody>
      </p:sp>
      <p:sp>
        <p:nvSpPr>
          <p:cNvPr id="3" name="Content Placeholder 2">
            <a:extLst>
              <a:ext uri="{FF2B5EF4-FFF2-40B4-BE49-F238E27FC236}">
                <a16:creationId xmlns:a16="http://schemas.microsoft.com/office/drawing/2014/main" id="{EB80DAB2-523E-656F-7861-9A7046AE00EB}"/>
              </a:ext>
            </a:extLst>
          </p:cNvPr>
          <p:cNvSpPr>
            <a:spLocks noGrp="1"/>
          </p:cNvSpPr>
          <p:nvPr>
            <p:ph idx="1"/>
          </p:nvPr>
        </p:nvSpPr>
        <p:spPr/>
        <p:txBody>
          <a:bodyPr/>
          <a:lstStyle/>
          <a:p>
            <a:r>
              <a:rPr lang="en-IN" dirty="0"/>
              <a:t>Short term store simulated as a priority queue</a:t>
            </a:r>
          </a:p>
          <a:p>
            <a:r>
              <a:rPr lang="en-IN" dirty="0"/>
              <a:t>It holds information for several seconds and if the memory is rehearsed enough it transfers it to long term store</a:t>
            </a:r>
          </a:p>
          <a:p>
            <a:r>
              <a:rPr lang="en-IN" dirty="0"/>
              <a:t>The criteria for transferring to long term store as per paper is attention&gt;1 however, I have set a criteria of 0.7 to simulate some memories which don’t require rehearsal to be transferred to long term store</a:t>
            </a:r>
          </a:p>
          <a:p>
            <a:r>
              <a:rPr lang="en-IN" dirty="0"/>
              <a:t>The maximum capacity of the short term store is 7. If a new information unit comes which exceeds its capacity, the memory trace with the weakest strength is removed</a:t>
            </a:r>
          </a:p>
          <a:p>
            <a:r>
              <a:rPr lang="en-IN" dirty="0"/>
              <a:t>Memory decays in the short term store as per the information decay logic</a:t>
            </a:r>
          </a:p>
        </p:txBody>
      </p:sp>
    </p:spTree>
    <p:extLst>
      <p:ext uri="{BB962C8B-B14F-4D97-AF65-F5344CB8AC3E}">
        <p14:creationId xmlns:p14="http://schemas.microsoft.com/office/powerpoint/2010/main" val="138141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FC23-A04C-9C76-7652-56E95913D59A}"/>
              </a:ext>
            </a:extLst>
          </p:cNvPr>
          <p:cNvSpPr>
            <a:spLocks noGrp="1"/>
          </p:cNvSpPr>
          <p:nvPr>
            <p:ph type="title"/>
          </p:nvPr>
        </p:nvSpPr>
        <p:spPr/>
        <p:txBody>
          <a:bodyPr/>
          <a:lstStyle/>
          <a:p>
            <a:r>
              <a:rPr lang="en-IN" dirty="0"/>
              <a:t>LONG TERM STORE</a:t>
            </a:r>
          </a:p>
        </p:txBody>
      </p:sp>
      <p:sp>
        <p:nvSpPr>
          <p:cNvPr id="3" name="Content Placeholder 2">
            <a:extLst>
              <a:ext uri="{FF2B5EF4-FFF2-40B4-BE49-F238E27FC236}">
                <a16:creationId xmlns:a16="http://schemas.microsoft.com/office/drawing/2014/main" id="{60F9FFDC-A1D8-FB87-615A-2BB4E9380156}"/>
              </a:ext>
            </a:extLst>
          </p:cNvPr>
          <p:cNvSpPr>
            <a:spLocks noGrp="1"/>
          </p:cNvSpPr>
          <p:nvPr>
            <p:ph idx="1"/>
          </p:nvPr>
        </p:nvSpPr>
        <p:spPr/>
        <p:txBody>
          <a:bodyPr/>
          <a:lstStyle/>
          <a:p>
            <a:r>
              <a:rPr lang="en-IN" dirty="0"/>
              <a:t>Long term store is simulated as adjacency lists to simulate that similar memories can have connections between them</a:t>
            </a:r>
          </a:p>
          <a:p>
            <a:r>
              <a:rPr lang="en-IN" dirty="0"/>
              <a:t>Its simulated to store a large amount of memory possibly infinite</a:t>
            </a:r>
          </a:p>
          <a:p>
            <a:r>
              <a:rPr lang="en-IN" dirty="0"/>
              <a:t>The decay parameter of information decay is very less in long term memory since information is not easily forgotten</a:t>
            </a:r>
          </a:p>
          <a:p>
            <a:r>
              <a:rPr lang="en-IN" dirty="0"/>
              <a:t>When a memory is to be recalled, the memory traces in the long term memory are compared with the input feature and transfers it to the short term store based on shortest distance and a threshold. The connecting memories are also transferred to STS based on the strength and threshold</a:t>
            </a:r>
          </a:p>
          <a:p>
            <a:pPr marL="0" indent="0">
              <a:buNone/>
            </a:pPr>
            <a:endParaRPr lang="en-IN" dirty="0"/>
          </a:p>
        </p:txBody>
      </p:sp>
    </p:spTree>
    <p:extLst>
      <p:ext uri="{BB962C8B-B14F-4D97-AF65-F5344CB8AC3E}">
        <p14:creationId xmlns:p14="http://schemas.microsoft.com/office/powerpoint/2010/main" val="222397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170B-3D16-BFF6-C24B-74045C649466}"/>
              </a:ext>
            </a:extLst>
          </p:cNvPr>
          <p:cNvSpPr>
            <a:spLocks noGrp="1"/>
          </p:cNvSpPr>
          <p:nvPr>
            <p:ph type="title"/>
          </p:nvPr>
        </p:nvSpPr>
        <p:spPr/>
        <p:txBody>
          <a:bodyPr/>
          <a:lstStyle/>
          <a:p>
            <a:r>
              <a:rPr lang="en-IN" dirty="0"/>
              <a:t>FEATURE EXTRACTION</a:t>
            </a:r>
          </a:p>
        </p:txBody>
      </p:sp>
      <p:sp>
        <p:nvSpPr>
          <p:cNvPr id="3" name="Content Placeholder 2">
            <a:extLst>
              <a:ext uri="{FF2B5EF4-FFF2-40B4-BE49-F238E27FC236}">
                <a16:creationId xmlns:a16="http://schemas.microsoft.com/office/drawing/2014/main" id="{4429F6A1-334C-85FF-4407-0D51BF62115F}"/>
              </a:ext>
            </a:extLst>
          </p:cNvPr>
          <p:cNvSpPr>
            <a:spLocks noGrp="1"/>
          </p:cNvSpPr>
          <p:nvPr>
            <p:ph idx="1"/>
          </p:nvPr>
        </p:nvSpPr>
        <p:spPr/>
        <p:txBody>
          <a:bodyPr/>
          <a:lstStyle/>
          <a:p>
            <a:r>
              <a:rPr lang="en-IN" dirty="0"/>
              <a:t>For Feature extraction from images, the pretrained Resnet-50 model is used</a:t>
            </a:r>
          </a:p>
          <a:p>
            <a:r>
              <a:rPr lang="en-IN" dirty="0"/>
              <a:t>The last fully connected layer is made into identity layer to make the Resnet-50 model act as feature extractor rather than a image classification model</a:t>
            </a:r>
          </a:p>
          <a:p>
            <a:r>
              <a:rPr lang="en-IN" dirty="0"/>
              <a:t>This generates a 2048 feature matrix</a:t>
            </a:r>
          </a:p>
          <a:p>
            <a:r>
              <a:rPr lang="en-IN" dirty="0"/>
              <a:t>Another way is to remove the average pooling layer before the last fully connected layer to capture more information</a:t>
            </a:r>
          </a:p>
          <a:p>
            <a:r>
              <a:rPr lang="en-IN" dirty="0"/>
              <a:t>This generates a feature matrix of size 100352(2048*7*7)</a:t>
            </a:r>
          </a:p>
        </p:txBody>
      </p:sp>
    </p:spTree>
    <p:extLst>
      <p:ext uri="{BB962C8B-B14F-4D97-AF65-F5344CB8AC3E}">
        <p14:creationId xmlns:p14="http://schemas.microsoft.com/office/powerpoint/2010/main" val="261438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EDF5-A15F-7DA1-B1DF-7CDD2A6D3148}"/>
              </a:ext>
            </a:extLst>
          </p:cNvPr>
          <p:cNvSpPr>
            <a:spLocks noGrp="1"/>
          </p:cNvSpPr>
          <p:nvPr>
            <p:ph type="title"/>
          </p:nvPr>
        </p:nvSpPr>
        <p:spPr/>
        <p:txBody>
          <a:bodyPr/>
          <a:lstStyle/>
          <a:p>
            <a:r>
              <a:rPr lang="en-IN" dirty="0"/>
              <a:t>Improvisations That were Tried</a:t>
            </a:r>
          </a:p>
        </p:txBody>
      </p:sp>
      <p:sp>
        <p:nvSpPr>
          <p:cNvPr id="3" name="Content Placeholder 2">
            <a:extLst>
              <a:ext uri="{FF2B5EF4-FFF2-40B4-BE49-F238E27FC236}">
                <a16:creationId xmlns:a16="http://schemas.microsoft.com/office/drawing/2014/main" id="{7A348451-0CBA-A644-CDDE-0E4B7A317B48}"/>
              </a:ext>
            </a:extLst>
          </p:cNvPr>
          <p:cNvSpPr>
            <a:spLocks noGrp="1"/>
          </p:cNvSpPr>
          <p:nvPr>
            <p:ph idx="1"/>
          </p:nvPr>
        </p:nvSpPr>
        <p:spPr/>
        <p:txBody>
          <a:bodyPr/>
          <a:lstStyle/>
          <a:p>
            <a:r>
              <a:rPr lang="en-IN" dirty="0"/>
              <a:t>The criteria for transferring to long term store as per paper is attention&gt;1 however, I have set a criteria of 0.7 to simulate some memories which don’t require rehearsal to be transferred to long term store</a:t>
            </a:r>
          </a:p>
          <a:p>
            <a:r>
              <a:rPr lang="en-IN" dirty="0"/>
              <a:t>I have tried to simulate with different decay rates in STS and LTS and I found out that on increasing decay rates the similarity decreased between the retrieved encoded features and the original features.</a:t>
            </a:r>
          </a:p>
          <a:p>
            <a:r>
              <a:rPr lang="en-IN" dirty="0"/>
              <a:t>Feature Extraction I have tried using both 2048 and 10032 sizes of tensors. Depending on different sizes of Matrices the algorithm needs to be fine tuned with different thresholds.</a:t>
            </a:r>
          </a:p>
        </p:txBody>
      </p:sp>
    </p:spTree>
    <p:extLst>
      <p:ext uri="{BB962C8B-B14F-4D97-AF65-F5344CB8AC3E}">
        <p14:creationId xmlns:p14="http://schemas.microsoft.com/office/powerpoint/2010/main" val="113215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7FED-68CD-99DC-CB25-1CBAA4E5AD54}"/>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98717E72-EECB-ACA7-E8E5-588B4A4C2A3B}"/>
              </a:ext>
            </a:extLst>
          </p:cNvPr>
          <p:cNvSpPr>
            <a:spLocks noGrp="1"/>
          </p:cNvSpPr>
          <p:nvPr>
            <p:ph idx="1"/>
          </p:nvPr>
        </p:nvSpPr>
        <p:spPr/>
        <p:txBody>
          <a:bodyPr/>
          <a:lstStyle/>
          <a:p>
            <a:r>
              <a:rPr lang="en-IN" dirty="0"/>
              <a:t>For the first experiment the decay rates are set as 0.05 for STS and 0.0005 for LTS</a:t>
            </a:r>
          </a:p>
          <a:p>
            <a:r>
              <a:rPr lang="en-IN" dirty="0"/>
              <a:t>The results are presented for both 100352 feature matrix and 2048 feature matrix</a:t>
            </a:r>
          </a:p>
        </p:txBody>
      </p:sp>
    </p:spTree>
    <p:extLst>
      <p:ext uri="{BB962C8B-B14F-4D97-AF65-F5344CB8AC3E}">
        <p14:creationId xmlns:p14="http://schemas.microsoft.com/office/powerpoint/2010/main" val="28672428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309</TotalTime>
  <Words>852</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A Computational Cognitive Model of Human Memory</vt:lpstr>
      <vt:lpstr>INTRODUCTION</vt:lpstr>
      <vt:lpstr>INFORMATION DECAY</vt:lpstr>
      <vt:lpstr>MULTI STORE MEMORY MODEL</vt:lpstr>
      <vt:lpstr>SHORT TERM STORE</vt:lpstr>
      <vt:lpstr>LONG TERM STORE</vt:lpstr>
      <vt:lpstr>FEATURE EXTRACTION</vt:lpstr>
      <vt:lpstr>Improvisations That were Tried</vt:lpstr>
      <vt:lpstr>RESULTS</vt:lpstr>
      <vt:lpstr>RESULTS:-100352</vt:lpstr>
      <vt:lpstr>resULTS:- 2048</vt:lpstr>
      <vt:lpstr>RESULTS</vt:lpstr>
      <vt:lpstr>RESULTS:-100352</vt:lpstr>
      <vt:lpstr>Results:-2048</vt:lpstr>
      <vt:lpstr>EXAMPLE OF INFORMATION STORED IN MEMORY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Computational Cognitive Model of Human Memory</dc:title>
  <dc:creator>Supratim Chatterjee</dc:creator>
  <cp:lastModifiedBy>Parthapratim Chatterjee</cp:lastModifiedBy>
  <cp:revision>8</cp:revision>
  <dcterms:created xsi:type="dcterms:W3CDTF">2024-04-28T05:38:30Z</dcterms:created>
  <dcterms:modified xsi:type="dcterms:W3CDTF">2024-04-28T17:00:12Z</dcterms:modified>
</cp:coreProperties>
</file>