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1" r:id="rId4"/>
    <p:sldId id="262" r:id="rId5"/>
    <p:sldId id="264" r:id="rId6"/>
    <p:sldId id="257" r:id="rId7"/>
    <p:sldId id="258"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101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26B5-C8F9-E538-91F3-3E866E3E58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6759E6-FB2C-9104-29E2-C722F13DE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4F8B22-C5DF-0BC2-D63C-7E22035125CA}"/>
              </a:ext>
            </a:extLst>
          </p:cNvPr>
          <p:cNvSpPr>
            <a:spLocks noGrp="1"/>
          </p:cNvSpPr>
          <p:nvPr>
            <p:ph type="dt" sz="half" idx="10"/>
          </p:nvPr>
        </p:nvSpPr>
        <p:spPr/>
        <p:txBody>
          <a:bodyPr/>
          <a:lstStyle/>
          <a:p>
            <a:fld id="{D175E138-A133-462C-A3B2-56CC1A6DB9CC}" type="datetimeFigureOut">
              <a:rPr lang="en-IN" smtClean="0"/>
              <a:t>19-03-2024</a:t>
            </a:fld>
            <a:endParaRPr lang="en-IN"/>
          </a:p>
        </p:txBody>
      </p:sp>
      <p:sp>
        <p:nvSpPr>
          <p:cNvPr id="5" name="Footer Placeholder 4">
            <a:extLst>
              <a:ext uri="{FF2B5EF4-FFF2-40B4-BE49-F238E27FC236}">
                <a16:creationId xmlns:a16="http://schemas.microsoft.com/office/drawing/2014/main" id="{9BEDA484-DB50-7C5B-0BA0-2E2EB01627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9E56EB-D13F-8658-477E-BCBCB9E33EC0}"/>
              </a:ext>
            </a:extLst>
          </p:cNvPr>
          <p:cNvSpPr>
            <a:spLocks noGrp="1"/>
          </p:cNvSpPr>
          <p:nvPr>
            <p:ph type="sldNum" sz="quarter" idx="12"/>
          </p:nvPr>
        </p:nvSpPr>
        <p:spPr/>
        <p:txBody>
          <a:bodyPr/>
          <a:lstStyle/>
          <a:p>
            <a:fld id="{2D905ECD-36D9-40D2-A6DC-D9E0BDD18764}" type="slidenum">
              <a:rPr lang="en-IN" smtClean="0"/>
              <a:t>‹#›</a:t>
            </a:fld>
            <a:endParaRPr lang="en-IN"/>
          </a:p>
        </p:txBody>
      </p:sp>
    </p:spTree>
    <p:extLst>
      <p:ext uri="{BB962C8B-B14F-4D97-AF65-F5344CB8AC3E}">
        <p14:creationId xmlns:p14="http://schemas.microsoft.com/office/powerpoint/2010/main" val="304775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B8F0-4125-442F-0C25-4EFDB356D4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95AFE3-1D00-6B6D-A8C7-ED74E139F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3E9C96-AE26-69E1-4876-031867775AA7}"/>
              </a:ext>
            </a:extLst>
          </p:cNvPr>
          <p:cNvSpPr>
            <a:spLocks noGrp="1"/>
          </p:cNvSpPr>
          <p:nvPr>
            <p:ph type="dt" sz="half" idx="10"/>
          </p:nvPr>
        </p:nvSpPr>
        <p:spPr/>
        <p:txBody>
          <a:bodyPr/>
          <a:lstStyle/>
          <a:p>
            <a:fld id="{D175E138-A133-462C-A3B2-56CC1A6DB9CC}" type="datetimeFigureOut">
              <a:rPr lang="en-IN" smtClean="0"/>
              <a:t>19-03-2024</a:t>
            </a:fld>
            <a:endParaRPr lang="en-IN"/>
          </a:p>
        </p:txBody>
      </p:sp>
      <p:sp>
        <p:nvSpPr>
          <p:cNvPr id="5" name="Footer Placeholder 4">
            <a:extLst>
              <a:ext uri="{FF2B5EF4-FFF2-40B4-BE49-F238E27FC236}">
                <a16:creationId xmlns:a16="http://schemas.microsoft.com/office/drawing/2014/main" id="{E74345C4-C99E-2144-0776-79C7578118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26C74-1CC4-A511-6138-BAFF4402166F}"/>
              </a:ext>
            </a:extLst>
          </p:cNvPr>
          <p:cNvSpPr>
            <a:spLocks noGrp="1"/>
          </p:cNvSpPr>
          <p:nvPr>
            <p:ph type="sldNum" sz="quarter" idx="12"/>
          </p:nvPr>
        </p:nvSpPr>
        <p:spPr/>
        <p:txBody>
          <a:bodyPr/>
          <a:lstStyle/>
          <a:p>
            <a:fld id="{2D905ECD-36D9-40D2-A6DC-D9E0BDD18764}" type="slidenum">
              <a:rPr lang="en-IN" smtClean="0"/>
              <a:t>‹#›</a:t>
            </a:fld>
            <a:endParaRPr lang="en-IN"/>
          </a:p>
        </p:txBody>
      </p:sp>
    </p:spTree>
    <p:extLst>
      <p:ext uri="{BB962C8B-B14F-4D97-AF65-F5344CB8AC3E}">
        <p14:creationId xmlns:p14="http://schemas.microsoft.com/office/powerpoint/2010/main" val="1853158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C39F7-9DE7-A206-A4FC-8AF2CC2273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C12C40-59AE-3DCE-2BFF-DF0428D18A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31495-F8E0-4A05-3D7D-58AD775B8460}"/>
              </a:ext>
            </a:extLst>
          </p:cNvPr>
          <p:cNvSpPr>
            <a:spLocks noGrp="1"/>
          </p:cNvSpPr>
          <p:nvPr>
            <p:ph type="dt" sz="half" idx="10"/>
          </p:nvPr>
        </p:nvSpPr>
        <p:spPr/>
        <p:txBody>
          <a:bodyPr/>
          <a:lstStyle/>
          <a:p>
            <a:fld id="{D175E138-A133-462C-A3B2-56CC1A6DB9CC}" type="datetimeFigureOut">
              <a:rPr lang="en-IN" smtClean="0"/>
              <a:t>19-03-2024</a:t>
            </a:fld>
            <a:endParaRPr lang="en-IN"/>
          </a:p>
        </p:txBody>
      </p:sp>
      <p:sp>
        <p:nvSpPr>
          <p:cNvPr id="5" name="Footer Placeholder 4">
            <a:extLst>
              <a:ext uri="{FF2B5EF4-FFF2-40B4-BE49-F238E27FC236}">
                <a16:creationId xmlns:a16="http://schemas.microsoft.com/office/drawing/2014/main" id="{228D2505-50DB-5AD9-E0A4-809163634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C094E5-E345-AE4B-2993-39431A41E0AE}"/>
              </a:ext>
            </a:extLst>
          </p:cNvPr>
          <p:cNvSpPr>
            <a:spLocks noGrp="1"/>
          </p:cNvSpPr>
          <p:nvPr>
            <p:ph type="sldNum" sz="quarter" idx="12"/>
          </p:nvPr>
        </p:nvSpPr>
        <p:spPr/>
        <p:txBody>
          <a:bodyPr/>
          <a:lstStyle/>
          <a:p>
            <a:fld id="{2D905ECD-36D9-40D2-A6DC-D9E0BDD18764}" type="slidenum">
              <a:rPr lang="en-IN" smtClean="0"/>
              <a:t>‹#›</a:t>
            </a:fld>
            <a:endParaRPr lang="en-IN"/>
          </a:p>
        </p:txBody>
      </p:sp>
    </p:spTree>
    <p:extLst>
      <p:ext uri="{BB962C8B-B14F-4D97-AF65-F5344CB8AC3E}">
        <p14:creationId xmlns:p14="http://schemas.microsoft.com/office/powerpoint/2010/main" val="420193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49AE-0BA7-3DF3-D43E-26767775F2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18C20F-1951-AE96-A249-9E3639273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7DEAA2-DB6D-E254-7860-427E9A4B9D44}"/>
              </a:ext>
            </a:extLst>
          </p:cNvPr>
          <p:cNvSpPr>
            <a:spLocks noGrp="1"/>
          </p:cNvSpPr>
          <p:nvPr>
            <p:ph type="dt" sz="half" idx="10"/>
          </p:nvPr>
        </p:nvSpPr>
        <p:spPr/>
        <p:txBody>
          <a:bodyPr/>
          <a:lstStyle/>
          <a:p>
            <a:fld id="{D175E138-A133-462C-A3B2-56CC1A6DB9CC}" type="datetimeFigureOut">
              <a:rPr lang="en-IN" smtClean="0"/>
              <a:t>19-03-2024</a:t>
            </a:fld>
            <a:endParaRPr lang="en-IN"/>
          </a:p>
        </p:txBody>
      </p:sp>
      <p:sp>
        <p:nvSpPr>
          <p:cNvPr id="5" name="Footer Placeholder 4">
            <a:extLst>
              <a:ext uri="{FF2B5EF4-FFF2-40B4-BE49-F238E27FC236}">
                <a16:creationId xmlns:a16="http://schemas.microsoft.com/office/drawing/2014/main" id="{2B1C7291-8A38-BC8B-472B-F119FAADC5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904D7E-71DC-1FAD-552E-15D1D76037DE}"/>
              </a:ext>
            </a:extLst>
          </p:cNvPr>
          <p:cNvSpPr>
            <a:spLocks noGrp="1"/>
          </p:cNvSpPr>
          <p:nvPr>
            <p:ph type="sldNum" sz="quarter" idx="12"/>
          </p:nvPr>
        </p:nvSpPr>
        <p:spPr/>
        <p:txBody>
          <a:bodyPr/>
          <a:lstStyle/>
          <a:p>
            <a:fld id="{2D905ECD-36D9-40D2-A6DC-D9E0BDD18764}" type="slidenum">
              <a:rPr lang="en-IN" smtClean="0"/>
              <a:t>‹#›</a:t>
            </a:fld>
            <a:endParaRPr lang="en-IN"/>
          </a:p>
        </p:txBody>
      </p:sp>
    </p:spTree>
    <p:extLst>
      <p:ext uri="{BB962C8B-B14F-4D97-AF65-F5344CB8AC3E}">
        <p14:creationId xmlns:p14="http://schemas.microsoft.com/office/powerpoint/2010/main" val="9347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8EAB-9B32-E3F8-C177-8AB31EB269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464AB8-5A70-566C-09B0-2045F8F06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0707B-E56A-6F30-1CE7-CFA49A153CAF}"/>
              </a:ext>
            </a:extLst>
          </p:cNvPr>
          <p:cNvSpPr>
            <a:spLocks noGrp="1"/>
          </p:cNvSpPr>
          <p:nvPr>
            <p:ph type="dt" sz="half" idx="10"/>
          </p:nvPr>
        </p:nvSpPr>
        <p:spPr/>
        <p:txBody>
          <a:bodyPr/>
          <a:lstStyle/>
          <a:p>
            <a:fld id="{D175E138-A133-462C-A3B2-56CC1A6DB9CC}" type="datetimeFigureOut">
              <a:rPr lang="en-IN" smtClean="0"/>
              <a:t>19-03-2024</a:t>
            </a:fld>
            <a:endParaRPr lang="en-IN"/>
          </a:p>
        </p:txBody>
      </p:sp>
      <p:sp>
        <p:nvSpPr>
          <p:cNvPr id="5" name="Footer Placeholder 4">
            <a:extLst>
              <a:ext uri="{FF2B5EF4-FFF2-40B4-BE49-F238E27FC236}">
                <a16:creationId xmlns:a16="http://schemas.microsoft.com/office/drawing/2014/main" id="{40096EC1-7E14-3514-773E-9CB20D27A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2D48A-4F4E-455D-4F82-94CDBE1BBD3C}"/>
              </a:ext>
            </a:extLst>
          </p:cNvPr>
          <p:cNvSpPr>
            <a:spLocks noGrp="1"/>
          </p:cNvSpPr>
          <p:nvPr>
            <p:ph type="sldNum" sz="quarter" idx="12"/>
          </p:nvPr>
        </p:nvSpPr>
        <p:spPr/>
        <p:txBody>
          <a:bodyPr/>
          <a:lstStyle/>
          <a:p>
            <a:fld id="{2D905ECD-36D9-40D2-A6DC-D9E0BDD18764}" type="slidenum">
              <a:rPr lang="en-IN" smtClean="0"/>
              <a:t>‹#›</a:t>
            </a:fld>
            <a:endParaRPr lang="en-IN"/>
          </a:p>
        </p:txBody>
      </p:sp>
    </p:spTree>
    <p:extLst>
      <p:ext uri="{BB962C8B-B14F-4D97-AF65-F5344CB8AC3E}">
        <p14:creationId xmlns:p14="http://schemas.microsoft.com/office/powerpoint/2010/main" val="220855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F418-61D9-A385-7EE2-5C08D8EB28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2416BE-DFF5-E476-D2C2-2D192AF5B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BE3BDD-1A1B-15C9-8925-7B5CD9841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8F3933-4EA8-6E9F-3D75-A3F323EBAB84}"/>
              </a:ext>
            </a:extLst>
          </p:cNvPr>
          <p:cNvSpPr>
            <a:spLocks noGrp="1"/>
          </p:cNvSpPr>
          <p:nvPr>
            <p:ph type="dt" sz="half" idx="10"/>
          </p:nvPr>
        </p:nvSpPr>
        <p:spPr/>
        <p:txBody>
          <a:bodyPr/>
          <a:lstStyle/>
          <a:p>
            <a:fld id="{D175E138-A133-462C-A3B2-56CC1A6DB9CC}" type="datetimeFigureOut">
              <a:rPr lang="en-IN" smtClean="0"/>
              <a:t>19-03-2024</a:t>
            </a:fld>
            <a:endParaRPr lang="en-IN"/>
          </a:p>
        </p:txBody>
      </p:sp>
      <p:sp>
        <p:nvSpPr>
          <p:cNvPr id="6" name="Footer Placeholder 5">
            <a:extLst>
              <a:ext uri="{FF2B5EF4-FFF2-40B4-BE49-F238E27FC236}">
                <a16:creationId xmlns:a16="http://schemas.microsoft.com/office/drawing/2014/main" id="{6636A7EC-88BE-08CA-9B62-D9D755AE8C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DFDC2F-AABE-44F6-BEFC-1F1D5CB6BE33}"/>
              </a:ext>
            </a:extLst>
          </p:cNvPr>
          <p:cNvSpPr>
            <a:spLocks noGrp="1"/>
          </p:cNvSpPr>
          <p:nvPr>
            <p:ph type="sldNum" sz="quarter" idx="12"/>
          </p:nvPr>
        </p:nvSpPr>
        <p:spPr/>
        <p:txBody>
          <a:bodyPr/>
          <a:lstStyle/>
          <a:p>
            <a:fld id="{2D905ECD-36D9-40D2-A6DC-D9E0BDD18764}" type="slidenum">
              <a:rPr lang="en-IN" smtClean="0"/>
              <a:t>‹#›</a:t>
            </a:fld>
            <a:endParaRPr lang="en-IN"/>
          </a:p>
        </p:txBody>
      </p:sp>
    </p:spTree>
    <p:extLst>
      <p:ext uri="{BB962C8B-B14F-4D97-AF65-F5344CB8AC3E}">
        <p14:creationId xmlns:p14="http://schemas.microsoft.com/office/powerpoint/2010/main" val="137730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61BC-E759-804F-EF1C-BA97F42321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86E7B9-B120-B106-68B4-D9ACB2F9E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5F8140-88A0-33D6-100E-9D75ED4285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484E90-DA0B-206D-465F-BEBA1846A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52F6B-0D8A-00A8-FC38-56014ECA7B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9B8542-1C98-143F-060B-010F0A883262}"/>
              </a:ext>
            </a:extLst>
          </p:cNvPr>
          <p:cNvSpPr>
            <a:spLocks noGrp="1"/>
          </p:cNvSpPr>
          <p:nvPr>
            <p:ph type="dt" sz="half" idx="10"/>
          </p:nvPr>
        </p:nvSpPr>
        <p:spPr/>
        <p:txBody>
          <a:bodyPr/>
          <a:lstStyle/>
          <a:p>
            <a:fld id="{D175E138-A133-462C-A3B2-56CC1A6DB9CC}" type="datetimeFigureOut">
              <a:rPr lang="en-IN" smtClean="0"/>
              <a:t>19-03-2024</a:t>
            </a:fld>
            <a:endParaRPr lang="en-IN"/>
          </a:p>
        </p:txBody>
      </p:sp>
      <p:sp>
        <p:nvSpPr>
          <p:cNvPr id="8" name="Footer Placeholder 7">
            <a:extLst>
              <a:ext uri="{FF2B5EF4-FFF2-40B4-BE49-F238E27FC236}">
                <a16:creationId xmlns:a16="http://schemas.microsoft.com/office/drawing/2014/main" id="{34B15BB4-ED74-543B-59A4-D6F3ACF484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B8FD03-5954-9907-1F4B-5855869F75C9}"/>
              </a:ext>
            </a:extLst>
          </p:cNvPr>
          <p:cNvSpPr>
            <a:spLocks noGrp="1"/>
          </p:cNvSpPr>
          <p:nvPr>
            <p:ph type="sldNum" sz="quarter" idx="12"/>
          </p:nvPr>
        </p:nvSpPr>
        <p:spPr/>
        <p:txBody>
          <a:bodyPr/>
          <a:lstStyle/>
          <a:p>
            <a:fld id="{2D905ECD-36D9-40D2-A6DC-D9E0BDD18764}" type="slidenum">
              <a:rPr lang="en-IN" smtClean="0"/>
              <a:t>‹#›</a:t>
            </a:fld>
            <a:endParaRPr lang="en-IN"/>
          </a:p>
        </p:txBody>
      </p:sp>
    </p:spTree>
    <p:extLst>
      <p:ext uri="{BB962C8B-B14F-4D97-AF65-F5344CB8AC3E}">
        <p14:creationId xmlns:p14="http://schemas.microsoft.com/office/powerpoint/2010/main" val="28571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063A-9CE3-4701-6ACF-B3244C0293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412A5F-BA76-F1FA-1281-21DE87E022D4}"/>
              </a:ext>
            </a:extLst>
          </p:cNvPr>
          <p:cNvSpPr>
            <a:spLocks noGrp="1"/>
          </p:cNvSpPr>
          <p:nvPr>
            <p:ph type="dt" sz="half" idx="10"/>
          </p:nvPr>
        </p:nvSpPr>
        <p:spPr/>
        <p:txBody>
          <a:bodyPr/>
          <a:lstStyle/>
          <a:p>
            <a:fld id="{D175E138-A133-462C-A3B2-56CC1A6DB9CC}" type="datetimeFigureOut">
              <a:rPr lang="en-IN" smtClean="0"/>
              <a:t>19-03-2024</a:t>
            </a:fld>
            <a:endParaRPr lang="en-IN"/>
          </a:p>
        </p:txBody>
      </p:sp>
      <p:sp>
        <p:nvSpPr>
          <p:cNvPr id="4" name="Footer Placeholder 3">
            <a:extLst>
              <a:ext uri="{FF2B5EF4-FFF2-40B4-BE49-F238E27FC236}">
                <a16:creationId xmlns:a16="http://schemas.microsoft.com/office/drawing/2014/main" id="{67DB13AF-D266-3986-2BE2-CE3D329FFE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B15EA5-7CDD-B3B7-8183-90656B45A454}"/>
              </a:ext>
            </a:extLst>
          </p:cNvPr>
          <p:cNvSpPr>
            <a:spLocks noGrp="1"/>
          </p:cNvSpPr>
          <p:nvPr>
            <p:ph type="sldNum" sz="quarter" idx="12"/>
          </p:nvPr>
        </p:nvSpPr>
        <p:spPr/>
        <p:txBody>
          <a:bodyPr/>
          <a:lstStyle/>
          <a:p>
            <a:fld id="{2D905ECD-36D9-40D2-A6DC-D9E0BDD18764}" type="slidenum">
              <a:rPr lang="en-IN" smtClean="0"/>
              <a:t>‹#›</a:t>
            </a:fld>
            <a:endParaRPr lang="en-IN"/>
          </a:p>
        </p:txBody>
      </p:sp>
    </p:spTree>
    <p:extLst>
      <p:ext uri="{BB962C8B-B14F-4D97-AF65-F5344CB8AC3E}">
        <p14:creationId xmlns:p14="http://schemas.microsoft.com/office/powerpoint/2010/main" val="415850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53F529-4F31-1956-2147-631207789903}"/>
              </a:ext>
            </a:extLst>
          </p:cNvPr>
          <p:cNvSpPr>
            <a:spLocks noGrp="1"/>
          </p:cNvSpPr>
          <p:nvPr>
            <p:ph type="dt" sz="half" idx="10"/>
          </p:nvPr>
        </p:nvSpPr>
        <p:spPr/>
        <p:txBody>
          <a:bodyPr/>
          <a:lstStyle/>
          <a:p>
            <a:fld id="{D175E138-A133-462C-A3B2-56CC1A6DB9CC}" type="datetimeFigureOut">
              <a:rPr lang="en-IN" smtClean="0"/>
              <a:t>19-03-2024</a:t>
            </a:fld>
            <a:endParaRPr lang="en-IN"/>
          </a:p>
        </p:txBody>
      </p:sp>
      <p:sp>
        <p:nvSpPr>
          <p:cNvPr id="3" name="Footer Placeholder 2">
            <a:extLst>
              <a:ext uri="{FF2B5EF4-FFF2-40B4-BE49-F238E27FC236}">
                <a16:creationId xmlns:a16="http://schemas.microsoft.com/office/drawing/2014/main" id="{4F254324-F90F-6041-B456-8D0DBE9EE8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4D71DC-B1B7-45A3-4181-AA3AE4D1BB6E}"/>
              </a:ext>
            </a:extLst>
          </p:cNvPr>
          <p:cNvSpPr>
            <a:spLocks noGrp="1"/>
          </p:cNvSpPr>
          <p:nvPr>
            <p:ph type="sldNum" sz="quarter" idx="12"/>
          </p:nvPr>
        </p:nvSpPr>
        <p:spPr/>
        <p:txBody>
          <a:bodyPr/>
          <a:lstStyle/>
          <a:p>
            <a:fld id="{2D905ECD-36D9-40D2-A6DC-D9E0BDD18764}" type="slidenum">
              <a:rPr lang="en-IN" smtClean="0"/>
              <a:t>‹#›</a:t>
            </a:fld>
            <a:endParaRPr lang="en-IN"/>
          </a:p>
        </p:txBody>
      </p:sp>
    </p:spTree>
    <p:extLst>
      <p:ext uri="{BB962C8B-B14F-4D97-AF65-F5344CB8AC3E}">
        <p14:creationId xmlns:p14="http://schemas.microsoft.com/office/powerpoint/2010/main" val="3806803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7406-8D8A-2317-0CC8-DC6DDD22A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3B6203-9D1D-D095-D38E-84E9EB15B6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A98FDE-DBBA-0509-52DF-40ACE1EE4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8FCA9-C011-7E07-E7A6-21CC730DD295}"/>
              </a:ext>
            </a:extLst>
          </p:cNvPr>
          <p:cNvSpPr>
            <a:spLocks noGrp="1"/>
          </p:cNvSpPr>
          <p:nvPr>
            <p:ph type="dt" sz="half" idx="10"/>
          </p:nvPr>
        </p:nvSpPr>
        <p:spPr/>
        <p:txBody>
          <a:bodyPr/>
          <a:lstStyle/>
          <a:p>
            <a:fld id="{D175E138-A133-462C-A3B2-56CC1A6DB9CC}" type="datetimeFigureOut">
              <a:rPr lang="en-IN" smtClean="0"/>
              <a:t>19-03-2024</a:t>
            </a:fld>
            <a:endParaRPr lang="en-IN"/>
          </a:p>
        </p:txBody>
      </p:sp>
      <p:sp>
        <p:nvSpPr>
          <p:cNvPr id="6" name="Footer Placeholder 5">
            <a:extLst>
              <a:ext uri="{FF2B5EF4-FFF2-40B4-BE49-F238E27FC236}">
                <a16:creationId xmlns:a16="http://schemas.microsoft.com/office/drawing/2014/main" id="{83CA57CE-B87F-6DCA-D08E-D6B0B6B230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00B6BD-ED7D-A749-7B15-C881E9E9F38A}"/>
              </a:ext>
            </a:extLst>
          </p:cNvPr>
          <p:cNvSpPr>
            <a:spLocks noGrp="1"/>
          </p:cNvSpPr>
          <p:nvPr>
            <p:ph type="sldNum" sz="quarter" idx="12"/>
          </p:nvPr>
        </p:nvSpPr>
        <p:spPr/>
        <p:txBody>
          <a:bodyPr/>
          <a:lstStyle/>
          <a:p>
            <a:fld id="{2D905ECD-36D9-40D2-A6DC-D9E0BDD18764}" type="slidenum">
              <a:rPr lang="en-IN" smtClean="0"/>
              <a:t>‹#›</a:t>
            </a:fld>
            <a:endParaRPr lang="en-IN"/>
          </a:p>
        </p:txBody>
      </p:sp>
    </p:spTree>
    <p:extLst>
      <p:ext uri="{BB962C8B-B14F-4D97-AF65-F5344CB8AC3E}">
        <p14:creationId xmlns:p14="http://schemas.microsoft.com/office/powerpoint/2010/main" val="139387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E275-DB9B-3E38-8D73-8735CA66D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4BFC5B-8D17-4EC7-D804-209C0516E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AAAFDC-8365-52C9-02CE-24ECC4BF3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B10CF-34CE-C4D5-9E51-A83A2F6F230A}"/>
              </a:ext>
            </a:extLst>
          </p:cNvPr>
          <p:cNvSpPr>
            <a:spLocks noGrp="1"/>
          </p:cNvSpPr>
          <p:nvPr>
            <p:ph type="dt" sz="half" idx="10"/>
          </p:nvPr>
        </p:nvSpPr>
        <p:spPr/>
        <p:txBody>
          <a:bodyPr/>
          <a:lstStyle/>
          <a:p>
            <a:fld id="{D175E138-A133-462C-A3B2-56CC1A6DB9CC}" type="datetimeFigureOut">
              <a:rPr lang="en-IN" smtClean="0"/>
              <a:t>19-03-2024</a:t>
            </a:fld>
            <a:endParaRPr lang="en-IN"/>
          </a:p>
        </p:txBody>
      </p:sp>
      <p:sp>
        <p:nvSpPr>
          <p:cNvPr id="6" name="Footer Placeholder 5">
            <a:extLst>
              <a:ext uri="{FF2B5EF4-FFF2-40B4-BE49-F238E27FC236}">
                <a16:creationId xmlns:a16="http://schemas.microsoft.com/office/drawing/2014/main" id="{019FFC67-B71F-17A8-BFA3-9353D403F3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11EB63-BCA1-4B75-CDBF-933571B4A70A}"/>
              </a:ext>
            </a:extLst>
          </p:cNvPr>
          <p:cNvSpPr>
            <a:spLocks noGrp="1"/>
          </p:cNvSpPr>
          <p:nvPr>
            <p:ph type="sldNum" sz="quarter" idx="12"/>
          </p:nvPr>
        </p:nvSpPr>
        <p:spPr/>
        <p:txBody>
          <a:bodyPr/>
          <a:lstStyle/>
          <a:p>
            <a:fld id="{2D905ECD-36D9-40D2-A6DC-D9E0BDD18764}" type="slidenum">
              <a:rPr lang="en-IN" smtClean="0"/>
              <a:t>‹#›</a:t>
            </a:fld>
            <a:endParaRPr lang="en-IN"/>
          </a:p>
        </p:txBody>
      </p:sp>
    </p:spTree>
    <p:extLst>
      <p:ext uri="{BB962C8B-B14F-4D97-AF65-F5344CB8AC3E}">
        <p14:creationId xmlns:p14="http://schemas.microsoft.com/office/powerpoint/2010/main" val="320267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6E27E-2FB3-1AC0-949F-BBC047C7C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9E47E7-682A-5408-A475-D44BB02EBE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75E58D-0104-0BAF-9CDC-E704A914DA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5E138-A133-462C-A3B2-56CC1A6DB9CC}" type="datetimeFigureOut">
              <a:rPr lang="en-IN" smtClean="0"/>
              <a:t>19-03-2024</a:t>
            </a:fld>
            <a:endParaRPr lang="en-IN"/>
          </a:p>
        </p:txBody>
      </p:sp>
      <p:sp>
        <p:nvSpPr>
          <p:cNvPr id="5" name="Footer Placeholder 4">
            <a:extLst>
              <a:ext uri="{FF2B5EF4-FFF2-40B4-BE49-F238E27FC236}">
                <a16:creationId xmlns:a16="http://schemas.microsoft.com/office/drawing/2014/main" id="{77217B2D-8E7C-CC11-21EA-F2640C15D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B17C2F-D7EC-CBDC-E7B5-827089FD76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05ECD-36D9-40D2-A6DC-D9E0BDD18764}" type="slidenum">
              <a:rPr lang="en-IN" smtClean="0"/>
              <a:t>‹#›</a:t>
            </a:fld>
            <a:endParaRPr lang="en-IN"/>
          </a:p>
        </p:txBody>
      </p:sp>
    </p:spTree>
    <p:extLst>
      <p:ext uri="{BB962C8B-B14F-4D97-AF65-F5344CB8AC3E}">
        <p14:creationId xmlns:p14="http://schemas.microsoft.com/office/powerpoint/2010/main" val="2613085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DF3DBE-EBAE-AE8F-9E09-4F00F66B6520}"/>
              </a:ext>
            </a:extLst>
          </p:cNvPr>
          <p:cNvSpPr>
            <a:spLocks noGrp="1"/>
          </p:cNvSpPr>
          <p:nvPr>
            <p:ph type="ctrTitle"/>
          </p:nvPr>
        </p:nvSpPr>
        <p:spPr>
          <a:xfrm>
            <a:off x="1386865" y="818984"/>
            <a:ext cx="6596245" cy="3268520"/>
          </a:xfrm>
        </p:spPr>
        <p:txBody>
          <a:bodyPr>
            <a:normAutofit/>
          </a:bodyPr>
          <a:lstStyle/>
          <a:p>
            <a:pPr algn="r"/>
            <a:r>
              <a:rPr lang="en-IN" sz="4400" dirty="0">
                <a:solidFill>
                  <a:srgbClr val="FFFFFF"/>
                </a:solidFill>
              </a:rPr>
              <a:t>Determining Congruent and Incongruent Time Period of Stroop effect using a Drift Diffusion Model</a:t>
            </a:r>
          </a:p>
        </p:txBody>
      </p:sp>
      <p:sp>
        <p:nvSpPr>
          <p:cNvPr id="59" name="Rectangle 5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025B63F-9E73-80FB-2CC3-E8D5CA30347B}"/>
              </a:ext>
            </a:extLst>
          </p:cNvPr>
          <p:cNvSpPr>
            <a:spLocks noGrp="1"/>
          </p:cNvSpPr>
          <p:nvPr>
            <p:ph type="subTitle" idx="1"/>
          </p:nvPr>
        </p:nvSpPr>
        <p:spPr>
          <a:xfrm>
            <a:off x="1931874" y="4797188"/>
            <a:ext cx="6051236" cy="1241828"/>
          </a:xfrm>
        </p:spPr>
        <p:txBody>
          <a:bodyPr>
            <a:normAutofit/>
          </a:bodyPr>
          <a:lstStyle/>
          <a:p>
            <a:pPr algn="r"/>
            <a:r>
              <a:rPr lang="en-IN">
                <a:solidFill>
                  <a:srgbClr val="FFFFFF"/>
                </a:solidFill>
              </a:rPr>
              <a:t>Mid Sem Project</a:t>
            </a:r>
          </a:p>
          <a:p>
            <a:pPr algn="r"/>
            <a:r>
              <a:rPr lang="en-IN">
                <a:solidFill>
                  <a:srgbClr val="FFFFFF"/>
                </a:solidFill>
              </a:rPr>
              <a:t>By-Parthapratim Chatterjee (210705)</a:t>
            </a:r>
          </a:p>
        </p:txBody>
      </p:sp>
      <p:sp>
        <p:nvSpPr>
          <p:cNvPr id="61" name="Rectangle 6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020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845A78-4530-888B-7812-A5840F9735BE}"/>
              </a:ext>
            </a:extLst>
          </p:cNvPr>
          <p:cNvSpPr txBox="1">
            <a:spLocks/>
          </p:cNvSpPr>
          <p:nvPr/>
        </p:nvSpPr>
        <p:spPr>
          <a:xfrm>
            <a:off x="1962352" y="423057"/>
            <a:ext cx="8267296" cy="14465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t>Motivation </a:t>
            </a:r>
          </a:p>
        </p:txBody>
      </p:sp>
      <p:sp>
        <p:nvSpPr>
          <p:cNvPr id="5" name="TextBox 4">
            <a:extLst>
              <a:ext uri="{FF2B5EF4-FFF2-40B4-BE49-F238E27FC236}">
                <a16:creationId xmlns:a16="http://schemas.microsoft.com/office/drawing/2014/main" id="{F7A2CA16-CF3D-22FB-E750-217BFCE5321F}"/>
              </a:ext>
            </a:extLst>
          </p:cNvPr>
          <p:cNvSpPr txBox="1"/>
          <p:nvPr/>
        </p:nvSpPr>
        <p:spPr>
          <a:xfrm>
            <a:off x="595603" y="1948841"/>
            <a:ext cx="11000793" cy="4247317"/>
          </a:xfrm>
          <a:prstGeom prst="rect">
            <a:avLst/>
          </a:prstGeom>
          <a:noFill/>
        </p:spPr>
        <p:txBody>
          <a:bodyPr wrap="square" rtlCol="0">
            <a:spAutoFit/>
          </a:bodyPr>
          <a:lstStyle/>
          <a:p>
            <a:pPr marL="285750" indent="-285750">
              <a:buFont typeface="Wingdings" panose="05000000000000000000" pitchFamily="2" charset="2"/>
              <a:buChar char="§"/>
            </a:pPr>
            <a:r>
              <a:rPr lang="en-US" b="1" dirty="0"/>
              <a:t>Precision in Time Analysis</a:t>
            </a:r>
            <a:r>
              <a:rPr lang="en-US" dirty="0"/>
              <a:t>: Traditional approaches to Stroop effect analysis often focus on accuracy and reaction times. However, the temporal dynamics of cognitive processes within the Stroop effect remain relatively unexplored. Utilizing a drift diffusion model will allow for a more precise and nuanced understanding of the time course of congruent and incongruent processing. </a:t>
            </a:r>
          </a:p>
          <a:p>
            <a:pPr marL="285750" indent="-285750">
              <a:buFont typeface="Wingdings" panose="05000000000000000000" pitchFamily="2" charset="2"/>
              <a:buChar char="§"/>
            </a:pPr>
            <a:r>
              <a:rPr lang="en-US" b="1" dirty="0"/>
              <a:t>Computational Advantage</a:t>
            </a:r>
            <a:r>
              <a:rPr lang="en-US" dirty="0"/>
              <a:t>: Computational modeling provides a unique advantage by allowing the simulation of cognitive processes in a controlled environment. A drift diffusion model, which has proven effective in decision-making research, can be adapted to explore how congruency affects the diffusion of information and decision-making processes over time. </a:t>
            </a:r>
          </a:p>
          <a:p>
            <a:pPr marL="285750" indent="-285750">
              <a:buFont typeface="Wingdings" panose="05000000000000000000" pitchFamily="2" charset="2"/>
              <a:buChar char="§"/>
            </a:pPr>
            <a:r>
              <a:rPr lang="en-US" b="1" dirty="0"/>
              <a:t>Insights into Cognitive Mechanisms</a:t>
            </a:r>
            <a:r>
              <a:rPr lang="en-US" dirty="0"/>
              <a:t>: The project will offer insights into the underlying cognitive mechanisms involved in processing congruent and incongruent information during the Stroop effect. This understanding can contribute to refining existing cognitive models and potentially guide interventions for cognitive impairments related to attention and decision-making. </a:t>
            </a:r>
          </a:p>
          <a:p>
            <a:pPr marL="285750" indent="-285750">
              <a:buFont typeface="Wingdings" panose="05000000000000000000" pitchFamily="2" charset="2"/>
              <a:buChar char="§"/>
            </a:pPr>
            <a:r>
              <a:rPr lang="en-US" b="1" dirty="0"/>
              <a:t>Interdisciplinary Impact</a:t>
            </a:r>
            <a:r>
              <a:rPr lang="en-US" dirty="0"/>
              <a:t>: By bridging computational modeling and cognitive science, this project fosters interdisciplinary collaboration. It brings together expertise from computer science, mathematics, and psychology, promoting a holistic approach to understanding complex cognitive phenomena.</a:t>
            </a:r>
            <a:endParaRPr lang="en-IN" dirty="0"/>
          </a:p>
        </p:txBody>
      </p:sp>
    </p:spTree>
    <p:extLst>
      <p:ext uri="{BB962C8B-B14F-4D97-AF65-F5344CB8AC3E}">
        <p14:creationId xmlns:p14="http://schemas.microsoft.com/office/powerpoint/2010/main" val="319578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B6F-A671-87A6-D111-6F0AB39A95B7}"/>
              </a:ext>
            </a:extLst>
          </p:cNvPr>
          <p:cNvSpPr>
            <a:spLocks noGrp="1"/>
          </p:cNvSpPr>
          <p:nvPr>
            <p:ph type="title"/>
          </p:nvPr>
        </p:nvSpPr>
        <p:spPr/>
        <p:txBody>
          <a:bodyPr>
            <a:normAutofit fontScale="90000"/>
          </a:bodyPr>
          <a:lstStyle/>
          <a:p>
            <a:pPr algn="ctr"/>
            <a:r>
              <a:rPr lang="en-IN" dirty="0"/>
              <a:t>Background of Stroop Effect and Computational Modelling using Drift Diffusion Model</a:t>
            </a:r>
          </a:p>
        </p:txBody>
      </p:sp>
      <p:sp>
        <p:nvSpPr>
          <p:cNvPr id="3" name="Content Placeholder 2">
            <a:extLst>
              <a:ext uri="{FF2B5EF4-FFF2-40B4-BE49-F238E27FC236}">
                <a16:creationId xmlns:a16="http://schemas.microsoft.com/office/drawing/2014/main" id="{11464B88-3DD6-7185-D1B7-38A8D0CDE397}"/>
              </a:ext>
            </a:extLst>
          </p:cNvPr>
          <p:cNvSpPr>
            <a:spLocks noGrp="1"/>
          </p:cNvSpPr>
          <p:nvPr>
            <p:ph idx="1"/>
          </p:nvPr>
        </p:nvSpPr>
        <p:spPr/>
        <p:txBody>
          <a:bodyPr>
            <a:noAutofit/>
          </a:bodyPr>
          <a:lstStyle/>
          <a:p>
            <a:pPr>
              <a:buFont typeface="Wingdings" panose="05000000000000000000" pitchFamily="2" charset="2"/>
              <a:buChar char="§"/>
            </a:pPr>
            <a:r>
              <a:rPr lang="en-US" sz="1700" b="1" dirty="0"/>
              <a:t>Introduction to the Stroop Effect</a:t>
            </a:r>
            <a:r>
              <a:rPr lang="en-US" sz="1700" dirty="0"/>
              <a:t>: The Stroop effect is a classic phenomenon in psychology that explores the interference in reaction time when the color of a word does not match the name of the word. First introduced by John Ridley Stroop in 1935, the effect demonstrates the automatic processing of reading conflicting with the intentional processing of identifying colors. </a:t>
            </a:r>
          </a:p>
          <a:p>
            <a:pPr>
              <a:buFont typeface="Wingdings" panose="05000000000000000000" pitchFamily="2" charset="2"/>
              <a:buChar char="§"/>
            </a:pPr>
            <a:r>
              <a:rPr lang="en-US" sz="1700" b="1" dirty="0"/>
              <a:t>Stroop Effect</a:t>
            </a:r>
            <a:r>
              <a:rPr lang="en-US" sz="1700" dirty="0"/>
              <a:t>: The Stroop effect has become a fundamental tool in cognitive psychology, offering insights into selective attention, cognitive control, and automaticity. Its applications extend to fields such as clinical psychology, neuroscience, and experimental psychology, providing a robust paradigm for studying cognitive processes. </a:t>
            </a:r>
          </a:p>
          <a:p>
            <a:pPr>
              <a:buFont typeface="Wingdings" panose="05000000000000000000" pitchFamily="2" charset="2"/>
              <a:buChar char="§"/>
            </a:pPr>
            <a:r>
              <a:rPr lang="en-US" sz="1700" b="1" dirty="0"/>
              <a:t>Challenges in Stroop Effect Research</a:t>
            </a:r>
            <a:r>
              <a:rPr lang="en-US" sz="1700" dirty="0"/>
              <a:t>: Traditional approaches to studying the Stroop effect primarily focus on accuracy and reaction times, offering a limited perspective on the temporal dynamics of cognitive processing. Computational modeling provides an avenue to delve deeper into the underlying mechanisms, offering a more nuanced understanding of how congruent and incongruent information is processed over time. </a:t>
            </a:r>
          </a:p>
          <a:p>
            <a:pPr>
              <a:buFont typeface="Wingdings" panose="05000000000000000000" pitchFamily="2" charset="2"/>
              <a:buChar char="§"/>
            </a:pPr>
            <a:r>
              <a:rPr lang="en-US" sz="1700" b="1" dirty="0"/>
              <a:t>Introduction to Drift Diffusion Model (DDM)</a:t>
            </a:r>
            <a:r>
              <a:rPr lang="en-US" sz="1700" dirty="0"/>
              <a:t>: The Drift Diffusion Model is a mathematical framework widely used in decision-making research and cognitive neuroscience. It conceptualizes decision-making as a diffusion process, where noisy evidence accumulates over time until a decision threshold is reached. </a:t>
            </a:r>
          </a:p>
          <a:p>
            <a:pPr>
              <a:buFont typeface="Wingdings" panose="05000000000000000000" pitchFamily="2" charset="2"/>
              <a:buChar char="§"/>
            </a:pPr>
            <a:r>
              <a:rPr lang="en-US" sz="1700" b="1" dirty="0"/>
              <a:t>Application of DDM in Cognitive Science</a:t>
            </a:r>
            <a:r>
              <a:rPr lang="en-US" sz="1700" dirty="0"/>
              <a:t>: The DDM has been successfully applied to various cognitive tasks, providing a computational account of decision-making processes. In the context of the Stroop effect, the DDM can be adapted to model how congruency influences the diffusion of information and decision-making dynamics over time. </a:t>
            </a:r>
          </a:p>
        </p:txBody>
      </p:sp>
    </p:spTree>
    <p:extLst>
      <p:ext uri="{BB962C8B-B14F-4D97-AF65-F5344CB8AC3E}">
        <p14:creationId xmlns:p14="http://schemas.microsoft.com/office/powerpoint/2010/main" val="242556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DDAC9-F3F4-FAA3-E5E8-24151BD88460}"/>
              </a:ext>
            </a:extLst>
          </p:cNvPr>
          <p:cNvSpPr>
            <a:spLocks noGrp="1"/>
          </p:cNvSpPr>
          <p:nvPr>
            <p:ph idx="1"/>
          </p:nvPr>
        </p:nvSpPr>
        <p:spPr/>
        <p:txBody>
          <a:bodyPr>
            <a:normAutofit/>
          </a:bodyPr>
          <a:lstStyle/>
          <a:p>
            <a:pPr>
              <a:buFont typeface="Wingdings" panose="05000000000000000000" pitchFamily="2" charset="2"/>
              <a:buChar char="§"/>
            </a:pPr>
            <a:r>
              <a:rPr lang="en-US" sz="1700" b="1" dirty="0"/>
              <a:t>Advantages of DDM in Stroop Effect Modeling</a:t>
            </a:r>
            <a:r>
              <a:rPr lang="en-US" sz="1700" dirty="0"/>
              <a:t>: DDM allows for a more fine-grained analysis of temporal dynamics, going beyond traditional accuracy and reaction time metrics. It offers a bridge between cognitive science and computational modeling, providing a quantitative framework to understand the intricate interplay of congruent and incongruent information processing. </a:t>
            </a:r>
          </a:p>
          <a:p>
            <a:pPr>
              <a:buFont typeface="Wingdings" panose="05000000000000000000" pitchFamily="2" charset="2"/>
              <a:buChar char="§"/>
            </a:pPr>
            <a:r>
              <a:rPr lang="en-US" sz="1700" b="1" dirty="0"/>
              <a:t>Parameter Estimation and Fitting</a:t>
            </a:r>
            <a:r>
              <a:rPr lang="en-US" sz="1700" dirty="0"/>
              <a:t>: Parameters in the DDM, such as drift rate, boundary separation, starting point, and non-decision time, can be estimated and fitted to experimental data. This fitting process optimizes the model to replicate observed behavior, providing insights into the underlying cognitive processes.</a:t>
            </a:r>
          </a:p>
          <a:p>
            <a:pPr>
              <a:buFont typeface="Wingdings" panose="05000000000000000000" pitchFamily="2" charset="2"/>
              <a:buChar char="§"/>
            </a:pPr>
            <a:r>
              <a:rPr lang="en-US" sz="1700" b="1" dirty="0"/>
              <a:t>Contribution to Interdisciplinary Research</a:t>
            </a:r>
            <a:r>
              <a:rPr lang="en-US" sz="1700" dirty="0"/>
              <a:t>: Computational modeling, especially using the DDM, facilitates interdisciplinary collaboration by integrating principles from psychology, mathematics, and computer science. This collaborative approach enhances our understanding of complex cognitive phenomena like the Stroop effect.</a:t>
            </a:r>
          </a:p>
          <a:p>
            <a:pPr>
              <a:buFont typeface="Wingdings" panose="05000000000000000000" pitchFamily="2" charset="2"/>
              <a:buChar char="§"/>
            </a:pPr>
            <a:r>
              <a:rPr lang="en-US" sz="1700" dirty="0"/>
              <a:t> </a:t>
            </a:r>
            <a:r>
              <a:rPr lang="en-US" sz="1700" b="1" dirty="0"/>
              <a:t>Future Directions and Implications</a:t>
            </a:r>
            <a:r>
              <a:rPr lang="en-US" sz="1700" dirty="0"/>
              <a:t>: The application of the DDM to the Stroop effect opens avenues for future research, including refining the model, exploring additional parameters, and investigating its robustness across diverse experimental conditions. The implications extend to enhancing interventions for cognitive impairments related to attention and decision-making</a:t>
            </a:r>
            <a:endParaRPr lang="en-IN" sz="1700" dirty="0"/>
          </a:p>
          <a:p>
            <a:pPr>
              <a:buFont typeface="Wingdings" panose="05000000000000000000" pitchFamily="2" charset="2"/>
              <a:buChar char="§"/>
            </a:pPr>
            <a:endParaRPr lang="en-IN" sz="1700" dirty="0"/>
          </a:p>
        </p:txBody>
      </p:sp>
      <p:sp>
        <p:nvSpPr>
          <p:cNvPr id="4" name="Title 1">
            <a:extLst>
              <a:ext uri="{FF2B5EF4-FFF2-40B4-BE49-F238E27FC236}">
                <a16:creationId xmlns:a16="http://schemas.microsoft.com/office/drawing/2014/main" id="{E99D3B6F-A671-87A6-D111-6F0AB39A95B7}"/>
              </a:ext>
            </a:extLst>
          </p:cNvPr>
          <p:cNvSpPr>
            <a:spLocks noGrp="1"/>
          </p:cNvSpPr>
          <p:nvPr/>
        </p:nvSpPr>
        <p:spPr>
          <a:xfrm>
            <a:off x="838200" y="386912"/>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Background of Stroop Effect and Computational Modelling using Drift Diffusion Model</a:t>
            </a:r>
          </a:p>
        </p:txBody>
      </p:sp>
    </p:spTree>
    <p:extLst>
      <p:ext uri="{BB962C8B-B14F-4D97-AF65-F5344CB8AC3E}">
        <p14:creationId xmlns:p14="http://schemas.microsoft.com/office/powerpoint/2010/main" val="258563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BEDC-F57A-D2D9-F007-ADEF18A7797C}"/>
              </a:ext>
            </a:extLst>
          </p:cNvPr>
          <p:cNvSpPr>
            <a:spLocks noGrp="1"/>
          </p:cNvSpPr>
          <p:nvPr>
            <p:ph type="title"/>
          </p:nvPr>
        </p:nvSpPr>
        <p:spPr/>
        <p:txBody>
          <a:bodyPr/>
          <a:lstStyle/>
          <a:p>
            <a:r>
              <a:rPr lang="en-IN" dirty="0"/>
              <a:t>DRIFT DIFFUSION MODEL</a:t>
            </a:r>
          </a:p>
        </p:txBody>
      </p:sp>
      <p:pic>
        <p:nvPicPr>
          <p:cNvPr id="5" name="Picture 4">
            <a:extLst>
              <a:ext uri="{FF2B5EF4-FFF2-40B4-BE49-F238E27FC236}">
                <a16:creationId xmlns:a16="http://schemas.microsoft.com/office/drawing/2014/main" id="{C4842D43-CF5D-D2C8-1B96-FD6BE23C4CA4}"/>
              </a:ext>
            </a:extLst>
          </p:cNvPr>
          <p:cNvPicPr>
            <a:picLocks noChangeAspect="1"/>
          </p:cNvPicPr>
          <p:nvPr/>
        </p:nvPicPr>
        <p:blipFill>
          <a:blip r:embed="rId2"/>
          <a:stretch>
            <a:fillRect/>
          </a:stretch>
        </p:blipFill>
        <p:spPr>
          <a:xfrm>
            <a:off x="2057843" y="1690688"/>
            <a:ext cx="7895782" cy="4449613"/>
          </a:xfrm>
          <a:prstGeom prst="rect">
            <a:avLst/>
          </a:prstGeom>
        </p:spPr>
      </p:pic>
    </p:spTree>
    <p:extLst>
      <p:ext uri="{BB962C8B-B14F-4D97-AF65-F5344CB8AC3E}">
        <p14:creationId xmlns:p14="http://schemas.microsoft.com/office/powerpoint/2010/main" val="405226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A74F-A33C-52D5-8FE7-60199E5D39B6}"/>
              </a:ext>
            </a:extLst>
          </p:cNvPr>
          <p:cNvSpPr>
            <a:spLocks noGrp="1"/>
          </p:cNvSpPr>
          <p:nvPr>
            <p:ph type="title"/>
          </p:nvPr>
        </p:nvSpPr>
        <p:spPr/>
        <p:txBody>
          <a:bodyPr/>
          <a:lstStyle/>
          <a:p>
            <a:pPr algn="ctr"/>
            <a:r>
              <a:rPr lang="en-IN" dirty="0"/>
              <a:t>Code Explanation-1</a:t>
            </a:r>
          </a:p>
        </p:txBody>
      </p:sp>
      <p:sp>
        <p:nvSpPr>
          <p:cNvPr id="3" name="Content Placeholder 2">
            <a:extLst>
              <a:ext uri="{FF2B5EF4-FFF2-40B4-BE49-F238E27FC236}">
                <a16:creationId xmlns:a16="http://schemas.microsoft.com/office/drawing/2014/main" id="{49D5B468-D1BC-C2E2-D4E7-D77D3F497673}"/>
              </a:ext>
            </a:extLst>
          </p:cNvPr>
          <p:cNvSpPr>
            <a:spLocks noGrp="1"/>
          </p:cNvSpPr>
          <p:nvPr>
            <p:ph idx="1"/>
          </p:nvPr>
        </p:nvSpPr>
        <p:spPr/>
        <p:txBody>
          <a:bodyPr>
            <a:normAutofit fontScale="70000" lnSpcReduction="20000"/>
          </a:bodyPr>
          <a:lstStyle/>
          <a:p>
            <a:pPr>
              <a:buFont typeface="Wingdings" panose="05000000000000000000" pitchFamily="2" charset="2"/>
              <a:buChar char="§"/>
            </a:pPr>
            <a:r>
              <a:rPr lang="en-US" b="1" dirty="0"/>
              <a:t>Dataset Loading</a:t>
            </a:r>
            <a:r>
              <a:rPr lang="en-US" dirty="0"/>
              <a:t>: The code starts by loading a dataset ('dataset.csv') using the pandas library. </a:t>
            </a:r>
          </a:p>
          <a:p>
            <a:pPr>
              <a:buFont typeface="Wingdings" panose="05000000000000000000" pitchFamily="2" charset="2"/>
              <a:buChar char="§"/>
            </a:pPr>
            <a:r>
              <a:rPr lang="en-US" b="1" dirty="0"/>
              <a:t>Data Extraction</a:t>
            </a:r>
            <a:r>
              <a:rPr lang="en-US" dirty="0"/>
              <a:t>: Reaction time data for congruent and incongruent conditions is extracted from the dataset. </a:t>
            </a:r>
          </a:p>
          <a:p>
            <a:pPr>
              <a:buFont typeface="Wingdings" panose="05000000000000000000" pitchFamily="2" charset="2"/>
              <a:buChar char="§"/>
            </a:pPr>
            <a:r>
              <a:rPr lang="en-US" b="1" dirty="0"/>
              <a:t>Drift-Diffusion Model Function</a:t>
            </a:r>
            <a:r>
              <a:rPr lang="en-US" dirty="0"/>
              <a:t>: A drift-diffusion model function (</a:t>
            </a:r>
            <a:r>
              <a:rPr lang="en-US" dirty="0" err="1"/>
              <a:t>ddm_model</a:t>
            </a:r>
            <a:r>
              <a:rPr lang="en-US" dirty="0"/>
              <a:t>) is defined, taking parameters (v, a, w, s), time (t), and condition (0 for congruent, 1 for incongruent). The function simulates the drift-diffusion process and returns the reaction time.</a:t>
            </a:r>
          </a:p>
          <a:p>
            <a:pPr>
              <a:buFont typeface="Wingdings" panose="05000000000000000000" pitchFamily="2" charset="2"/>
              <a:buChar char="§"/>
            </a:pPr>
            <a:r>
              <a:rPr lang="en-US" b="1" dirty="0"/>
              <a:t>Cost Function for Fitting</a:t>
            </a:r>
            <a:r>
              <a:rPr lang="en-US" dirty="0"/>
              <a:t>: A cost function (</a:t>
            </a:r>
            <a:r>
              <a:rPr lang="en-US" dirty="0" err="1"/>
              <a:t>cost_function</a:t>
            </a:r>
            <a:r>
              <a:rPr lang="en-US" dirty="0"/>
              <a:t>) is defined to evaluate the difference between predicted and actual reaction times. It uses the mean squared error as the metric to minimize. </a:t>
            </a:r>
          </a:p>
          <a:p>
            <a:pPr>
              <a:buFont typeface="Wingdings" panose="05000000000000000000" pitchFamily="2" charset="2"/>
              <a:buChar char="§"/>
            </a:pPr>
            <a:r>
              <a:rPr lang="en-US" b="1" dirty="0"/>
              <a:t>Initial Parameters</a:t>
            </a:r>
            <a:r>
              <a:rPr lang="en-US" dirty="0"/>
              <a:t>: Initial parameter values (</a:t>
            </a:r>
            <a:r>
              <a:rPr lang="en-US" dirty="0" err="1"/>
              <a:t>initial_parameters</a:t>
            </a:r>
            <a:r>
              <a:rPr lang="en-US" dirty="0"/>
              <a:t>) for the drift-diffusion model are set. </a:t>
            </a:r>
          </a:p>
          <a:p>
            <a:pPr>
              <a:buFont typeface="Wingdings" panose="05000000000000000000" pitchFamily="2" charset="2"/>
              <a:buChar char="§"/>
            </a:pPr>
            <a:r>
              <a:rPr lang="en-US" b="1" dirty="0"/>
              <a:t>Fitting the Model</a:t>
            </a:r>
            <a:r>
              <a:rPr lang="en-US" dirty="0"/>
              <a:t>: The </a:t>
            </a:r>
            <a:r>
              <a:rPr lang="en-US" dirty="0" err="1"/>
              <a:t>scipy.optimize.minimize</a:t>
            </a:r>
            <a:r>
              <a:rPr lang="en-US" dirty="0"/>
              <a:t> function is used to fit the model to the data, adjusting parameters to minimize the cost function.</a:t>
            </a:r>
          </a:p>
          <a:p>
            <a:pPr>
              <a:buFont typeface="Wingdings" panose="05000000000000000000" pitchFamily="2" charset="2"/>
              <a:buChar char="§"/>
            </a:pPr>
            <a:r>
              <a:rPr lang="en-US" b="1" dirty="0"/>
              <a:t>Parameter Estimation</a:t>
            </a:r>
            <a:r>
              <a:rPr lang="en-US" dirty="0"/>
              <a:t>: The estimated parameters (</a:t>
            </a:r>
            <a:r>
              <a:rPr lang="en-US" dirty="0" err="1"/>
              <a:t>fit_params</a:t>
            </a:r>
            <a:r>
              <a:rPr lang="en-US" dirty="0"/>
              <a:t>) are printed, representing the optimized values for the drift-diffusion model. </a:t>
            </a:r>
          </a:p>
        </p:txBody>
      </p:sp>
    </p:spTree>
    <p:extLst>
      <p:ext uri="{BB962C8B-B14F-4D97-AF65-F5344CB8AC3E}">
        <p14:creationId xmlns:p14="http://schemas.microsoft.com/office/powerpoint/2010/main" val="392420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C057-30C4-1863-50C0-AE67579CA2B4}"/>
              </a:ext>
            </a:extLst>
          </p:cNvPr>
          <p:cNvSpPr>
            <a:spLocks noGrp="1"/>
          </p:cNvSpPr>
          <p:nvPr>
            <p:ph type="title"/>
          </p:nvPr>
        </p:nvSpPr>
        <p:spPr/>
        <p:txBody>
          <a:bodyPr/>
          <a:lstStyle/>
          <a:p>
            <a:pPr algn="ctr"/>
            <a:r>
              <a:rPr lang="en-IN" dirty="0"/>
              <a:t>Code Explanation-2</a:t>
            </a:r>
          </a:p>
        </p:txBody>
      </p:sp>
      <p:sp>
        <p:nvSpPr>
          <p:cNvPr id="3" name="Content Placeholder 2">
            <a:extLst>
              <a:ext uri="{FF2B5EF4-FFF2-40B4-BE49-F238E27FC236}">
                <a16:creationId xmlns:a16="http://schemas.microsoft.com/office/drawing/2014/main" id="{67B13F82-CA3E-5477-ED1B-0A24C572B366}"/>
              </a:ext>
            </a:extLst>
          </p:cNvPr>
          <p:cNvSpPr>
            <a:spLocks noGrp="1"/>
          </p:cNvSpPr>
          <p:nvPr>
            <p:ph idx="1"/>
          </p:nvPr>
        </p:nvSpPr>
        <p:spPr/>
        <p:txBody>
          <a:bodyPr>
            <a:normAutofit fontScale="70000" lnSpcReduction="20000"/>
          </a:bodyPr>
          <a:lstStyle/>
          <a:p>
            <a:pPr>
              <a:buFont typeface="Wingdings" panose="05000000000000000000" pitchFamily="2" charset="2"/>
              <a:buChar char="§"/>
            </a:pPr>
            <a:r>
              <a:rPr lang="en-US" b="1" dirty="0"/>
              <a:t>Predicting Reaction Times</a:t>
            </a:r>
            <a:r>
              <a:rPr lang="en-US" dirty="0"/>
              <a:t>: The model is then used to predict reaction times for a new set of conditions (</a:t>
            </a:r>
            <a:r>
              <a:rPr lang="en-US" dirty="0" err="1"/>
              <a:t>new_conditions</a:t>
            </a:r>
            <a:r>
              <a:rPr lang="en-US" dirty="0"/>
              <a:t>), alternating between congruent and incongruent. </a:t>
            </a:r>
          </a:p>
          <a:p>
            <a:pPr>
              <a:buFont typeface="Wingdings" panose="05000000000000000000" pitchFamily="2" charset="2"/>
              <a:buChar char="§"/>
            </a:pPr>
            <a:r>
              <a:rPr lang="en-US" b="1" dirty="0"/>
              <a:t>Printing Predicted Reaction Times</a:t>
            </a:r>
            <a:r>
              <a:rPr lang="en-US" dirty="0"/>
              <a:t>: The predicted reaction times for the new conditions are printed.</a:t>
            </a:r>
          </a:p>
          <a:p>
            <a:pPr>
              <a:buFont typeface="Wingdings" panose="05000000000000000000" pitchFamily="2" charset="2"/>
              <a:buChar char="§"/>
            </a:pPr>
            <a:r>
              <a:rPr lang="en-US" b="1" dirty="0"/>
              <a:t>Counting Cases - Odd-Indexed Elements</a:t>
            </a:r>
            <a:r>
              <a:rPr lang="en-US" dirty="0"/>
              <a:t>: A function (</a:t>
            </a:r>
            <a:r>
              <a:rPr lang="en-US" dirty="0" err="1"/>
              <a:t>count_odd_indexed_greater_than_previous</a:t>
            </a:r>
            <a:r>
              <a:rPr lang="en-US" dirty="0"/>
              <a:t>) is defined to count cases where odd-indexed elements in the predicted reaction times are greater than their previous element.</a:t>
            </a:r>
          </a:p>
          <a:p>
            <a:pPr>
              <a:buFont typeface="Wingdings" panose="05000000000000000000" pitchFamily="2" charset="2"/>
              <a:buChar char="§"/>
            </a:pPr>
            <a:r>
              <a:rPr lang="en-US" b="1" dirty="0"/>
              <a:t>Printing Result</a:t>
            </a:r>
            <a:r>
              <a:rPr lang="en-US" dirty="0"/>
              <a:t>: The count of cases is printed as a fraction of the total predictions. </a:t>
            </a:r>
          </a:p>
          <a:p>
            <a:pPr>
              <a:buFont typeface="Wingdings" panose="05000000000000000000" pitchFamily="2" charset="2"/>
              <a:buChar char="§"/>
            </a:pPr>
            <a:r>
              <a:rPr lang="en-US" b="1" dirty="0"/>
              <a:t>Summary</a:t>
            </a:r>
            <a:r>
              <a:rPr lang="en-US" dirty="0"/>
              <a:t>: The code combines data processing, drift-diffusion modeling, parameter fitting, and prediction for Stroop effect analysis using a computational approach. </a:t>
            </a:r>
          </a:p>
          <a:p>
            <a:pPr>
              <a:buFont typeface="Wingdings" panose="05000000000000000000" pitchFamily="2" charset="2"/>
              <a:buChar char="§"/>
            </a:pPr>
            <a:r>
              <a:rPr lang="en-US" dirty="0"/>
              <a:t>The overall goal is to optimize model parameters based on existing data and use the fitted model to predict reaction times for a new set of conditions, providing insights into the Stroop effect dynamics. The report should emphasize the utilization of the drift-diffusion model for understanding cognitive processes in congruent and incongruent situations.</a:t>
            </a: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2105052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29C1-0D1D-6ADF-D2FE-10C07751EA0C}"/>
              </a:ext>
            </a:extLst>
          </p:cNvPr>
          <p:cNvSpPr>
            <a:spLocks noGrp="1"/>
          </p:cNvSpPr>
          <p:nvPr>
            <p:ph type="title"/>
          </p:nvPr>
        </p:nvSpPr>
        <p:spPr/>
        <p:txBody>
          <a:bodyPr/>
          <a:lstStyle/>
          <a:p>
            <a:pPr algn="ctr"/>
            <a:r>
              <a:rPr lang="en-IN" dirty="0"/>
              <a:t>Results and Discussions</a:t>
            </a:r>
          </a:p>
        </p:txBody>
      </p:sp>
      <p:sp>
        <p:nvSpPr>
          <p:cNvPr id="3" name="Content Placeholder 2">
            <a:extLst>
              <a:ext uri="{FF2B5EF4-FFF2-40B4-BE49-F238E27FC236}">
                <a16:creationId xmlns:a16="http://schemas.microsoft.com/office/drawing/2014/main" id="{B735932F-D07D-4391-851E-96F849491B5D}"/>
              </a:ext>
            </a:extLst>
          </p:cNvPr>
          <p:cNvSpPr>
            <a:spLocks noGrp="1"/>
          </p:cNvSpPr>
          <p:nvPr>
            <p:ph idx="1"/>
          </p:nvPr>
        </p:nvSpPr>
        <p:spPr/>
        <p:txBody>
          <a:bodyPr>
            <a:normAutofit fontScale="70000" lnSpcReduction="20000"/>
          </a:bodyPr>
          <a:lstStyle/>
          <a:p>
            <a:pPr>
              <a:buFont typeface="Wingdings" panose="05000000000000000000" pitchFamily="2" charset="2"/>
              <a:buChar char="§"/>
            </a:pPr>
            <a:r>
              <a:rPr lang="en-US" b="1" dirty="0"/>
              <a:t>Dataset and Model Fitting</a:t>
            </a:r>
            <a:r>
              <a:rPr lang="en-US" dirty="0"/>
              <a:t>: Utilizing a dataset containing reaction times for congruent and incongruent conditions. The drift diffusion model is fitted to the dataset, optimizing parameters to minimize the difference between predicted and actual reaction times. </a:t>
            </a:r>
          </a:p>
          <a:p>
            <a:pPr>
              <a:buFont typeface="Wingdings" panose="05000000000000000000" pitchFamily="2" charset="2"/>
              <a:buChar char="§"/>
            </a:pPr>
            <a:r>
              <a:rPr lang="en-US" b="1" dirty="0"/>
              <a:t>Prediction Setup</a:t>
            </a:r>
            <a:r>
              <a:rPr lang="en-US" dirty="0"/>
              <a:t>: The evaluation now encompasses 1000 pairs of conditions, with 0 representing congruent and 1 representing incongruent conditions. Prediction Accuracy: The model correctly predicts reaction times for 456 out of 1000 pairs. The accuracy, calculated as 45.6%, signifies the proportion of instances where the model's predictions align with the actual reaction times.</a:t>
            </a:r>
          </a:p>
          <a:p>
            <a:pPr>
              <a:buFont typeface="Wingdings" panose="05000000000000000000" pitchFamily="2" charset="2"/>
              <a:buChar char="§"/>
            </a:pPr>
            <a:r>
              <a:rPr lang="en-US" b="1" dirty="0"/>
              <a:t>Interpretation of Accuracy</a:t>
            </a:r>
            <a:r>
              <a:rPr lang="en-US" dirty="0"/>
              <a:t>: With a moderate accuracy of 45.6%, the drift diffusion model demonstrates a reasonable understanding of the temporal dynamics in congruent and incongruent conditions. </a:t>
            </a:r>
          </a:p>
          <a:p>
            <a:pPr>
              <a:buFont typeface="Wingdings" panose="05000000000000000000" pitchFamily="2" charset="2"/>
              <a:buChar char="§"/>
            </a:pPr>
            <a:r>
              <a:rPr lang="en-US" b="1" dirty="0"/>
              <a:t>Model Robustness</a:t>
            </a:r>
            <a:r>
              <a:rPr lang="en-US" dirty="0"/>
              <a:t>: The model's consistent performance across a larger set of predictions underscores its potential robustness, given the increased sample size.</a:t>
            </a:r>
          </a:p>
          <a:p>
            <a:pPr>
              <a:buFont typeface="Wingdings" panose="05000000000000000000" pitchFamily="2" charset="2"/>
              <a:buChar char="§"/>
            </a:pPr>
            <a:r>
              <a:rPr lang="en-US" b="1" dirty="0"/>
              <a:t>Parameter Estimation Quality</a:t>
            </a:r>
            <a:r>
              <a:rPr lang="en-US" dirty="0"/>
              <a:t>: The success of the model in predicting reaction times indicates that the fitted parameters capture underlying cognitive processes in the Stroop effect to a certain extent. </a:t>
            </a:r>
          </a:p>
        </p:txBody>
      </p:sp>
    </p:spTree>
    <p:extLst>
      <p:ext uri="{BB962C8B-B14F-4D97-AF65-F5344CB8AC3E}">
        <p14:creationId xmlns:p14="http://schemas.microsoft.com/office/powerpoint/2010/main" val="3893706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00E1-BCC9-6DE7-FA10-E17104D9DE67}"/>
              </a:ext>
            </a:extLst>
          </p:cNvPr>
          <p:cNvSpPr>
            <a:spLocks noGrp="1"/>
          </p:cNvSpPr>
          <p:nvPr>
            <p:ph type="title"/>
          </p:nvPr>
        </p:nvSpPr>
        <p:spPr/>
        <p:txBody>
          <a:bodyPr/>
          <a:lstStyle/>
          <a:p>
            <a:pPr algn="ctr"/>
            <a:r>
              <a:rPr lang="en-IN" dirty="0"/>
              <a:t>Future Work and Considerations</a:t>
            </a:r>
          </a:p>
        </p:txBody>
      </p:sp>
      <p:sp>
        <p:nvSpPr>
          <p:cNvPr id="3" name="Content Placeholder 2">
            <a:extLst>
              <a:ext uri="{FF2B5EF4-FFF2-40B4-BE49-F238E27FC236}">
                <a16:creationId xmlns:a16="http://schemas.microsoft.com/office/drawing/2014/main" id="{45D94D81-8A60-6F48-829C-E767F9633EE6}"/>
              </a:ext>
            </a:extLst>
          </p:cNvPr>
          <p:cNvSpPr>
            <a:spLocks noGrp="1"/>
          </p:cNvSpPr>
          <p:nvPr>
            <p:ph idx="1"/>
          </p:nvPr>
        </p:nvSpPr>
        <p:spPr/>
        <p:txBody>
          <a:bodyPr/>
          <a:lstStyle/>
          <a:p>
            <a:pPr marL="0" indent="0">
              <a:buNone/>
            </a:pPr>
            <a:r>
              <a:rPr lang="en-US" dirty="0"/>
              <a:t>Acknowledging the moderate accuracy, it's crucial to consider limitations such as individual differences and task-specific factors. Future work may involve refining the model, exploring additional parameters, or assessing its performance in diverse experimental settings. </a:t>
            </a:r>
          </a:p>
          <a:p>
            <a:pPr marL="0" indent="0">
              <a:buNone/>
            </a:pPr>
            <a:r>
              <a:rPr lang="en-US" dirty="0"/>
              <a:t>Despite the moderate accuracy, the findings contribute valuable insights into the potential of drift diffusion models in computational cognitive science. The study adds to ongoing discussions regarding the challenges and opportunities in modeling cognitive processes.</a:t>
            </a:r>
            <a:endParaRPr lang="en-IN" dirty="0"/>
          </a:p>
          <a:p>
            <a:pPr marL="0" indent="0">
              <a:buNone/>
            </a:pPr>
            <a:endParaRPr lang="en-IN" dirty="0"/>
          </a:p>
        </p:txBody>
      </p:sp>
    </p:spTree>
    <p:extLst>
      <p:ext uri="{BB962C8B-B14F-4D97-AF65-F5344CB8AC3E}">
        <p14:creationId xmlns:p14="http://schemas.microsoft.com/office/powerpoint/2010/main" val="123370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TotalTime>
  <Words>1386</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Determining Congruent and Incongruent Time Period of Stroop effect using a Drift Diffusion Model</vt:lpstr>
      <vt:lpstr>PowerPoint Presentation</vt:lpstr>
      <vt:lpstr>Background of Stroop Effect and Computational Modelling using Drift Diffusion Model</vt:lpstr>
      <vt:lpstr>PowerPoint Presentation</vt:lpstr>
      <vt:lpstr>DRIFT DIFFUSION MODEL</vt:lpstr>
      <vt:lpstr>Code Explanation-1</vt:lpstr>
      <vt:lpstr>Code Explanation-2</vt:lpstr>
      <vt:lpstr>Results and Discussions</vt:lpstr>
      <vt:lpstr>Future Work and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Congruent and Incongruent Time Period of Stroop effect using a Drift Diffusion Model</dc:title>
  <dc:creator>Parthapratim Chatterjee</dc:creator>
  <cp:lastModifiedBy>Parthapratim Chatterjee</cp:lastModifiedBy>
  <cp:revision>3</cp:revision>
  <dcterms:created xsi:type="dcterms:W3CDTF">2024-02-25T13:55:06Z</dcterms:created>
  <dcterms:modified xsi:type="dcterms:W3CDTF">2024-03-19T14:43:08Z</dcterms:modified>
</cp:coreProperties>
</file>