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64"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40A8-5C9D-EDC3-0869-E97C2F3C0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AC815-C13E-0C60-0257-14ACD1847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BA9B17-7A53-A500-E6F7-39095D881830}"/>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F9D2A100-8E65-5870-B7A6-03BE71F07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CEC70-4418-7AFC-1515-073A2C35A0D9}"/>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45164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A4D3-43C3-4290-A6ED-6472653E39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0C825-0C4C-41B6-C708-E560C7A07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4DE68-C836-C112-9267-5F03E1685755}"/>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1DA70212-5315-8B11-4374-DB009776A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37EB9-4114-126B-641D-7BD8018E9CE5}"/>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161314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17AA1-E45B-145C-3914-B6B3991B15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E88D4F-5340-B829-8EE2-130441821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1CC78-95C3-A2B1-1E26-CD572780A2C3}"/>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E646D9ED-6F45-B77D-A913-412755F85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99ADC-0CC1-49A1-6CC9-2AEB9B5365FD}"/>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49546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82E5-C6A2-DFC6-BEDD-273AC03B9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C5525-09B2-5BD3-6E1B-A39697B9D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CA141-C9B1-9A70-B868-34EFF27A7CFA}"/>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2F9A95DF-3CEE-9425-AA82-4DA05775C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F7FBF-B6C7-A814-0BD5-7196B0DEF71A}"/>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3243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EF92-E17A-C5AE-C7D9-1717ECE01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052337-FAE5-15D0-3AD8-CFECE69FCD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2ADE9-B3B7-421B-131E-4D138C1C278A}"/>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B153F4A1-7327-C6D7-AA06-7B7AF4DAA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0CFB0-B4A6-83F2-B4CD-5A9C3BDB81E8}"/>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53503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5273-A0BB-D9BE-AFAE-0C4D7CFA6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0021E-59ED-F6F1-E9B2-1F6117B86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BA20FB-7F9A-857E-D284-86D70195A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54D45-25DB-7743-5535-62295B9F1B2C}"/>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6" name="Footer Placeholder 5">
            <a:extLst>
              <a:ext uri="{FF2B5EF4-FFF2-40B4-BE49-F238E27FC236}">
                <a16:creationId xmlns:a16="http://schemas.microsoft.com/office/drawing/2014/main" id="{1B87F1AE-6249-70D7-9A03-57BD5DF00E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0029D-FD0C-85F7-A7F4-850022641384}"/>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80809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0331-5EC7-3D56-B7B8-F74512DFB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687AE-A671-6EE9-C9BB-AA8331E6B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4DA49-09CC-F97D-FC1C-E3569FA31F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9CBF53-08DC-00AF-BF8D-C2AD53018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A889E-2427-C41F-F12D-4232EBB39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70C6C9-AA6E-6A2E-A9BA-2379B676C448}"/>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8" name="Footer Placeholder 7">
            <a:extLst>
              <a:ext uri="{FF2B5EF4-FFF2-40B4-BE49-F238E27FC236}">
                <a16:creationId xmlns:a16="http://schemas.microsoft.com/office/drawing/2014/main" id="{750D3970-88AF-4093-5524-87E8CA1B2B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20AC53-4B83-940C-CD38-F4BF51ACED3C}"/>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01131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4F21-8901-841C-57B7-498B6D5801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DD6AE9-FA97-B911-CBC6-D032CDB88177}"/>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4" name="Footer Placeholder 3">
            <a:extLst>
              <a:ext uri="{FF2B5EF4-FFF2-40B4-BE49-F238E27FC236}">
                <a16:creationId xmlns:a16="http://schemas.microsoft.com/office/drawing/2014/main" id="{4BFE439F-18B9-EC37-60EA-3420501F25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244E75-58A2-1D07-DFA2-43E1BD520E46}"/>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3413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3A5FA-E5A3-BFAC-CF4B-0BCF55F68839}"/>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3" name="Footer Placeholder 2">
            <a:extLst>
              <a:ext uri="{FF2B5EF4-FFF2-40B4-BE49-F238E27FC236}">
                <a16:creationId xmlns:a16="http://schemas.microsoft.com/office/drawing/2014/main" id="{DEDE468C-C779-0DEF-F9D2-A5A5E42AF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8AD2FC-3433-2FC2-6112-10351E86DFE0}"/>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28213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8CAA-F177-5B7D-90D3-4078A98C4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3D011F-5525-DA3B-B39C-C26A93C8F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A27D86-ACCC-F1ED-7813-DCF01FFB3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27296-57CD-8651-E8A8-F2EABF3D258D}"/>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6" name="Footer Placeholder 5">
            <a:extLst>
              <a:ext uri="{FF2B5EF4-FFF2-40B4-BE49-F238E27FC236}">
                <a16:creationId xmlns:a16="http://schemas.microsoft.com/office/drawing/2014/main" id="{BD540F5A-9E2F-19D1-60A9-712301DA1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78C9B9-BC82-E7BF-7C8C-8DE6D341CEAC}"/>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5984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F053-DA4F-E84A-B25F-F38A79A70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42A816-7FCC-A996-66BE-597B0594D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FE46C6-8619-0E21-BC80-49224BE1A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54DFB-7E2E-7D79-6B06-C0193AD3120C}"/>
              </a:ext>
            </a:extLst>
          </p:cNvPr>
          <p:cNvSpPr>
            <a:spLocks noGrp="1"/>
          </p:cNvSpPr>
          <p:nvPr>
            <p:ph type="dt" sz="half" idx="10"/>
          </p:nvPr>
        </p:nvSpPr>
        <p:spPr/>
        <p:txBody>
          <a:bodyPr/>
          <a:lstStyle/>
          <a:p>
            <a:fld id="{971C52BF-9378-480B-B08A-1DDEEC0C304A}" type="datetimeFigureOut">
              <a:rPr lang="en-IN" smtClean="0"/>
              <a:t>20-04-2024</a:t>
            </a:fld>
            <a:endParaRPr lang="en-IN"/>
          </a:p>
        </p:txBody>
      </p:sp>
      <p:sp>
        <p:nvSpPr>
          <p:cNvPr id="6" name="Footer Placeholder 5">
            <a:extLst>
              <a:ext uri="{FF2B5EF4-FFF2-40B4-BE49-F238E27FC236}">
                <a16:creationId xmlns:a16="http://schemas.microsoft.com/office/drawing/2014/main" id="{3B92FB24-827A-6586-3392-3AA2040951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0C925-3A8C-6C75-BB41-ECA1282E49E5}"/>
              </a:ext>
            </a:extLst>
          </p:cNvPr>
          <p:cNvSpPr>
            <a:spLocks noGrp="1"/>
          </p:cNvSpPr>
          <p:nvPr>
            <p:ph type="sldNum" sz="quarter" idx="12"/>
          </p:nvPr>
        </p:nvSpPr>
        <p:spPr/>
        <p:txBody>
          <a:bodyPr/>
          <a:lstStyle/>
          <a:p>
            <a:fld id="{755DCA96-5761-4A2C-B237-AF0A727630C5}" type="slidenum">
              <a:rPr lang="en-IN" smtClean="0"/>
              <a:t>‹#›</a:t>
            </a:fld>
            <a:endParaRPr lang="en-IN"/>
          </a:p>
        </p:txBody>
      </p:sp>
    </p:spTree>
    <p:extLst>
      <p:ext uri="{BB962C8B-B14F-4D97-AF65-F5344CB8AC3E}">
        <p14:creationId xmlns:p14="http://schemas.microsoft.com/office/powerpoint/2010/main" val="176449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FC543-A59E-7943-47A0-405D85157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27F05-A78D-9C13-96E6-888C9AD2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B3AE9-A03F-4EFA-2CFF-6CD560287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1C52BF-9378-480B-B08A-1DDEEC0C304A}" type="datetimeFigureOut">
              <a:rPr lang="en-IN" smtClean="0"/>
              <a:t>20-04-2024</a:t>
            </a:fld>
            <a:endParaRPr lang="en-IN"/>
          </a:p>
        </p:txBody>
      </p:sp>
      <p:sp>
        <p:nvSpPr>
          <p:cNvPr id="5" name="Footer Placeholder 4">
            <a:extLst>
              <a:ext uri="{FF2B5EF4-FFF2-40B4-BE49-F238E27FC236}">
                <a16:creationId xmlns:a16="http://schemas.microsoft.com/office/drawing/2014/main" id="{13DD0C57-FD92-B9C6-0D01-AB0FF148E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F2E860D-7D7A-4624-86E1-B2E013E2E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DCA96-5761-4A2C-B237-AF0A727630C5}" type="slidenum">
              <a:rPr lang="en-IN" smtClean="0"/>
              <a:t>‹#›</a:t>
            </a:fld>
            <a:endParaRPr lang="en-IN"/>
          </a:p>
        </p:txBody>
      </p:sp>
    </p:spTree>
    <p:extLst>
      <p:ext uri="{BB962C8B-B14F-4D97-AF65-F5344CB8AC3E}">
        <p14:creationId xmlns:p14="http://schemas.microsoft.com/office/powerpoint/2010/main" val="143027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matr.io/1/projects/5c48dd2bc625d700019f32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6218-96D3-93C5-E8F0-55CDB0E5D8B4}"/>
              </a:ext>
            </a:extLst>
          </p:cNvPr>
          <p:cNvSpPr>
            <a:spLocks noGrp="1"/>
          </p:cNvSpPr>
          <p:nvPr>
            <p:ph type="ctrTitle"/>
          </p:nvPr>
        </p:nvSpPr>
        <p:spPr/>
        <p:txBody>
          <a:bodyPr>
            <a:normAutofit fontScale="90000"/>
          </a:bodyPr>
          <a:lstStyle/>
          <a:p>
            <a:r>
              <a:rPr lang="en-US" dirty="0"/>
              <a:t>Prediction of Lithium-Ion Battery Cycle Life by Machine Learning Methods </a:t>
            </a:r>
            <a:endParaRPr lang="en-IN" dirty="0"/>
          </a:p>
        </p:txBody>
      </p:sp>
      <p:sp>
        <p:nvSpPr>
          <p:cNvPr id="3" name="Subtitle 2">
            <a:extLst>
              <a:ext uri="{FF2B5EF4-FFF2-40B4-BE49-F238E27FC236}">
                <a16:creationId xmlns:a16="http://schemas.microsoft.com/office/drawing/2014/main" id="{EDA8F29E-9437-657F-B69B-B88B6F7E8C97}"/>
              </a:ext>
            </a:extLst>
          </p:cNvPr>
          <p:cNvSpPr>
            <a:spLocks noGrp="1"/>
          </p:cNvSpPr>
          <p:nvPr>
            <p:ph type="subTitle" idx="1"/>
          </p:nvPr>
        </p:nvSpPr>
        <p:spPr>
          <a:xfrm>
            <a:off x="1524000" y="3818347"/>
            <a:ext cx="9144000" cy="1655762"/>
          </a:xfrm>
        </p:spPr>
        <p:txBody>
          <a:bodyPr>
            <a:normAutofit lnSpcReduction="10000"/>
          </a:bodyPr>
          <a:lstStyle/>
          <a:p>
            <a:pPr algn="r"/>
            <a:r>
              <a:rPr lang="en-IN" dirty="0"/>
              <a:t>Undergraduate Project</a:t>
            </a:r>
          </a:p>
          <a:p>
            <a:pPr algn="r"/>
            <a:r>
              <a:rPr lang="en-IN" dirty="0"/>
              <a:t>Parthapratim Chatterjee</a:t>
            </a:r>
          </a:p>
          <a:p>
            <a:pPr algn="r"/>
            <a:r>
              <a:rPr lang="en-IN" dirty="0"/>
              <a:t>Materials Science and Engineering</a:t>
            </a:r>
          </a:p>
          <a:p>
            <a:pPr algn="r"/>
            <a:r>
              <a:rPr lang="en-IN" dirty="0"/>
              <a:t>210705</a:t>
            </a:r>
          </a:p>
        </p:txBody>
      </p:sp>
    </p:spTree>
    <p:extLst>
      <p:ext uri="{BB962C8B-B14F-4D97-AF65-F5344CB8AC3E}">
        <p14:creationId xmlns:p14="http://schemas.microsoft.com/office/powerpoint/2010/main" val="18425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B2A0-7BA5-8BC6-643C-07574902D9D3}"/>
              </a:ext>
            </a:extLst>
          </p:cNvPr>
          <p:cNvSpPr>
            <a:spLocks noGrp="1"/>
          </p:cNvSpPr>
          <p:nvPr>
            <p:ph type="title"/>
          </p:nvPr>
        </p:nvSpPr>
        <p:spPr/>
        <p:txBody>
          <a:bodyPr/>
          <a:lstStyle/>
          <a:p>
            <a:pPr algn="ctr"/>
            <a:r>
              <a:rPr lang="en-IN" dirty="0"/>
              <a:t>Support Vector Regression</a:t>
            </a:r>
          </a:p>
        </p:txBody>
      </p:sp>
      <p:sp>
        <p:nvSpPr>
          <p:cNvPr id="3" name="Content Placeholder 2">
            <a:extLst>
              <a:ext uri="{FF2B5EF4-FFF2-40B4-BE49-F238E27FC236}">
                <a16:creationId xmlns:a16="http://schemas.microsoft.com/office/drawing/2014/main" id="{9A5765E4-A192-AF4F-00BC-77BF72787D67}"/>
              </a:ext>
            </a:extLst>
          </p:cNvPr>
          <p:cNvSpPr>
            <a:spLocks noGrp="1"/>
          </p:cNvSpPr>
          <p:nvPr>
            <p:ph idx="1"/>
          </p:nvPr>
        </p:nvSpPr>
        <p:spPr>
          <a:xfrm>
            <a:off x="838200" y="1825625"/>
            <a:ext cx="10515600" cy="4667250"/>
          </a:xfrm>
        </p:spPr>
        <p:txBody>
          <a:bodyPr>
            <a:normAutofit lnSpcReduction="10000"/>
          </a:bodyPr>
          <a:lstStyle/>
          <a:p>
            <a:pPr>
              <a:buFont typeface="Wingdings" panose="05000000000000000000" pitchFamily="2" charset="2"/>
              <a:buChar char="q"/>
            </a:pPr>
            <a:r>
              <a:rPr lang="en-US" dirty="0"/>
              <a:t>Data Loading and Preprocessing: </a:t>
            </a:r>
          </a:p>
          <a:p>
            <a:pPr lvl="1"/>
            <a:r>
              <a:rPr lang="en-US" dirty="0"/>
              <a:t>Loaded data from a CSV file into a Pandas </a:t>
            </a:r>
            <a:r>
              <a:rPr lang="en-US" dirty="0" err="1"/>
              <a:t>DataFrame</a:t>
            </a:r>
            <a:r>
              <a:rPr lang="en-US" dirty="0"/>
              <a:t>. </a:t>
            </a:r>
          </a:p>
          <a:p>
            <a:pPr lvl="1"/>
            <a:r>
              <a:rPr lang="en-US" dirty="0"/>
              <a:t>Selected feature columns and defined the target variable. </a:t>
            </a:r>
          </a:p>
          <a:p>
            <a:pPr lvl="1"/>
            <a:r>
              <a:rPr lang="en-US" dirty="0"/>
              <a:t>Split the dataset into training and testing sets. </a:t>
            </a:r>
          </a:p>
          <a:p>
            <a:pPr>
              <a:buFont typeface="Wingdings" panose="05000000000000000000" pitchFamily="2" charset="2"/>
              <a:buChar char="q"/>
            </a:pPr>
            <a:r>
              <a:rPr lang="en-US" dirty="0"/>
              <a:t>Feature Scaling: </a:t>
            </a:r>
          </a:p>
          <a:p>
            <a:pPr lvl="1"/>
            <a:r>
              <a:rPr lang="en-US" dirty="0"/>
              <a:t>Utilized </a:t>
            </a:r>
            <a:r>
              <a:rPr lang="en-US" dirty="0" err="1"/>
              <a:t>StandardScaler</a:t>
            </a:r>
            <a:r>
              <a:rPr lang="en-US" dirty="0"/>
              <a:t> to scale the feature variables for better model performance. </a:t>
            </a:r>
          </a:p>
          <a:p>
            <a:pPr>
              <a:buFont typeface="Wingdings" panose="05000000000000000000" pitchFamily="2" charset="2"/>
              <a:buChar char="q"/>
            </a:pPr>
            <a:r>
              <a:rPr lang="en-US" dirty="0"/>
              <a:t>Model Training and Evaluation: </a:t>
            </a:r>
          </a:p>
          <a:p>
            <a:pPr lvl="1"/>
            <a:r>
              <a:rPr lang="en-US" dirty="0"/>
              <a:t>Employed Support Vector Regression (SVR) with a linear kernel. </a:t>
            </a:r>
          </a:p>
          <a:p>
            <a:pPr lvl="1"/>
            <a:r>
              <a:rPr lang="en-US" dirty="0"/>
              <a:t>Trained the SVR model on the training data. </a:t>
            </a:r>
          </a:p>
          <a:p>
            <a:pPr lvl="1"/>
            <a:r>
              <a:rPr lang="en-US" dirty="0"/>
              <a:t>Made predictions on the test set and evaluated performance using Root Mean Squared Error (RMSE). </a:t>
            </a:r>
          </a:p>
        </p:txBody>
      </p:sp>
    </p:spTree>
    <p:extLst>
      <p:ext uri="{BB962C8B-B14F-4D97-AF65-F5344CB8AC3E}">
        <p14:creationId xmlns:p14="http://schemas.microsoft.com/office/powerpoint/2010/main" val="187584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E4C2-6467-4120-325A-C4AD2FB99E90}"/>
              </a:ext>
            </a:extLst>
          </p:cNvPr>
          <p:cNvSpPr>
            <a:spLocks noGrp="1"/>
          </p:cNvSpPr>
          <p:nvPr>
            <p:ph type="title"/>
          </p:nvPr>
        </p:nvSpPr>
        <p:spPr/>
        <p:txBody>
          <a:bodyPr/>
          <a:lstStyle/>
          <a:p>
            <a:pPr algn="ctr"/>
            <a:r>
              <a:rPr lang="en-IN" dirty="0"/>
              <a:t>Support Vector Regression</a:t>
            </a:r>
          </a:p>
        </p:txBody>
      </p:sp>
      <p:sp>
        <p:nvSpPr>
          <p:cNvPr id="3" name="Content Placeholder 2">
            <a:extLst>
              <a:ext uri="{FF2B5EF4-FFF2-40B4-BE49-F238E27FC236}">
                <a16:creationId xmlns:a16="http://schemas.microsoft.com/office/drawing/2014/main" id="{942770EC-078C-A9F9-5AFD-AE93FC55BB7A}"/>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Hyperparameter Tuning with Grid Search: </a:t>
            </a:r>
          </a:p>
          <a:p>
            <a:pPr lvl="1"/>
            <a:r>
              <a:rPr lang="en-US" dirty="0"/>
              <a:t>Conducted hyperparameter tuning using </a:t>
            </a:r>
            <a:r>
              <a:rPr lang="en-US" dirty="0" err="1"/>
              <a:t>GridSearchCV</a:t>
            </a:r>
            <a:r>
              <a:rPr lang="en-US" dirty="0"/>
              <a:t> to optimize model performance. </a:t>
            </a:r>
          </a:p>
          <a:p>
            <a:pPr lvl="1"/>
            <a:r>
              <a:rPr lang="en-US" dirty="0"/>
              <a:t>Defined a parameter grid including regularization parameter (C), kernel type, gamma, and epsilon. </a:t>
            </a:r>
          </a:p>
          <a:p>
            <a:pPr lvl="1"/>
            <a:r>
              <a:rPr lang="en-US" dirty="0"/>
              <a:t>Utilized 5-fold cross-validation for model evaluation. </a:t>
            </a:r>
          </a:p>
          <a:p>
            <a:pPr lvl="1"/>
            <a:r>
              <a:rPr lang="en-US" dirty="0"/>
              <a:t>Identified the best combination of hyperparameters and the best estimator using the grid search. </a:t>
            </a:r>
          </a:p>
          <a:p>
            <a:pPr>
              <a:buFont typeface="Wingdings" panose="05000000000000000000" pitchFamily="2" charset="2"/>
              <a:buChar char="q"/>
            </a:pPr>
            <a:r>
              <a:rPr lang="en-US" dirty="0"/>
              <a:t>Model Evaluation with Tuned Hyperparameters: </a:t>
            </a:r>
          </a:p>
          <a:p>
            <a:pPr lvl="1"/>
            <a:r>
              <a:rPr lang="en-US" dirty="0"/>
              <a:t>Utilized the best estimator obtained from the grid search to make predictions on the test set. </a:t>
            </a:r>
          </a:p>
          <a:p>
            <a:pPr lvl="1"/>
            <a:r>
              <a:rPr lang="en-US" dirty="0"/>
              <a:t>Evaluated the performance of the tuned model using RMSE. </a:t>
            </a:r>
          </a:p>
          <a:p>
            <a:pPr>
              <a:buFont typeface="Wingdings" panose="05000000000000000000" pitchFamily="2" charset="2"/>
              <a:buChar char="q"/>
            </a:pPr>
            <a:r>
              <a:rPr lang="en-US" dirty="0"/>
              <a:t>Results: </a:t>
            </a:r>
          </a:p>
          <a:p>
            <a:pPr lvl="1"/>
            <a:r>
              <a:rPr lang="en-US" dirty="0"/>
              <a:t>Root Mean Squared Error (RMSE) was used as the evaluation metric. </a:t>
            </a:r>
          </a:p>
          <a:p>
            <a:pPr lvl="1"/>
            <a:r>
              <a:rPr lang="en-US" dirty="0"/>
              <a:t>Compared the RMSE obtained from the initial SVR model with the one obtained after hyperparameter tuning using Grid Search and Cross-Validation.</a:t>
            </a:r>
            <a:endParaRPr lang="en-IN" dirty="0"/>
          </a:p>
        </p:txBody>
      </p:sp>
    </p:spTree>
    <p:extLst>
      <p:ext uri="{BB962C8B-B14F-4D97-AF65-F5344CB8AC3E}">
        <p14:creationId xmlns:p14="http://schemas.microsoft.com/office/powerpoint/2010/main" val="175801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78DF-32F5-6512-E98E-86247812067C}"/>
              </a:ext>
            </a:extLst>
          </p:cNvPr>
          <p:cNvSpPr>
            <a:spLocks noGrp="1"/>
          </p:cNvSpPr>
          <p:nvPr>
            <p:ph type="title"/>
          </p:nvPr>
        </p:nvSpPr>
        <p:spPr/>
        <p:txBody>
          <a:bodyPr/>
          <a:lstStyle/>
          <a:p>
            <a:pPr algn="ctr"/>
            <a:r>
              <a:rPr lang="en-IN" dirty="0"/>
              <a:t>Deep Neural Network</a:t>
            </a:r>
          </a:p>
        </p:txBody>
      </p:sp>
      <p:sp>
        <p:nvSpPr>
          <p:cNvPr id="3" name="Content Placeholder 2">
            <a:extLst>
              <a:ext uri="{FF2B5EF4-FFF2-40B4-BE49-F238E27FC236}">
                <a16:creationId xmlns:a16="http://schemas.microsoft.com/office/drawing/2014/main" id="{78D2F1A9-FAF1-83FA-B390-AEADCB7235B7}"/>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Data Loading and Preprocessing: </a:t>
            </a:r>
          </a:p>
          <a:p>
            <a:pPr lvl="1"/>
            <a:r>
              <a:rPr lang="en-US" dirty="0"/>
              <a:t>Loaded data from a CSV file into a Pandas </a:t>
            </a:r>
            <a:r>
              <a:rPr lang="en-US" dirty="0" err="1"/>
              <a:t>DataFrame</a:t>
            </a:r>
            <a:r>
              <a:rPr lang="en-US" dirty="0"/>
              <a:t>. </a:t>
            </a:r>
          </a:p>
          <a:p>
            <a:pPr lvl="1"/>
            <a:r>
              <a:rPr lang="en-US" dirty="0"/>
              <a:t>Specified the target column, which in this case is 'Cycle’. </a:t>
            </a:r>
          </a:p>
          <a:p>
            <a:pPr lvl="1"/>
            <a:r>
              <a:rPr lang="en-US" dirty="0"/>
              <a:t>Removed the 'Cell' column from the dataset to avoid multicollinearity issues. </a:t>
            </a:r>
          </a:p>
          <a:p>
            <a:pPr>
              <a:buFont typeface="Wingdings" panose="05000000000000000000" pitchFamily="2" charset="2"/>
              <a:buChar char="q"/>
            </a:pPr>
            <a:r>
              <a:rPr lang="en-US" dirty="0"/>
              <a:t>Feature Scaling: </a:t>
            </a:r>
          </a:p>
          <a:p>
            <a:pPr lvl="1"/>
            <a:r>
              <a:rPr lang="en-US" dirty="0"/>
              <a:t>Utilized </a:t>
            </a:r>
            <a:r>
              <a:rPr lang="en-US" dirty="0" err="1"/>
              <a:t>StandardScaler</a:t>
            </a:r>
            <a:r>
              <a:rPr lang="en-US" dirty="0"/>
              <a:t> to scale the feature variables for better convergence during training. </a:t>
            </a:r>
          </a:p>
          <a:p>
            <a:pPr>
              <a:buFont typeface="Wingdings" panose="05000000000000000000" pitchFamily="2" charset="2"/>
              <a:buChar char="q"/>
            </a:pPr>
            <a:r>
              <a:rPr lang="en-US" dirty="0"/>
              <a:t>Building the Deep Neural Network (DNN) Model: </a:t>
            </a:r>
          </a:p>
          <a:p>
            <a:pPr lvl="1"/>
            <a:r>
              <a:rPr lang="en-US" dirty="0"/>
              <a:t>Constructed a Sequential model using TensorFlow's </a:t>
            </a:r>
            <a:r>
              <a:rPr lang="en-US" dirty="0" err="1"/>
              <a:t>Keras</a:t>
            </a:r>
            <a:r>
              <a:rPr lang="en-US" dirty="0"/>
              <a:t> API. </a:t>
            </a:r>
          </a:p>
          <a:p>
            <a:pPr lvl="1"/>
            <a:r>
              <a:rPr lang="en-US" dirty="0"/>
              <a:t>Added multiple Dense layers with varying numbers of neurons and activation functions. </a:t>
            </a:r>
          </a:p>
          <a:p>
            <a:pPr lvl="1"/>
            <a:r>
              <a:rPr lang="en-US" dirty="0"/>
              <a:t>Incorporated Dropout layers to prevent overfitting by randomly dropping a fraction of input units during training. </a:t>
            </a:r>
          </a:p>
        </p:txBody>
      </p:sp>
    </p:spTree>
    <p:extLst>
      <p:ext uri="{BB962C8B-B14F-4D97-AF65-F5344CB8AC3E}">
        <p14:creationId xmlns:p14="http://schemas.microsoft.com/office/powerpoint/2010/main" val="238145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3889-CB45-6DD3-0BE0-0B86367F5BCB}"/>
              </a:ext>
            </a:extLst>
          </p:cNvPr>
          <p:cNvSpPr>
            <a:spLocks noGrp="1"/>
          </p:cNvSpPr>
          <p:nvPr>
            <p:ph type="title"/>
          </p:nvPr>
        </p:nvSpPr>
        <p:spPr/>
        <p:txBody>
          <a:bodyPr/>
          <a:lstStyle/>
          <a:p>
            <a:pPr algn="ctr"/>
            <a:r>
              <a:rPr lang="en-IN" dirty="0"/>
              <a:t>Deep Neural Network</a:t>
            </a:r>
          </a:p>
        </p:txBody>
      </p:sp>
      <p:sp>
        <p:nvSpPr>
          <p:cNvPr id="3" name="Content Placeholder 2">
            <a:extLst>
              <a:ext uri="{FF2B5EF4-FFF2-40B4-BE49-F238E27FC236}">
                <a16:creationId xmlns:a16="http://schemas.microsoft.com/office/drawing/2014/main" id="{F8C6074C-3AAB-8412-6165-F319527E7489}"/>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Model Compilation and Training: </a:t>
            </a:r>
          </a:p>
          <a:p>
            <a:pPr lvl="1"/>
            <a:r>
              <a:rPr lang="en-US" dirty="0"/>
              <a:t>Compiled the model with Adam optimizer and mean squared error loss function. </a:t>
            </a:r>
          </a:p>
          <a:p>
            <a:pPr lvl="1"/>
            <a:r>
              <a:rPr lang="en-US" dirty="0"/>
              <a:t>Trained the model on the training data for 250 epochs with a batch size of 10. </a:t>
            </a:r>
          </a:p>
          <a:p>
            <a:pPr lvl="1"/>
            <a:r>
              <a:rPr lang="en-US" dirty="0"/>
              <a:t>Specified a validation split of 0.2 to monitor the model's performance on a validation set during training. </a:t>
            </a:r>
          </a:p>
          <a:p>
            <a:pPr>
              <a:buFont typeface="Wingdings" panose="05000000000000000000" pitchFamily="2" charset="2"/>
              <a:buChar char="q"/>
            </a:pPr>
            <a:r>
              <a:rPr lang="en-US" dirty="0"/>
              <a:t>Model Evaluation: </a:t>
            </a:r>
          </a:p>
          <a:p>
            <a:pPr lvl="1"/>
            <a:r>
              <a:rPr lang="en-US" dirty="0"/>
              <a:t>Made predictions on the test set using the trained model. </a:t>
            </a:r>
          </a:p>
          <a:p>
            <a:pPr lvl="1"/>
            <a:r>
              <a:rPr lang="en-US" dirty="0"/>
              <a:t>Evaluated the model's performance using Root Mean Squared Error (RMSE) metric, comparing predicted values with actual values. </a:t>
            </a:r>
          </a:p>
          <a:p>
            <a:pPr>
              <a:buFont typeface="Wingdings" panose="05000000000000000000" pitchFamily="2" charset="2"/>
              <a:buChar char="q"/>
            </a:pPr>
            <a:r>
              <a:rPr lang="en-US" dirty="0"/>
              <a:t>Visualizing Model Performance: </a:t>
            </a:r>
          </a:p>
          <a:p>
            <a:pPr lvl="1"/>
            <a:r>
              <a:rPr lang="en-US" dirty="0"/>
              <a:t>Plotted the training and validation RMSE over epochs to visualize the model's convergence and potential overfitting.</a:t>
            </a:r>
            <a:endParaRPr lang="en-IN" dirty="0"/>
          </a:p>
          <a:p>
            <a:pPr marL="0" indent="0">
              <a:buNone/>
            </a:pPr>
            <a:endParaRPr lang="en-IN" dirty="0"/>
          </a:p>
        </p:txBody>
      </p:sp>
    </p:spTree>
    <p:extLst>
      <p:ext uri="{BB962C8B-B14F-4D97-AF65-F5344CB8AC3E}">
        <p14:creationId xmlns:p14="http://schemas.microsoft.com/office/powerpoint/2010/main" val="71861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0F92-F4BB-CB2B-D7C9-2733A0F6E988}"/>
              </a:ext>
            </a:extLst>
          </p:cNvPr>
          <p:cNvSpPr>
            <a:spLocks noGrp="1"/>
          </p:cNvSpPr>
          <p:nvPr>
            <p:ph type="title"/>
          </p:nvPr>
        </p:nvSpPr>
        <p:spPr/>
        <p:txBody>
          <a:bodyPr/>
          <a:lstStyle/>
          <a:p>
            <a:pPr algn="ctr"/>
            <a:r>
              <a:rPr lang="en-IN" dirty="0"/>
              <a:t>Result of Deep </a:t>
            </a:r>
            <a:r>
              <a:rPr lang="en-IN" dirty="0" err="1"/>
              <a:t>Nerural</a:t>
            </a:r>
            <a:r>
              <a:rPr lang="en-IN" dirty="0"/>
              <a:t> Network</a:t>
            </a:r>
          </a:p>
        </p:txBody>
      </p:sp>
      <p:pic>
        <p:nvPicPr>
          <p:cNvPr id="9" name="Picture 8">
            <a:extLst>
              <a:ext uri="{FF2B5EF4-FFF2-40B4-BE49-F238E27FC236}">
                <a16:creationId xmlns:a16="http://schemas.microsoft.com/office/drawing/2014/main" id="{682FF9FF-F549-B1F0-FC9E-51A074DE5ECD}"/>
              </a:ext>
            </a:extLst>
          </p:cNvPr>
          <p:cNvPicPr>
            <a:picLocks noChangeAspect="1"/>
          </p:cNvPicPr>
          <p:nvPr/>
        </p:nvPicPr>
        <p:blipFill>
          <a:blip r:embed="rId2"/>
          <a:stretch>
            <a:fillRect/>
          </a:stretch>
        </p:blipFill>
        <p:spPr>
          <a:xfrm>
            <a:off x="838200" y="1690688"/>
            <a:ext cx="6039693" cy="3905795"/>
          </a:xfrm>
          <a:prstGeom prst="rect">
            <a:avLst/>
          </a:prstGeom>
        </p:spPr>
      </p:pic>
      <p:sp>
        <p:nvSpPr>
          <p:cNvPr id="10" name="TextBox 9">
            <a:extLst>
              <a:ext uri="{FF2B5EF4-FFF2-40B4-BE49-F238E27FC236}">
                <a16:creationId xmlns:a16="http://schemas.microsoft.com/office/drawing/2014/main" id="{8614DCEC-D0B2-91ED-DF18-0B126CB22401}"/>
              </a:ext>
            </a:extLst>
          </p:cNvPr>
          <p:cNvSpPr txBox="1"/>
          <p:nvPr/>
        </p:nvSpPr>
        <p:spPr>
          <a:xfrm>
            <a:off x="1783439" y="5801033"/>
            <a:ext cx="4149213" cy="369332"/>
          </a:xfrm>
          <a:prstGeom prst="rect">
            <a:avLst/>
          </a:prstGeom>
          <a:noFill/>
        </p:spPr>
        <p:txBody>
          <a:bodyPr wrap="square" rtlCol="0">
            <a:spAutoFit/>
          </a:bodyPr>
          <a:lstStyle/>
          <a:p>
            <a:r>
              <a:rPr lang="en-IN" dirty="0"/>
              <a:t>Graph of RMSE vs Epochs</a:t>
            </a:r>
          </a:p>
        </p:txBody>
      </p:sp>
      <p:pic>
        <p:nvPicPr>
          <p:cNvPr id="12" name="Picture 11">
            <a:extLst>
              <a:ext uri="{FF2B5EF4-FFF2-40B4-BE49-F238E27FC236}">
                <a16:creationId xmlns:a16="http://schemas.microsoft.com/office/drawing/2014/main" id="{3E1B5EBC-5FC3-B882-5649-DFC1C984F047}"/>
              </a:ext>
            </a:extLst>
          </p:cNvPr>
          <p:cNvPicPr>
            <a:picLocks noChangeAspect="1"/>
          </p:cNvPicPr>
          <p:nvPr/>
        </p:nvPicPr>
        <p:blipFill>
          <a:blip r:embed="rId3"/>
          <a:stretch>
            <a:fillRect/>
          </a:stretch>
        </p:blipFill>
        <p:spPr>
          <a:xfrm>
            <a:off x="6764164" y="3252763"/>
            <a:ext cx="3953427" cy="352474"/>
          </a:xfrm>
          <a:prstGeom prst="rect">
            <a:avLst/>
          </a:prstGeom>
        </p:spPr>
      </p:pic>
    </p:spTree>
    <p:extLst>
      <p:ext uri="{BB962C8B-B14F-4D97-AF65-F5344CB8AC3E}">
        <p14:creationId xmlns:p14="http://schemas.microsoft.com/office/powerpoint/2010/main" val="351892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668-3E25-264C-C324-BBBE80BEE3D0}"/>
              </a:ext>
            </a:extLst>
          </p:cNvPr>
          <p:cNvSpPr>
            <a:spLocks noGrp="1"/>
          </p:cNvSpPr>
          <p:nvPr>
            <p:ph type="title"/>
          </p:nvPr>
        </p:nvSpPr>
        <p:spPr/>
        <p:txBody>
          <a:bodyPr/>
          <a:lstStyle/>
          <a:p>
            <a:pPr algn="ctr"/>
            <a:r>
              <a:rPr lang="en-IN" dirty="0"/>
              <a:t>Elastic Net Regression</a:t>
            </a:r>
          </a:p>
        </p:txBody>
      </p:sp>
      <p:sp>
        <p:nvSpPr>
          <p:cNvPr id="3" name="Content Placeholder 2">
            <a:extLst>
              <a:ext uri="{FF2B5EF4-FFF2-40B4-BE49-F238E27FC236}">
                <a16:creationId xmlns:a16="http://schemas.microsoft.com/office/drawing/2014/main" id="{F05A0052-5948-9362-1AD5-A49ECF6BA4B9}"/>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Data Loading and Preprocessing: </a:t>
            </a:r>
          </a:p>
          <a:p>
            <a:pPr lvl="1"/>
            <a:r>
              <a:rPr lang="en-US" dirty="0"/>
              <a:t>Data is loaded from a CSV file using Pandas. </a:t>
            </a:r>
          </a:p>
          <a:p>
            <a:pPr lvl="1"/>
            <a:r>
              <a:rPr lang="en-US" dirty="0"/>
              <a:t>Feature columns and the target variable are identified. </a:t>
            </a:r>
          </a:p>
          <a:p>
            <a:pPr>
              <a:buFont typeface="Wingdings" panose="05000000000000000000" pitchFamily="2" charset="2"/>
              <a:buChar char="q"/>
            </a:pPr>
            <a:r>
              <a:rPr lang="en-US" dirty="0"/>
              <a:t>Feature Selection: </a:t>
            </a:r>
          </a:p>
          <a:p>
            <a:pPr lvl="1"/>
            <a:r>
              <a:rPr lang="en-US" dirty="0"/>
              <a:t>Columns like 'Cell' and 'Cycle' are identified and dropped as they are not considered as features for prediction. </a:t>
            </a:r>
          </a:p>
          <a:p>
            <a:pPr>
              <a:buFont typeface="Wingdings" panose="05000000000000000000" pitchFamily="2" charset="2"/>
              <a:buChar char="q"/>
            </a:pPr>
            <a:r>
              <a:rPr lang="en-US" dirty="0"/>
              <a:t>Splitting Data: </a:t>
            </a:r>
          </a:p>
          <a:p>
            <a:pPr lvl="1"/>
            <a:r>
              <a:rPr lang="en-US" dirty="0"/>
              <a:t>The dataset is split into training and testing sets using </a:t>
            </a:r>
            <a:r>
              <a:rPr lang="en-US" dirty="0" err="1"/>
              <a:t>train_test_split</a:t>
            </a:r>
            <a:r>
              <a:rPr lang="en-US" dirty="0"/>
              <a:t> from Scikit-learn. </a:t>
            </a:r>
          </a:p>
          <a:p>
            <a:pPr>
              <a:buFont typeface="Wingdings" panose="05000000000000000000" pitchFamily="2" charset="2"/>
              <a:buChar char="q"/>
            </a:pPr>
            <a:r>
              <a:rPr lang="en-US" dirty="0"/>
              <a:t>Feature Scaling: </a:t>
            </a:r>
          </a:p>
          <a:p>
            <a:pPr lvl="1"/>
            <a:r>
              <a:rPr lang="en-US" dirty="0" err="1"/>
              <a:t>StandardScaler</a:t>
            </a:r>
            <a:r>
              <a:rPr lang="en-US" dirty="0"/>
              <a:t> is used to scale the features to have a mean of 0 and a standard deviation of 1. </a:t>
            </a:r>
            <a:endParaRPr lang="en-IN" dirty="0"/>
          </a:p>
        </p:txBody>
      </p:sp>
    </p:spTree>
    <p:extLst>
      <p:ext uri="{BB962C8B-B14F-4D97-AF65-F5344CB8AC3E}">
        <p14:creationId xmlns:p14="http://schemas.microsoft.com/office/powerpoint/2010/main" val="244453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B30D-905D-E255-2E25-A11215567C7D}"/>
              </a:ext>
            </a:extLst>
          </p:cNvPr>
          <p:cNvSpPr>
            <a:spLocks noGrp="1"/>
          </p:cNvSpPr>
          <p:nvPr>
            <p:ph type="title"/>
          </p:nvPr>
        </p:nvSpPr>
        <p:spPr/>
        <p:txBody>
          <a:bodyPr/>
          <a:lstStyle/>
          <a:p>
            <a:pPr algn="ctr"/>
            <a:r>
              <a:rPr lang="en-IN" dirty="0"/>
              <a:t>Elastic Net Regression</a:t>
            </a:r>
          </a:p>
        </p:txBody>
      </p:sp>
      <p:sp>
        <p:nvSpPr>
          <p:cNvPr id="3" name="Content Placeholder 2">
            <a:extLst>
              <a:ext uri="{FF2B5EF4-FFF2-40B4-BE49-F238E27FC236}">
                <a16:creationId xmlns:a16="http://schemas.microsoft.com/office/drawing/2014/main" id="{1A0CA309-7185-BEE6-7F63-27BF2037FD9C}"/>
              </a:ext>
            </a:extLst>
          </p:cNvPr>
          <p:cNvSpPr>
            <a:spLocks noGrp="1"/>
          </p:cNvSpPr>
          <p:nvPr>
            <p:ph idx="1"/>
          </p:nvPr>
        </p:nvSpPr>
        <p:spPr/>
        <p:txBody>
          <a:bodyPr/>
          <a:lstStyle/>
          <a:p>
            <a:pPr>
              <a:buFont typeface="Wingdings" panose="05000000000000000000" pitchFamily="2" charset="2"/>
              <a:buChar char="q"/>
            </a:pPr>
            <a:r>
              <a:rPr lang="en-US" dirty="0"/>
              <a:t>Model Training: </a:t>
            </a:r>
          </a:p>
          <a:p>
            <a:pPr lvl="1"/>
            <a:r>
              <a:rPr lang="en-US" dirty="0"/>
              <a:t>An Elastic Net model is instantiated with specified values for hyperparameters alpha and l1_ratio.</a:t>
            </a:r>
          </a:p>
          <a:p>
            <a:pPr lvl="1"/>
            <a:r>
              <a:rPr lang="en-US" dirty="0"/>
              <a:t> The model is trained on the scaled training data using fit. </a:t>
            </a:r>
          </a:p>
          <a:p>
            <a:pPr>
              <a:buFont typeface="Wingdings" panose="05000000000000000000" pitchFamily="2" charset="2"/>
              <a:buChar char="q"/>
            </a:pPr>
            <a:r>
              <a:rPr lang="en-US" dirty="0"/>
              <a:t>Model Evaluation: </a:t>
            </a:r>
          </a:p>
          <a:p>
            <a:pPr lvl="1"/>
            <a:r>
              <a:rPr lang="en-US" dirty="0"/>
              <a:t>Predictions are made on the scaled test set using the trained model. </a:t>
            </a:r>
          </a:p>
          <a:p>
            <a:pPr lvl="1"/>
            <a:r>
              <a:rPr lang="en-US" dirty="0"/>
              <a:t>The Root Mean Squared Error (RMSE) is calculated to evaluate the model's performance compared to the actual target values.</a:t>
            </a:r>
            <a:endParaRPr lang="en-IN" dirty="0"/>
          </a:p>
        </p:txBody>
      </p:sp>
    </p:spTree>
    <p:extLst>
      <p:ext uri="{BB962C8B-B14F-4D97-AF65-F5344CB8AC3E}">
        <p14:creationId xmlns:p14="http://schemas.microsoft.com/office/powerpoint/2010/main" val="160605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13E4-AE2B-13CE-5172-6677433F984F}"/>
              </a:ext>
            </a:extLst>
          </p:cNvPr>
          <p:cNvSpPr>
            <a:spLocks noGrp="1"/>
          </p:cNvSpPr>
          <p:nvPr>
            <p:ph type="title"/>
          </p:nvPr>
        </p:nvSpPr>
        <p:spPr/>
        <p:txBody>
          <a:bodyPr/>
          <a:lstStyle/>
          <a:p>
            <a:pPr algn="ctr"/>
            <a:r>
              <a:rPr lang="en-IN" dirty="0"/>
              <a:t>Results</a:t>
            </a:r>
          </a:p>
        </p:txBody>
      </p:sp>
      <p:graphicFrame>
        <p:nvGraphicFramePr>
          <p:cNvPr id="4" name="Table 3">
            <a:extLst>
              <a:ext uri="{FF2B5EF4-FFF2-40B4-BE49-F238E27FC236}">
                <a16:creationId xmlns:a16="http://schemas.microsoft.com/office/drawing/2014/main" id="{B6B3C6AC-0912-63B7-7403-69F5484A59EB}"/>
              </a:ext>
            </a:extLst>
          </p:cNvPr>
          <p:cNvGraphicFramePr>
            <a:graphicFrameLocks noGrp="1"/>
          </p:cNvGraphicFramePr>
          <p:nvPr>
            <p:extLst>
              <p:ext uri="{D42A27DB-BD31-4B8C-83A1-F6EECF244321}">
                <p14:modId xmlns:p14="http://schemas.microsoft.com/office/powerpoint/2010/main" val="3805922221"/>
              </p:ext>
            </p:extLst>
          </p:nvPr>
        </p:nvGraphicFramePr>
        <p:xfrm>
          <a:off x="1638710" y="1690687"/>
          <a:ext cx="8390193" cy="1858756"/>
        </p:xfrm>
        <a:graphic>
          <a:graphicData uri="http://schemas.openxmlformats.org/drawingml/2006/table">
            <a:tbl>
              <a:tblPr firstRow="1" bandRow="1">
                <a:tableStyleId>{5C22544A-7EE6-4342-B048-85BDC9FD1C3A}</a:tableStyleId>
              </a:tblPr>
              <a:tblGrid>
                <a:gridCol w="2796731">
                  <a:extLst>
                    <a:ext uri="{9D8B030D-6E8A-4147-A177-3AD203B41FA5}">
                      <a16:colId xmlns:a16="http://schemas.microsoft.com/office/drawing/2014/main" val="2803447226"/>
                    </a:ext>
                  </a:extLst>
                </a:gridCol>
                <a:gridCol w="2796731">
                  <a:extLst>
                    <a:ext uri="{9D8B030D-6E8A-4147-A177-3AD203B41FA5}">
                      <a16:colId xmlns:a16="http://schemas.microsoft.com/office/drawing/2014/main" val="1138315343"/>
                    </a:ext>
                  </a:extLst>
                </a:gridCol>
                <a:gridCol w="2796731">
                  <a:extLst>
                    <a:ext uri="{9D8B030D-6E8A-4147-A177-3AD203B41FA5}">
                      <a16:colId xmlns:a16="http://schemas.microsoft.com/office/drawing/2014/main" val="3210885816"/>
                    </a:ext>
                  </a:extLst>
                </a:gridCol>
              </a:tblGrid>
              <a:tr h="464689">
                <a:tc>
                  <a:txBody>
                    <a:bodyPr/>
                    <a:lstStyle/>
                    <a:p>
                      <a:pPr algn="ctr"/>
                      <a:r>
                        <a:rPr lang="en-IN" dirty="0"/>
                        <a:t>Name of Model</a:t>
                      </a:r>
                    </a:p>
                  </a:txBody>
                  <a:tcPr/>
                </a:tc>
                <a:tc>
                  <a:txBody>
                    <a:bodyPr/>
                    <a:lstStyle/>
                    <a:p>
                      <a:pPr algn="ctr"/>
                      <a:r>
                        <a:rPr lang="en-IN" dirty="0"/>
                        <a:t>RMSE </a:t>
                      </a:r>
                    </a:p>
                  </a:txBody>
                  <a:tcPr/>
                </a:tc>
                <a:tc>
                  <a:txBody>
                    <a:bodyPr/>
                    <a:lstStyle/>
                    <a:p>
                      <a:pPr algn="ctr"/>
                      <a:r>
                        <a:rPr lang="en-IN" dirty="0"/>
                        <a:t>Percentage Error</a:t>
                      </a:r>
                    </a:p>
                  </a:txBody>
                  <a:tcPr/>
                </a:tc>
                <a:extLst>
                  <a:ext uri="{0D108BD9-81ED-4DB2-BD59-A6C34878D82A}">
                    <a16:rowId xmlns:a16="http://schemas.microsoft.com/office/drawing/2014/main" val="1457007867"/>
                  </a:ext>
                </a:extLst>
              </a:tr>
              <a:tr h="464689">
                <a:tc>
                  <a:txBody>
                    <a:bodyPr/>
                    <a:lstStyle/>
                    <a:p>
                      <a:r>
                        <a:rPr lang="en-IN" dirty="0"/>
                        <a:t>Elastic Net Regression</a:t>
                      </a:r>
                    </a:p>
                  </a:txBody>
                  <a:tcPr/>
                </a:tc>
                <a:tc>
                  <a:txBody>
                    <a:bodyPr/>
                    <a:lstStyle/>
                    <a:p>
                      <a:r>
                        <a:rPr lang="en-IN" dirty="0"/>
                        <a:t>207.996</a:t>
                      </a:r>
                    </a:p>
                  </a:txBody>
                  <a:tcPr/>
                </a:tc>
                <a:tc>
                  <a:txBody>
                    <a:bodyPr/>
                    <a:lstStyle/>
                    <a:p>
                      <a:r>
                        <a:rPr lang="en-IN" dirty="0"/>
                        <a:t>23.28%</a:t>
                      </a:r>
                    </a:p>
                  </a:txBody>
                  <a:tcPr/>
                </a:tc>
                <a:extLst>
                  <a:ext uri="{0D108BD9-81ED-4DB2-BD59-A6C34878D82A}">
                    <a16:rowId xmlns:a16="http://schemas.microsoft.com/office/drawing/2014/main" val="2544294754"/>
                  </a:ext>
                </a:extLst>
              </a:tr>
              <a:tr h="464689">
                <a:tc>
                  <a:txBody>
                    <a:bodyPr/>
                    <a:lstStyle/>
                    <a:p>
                      <a:r>
                        <a:rPr lang="en-IN" dirty="0"/>
                        <a:t>Support Vector Regression</a:t>
                      </a:r>
                    </a:p>
                  </a:txBody>
                  <a:tcPr/>
                </a:tc>
                <a:tc>
                  <a:txBody>
                    <a:bodyPr/>
                    <a:lstStyle/>
                    <a:p>
                      <a:r>
                        <a:rPr lang="en-IN" dirty="0"/>
                        <a:t>215.432</a:t>
                      </a:r>
                    </a:p>
                  </a:txBody>
                  <a:tcPr/>
                </a:tc>
                <a:tc>
                  <a:txBody>
                    <a:bodyPr/>
                    <a:lstStyle/>
                    <a:p>
                      <a:r>
                        <a:rPr lang="en-IN" dirty="0"/>
                        <a:t>24.59%</a:t>
                      </a:r>
                    </a:p>
                  </a:txBody>
                  <a:tcPr/>
                </a:tc>
                <a:extLst>
                  <a:ext uri="{0D108BD9-81ED-4DB2-BD59-A6C34878D82A}">
                    <a16:rowId xmlns:a16="http://schemas.microsoft.com/office/drawing/2014/main" val="885473350"/>
                  </a:ext>
                </a:extLst>
              </a:tr>
              <a:tr h="464689">
                <a:tc>
                  <a:txBody>
                    <a:bodyPr/>
                    <a:lstStyle/>
                    <a:p>
                      <a:r>
                        <a:rPr lang="en-IN" dirty="0"/>
                        <a:t>Deep Neural Network</a:t>
                      </a:r>
                    </a:p>
                  </a:txBody>
                  <a:tcPr/>
                </a:tc>
                <a:tc>
                  <a:txBody>
                    <a:bodyPr/>
                    <a:lstStyle/>
                    <a:p>
                      <a:r>
                        <a:rPr lang="en-IN" dirty="0"/>
                        <a:t>121.983</a:t>
                      </a:r>
                    </a:p>
                  </a:txBody>
                  <a:tcPr/>
                </a:tc>
                <a:tc>
                  <a:txBody>
                    <a:bodyPr/>
                    <a:lstStyle/>
                    <a:p>
                      <a:r>
                        <a:rPr lang="en-IN" dirty="0"/>
                        <a:t>17.14%</a:t>
                      </a:r>
                    </a:p>
                  </a:txBody>
                  <a:tcPr/>
                </a:tc>
                <a:extLst>
                  <a:ext uri="{0D108BD9-81ED-4DB2-BD59-A6C34878D82A}">
                    <a16:rowId xmlns:a16="http://schemas.microsoft.com/office/drawing/2014/main" val="267807003"/>
                  </a:ext>
                </a:extLst>
              </a:tr>
            </a:tbl>
          </a:graphicData>
        </a:graphic>
      </p:graphicFrame>
    </p:spTree>
    <p:extLst>
      <p:ext uri="{BB962C8B-B14F-4D97-AF65-F5344CB8AC3E}">
        <p14:creationId xmlns:p14="http://schemas.microsoft.com/office/powerpoint/2010/main" val="100273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C57B-27FB-A623-C0F4-88A627B2763E}"/>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A03A690D-28A2-5936-1B67-26A840DF4DC7}"/>
              </a:ext>
            </a:extLst>
          </p:cNvPr>
          <p:cNvSpPr>
            <a:spLocks noGrp="1"/>
          </p:cNvSpPr>
          <p:nvPr>
            <p:ph idx="1"/>
          </p:nvPr>
        </p:nvSpPr>
        <p:spPr/>
        <p:txBody>
          <a:bodyPr/>
          <a:lstStyle/>
          <a:p>
            <a:r>
              <a:rPr lang="en-IN" dirty="0"/>
              <a:t>As shown in the results the three models were tried to predict the output of cycle life of Lithium Batteries, we could see that the Deep Neural Network performs the best among the 3 models.</a:t>
            </a:r>
          </a:p>
          <a:p>
            <a:r>
              <a:rPr lang="en-IN" dirty="0"/>
              <a:t>Since in the literature review there were many papers using SVR for the prediction, however looking into the deep neural networks for prediction could be a new way for prediction of battery cycle life.</a:t>
            </a:r>
          </a:p>
        </p:txBody>
      </p:sp>
    </p:spTree>
    <p:extLst>
      <p:ext uri="{BB962C8B-B14F-4D97-AF65-F5344CB8AC3E}">
        <p14:creationId xmlns:p14="http://schemas.microsoft.com/office/powerpoint/2010/main" val="258709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3E5B6-9E8A-3455-C282-A6DD1C7A55CB}"/>
              </a:ext>
            </a:extLst>
          </p:cNvPr>
          <p:cNvSpPr txBox="1"/>
          <p:nvPr/>
        </p:nvSpPr>
        <p:spPr>
          <a:xfrm>
            <a:off x="3682180" y="2743200"/>
            <a:ext cx="7049729"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105754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E5C9-8A54-1798-1E66-1E134E6AF6F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237F287-157D-AAA3-08AC-B98FDACB30D9}"/>
              </a:ext>
            </a:extLst>
          </p:cNvPr>
          <p:cNvSpPr>
            <a:spLocks noGrp="1"/>
          </p:cNvSpPr>
          <p:nvPr>
            <p:ph idx="1"/>
          </p:nvPr>
        </p:nvSpPr>
        <p:spPr>
          <a:xfrm>
            <a:off x="838200" y="1494503"/>
            <a:ext cx="10515600" cy="4682460"/>
          </a:xfrm>
        </p:spPr>
        <p:txBody>
          <a:bodyPr>
            <a:normAutofit fontScale="92500" lnSpcReduction="10000"/>
          </a:bodyPr>
          <a:lstStyle/>
          <a:p>
            <a:r>
              <a:rPr lang="en-US" dirty="0"/>
              <a:t>For a lithium-ion battery, its cycle life is defined as the number of full charge cycles that a battery can undergo until its full charge capacity falls below 80% of the design capacity.</a:t>
            </a:r>
          </a:p>
          <a:p>
            <a:r>
              <a:rPr lang="en-US" dirty="0"/>
              <a:t>Lithium-ion battery is the most common type of rechargeable batteries in portable electronics, electric vehicles, military/space applications.</a:t>
            </a:r>
          </a:p>
          <a:p>
            <a:r>
              <a:rPr lang="en-US" dirty="0"/>
              <a:t>Degradation of the performance of a battery can be observed over time to predict when the performance of the battery will become below standard, which can be regarded as a battery failure.</a:t>
            </a:r>
          </a:p>
          <a:p>
            <a:r>
              <a:rPr lang="en-US" dirty="0"/>
              <a:t>The industry standard defines a quantitative term, “cycle life”, to quantify the number of full charge cycles a battery can undergo until the full charge capacity of battery falls below 80% of its design capacity. </a:t>
            </a:r>
            <a:endParaRPr lang="en-IN" dirty="0"/>
          </a:p>
        </p:txBody>
      </p:sp>
    </p:spTree>
    <p:extLst>
      <p:ext uri="{BB962C8B-B14F-4D97-AF65-F5344CB8AC3E}">
        <p14:creationId xmlns:p14="http://schemas.microsoft.com/office/powerpoint/2010/main" val="22053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606A-E50B-0532-B112-2C617E94A4F7}"/>
              </a:ext>
            </a:extLst>
          </p:cNvPr>
          <p:cNvSpPr>
            <a:spLocks noGrp="1"/>
          </p:cNvSpPr>
          <p:nvPr>
            <p:ph type="title"/>
          </p:nvPr>
        </p:nvSpPr>
        <p:spPr/>
        <p:txBody>
          <a:bodyPr/>
          <a:lstStyle/>
          <a:p>
            <a:pPr algn="ctr"/>
            <a:r>
              <a:rPr lang="en-IN" dirty="0"/>
              <a:t>Data Description</a:t>
            </a:r>
          </a:p>
        </p:txBody>
      </p:sp>
      <p:sp>
        <p:nvSpPr>
          <p:cNvPr id="3" name="Content Placeholder 2">
            <a:extLst>
              <a:ext uri="{FF2B5EF4-FFF2-40B4-BE49-F238E27FC236}">
                <a16:creationId xmlns:a16="http://schemas.microsoft.com/office/drawing/2014/main" id="{8D9733CA-952C-FC42-1646-6705C8877797}"/>
              </a:ext>
            </a:extLst>
          </p:cNvPr>
          <p:cNvSpPr>
            <a:spLocks noGrp="1"/>
          </p:cNvSpPr>
          <p:nvPr>
            <p:ph idx="1"/>
          </p:nvPr>
        </p:nvSpPr>
        <p:spPr/>
        <p:txBody>
          <a:bodyPr/>
          <a:lstStyle/>
          <a:p>
            <a:r>
              <a:rPr lang="en-US" dirty="0"/>
              <a:t>The entire dataset is available in the </a:t>
            </a:r>
            <a:r>
              <a:rPr lang="en-US" dirty="0" err="1"/>
              <a:t>github</a:t>
            </a:r>
            <a:r>
              <a:rPr lang="en-US" dirty="0"/>
              <a:t> repository, </a:t>
            </a:r>
            <a:r>
              <a:rPr lang="en-US" dirty="0">
                <a:hlinkClick r:id="rId2"/>
              </a:rPr>
              <a:t>Dataset</a:t>
            </a:r>
            <a:r>
              <a:rPr lang="en-US" dirty="0"/>
              <a:t>. </a:t>
            </a:r>
          </a:p>
          <a:p>
            <a:r>
              <a:rPr lang="en-IN" dirty="0"/>
              <a:t>This dataset contains information about commercial grade Lithium Iron Phosphate (</a:t>
            </a:r>
            <a:r>
              <a:rPr lang="en-IN" dirty="0" err="1"/>
              <a:t>LiFePO</a:t>
            </a:r>
            <a:r>
              <a:rPr lang="en-IN" dirty="0"/>
              <a:t>) cells</a:t>
            </a:r>
            <a:r>
              <a:rPr lang="en-US" dirty="0"/>
              <a:t>.</a:t>
            </a:r>
          </a:p>
          <a:p>
            <a:r>
              <a:rPr lang="en-US" dirty="0"/>
              <a:t>There are 3 test batches (each of them was tested on a different date) with 41, 43 and 40 battery cells (a total of 124) in each batch, respectively.</a:t>
            </a:r>
          </a:p>
          <a:p>
            <a:r>
              <a:rPr lang="en-US" dirty="0"/>
              <a:t>All cells were charge-discharge cycled in a temperature-controlled chamber with various fast charging conditions, starting from 3.6 C to 6 C, which was deemed to be an extreme fast charging condition.</a:t>
            </a:r>
          </a:p>
          <a:p>
            <a:pPr marL="0" indent="0">
              <a:buNone/>
            </a:pPr>
            <a:endParaRPr lang="en-IN" dirty="0"/>
          </a:p>
        </p:txBody>
      </p:sp>
    </p:spTree>
    <p:extLst>
      <p:ext uri="{BB962C8B-B14F-4D97-AF65-F5344CB8AC3E}">
        <p14:creationId xmlns:p14="http://schemas.microsoft.com/office/powerpoint/2010/main" val="394924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B001-3153-3EB5-6AEE-F3D532FAEAFF}"/>
              </a:ext>
            </a:extLst>
          </p:cNvPr>
          <p:cNvSpPr>
            <a:spLocks noGrp="1"/>
          </p:cNvSpPr>
          <p:nvPr>
            <p:ph idx="1"/>
          </p:nvPr>
        </p:nvSpPr>
        <p:spPr/>
        <p:txBody>
          <a:bodyPr>
            <a:normAutofit fontScale="92500"/>
          </a:bodyPr>
          <a:lstStyle/>
          <a:p>
            <a:pPr marL="0" indent="0">
              <a:buNone/>
            </a:pPr>
            <a:r>
              <a:rPr lang="en-US" dirty="0"/>
              <a:t>The descriptions of some charging variables included in the dataset are given below:</a:t>
            </a:r>
          </a:p>
          <a:p>
            <a:r>
              <a:rPr lang="en-US" dirty="0"/>
              <a:t>cycle-life: the number of full charge cycles that a battery can undergo until the full charge capacity of the battery falls below 80% of its design capacity.</a:t>
            </a:r>
          </a:p>
          <a:p>
            <a:r>
              <a:rPr lang="en-US" dirty="0"/>
              <a:t>charge-policy: “C1-Q1-C2” - C1 and C2 represent the first and second applied current in amount of coulomb of charge flow per second, and Q1 is the percentage state-of-charge (SOC) at which the current is changed from C1 to C2. C2 charge is applied till to 80% SOC. After that, all batteries are charged in the same way: at 1 C of constant current till to 3.6 V, and then at a constant voltage of 3.6 V. </a:t>
            </a:r>
          </a:p>
          <a:p>
            <a:pPr marL="0" indent="0">
              <a:buNone/>
            </a:pPr>
            <a:endParaRPr lang="en-US" dirty="0"/>
          </a:p>
          <a:p>
            <a:endParaRPr lang="en-IN" dirty="0"/>
          </a:p>
        </p:txBody>
      </p:sp>
      <p:sp>
        <p:nvSpPr>
          <p:cNvPr id="4" name="Title 1">
            <a:extLst>
              <a:ext uri="{FF2B5EF4-FFF2-40B4-BE49-F238E27FC236}">
                <a16:creationId xmlns:a16="http://schemas.microsoft.com/office/drawing/2014/main" id="{7D1410CB-B6E7-769A-6E48-11C69346F736}"/>
              </a:ext>
            </a:extLst>
          </p:cNvPr>
          <p:cNvSpPr>
            <a:spLocks noGrp="1"/>
          </p:cNvSpPr>
          <p:nvPr>
            <p:ph type="title"/>
          </p:nvPr>
        </p:nvSpPr>
        <p:spPr>
          <a:xfrm>
            <a:off x="838200" y="365125"/>
            <a:ext cx="10515600" cy="1325563"/>
          </a:xfrm>
        </p:spPr>
        <p:txBody>
          <a:bodyPr/>
          <a:lstStyle/>
          <a:p>
            <a:pPr algn="ctr"/>
            <a:r>
              <a:rPr lang="en-IN" dirty="0"/>
              <a:t>Data Description</a:t>
            </a:r>
          </a:p>
        </p:txBody>
      </p:sp>
    </p:spTree>
    <p:extLst>
      <p:ext uri="{BB962C8B-B14F-4D97-AF65-F5344CB8AC3E}">
        <p14:creationId xmlns:p14="http://schemas.microsoft.com/office/powerpoint/2010/main" val="172694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A74E-08D1-26CB-DD28-BEA710E940E6}"/>
              </a:ext>
            </a:extLst>
          </p:cNvPr>
          <p:cNvSpPr>
            <a:spLocks noGrp="1"/>
          </p:cNvSpPr>
          <p:nvPr>
            <p:ph type="title"/>
          </p:nvPr>
        </p:nvSpPr>
        <p:spPr/>
        <p:txBody>
          <a:bodyPr/>
          <a:lstStyle/>
          <a:p>
            <a:pPr algn="ctr"/>
            <a:r>
              <a:rPr lang="en-IN" dirty="0"/>
              <a:t>Dataset Description</a:t>
            </a:r>
          </a:p>
        </p:txBody>
      </p:sp>
      <p:sp>
        <p:nvSpPr>
          <p:cNvPr id="3" name="Content Placeholder 2">
            <a:extLst>
              <a:ext uri="{FF2B5EF4-FFF2-40B4-BE49-F238E27FC236}">
                <a16:creationId xmlns:a16="http://schemas.microsoft.com/office/drawing/2014/main" id="{7D67DBFE-F5FE-41F5-3718-203F5502E933}"/>
              </a:ext>
            </a:extLst>
          </p:cNvPr>
          <p:cNvSpPr>
            <a:spLocks noGrp="1"/>
          </p:cNvSpPr>
          <p:nvPr>
            <p:ph idx="1"/>
          </p:nvPr>
        </p:nvSpPr>
        <p:spPr/>
        <p:txBody>
          <a:bodyPr>
            <a:normAutofit/>
          </a:bodyPr>
          <a:lstStyle/>
          <a:p>
            <a:r>
              <a:rPr lang="en-US" sz="2400" dirty="0"/>
              <a:t>Summary of Cycles: </a:t>
            </a:r>
          </a:p>
          <a:p>
            <a:pPr marL="0" indent="0">
              <a:buNone/>
            </a:pPr>
            <a:r>
              <a:rPr lang="en-US" sz="2400" dirty="0"/>
              <a:t>	(a) IR:    internal resistance of the battery in each full charge cycle.</a:t>
            </a:r>
          </a:p>
          <a:p>
            <a:pPr marL="0" indent="0">
              <a:buNone/>
            </a:pPr>
            <a:r>
              <a:rPr lang="en-US" sz="2400" dirty="0"/>
              <a:t>	(b) QC: charge capacity of the battery after a full charge cycle. 	</a:t>
            </a:r>
          </a:p>
          <a:p>
            <a:pPr marL="0" indent="0">
              <a:buNone/>
            </a:pPr>
            <a:r>
              <a:rPr lang="en-US" sz="2400" dirty="0"/>
              <a:t>	(c) QD: discharge capacity of the battery after a full charge cycle.		(d) </a:t>
            </a:r>
            <a:r>
              <a:rPr lang="en-US" sz="2400" dirty="0" err="1"/>
              <a:t>Tavg</a:t>
            </a:r>
            <a:r>
              <a:rPr lang="en-US" sz="2400" dirty="0"/>
              <a:t>: average temperature of the battery during a full charge cycle. </a:t>
            </a:r>
          </a:p>
          <a:p>
            <a:pPr marL="0" indent="0">
              <a:buNone/>
            </a:pPr>
            <a:r>
              <a:rPr lang="en-US" sz="2400" dirty="0"/>
              <a:t>	(e) </a:t>
            </a:r>
            <a:r>
              <a:rPr lang="en-US" sz="2400" dirty="0" err="1"/>
              <a:t>Tmin</a:t>
            </a:r>
            <a:r>
              <a:rPr lang="en-US" sz="2400" dirty="0"/>
              <a:t>: minimum temperature of the battery during a full charge cycle. </a:t>
            </a:r>
          </a:p>
          <a:p>
            <a:pPr marL="0" indent="0">
              <a:buNone/>
            </a:pPr>
            <a:r>
              <a:rPr lang="en-US" sz="2400" dirty="0"/>
              <a:t>	(f) </a:t>
            </a:r>
            <a:r>
              <a:rPr lang="en-US" sz="2400" dirty="0" err="1"/>
              <a:t>Tmax</a:t>
            </a:r>
            <a:r>
              <a:rPr lang="en-US" sz="2400" dirty="0"/>
              <a:t>: maximum temperature of the battery during a full charge cycle. </a:t>
            </a:r>
          </a:p>
          <a:p>
            <a:pPr marL="0" indent="0">
              <a:buNone/>
            </a:pPr>
            <a:r>
              <a:rPr lang="en-US" sz="2400" dirty="0"/>
              <a:t>	(g) </a:t>
            </a:r>
            <a:r>
              <a:rPr lang="en-US" sz="2400" dirty="0" err="1"/>
              <a:t>chargetime</a:t>
            </a:r>
            <a:r>
              <a:rPr lang="en-US" sz="2400" dirty="0"/>
              <a:t>: time to charge the battery in a full charge cycle.</a:t>
            </a:r>
            <a:endParaRPr lang="en-IN" sz="2400" dirty="0"/>
          </a:p>
        </p:txBody>
      </p:sp>
    </p:spTree>
    <p:extLst>
      <p:ext uri="{BB962C8B-B14F-4D97-AF65-F5344CB8AC3E}">
        <p14:creationId xmlns:p14="http://schemas.microsoft.com/office/powerpoint/2010/main" val="167999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7036-767F-C01D-1E98-0361ACB3E3DD}"/>
              </a:ext>
            </a:extLst>
          </p:cNvPr>
          <p:cNvSpPr>
            <a:spLocks noGrp="1"/>
          </p:cNvSpPr>
          <p:nvPr>
            <p:ph type="title"/>
          </p:nvPr>
        </p:nvSpPr>
        <p:spPr/>
        <p:txBody>
          <a:bodyPr/>
          <a:lstStyle/>
          <a:p>
            <a:pPr algn="ctr"/>
            <a:r>
              <a:rPr lang="en-IN" dirty="0"/>
              <a:t>Dataset Description</a:t>
            </a:r>
          </a:p>
        </p:txBody>
      </p:sp>
      <p:sp>
        <p:nvSpPr>
          <p:cNvPr id="3" name="Content Placeholder 2">
            <a:extLst>
              <a:ext uri="{FF2B5EF4-FFF2-40B4-BE49-F238E27FC236}">
                <a16:creationId xmlns:a16="http://schemas.microsoft.com/office/drawing/2014/main" id="{677BF424-A740-A595-7370-991005C2E162}"/>
              </a:ext>
            </a:extLst>
          </p:cNvPr>
          <p:cNvSpPr>
            <a:spLocks noGrp="1"/>
          </p:cNvSpPr>
          <p:nvPr>
            <p:ph idx="1"/>
          </p:nvPr>
        </p:nvSpPr>
        <p:spPr>
          <a:xfrm>
            <a:off x="838200" y="1766632"/>
            <a:ext cx="10515600" cy="2618556"/>
          </a:xfrm>
        </p:spPr>
        <p:txBody>
          <a:bodyPr/>
          <a:lstStyle/>
          <a:p>
            <a:r>
              <a:rPr lang="en-US" dirty="0"/>
              <a:t>cycle data (for each full charge cycle) </a:t>
            </a:r>
          </a:p>
          <a:p>
            <a:pPr lvl="1"/>
            <a:r>
              <a:rPr lang="en-US" dirty="0"/>
              <a:t>(a) I: current monitored over time. </a:t>
            </a:r>
          </a:p>
          <a:p>
            <a:pPr lvl="1"/>
            <a:r>
              <a:rPr lang="en-US" dirty="0"/>
              <a:t>(b) Qc: charge capacity of the battery over time </a:t>
            </a:r>
          </a:p>
          <a:p>
            <a:pPr lvl="1"/>
            <a:r>
              <a:rPr lang="en-US" dirty="0"/>
              <a:t>(c) </a:t>
            </a:r>
            <a:r>
              <a:rPr lang="en-US" dirty="0" err="1"/>
              <a:t>Qd</a:t>
            </a:r>
            <a:r>
              <a:rPr lang="en-US" dirty="0"/>
              <a:t>: discharge capacity of the battery over time </a:t>
            </a:r>
          </a:p>
          <a:p>
            <a:pPr lvl="1"/>
            <a:r>
              <a:rPr lang="en-US" dirty="0"/>
              <a:t>(d) T: temperature of the battery over time </a:t>
            </a:r>
          </a:p>
          <a:p>
            <a:pPr lvl="1"/>
            <a:r>
              <a:rPr lang="en-US" dirty="0"/>
              <a:t>(e) V: voltage (potential) of the battery over time </a:t>
            </a:r>
            <a:endParaRPr lang="en-IN" dirty="0"/>
          </a:p>
        </p:txBody>
      </p:sp>
    </p:spTree>
    <p:extLst>
      <p:ext uri="{BB962C8B-B14F-4D97-AF65-F5344CB8AC3E}">
        <p14:creationId xmlns:p14="http://schemas.microsoft.com/office/powerpoint/2010/main" val="288041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DB07-42DA-8849-CF14-397E354C737D}"/>
              </a:ext>
            </a:extLst>
          </p:cNvPr>
          <p:cNvSpPr>
            <a:spLocks noGrp="1"/>
          </p:cNvSpPr>
          <p:nvPr>
            <p:ph type="title"/>
          </p:nvPr>
        </p:nvSpPr>
        <p:spPr/>
        <p:txBody>
          <a:bodyPr/>
          <a:lstStyle/>
          <a:p>
            <a:pPr algn="ctr"/>
            <a:r>
              <a:rPr lang="en-IN" dirty="0"/>
              <a:t>Dataset Plots of a Particular Cell</a:t>
            </a:r>
          </a:p>
        </p:txBody>
      </p:sp>
      <p:pic>
        <p:nvPicPr>
          <p:cNvPr id="4" name="Picture 3">
            <a:extLst>
              <a:ext uri="{FF2B5EF4-FFF2-40B4-BE49-F238E27FC236}">
                <a16:creationId xmlns:a16="http://schemas.microsoft.com/office/drawing/2014/main" id="{5DDC83DD-75B2-5552-3AEB-04E55A482050}"/>
              </a:ext>
            </a:extLst>
          </p:cNvPr>
          <p:cNvPicPr>
            <a:picLocks noChangeAspect="1"/>
          </p:cNvPicPr>
          <p:nvPr/>
        </p:nvPicPr>
        <p:blipFill>
          <a:blip r:embed="rId2"/>
          <a:stretch>
            <a:fillRect/>
          </a:stretch>
        </p:blipFill>
        <p:spPr>
          <a:xfrm>
            <a:off x="440275" y="1823813"/>
            <a:ext cx="5434106" cy="3662587"/>
          </a:xfrm>
          <a:prstGeom prst="rect">
            <a:avLst/>
          </a:prstGeom>
        </p:spPr>
      </p:pic>
      <p:pic>
        <p:nvPicPr>
          <p:cNvPr id="6" name="Picture 5">
            <a:extLst>
              <a:ext uri="{FF2B5EF4-FFF2-40B4-BE49-F238E27FC236}">
                <a16:creationId xmlns:a16="http://schemas.microsoft.com/office/drawing/2014/main" id="{38D7B4E2-9F69-4995-2DA7-02ABD7898A5F}"/>
              </a:ext>
            </a:extLst>
          </p:cNvPr>
          <p:cNvPicPr>
            <a:picLocks noChangeAspect="1"/>
          </p:cNvPicPr>
          <p:nvPr/>
        </p:nvPicPr>
        <p:blipFill>
          <a:blip r:embed="rId3"/>
          <a:stretch>
            <a:fillRect/>
          </a:stretch>
        </p:blipFill>
        <p:spPr>
          <a:xfrm>
            <a:off x="6413219" y="1970991"/>
            <a:ext cx="4753638" cy="3191320"/>
          </a:xfrm>
          <a:prstGeom prst="rect">
            <a:avLst/>
          </a:prstGeom>
        </p:spPr>
      </p:pic>
    </p:spTree>
    <p:extLst>
      <p:ext uri="{BB962C8B-B14F-4D97-AF65-F5344CB8AC3E}">
        <p14:creationId xmlns:p14="http://schemas.microsoft.com/office/powerpoint/2010/main" val="276092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B2E7-4E40-7257-215A-57B0CE9C100F}"/>
              </a:ext>
            </a:extLst>
          </p:cNvPr>
          <p:cNvSpPr>
            <a:spLocks noGrp="1"/>
          </p:cNvSpPr>
          <p:nvPr>
            <p:ph type="title"/>
          </p:nvPr>
        </p:nvSpPr>
        <p:spPr/>
        <p:txBody>
          <a:bodyPr/>
          <a:lstStyle/>
          <a:p>
            <a:pPr algn="ctr"/>
            <a:r>
              <a:rPr lang="en-IN" dirty="0"/>
              <a:t>Data Extraction</a:t>
            </a:r>
          </a:p>
        </p:txBody>
      </p:sp>
      <p:sp>
        <p:nvSpPr>
          <p:cNvPr id="3" name="Content Placeholder 2">
            <a:extLst>
              <a:ext uri="{FF2B5EF4-FFF2-40B4-BE49-F238E27FC236}">
                <a16:creationId xmlns:a16="http://schemas.microsoft.com/office/drawing/2014/main" id="{8AEC5EA8-DD40-F94F-6639-BD3DEAA5653D}"/>
              </a:ext>
            </a:extLst>
          </p:cNvPr>
          <p:cNvSpPr>
            <a:spLocks noGrp="1"/>
          </p:cNvSpPr>
          <p:nvPr>
            <p:ph idx="1"/>
          </p:nvPr>
        </p:nvSpPr>
        <p:spPr/>
        <p:txBody>
          <a:bodyPr>
            <a:normAutofit fontScale="62500" lnSpcReduction="20000"/>
          </a:bodyPr>
          <a:lstStyle/>
          <a:p>
            <a:pPr marL="0" indent="0">
              <a:buNone/>
            </a:pPr>
            <a:r>
              <a:rPr lang="en-US" dirty="0"/>
              <a:t>1)Extracted data from a nested dictionary, analyzing key parameters for all features including: </a:t>
            </a:r>
          </a:p>
          <a:p>
            <a:pPr marL="0" indent="0">
              <a:buNone/>
            </a:pPr>
            <a:r>
              <a:rPr lang="en-US" dirty="0"/>
              <a:t>Internal resistance </a:t>
            </a:r>
          </a:p>
          <a:p>
            <a:r>
              <a:rPr lang="en-US" dirty="0"/>
              <a:t>Charge capacity </a:t>
            </a:r>
          </a:p>
          <a:p>
            <a:r>
              <a:rPr lang="en-US" dirty="0"/>
              <a:t>Discharge capacity </a:t>
            </a:r>
          </a:p>
          <a:p>
            <a:r>
              <a:rPr lang="en-US" dirty="0"/>
              <a:t>Average temperature (</a:t>
            </a:r>
            <a:r>
              <a:rPr lang="en-US" dirty="0" err="1"/>
              <a:t>Tavg</a:t>
            </a:r>
            <a:r>
              <a:rPr lang="en-US" dirty="0"/>
              <a:t>) </a:t>
            </a:r>
          </a:p>
          <a:p>
            <a:r>
              <a:rPr lang="en-US" dirty="0"/>
              <a:t>Minimum temperature (</a:t>
            </a:r>
            <a:r>
              <a:rPr lang="en-US" dirty="0" err="1"/>
              <a:t>Tmin</a:t>
            </a:r>
            <a:r>
              <a:rPr lang="en-US" dirty="0"/>
              <a:t>) </a:t>
            </a:r>
          </a:p>
          <a:p>
            <a:r>
              <a:rPr lang="en-US" dirty="0"/>
              <a:t>Maximum temperature (</a:t>
            </a:r>
            <a:r>
              <a:rPr lang="en-US" dirty="0" err="1"/>
              <a:t>Tmax</a:t>
            </a:r>
            <a:r>
              <a:rPr lang="en-US" dirty="0"/>
              <a:t>) </a:t>
            </a:r>
          </a:p>
          <a:p>
            <a:r>
              <a:rPr lang="en-US" dirty="0" err="1"/>
              <a:t>Chargetime</a:t>
            </a:r>
            <a:endParaRPr lang="en-US" dirty="0"/>
          </a:p>
          <a:p>
            <a:pPr marL="0" indent="0">
              <a:buNone/>
            </a:pPr>
            <a:r>
              <a:rPr lang="en-US" dirty="0"/>
              <a:t>The mean, variance, and maximum was calculated for the above-mentioned parameters.</a:t>
            </a:r>
          </a:p>
          <a:p>
            <a:pPr marL="0" indent="0">
              <a:buNone/>
            </a:pPr>
            <a:endParaRPr lang="en-US" dirty="0"/>
          </a:p>
          <a:p>
            <a:pPr marL="0" indent="0">
              <a:buNone/>
            </a:pPr>
            <a:r>
              <a:rPr lang="en-US" dirty="0"/>
              <a:t>Additionally collected time-series data for monitored parameters: Current (I) Charge capacity (Qc) Discharge capacity (</a:t>
            </a:r>
            <a:r>
              <a:rPr lang="en-US" dirty="0" err="1"/>
              <a:t>Qd</a:t>
            </a:r>
            <a:r>
              <a:rPr lang="en-US" dirty="0"/>
              <a:t>) Temperature (T) Voltage (V) Computed the mean values across all features for the initial 100 cycles within the dataset. Compiled a comprehensive dataset comprising 31 columns and 124 rows, providing detailed insights into the system's performance and dynamics.</a:t>
            </a:r>
            <a:endParaRPr lang="en-IN" dirty="0"/>
          </a:p>
        </p:txBody>
      </p:sp>
    </p:spTree>
    <p:extLst>
      <p:ext uri="{BB962C8B-B14F-4D97-AF65-F5344CB8AC3E}">
        <p14:creationId xmlns:p14="http://schemas.microsoft.com/office/powerpoint/2010/main" val="283595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4EE34-3ADE-73CC-BEE5-70C6A06273D6}"/>
              </a:ext>
            </a:extLst>
          </p:cNvPr>
          <p:cNvSpPr txBox="1"/>
          <p:nvPr/>
        </p:nvSpPr>
        <p:spPr>
          <a:xfrm>
            <a:off x="2005781" y="2366073"/>
            <a:ext cx="7865806" cy="1569660"/>
          </a:xfrm>
          <a:prstGeom prst="rect">
            <a:avLst/>
          </a:prstGeom>
          <a:noFill/>
        </p:spPr>
        <p:txBody>
          <a:bodyPr wrap="square" rtlCol="0">
            <a:spAutoFit/>
          </a:bodyPr>
          <a:lstStyle/>
          <a:p>
            <a:pPr algn="ctr"/>
            <a:r>
              <a:rPr lang="en-IN" sz="4800" dirty="0"/>
              <a:t>MODELS USED FOR TRAINING</a:t>
            </a:r>
          </a:p>
        </p:txBody>
      </p:sp>
    </p:spTree>
    <p:extLst>
      <p:ext uri="{BB962C8B-B14F-4D97-AF65-F5344CB8AC3E}">
        <p14:creationId xmlns:p14="http://schemas.microsoft.com/office/powerpoint/2010/main" val="3180500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1338</TotalTime>
  <Words>1441</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Wingdings</vt:lpstr>
      <vt:lpstr>Office Theme</vt:lpstr>
      <vt:lpstr>Prediction of Lithium-Ion Battery Cycle Life by Machine Learning Methods </vt:lpstr>
      <vt:lpstr>Introduction</vt:lpstr>
      <vt:lpstr>Data Description</vt:lpstr>
      <vt:lpstr>Data Description</vt:lpstr>
      <vt:lpstr>Dataset Description</vt:lpstr>
      <vt:lpstr>Dataset Description</vt:lpstr>
      <vt:lpstr>Dataset Plots of a Particular Cell</vt:lpstr>
      <vt:lpstr>Data Extraction</vt:lpstr>
      <vt:lpstr>PowerPoint Presentation</vt:lpstr>
      <vt:lpstr>Support Vector Regression</vt:lpstr>
      <vt:lpstr>Support Vector Regression</vt:lpstr>
      <vt:lpstr>Deep Neural Network</vt:lpstr>
      <vt:lpstr>Deep Neural Network</vt:lpstr>
      <vt:lpstr>Result of Deep Nerural Network</vt:lpstr>
      <vt:lpstr>Elastic Net Regression</vt:lpstr>
      <vt:lpstr>Elastic Net Regression</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Lithium-Ion Battery Cycle Life by Machine Learning Methods </dc:title>
  <dc:creator>Parthapratim Chatterjee</dc:creator>
  <cp:lastModifiedBy>Parthapratim Chatterjee</cp:lastModifiedBy>
  <cp:revision>1</cp:revision>
  <dcterms:created xsi:type="dcterms:W3CDTF">2024-04-20T15:17:22Z</dcterms:created>
  <dcterms:modified xsi:type="dcterms:W3CDTF">2024-04-21T13:35:47Z</dcterms:modified>
</cp:coreProperties>
</file>