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9" r:id="rId5"/>
    <p:sldId id="270" r:id="rId6"/>
    <p:sldId id="265" r:id="rId7"/>
    <p:sldId id="260" r:id="rId8"/>
    <p:sldId id="263" r:id="rId9"/>
    <p:sldId id="268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5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28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43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8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50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5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21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05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72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19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96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3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Room Reservation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2762"/>
          </a:xfrm>
        </p:spPr>
        <p:txBody>
          <a:bodyPr/>
          <a:lstStyle/>
          <a:p>
            <a:r>
              <a:rPr lang="en-US" altLang="zh-TW" dirty="0" smtClean="0"/>
              <a:t>Ray Jiang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2564421" y="6160599"/>
            <a:ext cx="7239001" cy="372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Last revised: January </a:t>
            </a:r>
            <a:r>
              <a:rPr lang="en-US" altLang="zh-TW" sz="2000" dirty="0" smtClean="0"/>
              <a:t>30, </a:t>
            </a:r>
            <a:r>
              <a:rPr lang="en-US" altLang="zh-TW" sz="2000" dirty="0" smtClean="0"/>
              <a:t>2022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19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Admin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87038"/>
              </p:ext>
            </p:extLst>
          </p:nvPr>
        </p:nvGraphicFramePr>
        <p:xfrm>
          <a:off x="1543050" y="2723079"/>
          <a:ext cx="88011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3113">
                  <a:extLst>
                    <a:ext uri="{9D8B030D-6E8A-4147-A177-3AD203B41FA5}">
                      <a16:colId xmlns:a16="http://schemas.microsoft.com/office/drawing/2014/main" val="3386233962"/>
                    </a:ext>
                  </a:extLst>
                </a:gridCol>
                <a:gridCol w="1997437">
                  <a:extLst>
                    <a:ext uri="{9D8B030D-6E8A-4147-A177-3AD203B41FA5}">
                      <a16:colId xmlns:a16="http://schemas.microsoft.com/office/drawing/2014/main" val="2716954967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779126432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26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user_id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“21011234”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user_name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王小明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82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02:10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989158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388763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9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683"/>
          </a:xfrm>
        </p:spPr>
        <p:txBody>
          <a:bodyPr/>
          <a:lstStyle/>
          <a:p>
            <a:r>
              <a:rPr lang="en-US" altLang="zh-TW" dirty="0"/>
              <a:t>Backend </a:t>
            </a:r>
            <a:r>
              <a:rPr lang="en-US" altLang="zh-TW" dirty="0" smtClean="0"/>
              <a:t>flowchart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4368" y="3045587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36437" y="267625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Login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51658" y="3045587"/>
            <a:ext cx="1965960" cy="1124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15275" y="3155911"/>
            <a:ext cx="1463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Account  </a:t>
            </a:r>
          </a:p>
          <a:p>
            <a:r>
              <a:rPr lang="en-US" altLang="zh-TW" dirty="0" smtClean="0"/>
              <a:t>permission </a:t>
            </a:r>
          </a:p>
          <a:p>
            <a:r>
              <a:rPr lang="en-US" altLang="zh-TW" dirty="0" smtClean="0"/>
              <a:t>check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4" idx="3"/>
          </p:cNvCxnSpPr>
          <p:nvPr/>
        </p:nvCxnSpPr>
        <p:spPr>
          <a:xfrm>
            <a:off x="2420328" y="3607943"/>
            <a:ext cx="9264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48" idx="3"/>
            <a:endCxn id="60" idx="1"/>
          </p:cNvCxnSpPr>
          <p:nvPr/>
        </p:nvCxnSpPr>
        <p:spPr>
          <a:xfrm flipV="1">
            <a:off x="8928793" y="2108865"/>
            <a:ext cx="828857" cy="14990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endCxn id="48" idx="1"/>
          </p:cNvCxnSpPr>
          <p:nvPr/>
        </p:nvCxnSpPr>
        <p:spPr>
          <a:xfrm>
            <a:off x="5305261" y="3605730"/>
            <a:ext cx="1657572" cy="221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1147788" y="3405287"/>
            <a:ext cx="579120" cy="405312"/>
            <a:chOff x="2168751" y="2554943"/>
            <a:chExt cx="579120" cy="405312"/>
          </a:xfrm>
        </p:grpSpPr>
        <p:sp>
          <p:nvSpPr>
            <p:cNvPr id="19" name="矩形 18"/>
            <p:cNvSpPr/>
            <p:nvPr/>
          </p:nvSpPr>
          <p:spPr>
            <a:xfrm>
              <a:off x="2168751" y="2554943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168751" y="2709938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2334142" y="2864933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5" name="直線單箭頭接點 44"/>
          <p:cNvCxnSpPr/>
          <p:nvPr/>
        </p:nvCxnSpPr>
        <p:spPr>
          <a:xfrm flipH="1">
            <a:off x="4334637" y="4170299"/>
            <a:ext cx="1" cy="1012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352089" y="4307189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(User)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83327" y="3230253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(Admin)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62833" y="3045587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0" name="群組 49"/>
          <p:cNvGrpSpPr/>
          <p:nvPr/>
        </p:nvGrpSpPr>
        <p:grpSpPr>
          <a:xfrm>
            <a:off x="7338390" y="3230281"/>
            <a:ext cx="1206595" cy="750896"/>
            <a:chOff x="8539036" y="1377891"/>
            <a:chExt cx="1206595" cy="750896"/>
          </a:xfrm>
        </p:grpSpPr>
        <p:sp>
          <p:nvSpPr>
            <p:cNvPr id="51" name="圓角矩形 50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6" name="文字方塊 55"/>
          <p:cNvSpPr txBox="1"/>
          <p:nvPr/>
        </p:nvSpPr>
        <p:spPr>
          <a:xfrm>
            <a:off x="7243153" y="2671827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cxnSp>
        <p:nvCxnSpPr>
          <p:cNvPr id="59" name="直線單箭頭接點 58"/>
          <p:cNvCxnSpPr>
            <a:stCxn id="79" idx="3"/>
            <a:endCxn id="95" idx="1"/>
          </p:cNvCxnSpPr>
          <p:nvPr/>
        </p:nvCxnSpPr>
        <p:spPr>
          <a:xfrm>
            <a:off x="5317618" y="5762062"/>
            <a:ext cx="4955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757650" y="1546509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1" name="群組 60"/>
          <p:cNvGrpSpPr/>
          <p:nvPr/>
        </p:nvGrpSpPr>
        <p:grpSpPr>
          <a:xfrm>
            <a:off x="10133207" y="1731203"/>
            <a:ext cx="1206595" cy="750896"/>
            <a:chOff x="8539036" y="1377891"/>
            <a:chExt cx="1206595" cy="750896"/>
          </a:xfrm>
        </p:grpSpPr>
        <p:sp>
          <p:nvSpPr>
            <p:cNvPr id="62" name="圓角矩形 61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7" name="文字方塊 66"/>
          <p:cNvSpPr txBox="1"/>
          <p:nvPr/>
        </p:nvSpPr>
        <p:spPr>
          <a:xfrm>
            <a:off x="9600114" y="4232555"/>
            <a:ext cx="23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management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57650" y="3054221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9" name="群組 68"/>
          <p:cNvGrpSpPr/>
          <p:nvPr/>
        </p:nvGrpSpPr>
        <p:grpSpPr>
          <a:xfrm>
            <a:off x="10133207" y="3238915"/>
            <a:ext cx="1206595" cy="750896"/>
            <a:chOff x="8539036" y="1377891"/>
            <a:chExt cx="1206595" cy="750896"/>
          </a:xfrm>
        </p:grpSpPr>
        <p:sp>
          <p:nvSpPr>
            <p:cNvPr id="70" name="圓角矩形 69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5" name="文字方塊 74"/>
          <p:cNvSpPr txBox="1"/>
          <p:nvPr/>
        </p:nvSpPr>
        <p:spPr>
          <a:xfrm>
            <a:off x="9876276" y="272888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Account setting</a:t>
            </a:r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3351658" y="519970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/>
          <p:cNvGrpSpPr/>
          <p:nvPr/>
        </p:nvGrpSpPr>
        <p:grpSpPr>
          <a:xfrm>
            <a:off x="3727215" y="5384400"/>
            <a:ext cx="1206595" cy="750896"/>
            <a:chOff x="8539036" y="1377891"/>
            <a:chExt cx="1206595" cy="750896"/>
          </a:xfrm>
        </p:grpSpPr>
        <p:sp>
          <p:nvSpPr>
            <p:cNvPr id="81" name="圓角矩形 80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6" name="文字方塊 85"/>
          <p:cNvSpPr txBox="1"/>
          <p:nvPr/>
        </p:nvSpPr>
        <p:spPr>
          <a:xfrm>
            <a:off x="3653323" y="6512687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9757650" y="4573150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8" name="群組 87"/>
          <p:cNvGrpSpPr/>
          <p:nvPr/>
        </p:nvGrpSpPr>
        <p:grpSpPr>
          <a:xfrm>
            <a:off x="10133207" y="4757844"/>
            <a:ext cx="1206595" cy="750896"/>
            <a:chOff x="8539036" y="1377891"/>
            <a:chExt cx="1206595" cy="750896"/>
          </a:xfrm>
        </p:grpSpPr>
        <p:sp>
          <p:nvSpPr>
            <p:cNvPr id="89" name="圓角矩形 88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4" name="文字方塊 93"/>
          <p:cNvSpPr txBox="1"/>
          <p:nvPr/>
        </p:nvSpPr>
        <p:spPr>
          <a:xfrm>
            <a:off x="9512249" y="1240426"/>
            <a:ext cx="249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Record management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5813181" y="519970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6096000" y="6364907"/>
            <a:ext cx="148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Reservation</a:t>
            </a:r>
            <a:endParaRPr lang="zh-TW" altLang="en-US" dirty="0"/>
          </a:p>
        </p:txBody>
      </p:sp>
      <p:grpSp>
        <p:nvGrpSpPr>
          <p:cNvPr id="97" name="群組 96"/>
          <p:cNvGrpSpPr/>
          <p:nvPr/>
        </p:nvGrpSpPr>
        <p:grpSpPr>
          <a:xfrm>
            <a:off x="6167162" y="5390928"/>
            <a:ext cx="1206595" cy="750896"/>
            <a:chOff x="8539036" y="1377891"/>
            <a:chExt cx="1206595" cy="750896"/>
          </a:xfrm>
        </p:grpSpPr>
        <p:sp>
          <p:nvSpPr>
            <p:cNvPr id="98" name="圓角矩形 97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5" name="肘形接點 104"/>
          <p:cNvCxnSpPr>
            <a:stCxn id="48" idx="3"/>
            <a:endCxn id="68" idx="1"/>
          </p:cNvCxnSpPr>
          <p:nvPr/>
        </p:nvCxnSpPr>
        <p:spPr>
          <a:xfrm>
            <a:off x="8928793" y="3607943"/>
            <a:ext cx="828857" cy="863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肘形接點 107"/>
          <p:cNvCxnSpPr>
            <a:stCxn id="48" idx="3"/>
            <a:endCxn id="87" idx="1"/>
          </p:cNvCxnSpPr>
          <p:nvPr/>
        </p:nvCxnSpPr>
        <p:spPr>
          <a:xfrm>
            <a:off x="8928793" y="3607943"/>
            <a:ext cx="828857" cy="15275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4333813" y="2374384"/>
            <a:ext cx="1" cy="5132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346818" y="1725077"/>
            <a:ext cx="1970800" cy="547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92628" y="2957334"/>
            <a:ext cx="1053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accent6"/>
                </a:solidFill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accent6"/>
                </a:solidFill>
              </a:rPr>
              <a:t>password</a:t>
            </a:r>
            <a:endParaRPr lang="zh-TW" altLang="en-US" sz="1200" dirty="0">
              <a:solidFill>
                <a:schemeClr val="accent6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137686" y="5904463"/>
            <a:ext cx="1175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err="1" smtClean="0">
                <a:solidFill>
                  <a:schemeClr val="accent6"/>
                </a:solidFill>
              </a:rPr>
              <a:t>date_range</a:t>
            </a:r>
            <a:endParaRPr lang="en-US" altLang="zh-TW" sz="1200" dirty="0" smtClean="0">
              <a:solidFill>
                <a:schemeClr val="accent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accent6"/>
                </a:solidFill>
              </a:rPr>
              <a:t>data</a:t>
            </a:r>
          </a:p>
        </p:txBody>
      </p:sp>
      <p:sp>
        <p:nvSpPr>
          <p:cNvPr id="103" name="矩形 102"/>
          <p:cNvSpPr/>
          <p:nvPr/>
        </p:nvSpPr>
        <p:spPr>
          <a:xfrm>
            <a:off x="5529203" y="2765515"/>
            <a:ext cx="1175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err="1" smtClean="0">
                <a:solidFill>
                  <a:schemeClr val="accent6"/>
                </a:solidFill>
              </a:rPr>
              <a:t>date_range</a:t>
            </a:r>
            <a:endParaRPr lang="en-US" altLang="zh-TW" sz="1200" dirty="0" smtClean="0">
              <a:solidFill>
                <a:schemeClr val="accent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accent6"/>
                </a:solidFill>
              </a:rPr>
              <a:t>data</a:t>
            </a:r>
          </a:p>
        </p:txBody>
      </p:sp>
      <p:cxnSp>
        <p:nvCxnSpPr>
          <p:cNvPr id="10" name="肘形接點 9"/>
          <p:cNvCxnSpPr>
            <a:endCxn id="79" idx="2"/>
          </p:cNvCxnSpPr>
          <p:nvPr/>
        </p:nvCxnSpPr>
        <p:spPr>
          <a:xfrm>
            <a:off x="3346818" y="5703724"/>
            <a:ext cx="987820" cy="620694"/>
          </a:xfrm>
          <a:prstGeom prst="bentConnector4">
            <a:avLst>
              <a:gd name="adj1" fmla="val -93213"/>
              <a:gd name="adj2" fmla="val 13683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圖片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470" y="5676727"/>
            <a:ext cx="685366" cy="68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2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Reservation behavior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8156" y="271432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20225" y="234499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Login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23784" y="271432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98611" y="2319518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3" idx="3"/>
            <a:endCxn id="5" idx="1"/>
          </p:cNvCxnSpPr>
          <p:nvPr/>
        </p:nvCxnSpPr>
        <p:spPr>
          <a:xfrm>
            <a:off x="2404116" y="3276682"/>
            <a:ext cx="1319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23784" y="5273978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20264" y="4886210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924636" y="1629018"/>
            <a:ext cx="6296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Only </a:t>
            </a:r>
            <a:r>
              <a:rPr lang="en-US" altLang="zh-TW" dirty="0" smtClean="0"/>
              <a:t>see period after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6"/>
                </a:solidFill>
              </a:rPr>
              <a:t>Only to </a:t>
            </a:r>
            <a:r>
              <a:rPr lang="en-US" altLang="zh-TW" dirty="0" smtClean="0">
                <a:solidFill>
                  <a:schemeClr val="accent6"/>
                </a:solidFill>
              </a:rPr>
              <a:t>reserve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limited</a:t>
            </a:r>
            <a:r>
              <a:rPr lang="en-US" altLang="zh-TW" dirty="0" smtClean="0"/>
              <a:t> meeting </a:t>
            </a:r>
            <a:r>
              <a:rPr lang="en-US" altLang="zh-TW" dirty="0" smtClean="0"/>
              <a:t>room </a:t>
            </a:r>
            <a:r>
              <a:rPr lang="en-US" altLang="zh-TW" dirty="0" smtClean="0">
                <a:solidFill>
                  <a:srgbClr val="FF0000"/>
                </a:solidFill>
              </a:rPr>
              <a:t>(from now on)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885515" y="4154662"/>
            <a:ext cx="6649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Only </a:t>
            </a:r>
            <a:r>
              <a:rPr lang="en-US" altLang="zh-TW" dirty="0" smtClean="0"/>
              <a:t>see period after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6"/>
                </a:solidFill>
              </a:rPr>
              <a:t>Allow admin to </a:t>
            </a:r>
            <a:r>
              <a:rPr lang="en-US" altLang="zh-TW" dirty="0">
                <a:solidFill>
                  <a:schemeClr val="accent6"/>
                </a:solidFill>
              </a:rPr>
              <a:t>reserve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all</a:t>
            </a:r>
            <a:r>
              <a:rPr lang="en-US" altLang="zh-TW" dirty="0" smtClean="0"/>
              <a:t> meeting </a:t>
            </a:r>
            <a:r>
              <a:rPr lang="en-US" altLang="zh-TW" dirty="0" smtClean="0"/>
              <a:t>room </a:t>
            </a:r>
            <a:r>
              <a:rPr lang="en-US" altLang="zh-TW" dirty="0" smtClean="0">
                <a:solidFill>
                  <a:srgbClr val="FF0000"/>
                </a:solidFill>
              </a:rPr>
              <a:t>(from now on)</a:t>
            </a:r>
          </a:p>
        </p:txBody>
      </p:sp>
      <p:cxnSp>
        <p:nvCxnSpPr>
          <p:cNvPr id="18" name="肘形接點 17"/>
          <p:cNvCxnSpPr>
            <a:stCxn id="3" idx="3"/>
            <a:endCxn id="10" idx="1"/>
          </p:cNvCxnSpPr>
          <p:nvPr/>
        </p:nvCxnSpPr>
        <p:spPr>
          <a:xfrm>
            <a:off x="2404116" y="3276682"/>
            <a:ext cx="1319668" cy="25596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群組 67"/>
          <p:cNvGrpSpPr/>
          <p:nvPr/>
        </p:nvGrpSpPr>
        <p:grpSpPr>
          <a:xfrm>
            <a:off x="1131576" y="3074026"/>
            <a:ext cx="579120" cy="405312"/>
            <a:chOff x="2168751" y="2554943"/>
            <a:chExt cx="579120" cy="405312"/>
          </a:xfrm>
        </p:grpSpPr>
        <p:sp>
          <p:nvSpPr>
            <p:cNvPr id="65" name="矩形 64"/>
            <p:cNvSpPr/>
            <p:nvPr/>
          </p:nvSpPr>
          <p:spPr>
            <a:xfrm>
              <a:off x="2168751" y="2554943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168751" y="2709938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2334142" y="2864933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3939396" y="2831590"/>
            <a:ext cx="1534736" cy="890184"/>
            <a:chOff x="5354639" y="2384976"/>
            <a:chExt cx="1534736" cy="890184"/>
          </a:xfrm>
        </p:grpSpPr>
        <p:sp>
          <p:nvSpPr>
            <p:cNvPr id="48" name="矩形 47"/>
            <p:cNvSpPr/>
            <p:nvPr/>
          </p:nvSpPr>
          <p:spPr>
            <a:xfrm>
              <a:off x="5354639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673855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993071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6312287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631503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360131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5679347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998563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317779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636995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365623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5684839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6004055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6323271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642487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371115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5690331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004055" y="3089615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6317779" y="308940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6631503" y="308919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3913389" y="5397508"/>
            <a:ext cx="1534736" cy="890184"/>
            <a:chOff x="5354639" y="2384976"/>
            <a:chExt cx="1534736" cy="890184"/>
          </a:xfrm>
        </p:grpSpPr>
        <p:sp>
          <p:nvSpPr>
            <p:cNvPr id="74" name="矩形 73"/>
            <p:cNvSpPr/>
            <p:nvPr/>
          </p:nvSpPr>
          <p:spPr>
            <a:xfrm>
              <a:off x="5354639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673855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993071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6312287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631503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360131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679347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5998563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317779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636995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365623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5684839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6004055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6323271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42487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5371115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690331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6004055" y="3089615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6317779" y="308940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6631503" y="308919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4" name="矩形 93"/>
          <p:cNvSpPr/>
          <p:nvPr/>
        </p:nvSpPr>
        <p:spPr>
          <a:xfrm>
            <a:off x="838200" y="1388763"/>
            <a:ext cx="5544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00098" y="2826625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(User)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94270" y="5870803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(Admin)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043987" y="271432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7282831" y="2297706"/>
            <a:ext cx="148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Reservation</a:t>
            </a:r>
            <a:endParaRPr lang="zh-TW" altLang="en-US" dirty="0"/>
          </a:p>
        </p:txBody>
      </p:sp>
      <p:grpSp>
        <p:nvGrpSpPr>
          <p:cNvPr id="97" name="群組 96"/>
          <p:cNvGrpSpPr/>
          <p:nvPr/>
        </p:nvGrpSpPr>
        <p:grpSpPr>
          <a:xfrm>
            <a:off x="7397968" y="2905548"/>
            <a:ext cx="1206595" cy="750896"/>
            <a:chOff x="8539036" y="1377891"/>
            <a:chExt cx="1206595" cy="750896"/>
          </a:xfrm>
        </p:grpSpPr>
        <p:sp>
          <p:nvSpPr>
            <p:cNvPr id="98" name="圓角矩形 97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3" name="圖片 1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76" y="3191347"/>
            <a:ext cx="685366" cy="685366"/>
          </a:xfrm>
          <a:prstGeom prst="rect">
            <a:avLst/>
          </a:prstGeom>
        </p:spPr>
      </p:pic>
      <p:cxnSp>
        <p:nvCxnSpPr>
          <p:cNvPr id="104" name="直線單箭頭接點 103"/>
          <p:cNvCxnSpPr/>
          <p:nvPr/>
        </p:nvCxnSpPr>
        <p:spPr>
          <a:xfrm>
            <a:off x="5689744" y="3240687"/>
            <a:ext cx="1319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7104565" y="5234620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/>
          <p:cNvSpPr txBox="1"/>
          <p:nvPr/>
        </p:nvSpPr>
        <p:spPr>
          <a:xfrm>
            <a:off x="7352645" y="4818000"/>
            <a:ext cx="148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Reservation</a:t>
            </a:r>
            <a:endParaRPr lang="zh-TW" altLang="en-US" dirty="0"/>
          </a:p>
        </p:txBody>
      </p:sp>
      <p:grpSp>
        <p:nvGrpSpPr>
          <p:cNvPr id="107" name="群組 106"/>
          <p:cNvGrpSpPr/>
          <p:nvPr/>
        </p:nvGrpSpPr>
        <p:grpSpPr>
          <a:xfrm>
            <a:off x="7458546" y="5425842"/>
            <a:ext cx="1206595" cy="750896"/>
            <a:chOff x="8539036" y="1377891"/>
            <a:chExt cx="1206595" cy="750896"/>
          </a:xfrm>
        </p:grpSpPr>
        <p:sp>
          <p:nvSpPr>
            <p:cNvPr id="108" name="圓角矩形 107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3" name="圖片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854" y="5711641"/>
            <a:ext cx="685366" cy="685366"/>
          </a:xfrm>
          <a:prstGeom prst="rect">
            <a:avLst/>
          </a:prstGeom>
        </p:spPr>
      </p:pic>
      <p:cxnSp>
        <p:nvCxnSpPr>
          <p:cNvPr id="114" name="直線單箭頭接點 113"/>
          <p:cNvCxnSpPr/>
          <p:nvPr/>
        </p:nvCxnSpPr>
        <p:spPr>
          <a:xfrm>
            <a:off x="5722366" y="5817792"/>
            <a:ext cx="1319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1388763"/>
            <a:ext cx="5544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Record delete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45739" y="2344994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Reservation record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5065618" y="3276682"/>
            <a:ext cx="11200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089384" y="2826625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</a:rPr>
              <a:t>(click)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40679" y="275518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3256291" y="2872450"/>
            <a:ext cx="1534736" cy="890184"/>
            <a:chOff x="5354639" y="2384976"/>
            <a:chExt cx="1534736" cy="890184"/>
          </a:xfrm>
        </p:grpSpPr>
        <p:sp>
          <p:nvSpPr>
            <p:cNvPr id="17" name="矩形 16"/>
            <p:cNvSpPr/>
            <p:nvPr/>
          </p:nvSpPr>
          <p:spPr>
            <a:xfrm>
              <a:off x="5354639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673855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993071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312287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631503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360131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679347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98563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317779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636995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365623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684839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004055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323271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642487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371115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690331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6004055" y="3089615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6317779" y="308940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31503" y="308919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51" y="3384016"/>
            <a:ext cx="685366" cy="68536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27" y="2655393"/>
            <a:ext cx="1330497" cy="1330497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6363738" y="2342979"/>
            <a:ext cx="13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confirmed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41257" y="2821660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3" name="群組 62"/>
          <p:cNvGrpSpPr/>
          <p:nvPr/>
        </p:nvGrpSpPr>
        <p:grpSpPr>
          <a:xfrm>
            <a:off x="9256869" y="2938924"/>
            <a:ext cx="1534736" cy="890184"/>
            <a:chOff x="6795022" y="2938924"/>
            <a:chExt cx="1534736" cy="890184"/>
          </a:xfrm>
        </p:grpSpPr>
        <p:sp>
          <p:nvSpPr>
            <p:cNvPr id="41" name="矩形 40"/>
            <p:cNvSpPr/>
            <p:nvPr/>
          </p:nvSpPr>
          <p:spPr>
            <a:xfrm>
              <a:off x="6795022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7114238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433454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7752670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8071886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800514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7119730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7438946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758162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8077378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6806006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7125222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7763654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8082870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811498" y="36437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7130714" y="36437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7444438" y="364356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758162" y="3643352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8071886" y="3643141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2" name="直線單箭頭接點 61"/>
          <p:cNvCxnSpPr/>
          <p:nvPr/>
        </p:nvCxnSpPr>
        <p:spPr>
          <a:xfrm>
            <a:off x="7615820" y="3259179"/>
            <a:ext cx="1319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7831570" y="2826625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delete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830832" y="1697626"/>
            <a:ext cx="593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Only </a:t>
            </a:r>
            <a:r>
              <a:rPr lang="en-US" altLang="zh-TW" dirty="0" smtClean="0"/>
              <a:t>allow user </a:t>
            </a:r>
            <a:r>
              <a:rPr lang="en-US" altLang="zh-TW" dirty="0" smtClean="0"/>
              <a:t>delete </a:t>
            </a:r>
            <a:r>
              <a:rPr lang="en-US" altLang="zh-TW" dirty="0" smtClean="0">
                <a:solidFill>
                  <a:srgbClr val="0070C0"/>
                </a:solidFill>
              </a:rPr>
              <a:t>own</a:t>
            </a:r>
            <a:r>
              <a:rPr lang="en-US" altLang="zh-TW" dirty="0" smtClean="0"/>
              <a:t> </a:t>
            </a:r>
            <a:r>
              <a:rPr lang="en-US" altLang="zh-TW" dirty="0" smtClean="0"/>
              <a:t>reserved room record</a:t>
            </a:r>
            <a:endParaRPr lang="en-US" altLang="zh-TW" dirty="0" smtClean="0"/>
          </a:p>
        </p:txBody>
      </p:sp>
      <p:sp>
        <p:nvSpPr>
          <p:cNvPr id="66" name="文字方塊 65"/>
          <p:cNvSpPr txBox="1"/>
          <p:nvPr/>
        </p:nvSpPr>
        <p:spPr>
          <a:xfrm>
            <a:off x="9316084" y="2334431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8212" y="2762126"/>
            <a:ext cx="1965960" cy="1124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481152" y="2872450"/>
            <a:ext cx="1463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Account  </a:t>
            </a:r>
          </a:p>
          <a:p>
            <a:r>
              <a:rPr lang="en-US" altLang="zh-TW" dirty="0" smtClean="0"/>
              <a:t>permission </a:t>
            </a:r>
          </a:p>
          <a:p>
            <a:r>
              <a:rPr lang="en-US" altLang="zh-TW" dirty="0" smtClean="0"/>
              <a:t>check</a:t>
            </a:r>
            <a:endParaRPr lang="zh-TW" altLang="en-US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2224172" y="3324482"/>
            <a:ext cx="7215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2213080" y="2792985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(User)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945739" y="4971017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Reservation record</a:t>
            </a:r>
            <a:endParaRPr lang="zh-TW" altLang="en-US" dirty="0"/>
          </a:p>
        </p:txBody>
      </p:sp>
      <p:cxnSp>
        <p:nvCxnSpPr>
          <p:cNvPr id="75" name="直線單箭頭接點 74"/>
          <p:cNvCxnSpPr/>
          <p:nvPr/>
        </p:nvCxnSpPr>
        <p:spPr>
          <a:xfrm>
            <a:off x="5065618" y="5902705"/>
            <a:ext cx="11200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89384" y="5452648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</a:rPr>
              <a:t>(click)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040679" y="5381209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8" name="群組 77"/>
          <p:cNvGrpSpPr/>
          <p:nvPr/>
        </p:nvGrpSpPr>
        <p:grpSpPr>
          <a:xfrm>
            <a:off x="3256291" y="5498473"/>
            <a:ext cx="1534736" cy="890184"/>
            <a:chOff x="5354639" y="2384976"/>
            <a:chExt cx="1534736" cy="890184"/>
          </a:xfrm>
        </p:grpSpPr>
        <p:sp>
          <p:nvSpPr>
            <p:cNvPr id="79" name="矩形 78"/>
            <p:cNvSpPr/>
            <p:nvPr/>
          </p:nvSpPr>
          <p:spPr>
            <a:xfrm>
              <a:off x="5354639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673855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5993071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312287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631503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360131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5679347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5998563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6317779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36995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5365623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684839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6004055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6323271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6642487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371115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5690331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6004055" y="3089615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6317779" y="308940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6631503" y="308919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9" name="圖片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51" y="6010039"/>
            <a:ext cx="685366" cy="685366"/>
          </a:xfrm>
          <a:prstGeom prst="rect">
            <a:avLst/>
          </a:prstGeom>
        </p:spPr>
      </p:pic>
      <p:pic>
        <p:nvPicPr>
          <p:cNvPr id="100" name="圖片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27" y="5281416"/>
            <a:ext cx="1330497" cy="1330497"/>
          </a:xfrm>
          <a:prstGeom prst="rect">
            <a:avLst/>
          </a:prstGeom>
        </p:spPr>
      </p:pic>
      <p:sp>
        <p:nvSpPr>
          <p:cNvPr id="101" name="文字方塊 100"/>
          <p:cNvSpPr txBox="1"/>
          <p:nvPr/>
        </p:nvSpPr>
        <p:spPr>
          <a:xfrm>
            <a:off x="6363738" y="4969002"/>
            <a:ext cx="13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confirmed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041257" y="5447683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3" name="群組 102"/>
          <p:cNvGrpSpPr/>
          <p:nvPr/>
        </p:nvGrpSpPr>
        <p:grpSpPr>
          <a:xfrm>
            <a:off x="9256869" y="5564947"/>
            <a:ext cx="1534736" cy="890184"/>
            <a:chOff x="6795022" y="2938924"/>
            <a:chExt cx="1534736" cy="890184"/>
          </a:xfrm>
        </p:grpSpPr>
        <p:sp>
          <p:nvSpPr>
            <p:cNvPr id="104" name="矩形 103"/>
            <p:cNvSpPr/>
            <p:nvPr/>
          </p:nvSpPr>
          <p:spPr>
            <a:xfrm>
              <a:off x="6795022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7114238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433454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7752670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8071886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6800514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7119730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7438946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7758162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8077378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6806006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7125222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7763654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8082870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6811498" y="36437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7130714" y="36437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7444438" y="364356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7758162" y="3643352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8071886" y="3643141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3" name="直線單箭頭接點 122"/>
          <p:cNvCxnSpPr/>
          <p:nvPr/>
        </p:nvCxnSpPr>
        <p:spPr>
          <a:xfrm>
            <a:off x="7615820" y="5885202"/>
            <a:ext cx="1319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字方塊 123"/>
          <p:cNvSpPr txBox="1"/>
          <p:nvPr/>
        </p:nvSpPr>
        <p:spPr>
          <a:xfrm>
            <a:off x="7831570" y="5452648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delete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9316084" y="4960454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cxnSp>
        <p:nvCxnSpPr>
          <p:cNvPr id="126" name="肘形接點 125"/>
          <p:cNvCxnSpPr>
            <a:stCxn id="67" idx="3"/>
            <a:endCxn id="77" idx="1"/>
          </p:cNvCxnSpPr>
          <p:nvPr/>
        </p:nvCxnSpPr>
        <p:spPr>
          <a:xfrm>
            <a:off x="2224172" y="3324482"/>
            <a:ext cx="816507" cy="26190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1492415" y="5549425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(Admin)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5965796" y="4495083"/>
            <a:ext cx="539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</a:t>
            </a:r>
            <a:r>
              <a:rPr lang="en-US" altLang="zh-TW" dirty="0" smtClean="0"/>
              <a:t>llow admin </a:t>
            </a:r>
            <a:r>
              <a:rPr lang="en-US" altLang="zh-TW" dirty="0" smtClean="0"/>
              <a:t>delete </a:t>
            </a:r>
            <a:r>
              <a:rPr lang="en-US" altLang="zh-TW" dirty="0" smtClean="0">
                <a:solidFill>
                  <a:srgbClr val="0070C0"/>
                </a:solidFill>
              </a:rPr>
              <a:t>all</a:t>
            </a:r>
            <a:r>
              <a:rPr lang="en-US" altLang="zh-TW" dirty="0" smtClean="0"/>
              <a:t> reserved room record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1314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1388763"/>
            <a:ext cx="5544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Record edit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45739" y="2344994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Reservation record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5065618" y="3276682"/>
            <a:ext cx="11200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089384" y="2826625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</a:rPr>
              <a:t>(click)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40679" y="275518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51" y="3384016"/>
            <a:ext cx="685366" cy="68536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27" y="2655393"/>
            <a:ext cx="1330497" cy="1330497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6363738" y="2342979"/>
            <a:ext cx="13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confirmed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41257" y="2821660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7615820" y="3259179"/>
            <a:ext cx="1319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7831570" y="282662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edit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830832" y="1697626"/>
            <a:ext cx="567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Only </a:t>
            </a:r>
            <a:r>
              <a:rPr lang="en-US" altLang="zh-TW" dirty="0" smtClean="0"/>
              <a:t>allow user </a:t>
            </a:r>
            <a:r>
              <a:rPr lang="en-US" altLang="zh-TW" dirty="0" smtClean="0"/>
              <a:t>edit </a:t>
            </a:r>
            <a:r>
              <a:rPr lang="en-US" altLang="zh-TW" dirty="0" smtClean="0">
                <a:solidFill>
                  <a:srgbClr val="0070C0"/>
                </a:solidFill>
              </a:rPr>
              <a:t>own</a:t>
            </a:r>
            <a:r>
              <a:rPr lang="en-US" altLang="zh-TW" dirty="0" smtClean="0"/>
              <a:t> </a:t>
            </a:r>
            <a:r>
              <a:rPr lang="en-US" altLang="zh-TW" dirty="0" smtClean="0"/>
              <a:t>reserved room record</a:t>
            </a:r>
            <a:endParaRPr lang="en-US" altLang="zh-TW" dirty="0" smtClean="0"/>
          </a:p>
        </p:txBody>
      </p:sp>
      <p:sp>
        <p:nvSpPr>
          <p:cNvPr id="66" name="文字方塊 65"/>
          <p:cNvSpPr txBox="1"/>
          <p:nvPr/>
        </p:nvSpPr>
        <p:spPr>
          <a:xfrm>
            <a:off x="9316084" y="2334431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8212" y="2762126"/>
            <a:ext cx="1965960" cy="1124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481152" y="2872450"/>
            <a:ext cx="1463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Account  </a:t>
            </a:r>
          </a:p>
          <a:p>
            <a:r>
              <a:rPr lang="en-US" altLang="zh-TW" dirty="0" smtClean="0"/>
              <a:t>permission </a:t>
            </a:r>
          </a:p>
          <a:p>
            <a:r>
              <a:rPr lang="en-US" altLang="zh-TW" dirty="0" smtClean="0"/>
              <a:t>check</a:t>
            </a:r>
            <a:endParaRPr lang="zh-TW" altLang="en-US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2224172" y="3324482"/>
            <a:ext cx="7215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2213080" y="2792985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(User)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945739" y="4971017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Reservation record</a:t>
            </a:r>
            <a:endParaRPr lang="zh-TW" altLang="en-US" dirty="0"/>
          </a:p>
        </p:txBody>
      </p:sp>
      <p:cxnSp>
        <p:nvCxnSpPr>
          <p:cNvPr id="75" name="直線單箭頭接點 74"/>
          <p:cNvCxnSpPr/>
          <p:nvPr/>
        </p:nvCxnSpPr>
        <p:spPr>
          <a:xfrm>
            <a:off x="5065618" y="5902705"/>
            <a:ext cx="11200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89384" y="5452648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</a:rPr>
              <a:t>(click)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040679" y="5381209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8" name="群組 77"/>
          <p:cNvGrpSpPr/>
          <p:nvPr/>
        </p:nvGrpSpPr>
        <p:grpSpPr>
          <a:xfrm>
            <a:off x="3256291" y="5498473"/>
            <a:ext cx="1534736" cy="890184"/>
            <a:chOff x="5354639" y="2384976"/>
            <a:chExt cx="1534736" cy="890184"/>
          </a:xfrm>
        </p:grpSpPr>
        <p:sp>
          <p:nvSpPr>
            <p:cNvPr id="79" name="矩形 78"/>
            <p:cNvSpPr/>
            <p:nvPr/>
          </p:nvSpPr>
          <p:spPr>
            <a:xfrm>
              <a:off x="5354639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673855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5993071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312287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631503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360131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5679347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5998563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6317779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36995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5365623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684839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6004055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6323271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6642487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371115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5690331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6004055" y="3089615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6317779" y="308940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6631503" y="308919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9" name="圖片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51" y="6010039"/>
            <a:ext cx="685366" cy="685366"/>
          </a:xfrm>
          <a:prstGeom prst="rect">
            <a:avLst/>
          </a:prstGeom>
        </p:spPr>
      </p:pic>
      <p:pic>
        <p:nvPicPr>
          <p:cNvPr id="100" name="圖片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27" y="5281416"/>
            <a:ext cx="1330497" cy="1330497"/>
          </a:xfrm>
          <a:prstGeom prst="rect">
            <a:avLst/>
          </a:prstGeom>
        </p:spPr>
      </p:pic>
      <p:sp>
        <p:nvSpPr>
          <p:cNvPr id="101" name="文字方塊 100"/>
          <p:cNvSpPr txBox="1"/>
          <p:nvPr/>
        </p:nvSpPr>
        <p:spPr>
          <a:xfrm>
            <a:off x="6363738" y="4969002"/>
            <a:ext cx="13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confirmed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041257" y="5447683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7615820" y="5885202"/>
            <a:ext cx="1319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字方塊 123"/>
          <p:cNvSpPr txBox="1"/>
          <p:nvPr/>
        </p:nvSpPr>
        <p:spPr>
          <a:xfrm>
            <a:off x="7831570" y="545264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edit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9316084" y="4960454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cxnSp>
        <p:nvCxnSpPr>
          <p:cNvPr id="126" name="肘形接點 125"/>
          <p:cNvCxnSpPr>
            <a:stCxn id="67" idx="3"/>
            <a:endCxn id="77" idx="1"/>
          </p:cNvCxnSpPr>
          <p:nvPr/>
        </p:nvCxnSpPr>
        <p:spPr>
          <a:xfrm>
            <a:off x="2224172" y="3324482"/>
            <a:ext cx="816507" cy="26190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1492415" y="5549425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(Admin)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5965796" y="4495083"/>
            <a:ext cx="513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</a:t>
            </a:r>
            <a:r>
              <a:rPr lang="en-US" altLang="zh-TW" dirty="0" smtClean="0"/>
              <a:t>llow admin </a:t>
            </a:r>
            <a:r>
              <a:rPr lang="en-US" altLang="zh-TW" dirty="0" smtClean="0"/>
              <a:t>edit </a:t>
            </a:r>
            <a:r>
              <a:rPr lang="en-US" altLang="zh-TW" dirty="0" smtClean="0">
                <a:solidFill>
                  <a:srgbClr val="0070C0"/>
                </a:solidFill>
              </a:rPr>
              <a:t>all</a:t>
            </a:r>
            <a:r>
              <a:rPr lang="en-US" altLang="zh-TW" dirty="0" smtClean="0"/>
              <a:t> reserved room record</a:t>
            </a:r>
            <a:endParaRPr lang="en-US" altLang="zh-TW" dirty="0" smtClean="0"/>
          </a:p>
        </p:txBody>
      </p:sp>
      <p:grpSp>
        <p:nvGrpSpPr>
          <p:cNvPr id="127" name="群組 126"/>
          <p:cNvGrpSpPr/>
          <p:nvPr/>
        </p:nvGrpSpPr>
        <p:grpSpPr>
          <a:xfrm>
            <a:off x="3939396" y="2831590"/>
            <a:ext cx="1534736" cy="890184"/>
            <a:chOff x="5354639" y="2384976"/>
            <a:chExt cx="1534736" cy="890184"/>
          </a:xfrm>
        </p:grpSpPr>
        <p:sp>
          <p:nvSpPr>
            <p:cNvPr id="128" name="矩形 127"/>
            <p:cNvSpPr/>
            <p:nvPr/>
          </p:nvSpPr>
          <p:spPr>
            <a:xfrm>
              <a:off x="5354639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5673855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5993071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6312287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6631503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5360131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5679347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5998563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6317779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6636995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5365623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5684839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6004055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6323271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6642487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5371115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5690331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6004055" y="3089615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317779" y="308940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6631503" y="308919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9245885" y="5580744"/>
            <a:ext cx="1534736" cy="890184"/>
            <a:chOff x="9245885" y="5580744"/>
            <a:chExt cx="1534736" cy="890184"/>
          </a:xfrm>
        </p:grpSpPr>
        <p:sp>
          <p:nvSpPr>
            <p:cNvPr id="17" name="矩形 16"/>
            <p:cNvSpPr/>
            <p:nvPr/>
          </p:nvSpPr>
          <p:spPr>
            <a:xfrm>
              <a:off x="9245885" y="558074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565101" y="558074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884317" y="558074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203533" y="558074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522749" y="558074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251377" y="581569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9570593" y="5815694"/>
              <a:ext cx="246888" cy="18533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9889809" y="581569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209025" y="581569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528241" y="581569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256869" y="605064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576085" y="605064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895301" y="605064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214517" y="605064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533733" y="605064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9262361" y="628559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9581577" y="628559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895301" y="628538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0209025" y="6285172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0522749" y="6284961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9273141" y="2938924"/>
            <a:ext cx="1534736" cy="890184"/>
            <a:chOff x="9273141" y="2938924"/>
            <a:chExt cx="1534736" cy="890184"/>
          </a:xfrm>
        </p:grpSpPr>
        <p:sp>
          <p:nvSpPr>
            <p:cNvPr id="152" name="矩形 151"/>
            <p:cNvSpPr/>
            <p:nvPr/>
          </p:nvSpPr>
          <p:spPr>
            <a:xfrm>
              <a:off x="9273141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9592357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9911573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10230789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0550005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9278633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9597849" y="3173874"/>
              <a:ext cx="246888" cy="18533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9917065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10236281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10555497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9284125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9603341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9922557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10241773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10560989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9289617" y="36437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9608833" y="36437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9922557" y="364356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10236281" y="3643352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10550005" y="3643141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21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Relationship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49873" y="2653878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Reservation</a:t>
            </a:r>
            <a:endParaRPr lang="zh-TW" alt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8574222" y="2653877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Room</a:t>
            </a:r>
            <a:endParaRPr lang="zh-TW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5049873" y="3444455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Admin</a:t>
            </a:r>
            <a:endParaRPr lang="zh-TW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1525524" y="2653879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 smtClean="0"/>
          </a:p>
        </p:txBody>
      </p:sp>
      <p:cxnSp>
        <p:nvCxnSpPr>
          <p:cNvPr id="14" name="直線單箭頭接點 13"/>
          <p:cNvCxnSpPr>
            <a:stCxn id="11" idx="3"/>
            <a:endCxn id="5" idx="1"/>
          </p:cNvCxnSpPr>
          <p:nvPr/>
        </p:nvCxnSpPr>
        <p:spPr>
          <a:xfrm flipV="1">
            <a:off x="3491484" y="2971656"/>
            <a:ext cx="15583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775605" y="2602322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to N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350344" y="2605833"/>
            <a:ext cx="82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to 1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5" idx="3"/>
            <a:endCxn id="9" idx="1"/>
          </p:cNvCxnSpPr>
          <p:nvPr/>
        </p:nvCxnSpPr>
        <p:spPr>
          <a:xfrm flipV="1">
            <a:off x="7015833" y="2971655"/>
            <a:ext cx="15583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420749" y="2536006"/>
            <a:ext cx="2171700" cy="90845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836060" y="2536005"/>
            <a:ext cx="5852514" cy="1692713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266027" y="20451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</a:rPr>
              <a:t>Our DB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006301" y="204094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MIS DB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8200" y="1388763"/>
            <a:ext cx="4464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5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861" y="364932"/>
            <a:ext cx="10515600" cy="1024254"/>
          </a:xfrm>
        </p:spPr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Reservation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5696"/>
              </p:ext>
            </p:extLst>
          </p:nvPr>
        </p:nvGraphicFramePr>
        <p:xfrm>
          <a:off x="755976" y="1551503"/>
          <a:ext cx="9979268" cy="4348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63008">
                  <a:extLst>
                    <a:ext uri="{9D8B030D-6E8A-4147-A177-3AD203B41FA5}">
                      <a16:colId xmlns:a16="http://schemas.microsoft.com/office/drawing/2014/main" val="3386233962"/>
                    </a:ext>
                  </a:extLst>
                </a:gridCol>
                <a:gridCol w="2026626">
                  <a:extLst>
                    <a:ext uri="{9D8B030D-6E8A-4147-A177-3AD203B41FA5}">
                      <a16:colId xmlns:a16="http://schemas.microsoft.com/office/drawing/2014/main" val="2716954967"/>
                    </a:ext>
                  </a:extLst>
                </a:gridCol>
                <a:gridCol w="2494817">
                  <a:extLst>
                    <a:ext uri="{9D8B030D-6E8A-4147-A177-3AD203B41FA5}">
                      <a16:colId xmlns:a16="http://schemas.microsoft.com/office/drawing/2014/main" val="779126432"/>
                    </a:ext>
                  </a:extLst>
                </a:gridCol>
                <a:gridCol w="2494817">
                  <a:extLst>
                    <a:ext uri="{9D8B030D-6E8A-4147-A177-3AD203B41FA5}">
                      <a16:colId xmlns:a16="http://schemas.microsoft.com/office/drawing/2014/main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26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room_id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Foreign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meeting_name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en-US" altLang="zh-TW" dirty="0" err="1" smtClean="0"/>
                        <a:t>idd</a:t>
                      </a:r>
                      <a:r>
                        <a:rPr lang="zh-TW" altLang="en-US" smtClean="0"/>
                        <a:t>處週會</a:t>
                      </a:r>
                      <a:r>
                        <a:rPr lang="en-US" altLang="zh-TW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4796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begin_time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eng_time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03:30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989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borrower_id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“21011234”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803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Borrower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王小明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559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borrower_department_code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Foreign Key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“</a:t>
                      </a:r>
                      <a:r>
                        <a:rPr lang="en-US" altLang="zh-TW" dirty="0" err="1" smtClean="0"/>
                        <a:t>idd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419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01:00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647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01:10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53957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168957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Room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07223"/>
              </p:ext>
            </p:extLst>
          </p:nvPr>
        </p:nvGraphicFramePr>
        <p:xfrm>
          <a:off x="838200" y="2723079"/>
          <a:ext cx="9505950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47563">
                  <a:extLst>
                    <a:ext uri="{9D8B030D-6E8A-4147-A177-3AD203B41FA5}">
                      <a16:colId xmlns:a16="http://schemas.microsoft.com/office/drawing/2014/main" val="3386233962"/>
                    </a:ext>
                  </a:extLst>
                </a:gridCol>
                <a:gridCol w="2078733">
                  <a:extLst>
                    <a:ext uri="{9D8B030D-6E8A-4147-A177-3AD203B41FA5}">
                      <a16:colId xmlns:a16="http://schemas.microsoft.com/office/drawing/2014/main" val="2716954967"/>
                    </a:ext>
                  </a:extLst>
                </a:gridCol>
                <a:gridCol w="2289827">
                  <a:extLst>
                    <a:ext uri="{9D8B030D-6E8A-4147-A177-3AD203B41FA5}">
                      <a16:colId xmlns:a16="http://schemas.microsoft.com/office/drawing/2014/main" val="779126432"/>
                    </a:ext>
                  </a:extLst>
                </a:gridCol>
                <a:gridCol w="2289827">
                  <a:extLst>
                    <a:ext uri="{9D8B030D-6E8A-4147-A177-3AD203B41FA5}">
                      <a16:colId xmlns:a16="http://schemas.microsoft.com/office/drawing/2014/main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26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room_name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第四實驗室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room_department_code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820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room_department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智能推進處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925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manager_id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“21011234”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2608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manager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王小明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218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02:10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989158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388763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7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QMC (Organization)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64670"/>
              </p:ext>
            </p:extLst>
          </p:nvPr>
        </p:nvGraphicFramePr>
        <p:xfrm>
          <a:off x="1543050" y="2723079"/>
          <a:ext cx="8801100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3113">
                  <a:extLst>
                    <a:ext uri="{9D8B030D-6E8A-4147-A177-3AD203B41FA5}">
                      <a16:colId xmlns:a16="http://schemas.microsoft.com/office/drawing/2014/main" val="3386233962"/>
                    </a:ext>
                  </a:extLst>
                </a:gridCol>
                <a:gridCol w="1997437">
                  <a:extLst>
                    <a:ext uri="{9D8B030D-6E8A-4147-A177-3AD203B41FA5}">
                      <a16:colId xmlns:a16="http://schemas.microsoft.com/office/drawing/2014/main" val="2716954967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779126432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department_code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department_name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智能推進處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82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02:10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989158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388763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1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公司專用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366</Words>
  <Application>Microsoft Office PowerPoint</Application>
  <PresentationFormat>寬螢幕</PresentationFormat>
  <Paragraphs>187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Microsoft YaHei</vt:lpstr>
      <vt:lpstr>Arial</vt:lpstr>
      <vt:lpstr>Office 佈景主題</vt:lpstr>
      <vt:lpstr>Room Reservation</vt:lpstr>
      <vt:lpstr>Backend flowchart</vt:lpstr>
      <vt:lpstr>Reservation behavior</vt:lpstr>
      <vt:lpstr>Record delete</vt:lpstr>
      <vt:lpstr>Record edit</vt:lpstr>
      <vt:lpstr>DB Relationship</vt:lpstr>
      <vt:lpstr>DB Schema – Reservation</vt:lpstr>
      <vt:lpstr>DB Schema – Room</vt:lpstr>
      <vt:lpstr>DB Schema – QMC (Organization)</vt:lpstr>
      <vt:lpstr>DB Schema – 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Planing</dc:title>
  <dc:creator>Ci-Ruei Jiang</dc:creator>
  <cp:lastModifiedBy>Phelps</cp:lastModifiedBy>
  <cp:revision>121</cp:revision>
  <dcterms:created xsi:type="dcterms:W3CDTF">2022-01-09T06:19:15Z</dcterms:created>
  <dcterms:modified xsi:type="dcterms:W3CDTF">2022-01-30T14:31:40Z</dcterms:modified>
</cp:coreProperties>
</file>