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65" r:id="rId5"/>
    <p:sldId id="260" r:id="rId6"/>
    <p:sldId id="263" r:id="rId7"/>
    <p:sldId id="268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-408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pPr/>
              <a:t>2022/1/17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89665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pPr/>
              <a:t>2022/1/17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44428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pPr/>
              <a:t>2022/1/17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15543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pPr/>
              <a:t>2022/1/17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3648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pPr/>
              <a:t>2022/1/17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75650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pPr/>
              <a:t>2022/1/17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3358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pPr/>
              <a:t>2022/1/17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0521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pPr/>
              <a:t>2022/1/17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28605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pPr/>
              <a:t>2022/1/17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8172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pPr/>
              <a:t>2022/1/17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83619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pPr/>
              <a:t>2022/1/17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69796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69074-33E8-4CD4-950D-8302714BD0BF}" type="datetimeFigureOut">
              <a:rPr lang="zh-TW" altLang="en-US" smtClean="0"/>
              <a:pPr/>
              <a:t>2022/1/17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FF31A-557C-4D46-9396-B3C533AFC6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7213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Room Reservation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12762"/>
          </a:xfrm>
        </p:spPr>
        <p:txBody>
          <a:bodyPr/>
          <a:lstStyle/>
          <a:p>
            <a:r>
              <a:rPr lang="en-US" altLang="zh-TW" dirty="0" smtClean="0"/>
              <a:t>Ray Jiang</a:t>
            </a:r>
            <a:endParaRPr lang="zh-TW" altLang="en-US" dirty="0"/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2564421" y="6160599"/>
            <a:ext cx="7239001" cy="372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 smtClean="0"/>
              <a:t>Last revised: January 16, 2022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77196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7683"/>
          </a:xfrm>
        </p:spPr>
        <p:txBody>
          <a:bodyPr/>
          <a:lstStyle/>
          <a:p>
            <a:r>
              <a:rPr lang="en-US" altLang="zh-TW" dirty="0"/>
              <a:t>Backend </a:t>
            </a:r>
            <a:r>
              <a:rPr lang="en-US" altLang="zh-TW" dirty="0" smtClean="0"/>
              <a:t>flowchart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4368" y="3045587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036437" y="2676255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Login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51658" y="3045587"/>
            <a:ext cx="1965960" cy="11247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715275" y="3155911"/>
            <a:ext cx="1463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Account  </a:t>
            </a:r>
          </a:p>
          <a:p>
            <a:r>
              <a:rPr lang="en-US" altLang="zh-TW" dirty="0" smtClean="0"/>
              <a:t>permission </a:t>
            </a:r>
          </a:p>
          <a:p>
            <a:r>
              <a:rPr lang="en-US" altLang="zh-TW" dirty="0" smtClean="0"/>
              <a:t>check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4" idx="3"/>
          </p:cNvCxnSpPr>
          <p:nvPr/>
        </p:nvCxnSpPr>
        <p:spPr>
          <a:xfrm>
            <a:off x="2420328" y="3607943"/>
            <a:ext cx="9264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肘形接點 8"/>
          <p:cNvCxnSpPr>
            <a:stCxn id="48" idx="3"/>
            <a:endCxn id="60" idx="1"/>
          </p:cNvCxnSpPr>
          <p:nvPr/>
        </p:nvCxnSpPr>
        <p:spPr>
          <a:xfrm flipV="1">
            <a:off x="8928793" y="2108865"/>
            <a:ext cx="828857" cy="149907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endCxn id="48" idx="1"/>
          </p:cNvCxnSpPr>
          <p:nvPr/>
        </p:nvCxnSpPr>
        <p:spPr>
          <a:xfrm>
            <a:off x="5305261" y="3605730"/>
            <a:ext cx="1657572" cy="221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1147788" y="3405287"/>
            <a:ext cx="579120" cy="405312"/>
            <a:chOff x="2168751" y="2554943"/>
            <a:chExt cx="579120" cy="405312"/>
          </a:xfrm>
        </p:grpSpPr>
        <p:sp>
          <p:nvSpPr>
            <p:cNvPr id="19" name="矩形 18"/>
            <p:cNvSpPr/>
            <p:nvPr/>
          </p:nvSpPr>
          <p:spPr>
            <a:xfrm>
              <a:off x="2168751" y="2554943"/>
              <a:ext cx="579120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168751" y="2709938"/>
              <a:ext cx="579120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圓角矩形 20"/>
            <p:cNvSpPr/>
            <p:nvPr/>
          </p:nvSpPr>
          <p:spPr>
            <a:xfrm>
              <a:off x="2334142" y="2864933"/>
              <a:ext cx="242121" cy="9532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5" name="直線單箭頭接點 44"/>
          <p:cNvCxnSpPr/>
          <p:nvPr/>
        </p:nvCxnSpPr>
        <p:spPr>
          <a:xfrm flipH="1">
            <a:off x="4334637" y="4170299"/>
            <a:ext cx="1" cy="10124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334637" y="4605219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(User)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683327" y="3230253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(Admin)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962833" y="3045587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0" name="群組 49"/>
          <p:cNvGrpSpPr/>
          <p:nvPr/>
        </p:nvGrpSpPr>
        <p:grpSpPr>
          <a:xfrm>
            <a:off x="7338390" y="3230281"/>
            <a:ext cx="1206595" cy="750896"/>
            <a:chOff x="8539036" y="1377891"/>
            <a:chExt cx="1206595" cy="750896"/>
          </a:xfrm>
        </p:grpSpPr>
        <p:sp>
          <p:nvSpPr>
            <p:cNvPr id="51" name="圓角矩形 50"/>
            <p:cNvSpPr/>
            <p:nvPr/>
          </p:nvSpPr>
          <p:spPr>
            <a:xfrm>
              <a:off x="9042850" y="2033465"/>
              <a:ext cx="242121" cy="9532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8539036" y="1377891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8539036" y="1534289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8539036" y="1690687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8539036" y="1847085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6" name="文字方塊 55"/>
          <p:cNvSpPr txBox="1"/>
          <p:nvPr/>
        </p:nvSpPr>
        <p:spPr>
          <a:xfrm>
            <a:off x="7243153" y="2671827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Room view</a:t>
            </a:r>
            <a:endParaRPr lang="zh-TW" altLang="en-US" dirty="0"/>
          </a:p>
        </p:txBody>
      </p:sp>
      <p:cxnSp>
        <p:nvCxnSpPr>
          <p:cNvPr id="59" name="直線單箭頭接點 58"/>
          <p:cNvCxnSpPr>
            <a:stCxn id="79" idx="3"/>
            <a:endCxn id="95" idx="1"/>
          </p:cNvCxnSpPr>
          <p:nvPr/>
        </p:nvCxnSpPr>
        <p:spPr>
          <a:xfrm>
            <a:off x="5317618" y="5762062"/>
            <a:ext cx="4955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9757650" y="1546509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1" name="群組 60"/>
          <p:cNvGrpSpPr/>
          <p:nvPr/>
        </p:nvGrpSpPr>
        <p:grpSpPr>
          <a:xfrm>
            <a:off x="10133207" y="1731203"/>
            <a:ext cx="1206595" cy="750896"/>
            <a:chOff x="8539036" y="1377891"/>
            <a:chExt cx="1206595" cy="750896"/>
          </a:xfrm>
        </p:grpSpPr>
        <p:sp>
          <p:nvSpPr>
            <p:cNvPr id="62" name="圓角矩形 61"/>
            <p:cNvSpPr/>
            <p:nvPr/>
          </p:nvSpPr>
          <p:spPr>
            <a:xfrm>
              <a:off x="9042850" y="2033465"/>
              <a:ext cx="242121" cy="9532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8539036" y="1377891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8539036" y="1534289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8539036" y="1690687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8539036" y="1847085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7" name="文字方塊 66"/>
          <p:cNvSpPr txBox="1"/>
          <p:nvPr/>
        </p:nvSpPr>
        <p:spPr>
          <a:xfrm>
            <a:off x="9600114" y="4232555"/>
            <a:ext cx="237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Room management</a:t>
            </a:r>
            <a:endParaRPr lang="zh-TW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9757650" y="3054221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9" name="群組 68"/>
          <p:cNvGrpSpPr/>
          <p:nvPr/>
        </p:nvGrpSpPr>
        <p:grpSpPr>
          <a:xfrm>
            <a:off x="10133207" y="3238915"/>
            <a:ext cx="1206595" cy="750896"/>
            <a:chOff x="8539036" y="1377891"/>
            <a:chExt cx="1206595" cy="750896"/>
          </a:xfrm>
        </p:grpSpPr>
        <p:sp>
          <p:nvSpPr>
            <p:cNvPr id="70" name="圓角矩形 69"/>
            <p:cNvSpPr/>
            <p:nvPr/>
          </p:nvSpPr>
          <p:spPr>
            <a:xfrm>
              <a:off x="9042850" y="2033465"/>
              <a:ext cx="242121" cy="9532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8539036" y="1377891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8539036" y="1534289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8539036" y="1690687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539036" y="1847085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5" name="文字方塊 74"/>
          <p:cNvSpPr txBox="1"/>
          <p:nvPr/>
        </p:nvSpPr>
        <p:spPr>
          <a:xfrm>
            <a:off x="9876276" y="272888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Account setting</a:t>
            </a:r>
            <a:endParaRPr lang="zh-TW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3351658" y="5199706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0" name="群組 79"/>
          <p:cNvGrpSpPr/>
          <p:nvPr/>
        </p:nvGrpSpPr>
        <p:grpSpPr>
          <a:xfrm>
            <a:off x="3727215" y="5384400"/>
            <a:ext cx="1206595" cy="750896"/>
            <a:chOff x="8539036" y="1377891"/>
            <a:chExt cx="1206595" cy="750896"/>
          </a:xfrm>
        </p:grpSpPr>
        <p:sp>
          <p:nvSpPr>
            <p:cNvPr id="81" name="圓角矩形 80"/>
            <p:cNvSpPr/>
            <p:nvPr/>
          </p:nvSpPr>
          <p:spPr>
            <a:xfrm>
              <a:off x="9042850" y="2033465"/>
              <a:ext cx="242121" cy="9532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8539036" y="1377891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8539036" y="1534289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8539036" y="1690687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8539036" y="1847085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6" name="文字方塊 85"/>
          <p:cNvSpPr txBox="1"/>
          <p:nvPr/>
        </p:nvSpPr>
        <p:spPr>
          <a:xfrm>
            <a:off x="3727215" y="6364907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Room view</a:t>
            </a:r>
            <a:endParaRPr lang="zh-TW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9757650" y="4573150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8" name="群組 87"/>
          <p:cNvGrpSpPr/>
          <p:nvPr/>
        </p:nvGrpSpPr>
        <p:grpSpPr>
          <a:xfrm>
            <a:off x="10133207" y="4757844"/>
            <a:ext cx="1206595" cy="750896"/>
            <a:chOff x="8539036" y="1377891"/>
            <a:chExt cx="1206595" cy="750896"/>
          </a:xfrm>
        </p:grpSpPr>
        <p:sp>
          <p:nvSpPr>
            <p:cNvPr id="89" name="圓角矩形 88"/>
            <p:cNvSpPr/>
            <p:nvPr/>
          </p:nvSpPr>
          <p:spPr>
            <a:xfrm>
              <a:off x="9042850" y="2033465"/>
              <a:ext cx="242121" cy="9532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8539036" y="1377891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8539036" y="1534289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8539036" y="1690687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8539036" y="1847085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4" name="文字方塊 93"/>
          <p:cNvSpPr txBox="1"/>
          <p:nvPr/>
        </p:nvSpPr>
        <p:spPr>
          <a:xfrm>
            <a:off x="9512249" y="1240426"/>
            <a:ext cx="249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Record management</a:t>
            </a:r>
            <a:endParaRPr lang="zh-TW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5813181" y="5199706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文字方塊 95"/>
          <p:cNvSpPr txBox="1"/>
          <p:nvPr/>
        </p:nvSpPr>
        <p:spPr>
          <a:xfrm>
            <a:off x="6096000" y="6364907"/>
            <a:ext cx="148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Reservation</a:t>
            </a:r>
            <a:endParaRPr lang="zh-TW" altLang="en-US" dirty="0"/>
          </a:p>
        </p:txBody>
      </p:sp>
      <p:grpSp>
        <p:nvGrpSpPr>
          <p:cNvPr id="97" name="群組 96"/>
          <p:cNvGrpSpPr/>
          <p:nvPr/>
        </p:nvGrpSpPr>
        <p:grpSpPr>
          <a:xfrm>
            <a:off x="6167162" y="5390928"/>
            <a:ext cx="1206595" cy="750896"/>
            <a:chOff x="8539036" y="1377891"/>
            <a:chExt cx="1206595" cy="750896"/>
          </a:xfrm>
        </p:grpSpPr>
        <p:sp>
          <p:nvSpPr>
            <p:cNvPr id="98" name="圓角矩形 97"/>
            <p:cNvSpPr/>
            <p:nvPr/>
          </p:nvSpPr>
          <p:spPr>
            <a:xfrm>
              <a:off x="9042850" y="2033465"/>
              <a:ext cx="242121" cy="9532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8539036" y="1377891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8539036" y="1534289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8539036" y="1690687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8539036" y="1847085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05" name="肘形接點 104"/>
          <p:cNvCxnSpPr>
            <a:stCxn id="48" idx="3"/>
            <a:endCxn id="68" idx="1"/>
          </p:cNvCxnSpPr>
          <p:nvPr/>
        </p:nvCxnSpPr>
        <p:spPr>
          <a:xfrm>
            <a:off x="8928793" y="3607943"/>
            <a:ext cx="828857" cy="863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肘形接點 107"/>
          <p:cNvCxnSpPr>
            <a:stCxn id="48" idx="3"/>
            <a:endCxn id="87" idx="1"/>
          </p:cNvCxnSpPr>
          <p:nvPr/>
        </p:nvCxnSpPr>
        <p:spPr>
          <a:xfrm>
            <a:off x="8928793" y="3607943"/>
            <a:ext cx="828857" cy="152756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/>
          <p:nvPr/>
        </p:nvCxnSpPr>
        <p:spPr>
          <a:xfrm>
            <a:off x="4333813" y="2374384"/>
            <a:ext cx="1" cy="51326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3346818" y="1725077"/>
            <a:ext cx="1970800" cy="5476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IT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752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Reservation behavior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38156" y="2714326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020225" y="234499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Login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23784" y="2714326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998611" y="2319518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Room view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3" idx="3"/>
            <a:endCxn id="5" idx="1"/>
          </p:cNvCxnSpPr>
          <p:nvPr/>
        </p:nvCxnSpPr>
        <p:spPr>
          <a:xfrm>
            <a:off x="2404116" y="3276682"/>
            <a:ext cx="13196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723784" y="4978418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020264" y="4590650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Room view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885516" y="2707683"/>
            <a:ext cx="61045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Only delete </a:t>
            </a:r>
            <a:r>
              <a:rPr lang="en-US" altLang="zh-TW" dirty="0" smtClean="0">
                <a:solidFill>
                  <a:srgbClr val="0070C0"/>
                </a:solidFill>
              </a:rPr>
              <a:t>own</a:t>
            </a:r>
            <a:r>
              <a:rPr lang="en-US" altLang="zh-TW" dirty="0" smtClean="0"/>
              <a:t> room reservation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Only see period after this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accent6"/>
                </a:solidFill>
              </a:rPr>
              <a:t>Allow user to reserve</a:t>
            </a:r>
            <a:r>
              <a:rPr lang="en-US" altLang="zh-TW" dirty="0" smtClean="0"/>
              <a:t> meeting room </a:t>
            </a:r>
            <a:r>
              <a:rPr lang="en-US" altLang="zh-TW" dirty="0" smtClean="0">
                <a:solidFill>
                  <a:srgbClr val="FF0000"/>
                </a:solidFill>
              </a:rPr>
              <a:t>(from now on)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885516" y="4978418"/>
            <a:ext cx="6330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Can delete</a:t>
            </a:r>
            <a:r>
              <a:rPr lang="en-US" altLang="zh-TW" dirty="0" smtClean="0">
                <a:solidFill>
                  <a:srgbClr val="FF0000"/>
                </a:solidFill>
              </a:rPr>
              <a:t>/edit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all</a:t>
            </a:r>
            <a:r>
              <a:rPr lang="en-US" altLang="zh-TW" dirty="0" smtClean="0"/>
              <a:t> room reservation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Only see period after this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accent6"/>
                </a:solidFill>
              </a:rPr>
              <a:t>Allow admin to </a:t>
            </a:r>
            <a:r>
              <a:rPr lang="en-US" altLang="zh-TW" dirty="0">
                <a:solidFill>
                  <a:schemeClr val="accent6"/>
                </a:solidFill>
              </a:rPr>
              <a:t>reserve</a:t>
            </a:r>
            <a:r>
              <a:rPr lang="en-US" altLang="zh-TW" dirty="0" smtClean="0"/>
              <a:t> meeting room </a:t>
            </a:r>
            <a:r>
              <a:rPr lang="en-US" altLang="zh-TW" dirty="0" smtClean="0">
                <a:solidFill>
                  <a:srgbClr val="FF0000"/>
                </a:solidFill>
              </a:rPr>
              <a:t>(from now on)</a:t>
            </a:r>
          </a:p>
        </p:txBody>
      </p:sp>
      <p:cxnSp>
        <p:nvCxnSpPr>
          <p:cNvPr id="18" name="肘形接點 17"/>
          <p:cNvCxnSpPr>
            <a:stCxn id="3" idx="3"/>
            <a:endCxn id="10" idx="1"/>
          </p:cNvCxnSpPr>
          <p:nvPr/>
        </p:nvCxnSpPr>
        <p:spPr>
          <a:xfrm>
            <a:off x="2404116" y="3276682"/>
            <a:ext cx="1319668" cy="226409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群組 67"/>
          <p:cNvGrpSpPr/>
          <p:nvPr/>
        </p:nvGrpSpPr>
        <p:grpSpPr>
          <a:xfrm>
            <a:off x="1131576" y="3074026"/>
            <a:ext cx="579120" cy="405312"/>
            <a:chOff x="2168751" y="2554943"/>
            <a:chExt cx="579120" cy="405312"/>
          </a:xfrm>
        </p:grpSpPr>
        <p:sp>
          <p:nvSpPr>
            <p:cNvPr id="65" name="矩形 64"/>
            <p:cNvSpPr/>
            <p:nvPr/>
          </p:nvSpPr>
          <p:spPr>
            <a:xfrm>
              <a:off x="2168751" y="2554943"/>
              <a:ext cx="579120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2168751" y="2709938"/>
              <a:ext cx="579120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圓角矩形 66"/>
            <p:cNvSpPr/>
            <p:nvPr/>
          </p:nvSpPr>
          <p:spPr>
            <a:xfrm>
              <a:off x="2334142" y="2864933"/>
              <a:ext cx="242121" cy="9532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3939396" y="2831590"/>
            <a:ext cx="1534736" cy="890184"/>
            <a:chOff x="5354639" y="2384976"/>
            <a:chExt cx="1534736" cy="890184"/>
          </a:xfrm>
        </p:grpSpPr>
        <p:sp>
          <p:nvSpPr>
            <p:cNvPr id="48" name="矩形 47"/>
            <p:cNvSpPr/>
            <p:nvPr/>
          </p:nvSpPr>
          <p:spPr>
            <a:xfrm>
              <a:off x="5354639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5673855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5993071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6312287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631503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5360131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5679347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5998563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6317779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6636995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5365623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5684839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6004055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6323271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642487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5371115" y="30898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5690331" y="30898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6004055" y="3089615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6317779" y="308940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6631503" y="3089193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3" name="群組 72"/>
          <p:cNvGrpSpPr/>
          <p:nvPr/>
        </p:nvGrpSpPr>
        <p:grpSpPr>
          <a:xfrm>
            <a:off x="3913389" y="5101948"/>
            <a:ext cx="1534736" cy="890184"/>
            <a:chOff x="5354639" y="2384976"/>
            <a:chExt cx="1534736" cy="890184"/>
          </a:xfrm>
        </p:grpSpPr>
        <p:sp>
          <p:nvSpPr>
            <p:cNvPr id="74" name="矩形 73"/>
            <p:cNvSpPr/>
            <p:nvPr/>
          </p:nvSpPr>
          <p:spPr>
            <a:xfrm>
              <a:off x="5354639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5673855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5993071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6312287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6631503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5360131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5679347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5998563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6317779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636995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5365623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5684839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6004055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6323271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6642487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5371115" y="30898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5690331" y="30898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6004055" y="3089615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6317779" y="308940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6631503" y="3089193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4" name="矩形 93"/>
          <p:cNvSpPr/>
          <p:nvPr/>
        </p:nvSpPr>
        <p:spPr>
          <a:xfrm>
            <a:off x="838200" y="1388763"/>
            <a:ext cx="5544000" cy="8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900098" y="2826625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(User)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98275" y="5575785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(Admin)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291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DB Relationship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49873" y="2653878"/>
            <a:ext cx="1965960" cy="63555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Reservation</a:t>
            </a:r>
            <a:endParaRPr lang="zh-TW" altLang="en-US" dirty="0" smtClean="0"/>
          </a:p>
        </p:txBody>
      </p:sp>
      <p:sp>
        <p:nvSpPr>
          <p:cNvPr id="9" name="矩形 8"/>
          <p:cNvSpPr/>
          <p:nvPr/>
        </p:nvSpPr>
        <p:spPr>
          <a:xfrm>
            <a:off x="8574222" y="2653877"/>
            <a:ext cx="1965960" cy="63555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Room</a:t>
            </a:r>
            <a:endParaRPr lang="zh-TW" altLang="en-US" dirty="0" smtClean="0"/>
          </a:p>
        </p:txBody>
      </p:sp>
      <p:sp>
        <p:nvSpPr>
          <p:cNvPr id="10" name="矩形 9"/>
          <p:cNvSpPr/>
          <p:nvPr/>
        </p:nvSpPr>
        <p:spPr>
          <a:xfrm>
            <a:off x="5049873" y="3444455"/>
            <a:ext cx="1965960" cy="63555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Admin</a:t>
            </a:r>
            <a:endParaRPr lang="zh-TW" altLang="en-US" dirty="0" smtClean="0"/>
          </a:p>
        </p:txBody>
      </p:sp>
      <p:sp>
        <p:nvSpPr>
          <p:cNvPr id="11" name="矩形 10"/>
          <p:cNvSpPr/>
          <p:nvPr/>
        </p:nvSpPr>
        <p:spPr>
          <a:xfrm>
            <a:off x="1525524" y="2653879"/>
            <a:ext cx="1965960" cy="63555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User</a:t>
            </a:r>
            <a:endParaRPr lang="zh-TW" altLang="en-US" dirty="0" smtClean="0"/>
          </a:p>
        </p:txBody>
      </p:sp>
      <p:cxnSp>
        <p:nvCxnSpPr>
          <p:cNvPr id="14" name="直線單箭頭接點 13"/>
          <p:cNvCxnSpPr>
            <a:stCxn id="11" idx="3"/>
            <a:endCxn id="5" idx="1"/>
          </p:cNvCxnSpPr>
          <p:nvPr/>
        </p:nvCxnSpPr>
        <p:spPr>
          <a:xfrm flipV="1">
            <a:off x="3491484" y="2971656"/>
            <a:ext cx="155838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3775605" y="2602322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to N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350344" y="2605833"/>
            <a:ext cx="82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to 1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5" idx="3"/>
            <a:endCxn id="9" idx="1"/>
          </p:cNvCxnSpPr>
          <p:nvPr/>
        </p:nvCxnSpPr>
        <p:spPr>
          <a:xfrm flipV="1">
            <a:off x="7015833" y="2971655"/>
            <a:ext cx="155838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420749" y="2536006"/>
            <a:ext cx="2171700" cy="908450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4836060" y="2536005"/>
            <a:ext cx="5852514" cy="1692713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7266027" y="204511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/>
                </a:solidFill>
              </a:rPr>
              <a:t>Our DB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006301" y="2040945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MIS DB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38200" y="1388763"/>
            <a:ext cx="4464000" cy="8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36555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7861" y="-39515"/>
            <a:ext cx="10515600" cy="1024254"/>
          </a:xfrm>
        </p:spPr>
        <p:txBody>
          <a:bodyPr/>
          <a:lstStyle/>
          <a:p>
            <a:r>
              <a:rPr lang="en-US" altLang="zh-TW" dirty="0" smtClean="0"/>
              <a:t>DB Schema – </a:t>
            </a:r>
            <a:r>
              <a:rPr lang="en-US" altLang="zh-TW" dirty="0" smtClean="0">
                <a:solidFill>
                  <a:srgbClr val="0070C0"/>
                </a:solidFill>
              </a:rPr>
              <a:t>Reservation</a:t>
            </a:r>
            <a:endParaRPr lang="zh-TW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24350004"/>
              </p:ext>
            </p:extLst>
          </p:nvPr>
        </p:nvGraphicFramePr>
        <p:xfrm>
          <a:off x="755976" y="1147056"/>
          <a:ext cx="9979268" cy="4348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963008">
                  <a:extLst>
                    <a:ext uri="{9D8B030D-6E8A-4147-A177-3AD203B41FA5}">
                      <a16:colId xmlns:a16="http://schemas.microsoft.com/office/drawing/2014/main" xmlns="" val="3386233962"/>
                    </a:ext>
                  </a:extLst>
                </a:gridCol>
                <a:gridCol w="2026626">
                  <a:extLst>
                    <a:ext uri="{9D8B030D-6E8A-4147-A177-3AD203B41FA5}">
                      <a16:colId xmlns:a16="http://schemas.microsoft.com/office/drawing/2014/main" xmlns="" val="2716954967"/>
                    </a:ext>
                  </a:extLst>
                </a:gridCol>
                <a:gridCol w="2494817">
                  <a:extLst>
                    <a:ext uri="{9D8B030D-6E8A-4147-A177-3AD203B41FA5}">
                      <a16:colId xmlns:a16="http://schemas.microsoft.com/office/drawing/2014/main" xmlns="" val="779126432"/>
                    </a:ext>
                  </a:extLst>
                </a:gridCol>
                <a:gridCol w="2494817">
                  <a:extLst>
                    <a:ext uri="{9D8B030D-6E8A-4147-A177-3AD203B41FA5}">
                      <a16:colId xmlns:a16="http://schemas.microsoft.com/office/drawing/2014/main" xmlns="" val="3524861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Field Name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Type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Attribute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Annotation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0720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Primary</a:t>
                      </a:r>
                      <a:r>
                        <a:rPr lang="en-US" altLang="zh-TW" baseline="0" dirty="0" smtClean="0"/>
                        <a:t> Key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5726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room_id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Foreign Key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58396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meeting_name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“</a:t>
                      </a:r>
                      <a:r>
                        <a:rPr lang="en-US" altLang="zh-TW" dirty="0" err="1" smtClean="0"/>
                        <a:t>idd</a:t>
                      </a:r>
                      <a:r>
                        <a:rPr lang="zh-TW" altLang="en-US" smtClean="0"/>
                        <a:t>處週會</a:t>
                      </a:r>
                      <a:r>
                        <a:rPr lang="en-US" altLang="zh-TW" smtClean="0"/>
                        <a:t>”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147963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begin_time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2022-01-09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02:00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76626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eng_time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2022-01-09 03:30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27989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borrower_id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“21011234”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43803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borrower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“</a:t>
                      </a:r>
                      <a:r>
                        <a:rPr lang="zh-TW" altLang="en-US" dirty="0" smtClean="0"/>
                        <a:t>王小明</a:t>
                      </a:r>
                      <a:r>
                        <a:rPr lang="en-US" altLang="zh-TW" dirty="0" smtClean="0"/>
                        <a:t>”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74559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borrower_department_code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Foreign Key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“</a:t>
                      </a:r>
                      <a:r>
                        <a:rPr lang="en-US" altLang="zh-TW" dirty="0" err="1" smtClean="0"/>
                        <a:t>idd</a:t>
                      </a:r>
                      <a:r>
                        <a:rPr lang="en-US" altLang="zh-TW" dirty="0" smtClean="0"/>
                        <a:t>”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62419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create_time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2022-01-09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01:00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71647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last_update_time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2022-01-09 01:10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81539579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38200" y="764510"/>
            <a:ext cx="3168000" cy="8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0916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DB Schema – </a:t>
            </a:r>
            <a:r>
              <a:rPr lang="en-US" altLang="zh-TW" dirty="0" smtClean="0">
                <a:solidFill>
                  <a:srgbClr val="0070C0"/>
                </a:solidFill>
              </a:rPr>
              <a:t>Room</a:t>
            </a:r>
            <a:endParaRPr lang="zh-TW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00965047"/>
              </p:ext>
            </p:extLst>
          </p:nvPr>
        </p:nvGraphicFramePr>
        <p:xfrm>
          <a:off x="1543050" y="2723079"/>
          <a:ext cx="8801100" cy="3606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03113">
                  <a:extLst>
                    <a:ext uri="{9D8B030D-6E8A-4147-A177-3AD203B41FA5}">
                      <a16:colId xmlns:a16="http://schemas.microsoft.com/office/drawing/2014/main" xmlns="" val="3386233962"/>
                    </a:ext>
                  </a:extLst>
                </a:gridCol>
                <a:gridCol w="1997437">
                  <a:extLst>
                    <a:ext uri="{9D8B030D-6E8A-4147-A177-3AD203B41FA5}">
                      <a16:colId xmlns:a16="http://schemas.microsoft.com/office/drawing/2014/main" xmlns="" val="2716954967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xmlns="" val="779126432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xmlns="" val="3524861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Field Name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Type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Attribute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Annotation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0720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Primary</a:t>
                      </a:r>
                      <a:r>
                        <a:rPr lang="en-US" altLang="zh-TW" baseline="0" dirty="0" smtClean="0"/>
                        <a:t> Key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5726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room_name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“</a:t>
                      </a:r>
                      <a:r>
                        <a:rPr lang="zh-TW" altLang="en-US" dirty="0" smtClean="0"/>
                        <a:t>第四實驗室</a:t>
                      </a:r>
                      <a:r>
                        <a:rPr lang="en-US" altLang="zh-TW" dirty="0" smtClean="0"/>
                        <a:t>”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58396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room_department_code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IDD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738200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room_department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“</a:t>
                      </a:r>
                      <a:r>
                        <a:rPr lang="zh-TW" altLang="en-US" dirty="0" smtClean="0"/>
                        <a:t>智能推進處</a:t>
                      </a:r>
                      <a:r>
                        <a:rPr lang="en-US" altLang="zh-TW" dirty="0" smtClean="0"/>
                        <a:t>”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859256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manager_id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“21011234”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726087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manager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“</a:t>
                      </a:r>
                      <a:r>
                        <a:rPr lang="zh-TW" altLang="en-US" dirty="0" smtClean="0"/>
                        <a:t>王小明</a:t>
                      </a:r>
                      <a:r>
                        <a:rPr lang="en-US" altLang="zh-TW" dirty="0" smtClean="0"/>
                        <a:t>”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34218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create_time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2022-01-09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02:00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76626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last_update_time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2022-01-09 02:10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27989158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38200" y="1388763"/>
            <a:ext cx="3168000" cy="8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55477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DB Schema – </a:t>
            </a:r>
            <a:r>
              <a:rPr lang="en-US" altLang="zh-TW" dirty="0" smtClean="0">
                <a:solidFill>
                  <a:srgbClr val="0070C0"/>
                </a:solidFill>
              </a:rPr>
              <a:t>QMC </a:t>
            </a:r>
            <a:r>
              <a:rPr lang="en-US" altLang="zh-TW" dirty="0" smtClean="0">
                <a:solidFill>
                  <a:srgbClr val="0070C0"/>
                </a:solidFill>
              </a:rPr>
              <a:t>(Organization)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08399212"/>
              </p:ext>
            </p:extLst>
          </p:nvPr>
        </p:nvGraphicFramePr>
        <p:xfrm>
          <a:off x="1543050" y="2723079"/>
          <a:ext cx="8801100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03113">
                  <a:extLst>
                    <a:ext uri="{9D8B030D-6E8A-4147-A177-3AD203B41FA5}">
                      <a16:colId xmlns:a16="http://schemas.microsoft.com/office/drawing/2014/main" xmlns="" val="3386233962"/>
                    </a:ext>
                  </a:extLst>
                </a:gridCol>
                <a:gridCol w="1997437">
                  <a:extLst>
                    <a:ext uri="{9D8B030D-6E8A-4147-A177-3AD203B41FA5}">
                      <a16:colId xmlns:a16="http://schemas.microsoft.com/office/drawing/2014/main" xmlns="" val="2716954967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xmlns="" val="779126432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xmlns="" val="3524861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Field Name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Type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Attribute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Annotation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0720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department_code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Primary</a:t>
                      </a:r>
                      <a:r>
                        <a:rPr lang="en-US" altLang="zh-TW" baseline="0" dirty="0" smtClean="0"/>
                        <a:t> Key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IDD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58396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department_name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“</a:t>
                      </a:r>
                      <a:r>
                        <a:rPr lang="zh-TW" altLang="en-US" dirty="0" smtClean="0"/>
                        <a:t>智能推進處</a:t>
                      </a:r>
                      <a:r>
                        <a:rPr lang="en-US" altLang="zh-TW" dirty="0" smtClean="0"/>
                        <a:t>”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75828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create_time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2022-01-09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02:00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76626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last_update_time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2022-01-09 02:10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27989158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38200" y="1388763"/>
            <a:ext cx="3168000" cy="8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72513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DB Schema – </a:t>
            </a:r>
            <a:r>
              <a:rPr lang="en-US" altLang="zh-TW" dirty="0" smtClean="0">
                <a:solidFill>
                  <a:srgbClr val="0070C0"/>
                </a:solidFill>
              </a:rPr>
              <a:t>Admin</a:t>
            </a:r>
            <a:endParaRPr lang="zh-TW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29187038"/>
              </p:ext>
            </p:extLst>
          </p:nvPr>
        </p:nvGraphicFramePr>
        <p:xfrm>
          <a:off x="1543050" y="2723079"/>
          <a:ext cx="8801100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03113">
                  <a:extLst>
                    <a:ext uri="{9D8B030D-6E8A-4147-A177-3AD203B41FA5}">
                      <a16:colId xmlns:a16="http://schemas.microsoft.com/office/drawing/2014/main" xmlns="" val="3386233962"/>
                    </a:ext>
                  </a:extLst>
                </a:gridCol>
                <a:gridCol w="1997437">
                  <a:extLst>
                    <a:ext uri="{9D8B030D-6E8A-4147-A177-3AD203B41FA5}">
                      <a16:colId xmlns:a16="http://schemas.microsoft.com/office/drawing/2014/main" xmlns="" val="2716954967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xmlns="" val="779126432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xmlns="" val="3524861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Field Name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Type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Attribute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Annotation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0720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Primary</a:t>
                      </a:r>
                      <a:r>
                        <a:rPr lang="en-US" altLang="zh-TW" baseline="0" dirty="0" smtClean="0"/>
                        <a:t> Key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5726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user_id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“21011234”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58396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user_name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“</a:t>
                      </a:r>
                      <a:r>
                        <a:rPr lang="zh-TW" altLang="en-US" dirty="0" smtClean="0"/>
                        <a:t>王小明</a:t>
                      </a:r>
                      <a:r>
                        <a:rPr lang="en-US" altLang="zh-TW" dirty="0" smtClean="0"/>
                        <a:t>”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75828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create_time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2022-01-09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02:00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76626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last_update_time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2022-01-09 02:10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27989158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38200" y="1388763"/>
            <a:ext cx="3168000" cy="8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44192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公司專用">
      <a:majorFont>
        <a:latin typeface="Microsoft YaHei"/>
        <a:ea typeface="Microsoft YaHei"/>
        <a:cs typeface=""/>
      </a:majorFont>
      <a:minorFont>
        <a:latin typeface="Microsoft YaHe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279</Words>
  <Application>Microsoft Office PowerPoint</Application>
  <PresentationFormat>自訂</PresentationFormat>
  <Paragraphs>145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Room Reservation</vt:lpstr>
      <vt:lpstr>Backend flowchart</vt:lpstr>
      <vt:lpstr>Reservation behavior</vt:lpstr>
      <vt:lpstr>DB Relationship</vt:lpstr>
      <vt:lpstr>DB Schema – Reservation</vt:lpstr>
      <vt:lpstr>DB Schema – Room</vt:lpstr>
      <vt:lpstr>DB Schema – QMC (Organization)</vt:lpstr>
      <vt:lpstr>DB Schema – Admin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Planing</dc:title>
  <dc:creator>Ci-Ruei Jiang</dc:creator>
  <cp:lastModifiedBy>user</cp:lastModifiedBy>
  <cp:revision>90</cp:revision>
  <dcterms:created xsi:type="dcterms:W3CDTF">2022-01-09T06:19:15Z</dcterms:created>
  <dcterms:modified xsi:type="dcterms:W3CDTF">2022-01-17T04:14:14Z</dcterms:modified>
</cp:coreProperties>
</file>