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3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9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40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9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1"/>
            <a:ext cx="3563938" cy="216317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3"/>
            <a:ext cx="3566160" cy="216317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31" y="505649"/>
            <a:ext cx="3850925" cy="5516275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1"/>
            <a:ext cx="3468664" cy="512472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800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60" y="3682581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7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32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3"/>
            <a:ext cx="3566160" cy="216317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3"/>
            <a:ext cx="7315200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5" y="379101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7"/>
            <a:ext cx="7315200" cy="987971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60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3"/>
            <a:ext cx="7315200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4" y="305000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82" y="323142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7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5" y="450852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2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6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9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1"/>
            <a:ext cx="7772400" cy="136207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6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4"/>
            <a:ext cx="5334000" cy="1362074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20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1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5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80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8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40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40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6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6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2" y="1897042"/>
            <a:ext cx="3228975" cy="142874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3" y="1897042"/>
            <a:ext cx="3228975" cy="142874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2" y="1897042"/>
            <a:ext cx="3228975" cy="142874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3" y="1897042"/>
            <a:ext cx="3228975" cy="1428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3" y="503237"/>
            <a:ext cx="7313613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3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2"/>
            <a:ext cx="1295400" cy="265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0D066C2-FEBB-6D4C-8181-0233625AD73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10" y="6305797"/>
            <a:ext cx="3717967" cy="2592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8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5AF74B7F-ADB5-2245-B2CB-765EC8DEB1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00817"/>
            <a:ext cx="6477000" cy="1914144"/>
          </a:xfrm>
        </p:spPr>
        <p:txBody>
          <a:bodyPr/>
          <a:lstStyle/>
          <a:p>
            <a:r>
              <a:rPr lang="en-US" dirty="0" smtClean="0"/>
              <a:t>Job Salary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777" y="495393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By, </a:t>
            </a:r>
          </a:p>
          <a:p>
            <a:pPr algn="r"/>
            <a:r>
              <a:rPr lang="en-US" sz="2400" dirty="0" err="1" smtClean="0"/>
              <a:t>Ayush</a:t>
            </a:r>
            <a:r>
              <a:rPr lang="en-US" sz="2400" dirty="0" smtClean="0"/>
              <a:t> </a:t>
            </a:r>
            <a:r>
              <a:rPr lang="en-US" sz="2400" dirty="0" err="1" smtClean="0"/>
              <a:t>Sengupta</a:t>
            </a:r>
            <a:r>
              <a:rPr lang="en-US" sz="2400" dirty="0" smtClean="0"/>
              <a:t> </a:t>
            </a:r>
          </a:p>
          <a:p>
            <a:pPr algn="r"/>
            <a:r>
              <a:rPr lang="en-US" sz="2400" dirty="0" smtClean="0"/>
              <a:t>&amp;</a:t>
            </a:r>
          </a:p>
          <a:p>
            <a:pPr algn="r"/>
            <a:r>
              <a:rPr lang="en-US" sz="2400" dirty="0" err="1" smtClean="0"/>
              <a:t>Devashish</a:t>
            </a:r>
            <a:r>
              <a:rPr lang="en-US" sz="2400" dirty="0" smtClean="0"/>
              <a:t> Thakur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14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80819"/>
            <a:ext cx="7313613" cy="646545"/>
          </a:xfrm>
        </p:spPr>
        <p:txBody>
          <a:bodyPr/>
          <a:lstStyle/>
          <a:p>
            <a:r>
              <a:rPr lang="en-US" dirty="0" err="1" smtClean="0"/>
              <a:t>Regressor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" y="981364"/>
            <a:ext cx="9040091" cy="5876636"/>
          </a:xfrm>
        </p:spPr>
        <p:txBody>
          <a:bodyPr/>
          <a:lstStyle/>
          <a:p>
            <a:r>
              <a:rPr lang="en-US" b="1" dirty="0" smtClean="0"/>
              <a:t>Decision Tree Regression</a:t>
            </a:r>
            <a:endParaRPr lang="en-US" b="1" dirty="0"/>
          </a:p>
        </p:txBody>
      </p:sp>
      <p:pic>
        <p:nvPicPr>
          <p:cNvPr id="5" name="Picture 4" descr="Decision-Tree-Regression-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1"/>
            <a:ext cx="9143999" cy="5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03909"/>
            <a:ext cx="7313613" cy="877455"/>
          </a:xfrm>
        </p:spPr>
        <p:txBody>
          <a:bodyPr/>
          <a:lstStyle/>
          <a:p>
            <a:r>
              <a:rPr lang="en-US" sz="3200" dirty="0" err="1" smtClean="0"/>
              <a:t>Regressor</a:t>
            </a:r>
            <a:r>
              <a:rPr lang="en-US" sz="3200" dirty="0" smtClean="0"/>
              <a:t> 2 (Ensemble Method)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4" y="1327727"/>
            <a:ext cx="8889999" cy="5530273"/>
          </a:xfrm>
        </p:spPr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 with Decision </a:t>
            </a:r>
            <a:r>
              <a:rPr lang="en-US" dirty="0" smtClean="0"/>
              <a:t>Tree of Height 25</a:t>
            </a:r>
            <a:endParaRPr lang="en-US" dirty="0"/>
          </a:p>
        </p:txBody>
      </p:sp>
      <p:pic>
        <p:nvPicPr>
          <p:cNvPr id="4" name="Picture 3" descr="RandomForestRegres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5" y="1805709"/>
            <a:ext cx="8739908" cy="48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623454"/>
          </a:xfrm>
        </p:spPr>
        <p:txBody>
          <a:bodyPr/>
          <a:lstStyle/>
          <a:p>
            <a:r>
              <a:rPr lang="en-US" sz="2800" dirty="0" smtClean="0"/>
              <a:t>K-Means Classification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455"/>
            <a:ext cx="9143999" cy="62345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K-Means Algorithm. Ideal cluster size - 10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Trained Decision Tree </a:t>
            </a:r>
            <a:r>
              <a:rPr lang="en-US" dirty="0" err="1" smtClean="0"/>
              <a:t>Regressor</a:t>
            </a:r>
            <a:r>
              <a:rPr lang="en-US" dirty="0" smtClean="0"/>
              <a:t> for each cluster. </a:t>
            </a:r>
          </a:p>
          <a:p>
            <a:r>
              <a:rPr lang="en-US" dirty="0" smtClean="0"/>
              <a:t>Train dataset was sent to the closest cluster and then regressed to get the final 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K-me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1420554"/>
            <a:ext cx="7793182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Dataset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06294"/>
              </p:ext>
            </p:extLst>
          </p:nvPr>
        </p:nvGraphicFramePr>
        <p:xfrm>
          <a:off x="1159095" y="1933203"/>
          <a:ext cx="7313614" cy="376177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656807"/>
                <a:gridCol w="3656807"/>
              </a:tblGrid>
              <a:tr h="497269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 (Mean Error)</a:t>
                      </a:r>
                      <a:endParaRPr lang="en-US" dirty="0"/>
                    </a:p>
                  </a:txBody>
                  <a:tcPr/>
                </a:tc>
              </a:tr>
              <a:tr h="497269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+ 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1134.33</a:t>
                      </a:r>
                      <a:endParaRPr lang="en-US" dirty="0"/>
                    </a:p>
                  </a:txBody>
                  <a:tcPr/>
                </a:tc>
              </a:tr>
              <a:tr h="8583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(Height – 25 , Iterations - 40 )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1437.47</a:t>
                      </a:r>
                      <a:endParaRPr lang="en-US" dirty="0"/>
                    </a:p>
                  </a:txBody>
                  <a:tcPr/>
                </a:tc>
              </a:tr>
              <a:tr h="497269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r>
                        <a:rPr lang="en-US" baseline="0" dirty="0" smtClean="0"/>
                        <a:t> (Height 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2949.65</a:t>
                      </a:r>
                      <a:endParaRPr lang="en-US" dirty="0"/>
                    </a:p>
                  </a:txBody>
                  <a:tcPr/>
                </a:tc>
              </a:tr>
              <a:tr h="497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Random Forest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(Decision Stump + 50 iterations + Feature size – 100 + Count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Vectorizer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2363.37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72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Mean Salary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Regressor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(34174)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9349.27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1209" y="6361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343" y="6116713"/>
            <a:ext cx="53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one marked in red are the baseline for comparison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6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15456"/>
            <a:ext cx="7313613" cy="277090"/>
          </a:xfrm>
        </p:spPr>
        <p:txBody>
          <a:bodyPr/>
          <a:lstStyle/>
          <a:p>
            <a:r>
              <a:rPr lang="en-US" sz="2000" b="1" dirty="0" smtClean="0"/>
              <a:t>Unsupervised Learning – Cluster Description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208003"/>
              </p:ext>
            </p:extLst>
          </p:nvPr>
        </p:nvGraphicFramePr>
        <p:xfrm>
          <a:off x="161636" y="588816"/>
          <a:ext cx="8959273" cy="617682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0025"/>
                <a:gridCol w="1470025"/>
                <a:gridCol w="1504950"/>
                <a:gridCol w="1435100"/>
                <a:gridCol w="3079173"/>
              </a:tblGrid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Cluster</a:t>
                      </a:r>
                      <a:r>
                        <a:rPr lang="en-US" sz="1200" baseline="0" dirty="0" smtClean="0"/>
                        <a:t> 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Salary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Job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Job</a:t>
                      </a:r>
                      <a:r>
                        <a:rPr lang="en-US" sz="1200" baseline="0" dirty="0" smtClean="0"/>
                        <a:t> 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</a:t>
                      </a:r>
                      <a:r>
                        <a:rPr lang="en-US" sz="1200" baseline="0" dirty="0" smtClean="0"/>
                        <a:t> Titles</a:t>
                      </a:r>
                      <a:endParaRPr lang="en-US" sz="1200" dirty="0"/>
                    </a:p>
                  </a:txBody>
                  <a:tcPr/>
                </a:tc>
              </a:tr>
              <a:tr h="5942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5k – 18k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– 71%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28%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146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</a:t>
                      </a:r>
                      <a:r>
                        <a:rPr lang="en-US" sz="1200" b="1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cvjobstore.com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Cleaner, Administrator, Support Worker, Account assistant, Credit Controller, Receptionist, </a:t>
                      </a:r>
                      <a:r>
                        <a:rPr lang="en-US" sz="1200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Labourer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18k – 24k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- 85%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150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Recruitment Controller, Credit controller, Store Manager, Staff Nurse</a:t>
                      </a:r>
                    </a:p>
                  </a:txBody>
                  <a:tcPr marL="68580" marR="68580" marT="0" marB="0"/>
                </a:tc>
              </a:tr>
              <a:tr h="9904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24k – 31k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- 86%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155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</a:t>
                      </a:r>
                      <a:r>
                        <a:rPr lang="en-US" sz="1200" b="1" dirty="0" err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jobs.cabincrew.com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Business Development Manager, Account Manager, Sales executive, Recruitment Consultant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31k – 38k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- 87%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153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Quantity Surveyor, Quality Engineer, Marketing Manager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38k – 46k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– 90%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151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Project Manager, Business Development Manager, Financial Consultant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46k – 56k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- 87%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146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Project Manager, Business Development Manager, HR Manager, HR Business Partner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56k – 68k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- 82%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18%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134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Financial Controller, Business Development Manager, Senior Product Manager</a:t>
                      </a:r>
                    </a:p>
                  </a:txBody>
                  <a:tcPr marL="68580" marR="68580" marT="0" marB="0"/>
                </a:tc>
              </a:tr>
              <a:tr h="5942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68k – 82k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- 74%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25%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Financial Controller, Business Development Engineer, Finance director, Principal consultant , sales manager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82k – 115k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– 59%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40%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Project Manager,  Business Analyst, Finance Director, Financial Advisor</a:t>
                      </a:r>
                    </a:p>
                  </a:txBody>
                  <a:tcPr marL="68580" marR="68580" marT="0" marB="0"/>
                </a:tc>
              </a:tr>
              <a:tr h="499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120k - 200k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Permanent – 33%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Contract – 66%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Unique -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Doctor: GP Locum in ***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92365"/>
            <a:ext cx="7313613" cy="415635"/>
          </a:xfrm>
        </p:spPr>
        <p:txBody>
          <a:bodyPr/>
          <a:lstStyle/>
          <a:p>
            <a:r>
              <a:rPr lang="en-US" sz="2000" dirty="0" smtClean="0"/>
              <a:t>Relation between Job and Salary</a:t>
            </a:r>
            <a:endParaRPr lang="en-US" sz="2000" dirty="0"/>
          </a:p>
        </p:txBody>
      </p:sp>
      <p:pic>
        <p:nvPicPr>
          <p:cNvPr id="4" name="Content Placeholder 3" descr="Screen Shot 2015-04-30 at 9.47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395"/>
          <a:stretch>
            <a:fillRect/>
          </a:stretch>
        </p:blipFill>
        <p:spPr>
          <a:xfrm>
            <a:off x="0" y="664100"/>
            <a:ext cx="9144000" cy="2994277"/>
          </a:xfrm>
        </p:spPr>
      </p:pic>
      <p:pic>
        <p:nvPicPr>
          <p:cNvPr id="5" name="Picture 4" descr="Screen Shot 2015-04-30 at 9.47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8377"/>
            <a:ext cx="9144000" cy="31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69055"/>
            <a:ext cx="7313613" cy="303773"/>
          </a:xfrm>
        </p:spPr>
        <p:txBody>
          <a:bodyPr/>
          <a:lstStyle/>
          <a:p>
            <a:r>
              <a:rPr lang="en-US" sz="1800" dirty="0" smtClean="0"/>
              <a:t>Companies Across Clusters</a:t>
            </a:r>
            <a:endParaRPr lang="en-US" sz="1800" dirty="0"/>
          </a:p>
        </p:txBody>
      </p:sp>
      <p:pic>
        <p:nvPicPr>
          <p:cNvPr id="7" name="Content Placeholder 6" descr="Company-with-word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r="6752" b="6055"/>
          <a:stretch/>
        </p:blipFill>
        <p:spPr>
          <a:xfrm>
            <a:off x="4471500" y="476843"/>
            <a:ext cx="4672500" cy="33096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" y="476843"/>
            <a:ext cx="4412925" cy="33096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76496" y="6757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10412" y="4292482"/>
            <a:ext cx="193425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/>
              <a:t>Huxley Associates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 smtClean="0"/>
              <a:t>Haybrook</a:t>
            </a:r>
            <a:r>
              <a:rPr lang="en-US" sz="1200" b="1" dirty="0" smtClean="0"/>
              <a:t> IT Resourcing Ltd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smtClean="0"/>
              <a:t>JOBG8</a:t>
            </a:r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b="1" dirty="0"/>
              <a:t>Reed Specialist Recruitment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/>
              <a:t>Candidate Source Ltd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err="1"/>
              <a:t>Matchtech</a:t>
            </a:r>
            <a:r>
              <a:rPr lang="en-US" sz="1200" b="1" dirty="0"/>
              <a:t> Group plc.</a:t>
            </a:r>
          </a:p>
          <a:p>
            <a:r>
              <a:rPr lang="en-US" dirty="0"/>
              <a:t>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5106" y="3923150"/>
            <a:ext cx="341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Jobs/Words of all salary range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358891"/>
            <a:ext cx="21672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/>
              <a:t>Urban Interior Solutions </a:t>
            </a:r>
            <a:r>
              <a:rPr lang="en-US" sz="1200" dirty="0" smtClean="0"/>
              <a:t> Ltd - 4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Chameleon Recruitment </a:t>
            </a:r>
            <a:r>
              <a:rPr lang="en-US" sz="1200" dirty="0" smtClean="0"/>
              <a:t>Ltd - 3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JFL Legal </a:t>
            </a:r>
            <a:r>
              <a:rPr lang="en-US" sz="1200" dirty="0" smtClean="0"/>
              <a:t>Recruitment -9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Eden Medical Recruitment </a:t>
            </a:r>
            <a:r>
              <a:rPr lang="en-US" sz="1200" dirty="0" smtClean="0"/>
              <a:t>Ltd - 9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FireEdge</a:t>
            </a:r>
            <a:r>
              <a:rPr lang="en-US" sz="1200" dirty="0" smtClean="0"/>
              <a:t> -3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Maid2Clean Beds and North </a:t>
            </a:r>
            <a:r>
              <a:rPr lang="en-US" sz="1200" dirty="0" err="1"/>
              <a:t>Herts</a:t>
            </a:r>
            <a:r>
              <a:rPr lang="en-US" sz="1200" dirty="0"/>
              <a:t> </a:t>
            </a:r>
            <a:r>
              <a:rPr lang="en-US" sz="1200" dirty="0" smtClean="0"/>
              <a:t>Ltd - 0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Daniel Benson </a:t>
            </a:r>
            <a:r>
              <a:rPr lang="en-US" sz="1200" dirty="0" smtClean="0"/>
              <a:t>Resourcing -2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err="1"/>
              <a:t>Peoplesource</a:t>
            </a:r>
            <a:r>
              <a:rPr lang="en-US" sz="1200" dirty="0"/>
              <a:t> </a:t>
            </a:r>
            <a:r>
              <a:rPr lang="en-US" sz="1200" dirty="0" smtClean="0"/>
              <a:t>Consulting -1</a:t>
            </a:r>
            <a:endParaRPr lang="en-US" sz="1200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215" y="4007903"/>
            <a:ext cx="3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Jobs/Words that belong to one cluster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669279" y="4384814"/>
            <a:ext cx="13727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Associates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Resourcing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Management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Global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Limited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Candidate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Group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Monarch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89179" y="4358891"/>
            <a:ext cx="155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Legal - 9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Locum -9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Medical </a:t>
            </a:r>
            <a:r>
              <a:rPr lang="en-US" sz="1200" dirty="0" smtClean="0"/>
              <a:t>-9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Thetrainline.com</a:t>
            </a:r>
            <a:r>
              <a:rPr lang="en-US" sz="1200" dirty="0" smtClean="0"/>
              <a:t> -2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err="1"/>
              <a:t>Holifax.com</a:t>
            </a:r>
            <a:r>
              <a:rPr lang="en-US" sz="1200" dirty="0"/>
              <a:t> </a:t>
            </a:r>
            <a:r>
              <a:rPr lang="en-US" sz="1200" dirty="0" smtClean="0"/>
              <a:t>-2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57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3" y="69055"/>
            <a:ext cx="7313613" cy="303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Job Title Across Clusters</a:t>
            </a:r>
            <a:endParaRPr lang="en-US" sz="18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3" y="476843"/>
            <a:ext cx="4572000" cy="3309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" y="476843"/>
            <a:ext cx="4412925" cy="3309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6496" y="6757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0412" y="4292482"/>
            <a:ext cx="1934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b="1" dirty="0" smtClean="0"/>
              <a:t>Project Manager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 smtClean="0"/>
              <a:t>Project Engineer</a:t>
            </a:r>
          </a:p>
          <a:p>
            <a:pPr marL="285750" indent="-285750">
              <a:buFont typeface="Arial"/>
              <a:buChar char="•"/>
            </a:pPr>
            <a:endParaRPr lang="en-US" sz="1200" b="1" dirty="0"/>
          </a:p>
          <a:p>
            <a:r>
              <a:rPr lang="en-US" sz="1200" b="1" dirty="0" smtClean="0"/>
              <a:t>Example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Richest - </a:t>
            </a:r>
            <a:r>
              <a:rPr lang="en-US" sz="1200" dirty="0"/>
              <a:t>Project Manager  Private Banking Job  London 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Poorest - </a:t>
            </a:r>
            <a:r>
              <a:rPr lang="en-US" sz="1200" dirty="0"/>
              <a:t>Sterile Project Manager CPGK , Graduate Project Manager, Waking Night Project </a:t>
            </a:r>
            <a:r>
              <a:rPr lang="en-US" sz="1200" dirty="0" smtClean="0"/>
              <a:t>Manager </a:t>
            </a:r>
            <a:endParaRPr lang="en-US" sz="1200" b="1" dirty="0"/>
          </a:p>
          <a:p>
            <a:r>
              <a:rPr lang="en-US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5106" y="3923150"/>
            <a:ext cx="341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Jobs/Words of all salary range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358891"/>
            <a:ext cx="21672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/>
              <a:t>Learning Disability Support </a:t>
            </a:r>
            <a:r>
              <a:rPr lang="en-US" sz="1200" dirty="0" smtClean="0"/>
              <a:t>Worker - 3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Resident Dam Engineer  </a:t>
            </a:r>
            <a:r>
              <a:rPr lang="en-US" sz="1200" dirty="0" smtClean="0"/>
              <a:t>French Speaking - 3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Sales Manager </a:t>
            </a:r>
            <a:r>
              <a:rPr lang="en-US" sz="1200" dirty="0" smtClean="0"/>
              <a:t>Asset -4 </a:t>
            </a:r>
            <a:r>
              <a:rPr lang="en-US" sz="1200" dirty="0" err="1" smtClean="0"/>
              <a:t>Optimisation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Software Design Team </a:t>
            </a:r>
            <a:r>
              <a:rPr lang="en-US" sz="1200" dirty="0" smtClean="0"/>
              <a:t>Leader - 5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loading shovel </a:t>
            </a:r>
            <a:r>
              <a:rPr lang="en-US" sz="1200" dirty="0" smtClean="0"/>
              <a:t>driver - 6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Data Insights </a:t>
            </a:r>
            <a:r>
              <a:rPr lang="en-US" sz="1200" dirty="0" smtClean="0"/>
              <a:t>Manager -8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1215" y="4007903"/>
            <a:ext cx="3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Jobs/Words that belong to one cluster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477746" y="4355395"/>
            <a:ext cx="166625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Analytics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Application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Test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Director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Leading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Insurance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Safety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Chief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Professional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2920" y="4397926"/>
            <a:ext cx="21852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Software/</a:t>
            </a:r>
            <a:r>
              <a:rPr lang="en-US" sz="1200" dirty="0" smtClean="0"/>
              <a:t>Firmware - 4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Construction/</a:t>
            </a:r>
            <a:r>
              <a:rPr lang="en-US" sz="1200" dirty="0" smtClean="0"/>
              <a:t>Consultancy - 3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Broker/</a:t>
            </a:r>
            <a:r>
              <a:rPr lang="en-US" sz="1200" dirty="0" err="1" smtClean="0"/>
              <a:t>Technican</a:t>
            </a:r>
            <a:r>
              <a:rPr lang="en-US" sz="1200" dirty="0" smtClean="0"/>
              <a:t> - 3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Peaediatrics</a:t>
            </a:r>
            <a:r>
              <a:rPr lang="en-US" sz="1200" dirty="0" smtClean="0"/>
              <a:t> - 9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Framework/</a:t>
            </a:r>
            <a:r>
              <a:rPr lang="en-US" sz="1200" dirty="0" smtClean="0"/>
              <a:t>PHP - 3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Ticketer</a:t>
            </a:r>
            <a:r>
              <a:rPr lang="en-US" sz="1200" dirty="0" smtClean="0"/>
              <a:t> - 4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Geometric - 7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Healthcare/</a:t>
            </a:r>
            <a:r>
              <a:rPr lang="en-US" sz="1200" dirty="0" smtClean="0"/>
              <a:t>Education - 9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14239" y="6582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6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489336"/>
          </a:xfrm>
        </p:spPr>
        <p:txBody>
          <a:bodyPr/>
          <a:lstStyle/>
          <a:p>
            <a:r>
              <a:rPr lang="en-US" sz="1400" dirty="0"/>
              <a:t>Job </a:t>
            </a:r>
            <a:r>
              <a:rPr lang="en-US" sz="1400" dirty="0" smtClean="0"/>
              <a:t>Location Across </a:t>
            </a:r>
            <a:r>
              <a:rPr lang="en-US" sz="1400" dirty="0"/>
              <a:t>Clusters</a:t>
            </a:r>
          </a:p>
        </p:txBody>
      </p:sp>
      <p:pic>
        <p:nvPicPr>
          <p:cNvPr id="4" name="Content Placeholder 3" descr="LocationDistribu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r="-571"/>
          <a:stretch/>
        </p:blipFill>
        <p:spPr>
          <a:xfrm>
            <a:off x="1433211" y="489337"/>
            <a:ext cx="6327099" cy="3169040"/>
          </a:xfrm>
        </p:spPr>
      </p:pic>
      <p:sp>
        <p:nvSpPr>
          <p:cNvPr id="9" name="Rectangle 8"/>
          <p:cNvSpPr/>
          <p:nvPr/>
        </p:nvSpPr>
        <p:spPr>
          <a:xfrm>
            <a:off x="5606852" y="4325008"/>
            <a:ext cx="16407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Manchester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Suffolk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Glasgow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Humberside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Yorkshire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Leicester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Rochdale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Midlands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Bedfordshire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94388" y="3850180"/>
            <a:ext cx="328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Locations having all </a:t>
            </a:r>
            <a:r>
              <a:rPr lang="en-US" b="1" dirty="0"/>
              <a:t>salary </a:t>
            </a:r>
            <a:r>
              <a:rPr lang="en-US" b="1" dirty="0" smtClean="0"/>
              <a:t>ranges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75162" y="3955676"/>
            <a:ext cx="3870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Locations having only one salary ranges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75053" y="43241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Howarth</a:t>
            </a:r>
            <a:r>
              <a:rPr lang="en-US" sz="1400" dirty="0" smtClean="0"/>
              <a:t> - 1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Elvington</a:t>
            </a:r>
            <a:r>
              <a:rPr lang="en-US" sz="1400" dirty="0" smtClean="0"/>
              <a:t> - 0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Eastgate</a:t>
            </a:r>
            <a:r>
              <a:rPr lang="en-US" sz="1400" dirty="0" smtClean="0"/>
              <a:t> - 0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Woolhampton</a:t>
            </a:r>
            <a:r>
              <a:rPr lang="en-US" sz="1400" dirty="0" smtClean="0"/>
              <a:t> - 2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Brookwood</a:t>
            </a:r>
            <a:r>
              <a:rPr lang="en-US" sz="1400" dirty="0" smtClean="0"/>
              <a:t> - 1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Maple - 1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Brightwell</a:t>
            </a:r>
            <a:r>
              <a:rPr lang="en-US" sz="1400" dirty="0" smtClean="0"/>
              <a:t> -3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Barnehurst</a:t>
            </a:r>
            <a:r>
              <a:rPr lang="en-US" sz="1400" dirty="0" smtClean="0"/>
              <a:t> -3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Wisley</a:t>
            </a:r>
            <a:r>
              <a:rPr lang="en-US" sz="1400" dirty="0" smtClean="0"/>
              <a:t>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90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69056"/>
            <a:ext cx="7313613" cy="175614"/>
          </a:xfrm>
        </p:spPr>
        <p:txBody>
          <a:bodyPr/>
          <a:lstStyle/>
          <a:p>
            <a:r>
              <a:rPr lang="en-US" sz="1400" b="1" dirty="0" smtClean="0"/>
              <a:t>Job Description across clusters</a:t>
            </a:r>
            <a:endParaRPr lang="en-US" sz="1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7248"/>
              </p:ext>
            </p:extLst>
          </p:nvPr>
        </p:nvGraphicFramePr>
        <p:xfrm>
          <a:off x="291304" y="352990"/>
          <a:ext cx="8506046" cy="60855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41747"/>
                <a:gridCol w="6864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Meaning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 smtClean="0"/>
                        <a:t>Gp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</a:t>
                      </a:r>
                      <a:r>
                        <a:rPr lang="en-US" sz="1100" baseline="0" dirty="0" smtClean="0"/>
                        <a:t> 0 -  “8k </a:t>
                      </a:r>
                      <a:r>
                        <a:rPr lang="en-US" sz="1100" baseline="0" dirty="0" err="1" smtClean="0"/>
                        <a:t>gp</a:t>
                      </a:r>
                      <a:r>
                        <a:rPr lang="en-US" sz="1100" baseline="0" dirty="0" smtClean="0"/>
                        <a:t> per month” , “paid on </a:t>
                      </a:r>
                      <a:r>
                        <a:rPr lang="en-US" sz="1100" baseline="0" dirty="0" err="1" smtClean="0"/>
                        <a:t>gp</a:t>
                      </a:r>
                      <a:r>
                        <a:rPr lang="en-US" sz="1100" baseline="0" dirty="0" smtClean="0"/>
                        <a:t>  no threshold unless”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Cluster 9 </a:t>
                      </a:r>
                      <a:r>
                        <a:rPr lang="en-US" sz="1100" baseline="0" dirty="0" smtClean="0"/>
                        <a:t>- “</a:t>
                      </a:r>
                      <a:r>
                        <a:rPr lang="en-US" sz="1100" baseline="0" dirty="0" smtClean="0"/>
                        <a:t>GP Unit Registered Nurse”</a:t>
                      </a:r>
                    </a:p>
                    <a:p>
                      <a:r>
                        <a:rPr lang="en-US" sz="1100" baseline="0" dirty="0" smtClean="0"/>
                        <a:t>The meaning changes from currency value to </a:t>
                      </a:r>
                      <a:r>
                        <a:rPr lang="en-US" sz="1100" baseline="0" dirty="0" smtClean="0"/>
                        <a:t>the word </a:t>
                      </a:r>
                      <a:r>
                        <a:rPr lang="en-US" sz="1100" baseline="0" dirty="0" smtClean="0"/>
                        <a:t>General Practitioner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Worksheets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Present</a:t>
                      </a:r>
                      <a:r>
                        <a:rPr lang="en-US" sz="1100" baseline="0" dirty="0" smtClean="0"/>
                        <a:t> in cluster 9 and 0 – Highest and Lowest paying jobs</a:t>
                      </a:r>
                    </a:p>
                    <a:p>
                      <a:r>
                        <a:rPr lang="en-US" sz="1100" dirty="0" smtClean="0"/>
                        <a:t>Highest</a:t>
                      </a:r>
                      <a:r>
                        <a:rPr lang="en-US" sz="1100" baseline="0" dirty="0" smtClean="0"/>
                        <a:t> – </a:t>
                      </a:r>
                      <a:r>
                        <a:rPr lang="en-US" sz="1100" dirty="0" smtClean="0"/>
                        <a:t>“Checking</a:t>
                      </a:r>
                      <a:r>
                        <a:rPr lang="en-US" sz="1100" baseline="0" dirty="0" smtClean="0"/>
                        <a:t> worksheets and auditing</a:t>
                      </a:r>
                      <a:r>
                        <a:rPr lang="en-US" sz="1100" dirty="0" smtClean="0"/>
                        <a:t>”</a:t>
                      </a:r>
                    </a:p>
                    <a:p>
                      <a:r>
                        <a:rPr lang="en-US" sz="1100" dirty="0" smtClean="0"/>
                        <a:t>Lowest – “Accurate completion of worksheets and creation of invoices” , “data entry in worksheets”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Notifications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Present in all clusters from 0 to 9</a:t>
                      </a:r>
                    </a:p>
                    <a:p>
                      <a:r>
                        <a:rPr lang="en-US" sz="1100" dirty="0" smtClean="0"/>
                        <a:t>Highest</a:t>
                      </a:r>
                      <a:r>
                        <a:rPr lang="en-US" sz="1100" baseline="0" dirty="0" smtClean="0"/>
                        <a:t> Salary – “Analysis of notifications” ,”Designing of customer notifications”, “follow notifications”</a:t>
                      </a:r>
                    </a:p>
                    <a:p>
                      <a:r>
                        <a:rPr lang="en-US" sz="1100" baseline="0" dirty="0" smtClean="0"/>
                        <a:t>Lowest Salary – “Push timely notification” , “Input and completion of Inspection notifications in SAP”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Plastering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Unique to </a:t>
                      </a:r>
                      <a:r>
                        <a:rPr lang="en-US" sz="1100" dirty="0" smtClean="0"/>
                        <a:t>Cluster</a:t>
                      </a:r>
                      <a:r>
                        <a:rPr lang="en-US" sz="1100" baseline="0" dirty="0" smtClean="0"/>
                        <a:t> 0 and 1 (Low salary range)</a:t>
                      </a:r>
                    </a:p>
                    <a:p>
                      <a:r>
                        <a:rPr lang="en-US" sz="1100" baseline="0" dirty="0" smtClean="0"/>
                        <a:t>“small patch work plastering” , “include all aspect of plastering”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Genius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Unique to cluster 5 and 6 , 46-68k</a:t>
                      </a:r>
                      <a:r>
                        <a:rPr lang="en-US" sz="1100" baseline="0" dirty="0" smtClean="0"/>
                        <a:t> salary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“aspiring web genius” , “linguistic genius”, “Photoshop genius”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 smtClean="0"/>
                        <a:t>Apodi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Health Care solutions.</a:t>
                      </a:r>
                      <a:r>
                        <a:rPr lang="en-US" sz="1100" baseline="0" dirty="0" smtClean="0"/>
                        <a:t> Only offers salary between 82k- 115k</a:t>
                      </a:r>
                    </a:p>
                    <a:p>
                      <a:r>
                        <a:rPr lang="en-US" sz="1100" baseline="0" dirty="0" smtClean="0"/>
                        <a:t>“please contact </a:t>
                      </a:r>
                      <a:r>
                        <a:rPr lang="en-US" sz="1100" baseline="0" dirty="0" err="1" smtClean="0"/>
                        <a:t>Apodi</a:t>
                      </a:r>
                      <a:r>
                        <a:rPr lang="en-US" sz="1100" baseline="0" dirty="0" smtClean="0"/>
                        <a:t> Ltd on” , “”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Ellie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Brokerage company that offers salary between 18k-24k</a:t>
                      </a:r>
                    </a:p>
                    <a:p>
                      <a:r>
                        <a:rPr lang="en-US" sz="1100" dirty="0" smtClean="0"/>
                        <a:t>“Brokerage Support Officer opportunities in your area contact Ellie”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inspections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0</a:t>
                      </a:r>
                      <a:r>
                        <a:rPr lang="en-US" sz="1100" baseline="0" dirty="0" smtClean="0"/>
                        <a:t> – “cleaning inspections” , “Arranging property viewings inspections”</a:t>
                      </a:r>
                    </a:p>
                    <a:p>
                      <a:r>
                        <a:rPr lang="en-US" sz="1100" baseline="0" dirty="0" smtClean="0"/>
                        <a:t>Cluster 5 – “3rd party inspections companies” , “audit and inspection”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Cluster 9 -  “Undertake worksite inspections” , “health inspections”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cache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Used  only in Jobs which have Engineering as Job Category.</a:t>
                      </a:r>
                    </a:p>
                    <a:p>
                      <a:r>
                        <a:rPr lang="en-US" sz="1100" dirty="0" smtClean="0"/>
                        <a:t>Present only in cluster 5 and 6</a:t>
                      </a:r>
                    </a:p>
                    <a:p>
                      <a:r>
                        <a:rPr lang="en-US" sz="1100" dirty="0" smtClean="0"/>
                        <a:t>“</a:t>
                      </a:r>
                      <a:r>
                        <a:rPr lang="en-US" sz="1100" dirty="0" err="1" smtClean="0"/>
                        <a:t>mem</a:t>
                      </a:r>
                      <a:r>
                        <a:rPr lang="en-US" sz="1100" dirty="0" smtClean="0"/>
                        <a:t> cache optimizer” , “android</a:t>
                      </a:r>
                      <a:r>
                        <a:rPr lang="en-US" sz="1100" baseline="0" dirty="0" smtClean="0"/>
                        <a:t> cache</a:t>
                      </a:r>
                      <a:r>
                        <a:rPr lang="en-US" sz="1100" dirty="0" smtClean="0"/>
                        <a:t>” , “Configuring caches and backend”</a:t>
                      </a:r>
                      <a:endParaRPr lang="en-US" sz="1100" dirty="0"/>
                    </a:p>
                  </a:txBody>
                  <a:tcPr/>
                </a:tc>
              </a:tr>
              <a:tr h="4416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Vegetable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Found only in cluster 3 – salary 18—25k</a:t>
                      </a:r>
                    </a:p>
                    <a:p>
                      <a:r>
                        <a:rPr lang="en-US" sz="1100" dirty="0" smtClean="0"/>
                        <a:t>Related</a:t>
                      </a:r>
                      <a:r>
                        <a:rPr lang="en-US" sz="1100" baseline="0" dirty="0" smtClean="0"/>
                        <a:t> to catering and cooking jobs. All offers are from </a:t>
                      </a:r>
                      <a:r>
                        <a:rPr lang="en-US" sz="1100" baseline="0" dirty="0" err="1" smtClean="0"/>
                        <a:t>caterer.com</a:t>
                      </a:r>
                      <a:r>
                        <a:rPr lang="en-US" sz="1100" baseline="0" dirty="0" smtClean="0"/>
                        <a:t>.</a:t>
                      </a:r>
                    </a:p>
                    <a:p>
                      <a:endParaRPr lang="en-US" sz="1100" baseline="0" dirty="0" smtClean="0"/>
                    </a:p>
                  </a:txBody>
                  <a:tcPr/>
                </a:tc>
              </a:tr>
              <a:tr h="44164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nutitionist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Present only in cluster – 6 Salary 56-68k</a:t>
                      </a:r>
                    </a:p>
                    <a:p>
                      <a:r>
                        <a:rPr lang="en-US" sz="1100" baseline="0" dirty="0" smtClean="0"/>
                        <a:t>“</a:t>
                      </a:r>
                      <a:r>
                        <a:rPr lang="en-US" sz="1100" baseline="0" dirty="0" err="1" smtClean="0"/>
                        <a:t>Fertiliser</a:t>
                      </a:r>
                      <a:r>
                        <a:rPr lang="en-US" sz="1100" baseline="0" smtClean="0"/>
                        <a:t> Specialist,  </a:t>
                      </a:r>
                      <a:r>
                        <a:rPr lang="en-US" sz="1100" baseline="0" dirty="0" smtClean="0"/>
                        <a:t>Crop </a:t>
                      </a:r>
                      <a:r>
                        <a:rPr lang="en-US" sz="1100" baseline="0" dirty="0" err="1" smtClean="0"/>
                        <a:t>nutitionist</a:t>
                      </a:r>
                      <a:r>
                        <a:rPr lang="en-US" sz="1100" baseline="0" dirty="0" smtClean="0"/>
                        <a:t>  Crop”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9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85109"/>
            <a:ext cx="8229600" cy="4525963"/>
          </a:xfrm>
        </p:spPr>
        <p:txBody>
          <a:bodyPr/>
          <a:lstStyle/>
          <a:p>
            <a:r>
              <a:rPr lang="en-US" dirty="0" smtClean="0"/>
              <a:t>Data Feature set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Classification Algorithm</a:t>
            </a:r>
          </a:p>
          <a:p>
            <a:r>
              <a:rPr lang="en-US" dirty="0" smtClean="0"/>
              <a:t>Results of classification algorithm</a:t>
            </a:r>
          </a:p>
          <a:p>
            <a:r>
              <a:rPr lang="en-US" dirty="0" smtClean="0"/>
              <a:t>K –Means clustering algorithm</a:t>
            </a:r>
          </a:p>
          <a:p>
            <a:r>
              <a:rPr lang="en-US" dirty="0" smtClean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21680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Questions???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40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Job Category</a:t>
            </a:r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Contract Time</a:t>
            </a:r>
          </a:p>
          <a:p>
            <a:r>
              <a:rPr lang="en-US" dirty="0" smtClean="0"/>
              <a:t>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785090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46727"/>
            <a:ext cx="9144000" cy="5911273"/>
          </a:xfrm>
        </p:spPr>
        <p:txBody>
          <a:bodyPr/>
          <a:lstStyle/>
          <a:p>
            <a:r>
              <a:rPr lang="en-US" dirty="0" smtClean="0"/>
              <a:t>Word vectors for each features</a:t>
            </a:r>
          </a:p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r>
              <a:rPr lang="en-US" dirty="0" smtClean="0"/>
              <a:t> Formulae used</a:t>
            </a:r>
          </a:p>
          <a:p>
            <a:pPr marL="0" indent="0">
              <a:buNone/>
            </a:pPr>
            <a:r>
              <a:rPr lang="en-US" dirty="0" smtClean="0"/>
              <a:t>TF (Total Frequency ) 		x	IDF(Inverse Document Frequency)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Threshold -Full Description – 10,000 , for other features 1000</a:t>
            </a:r>
          </a:p>
          <a:p>
            <a:pPr marL="0" indent="0">
              <a:buNone/>
            </a:pPr>
            <a:r>
              <a:rPr lang="en-US" dirty="0" smtClean="0"/>
              <a:t>Training Data Size – 246,380 x 18232</a:t>
            </a:r>
          </a:p>
          <a:p>
            <a:pPr marL="0" indent="0">
              <a:buNone/>
            </a:pPr>
            <a:r>
              <a:rPr lang="en-US" dirty="0" smtClean="0"/>
              <a:t>Test Data Size – 48,954 x 18232</a:t>
            </a:r>
          </a:p>
        </p:txBody>
      </p:sp>
      <p:pic>
        <p:nvPicPr>
          <p:cNvPr id="6" name="Picture 5" descr="Screen Shot 2015-04-30 at 12.4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58886"/>
            <a:ext cx="3775363" cy="825500"/>
          </a:xfrm>
          <a:prstGeom prst="rect">
            <a:avLst/>
          </a:prstGeom>
        </p:spPr>
      </p:pic>
      <p:pic>
        <p:nvPicPr>
          <p:cNvPr id="7" name="Picture 6" descr="Screen Shot 2015-04-30 at 12.41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09" y="3561772"/>
            <a:ext cx="3973368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0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796635"/>
          </a:xfrm>
        </p:spPr>
        <p:txBody>
          <a:bodyPr/>
          <a:lstStyle/>
          <a:p>
            <a:r>
              <a:rPr lang="en-US" sz="2800" dirty="0" smtClean="0"/>
              <a:t>Regression to classification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35182"/>
            <a:ext cx="9143998" cy="5922818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Salary is a continuous input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 smtClean="0"/>
              <a:t>Divided salary into three buckets </a:t>
            </a:r>
          </a:p>
          <a:p>
            <a:pPr marL="0" indent="0">
              <a:buNone/>
            </a:pPr>
            <a:r>
              <a:rPr lang="en-US" sz="2900" dirty="0" smtClean="0"/>
              <a:t>Bucket 1 -  mean -</a:t>
            </a:r>
            <a:r>
              <a:rPr lang="en-US" sz="2900" dirty="0"/>
              <a:t>1</a:t>
            </a:r>
            <a:r>
              <a:rPr lang="en-US" sz="2900" dirty="0" smtClean="0"/>
              <a:t>*</a:t>
            </a:r>
            <a:r>
              <a:rPr lang="en-US" sz="2900" dirty="0" err="1" smtClean="0"/>
              <a:t>sd</a:t>
            </a:r>
            <a:r>
              <a:rPr lang="en-US" sz="2900" dirty="0" smtClean="0"/>
              <a:t> to mean +</a:t>
            </a:r>
            <a:r>
              <a:rPr lang="en-US" sz="2900" dirty="0"/>
              <a:t>1</a:t>
            </a:r>
            <a:r>
              <a:rPr lang="en-US" sz="2900" dirty="0" smtClean="0"/>
              <a:t>*</a:t>
            </a:r>
            <a:r>
              <a:rPr lang="en-US" sz="2900" dirty="0" err="1" smtClean="0"/>
              <a:t>sd</a:t>
            </a:r>
            <a:r>
              <a:rPr lang="en-US" sz="2900" dirty="0" smtClean="0"/>
              <a:t>  ,  salary &lt; mean -  1*</a:t>
            </a:r>
            <a:r>
              <a:rPr lang="en-US" sz="2900" dirty="0" err="1" smtClean="0"/>
              <a:t>sd</a:t>
            </a:r>
            <a:r>
              <a:rPr lang="en-US" sz="2900" dirty="0"/>
              <a:t> </a:t>
            </a:r>
            <a:r>
              <a:rPr lang="en-US" sz="2900" dirty="0" smtClean="0"/>
              <a:t>, and salary &gt; mean+1*</a:t>
            </a:r>
            <a:r>
              <a:rPr lang="en-US" sz="2900" dirty="0" err="1" smtClean="0"/>
              <a:t>sd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Cross validation Parameter – 5 fold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alary_log_d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1424549"/>
            <a:ext cx="8959272" cy="31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796635"/>
          </a:xfrm>
        </p:spPr>
        <p:txBody>
          <a:bodyPr/>
          <a:lstStyle/>
          <a:p>
            <a:r>
              <a:rPr lang="en-US" dirty="0" smtClean="0"/>
              <a:t>Linear Classifier –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364"/>
            <a:ext cx="9143999" cy="5876636"/>
          </a:xfrm>
        </p:spPr>
        <p:txBody>
          <a:bodyPr/>
          <a:lstStyle/>
          <a:p>
            <a:r>
              <a:rPr lang="en-US" b="1" dirty="0" smtClean="0"/>
              <a:t>Multinomial Naïve Bayes algorithm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N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858818"/>
            <a:ext cx="8843818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877454"/>
          </a:xfrm>
        </p:spPr>
        <p:txBody>
          <a:bodyPr/>
          <a:lstStyle/>
          <a:p>
            <a:r>
              <a:rPr lang="en-US" dirty="0" smtClean="0"/>
              <a:t>Linear Classifier 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039091"/>
            <a:ext cx="8762999" cy="57034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R-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1754909"/>
            <a:ext cx="8670635" cy="49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1119908"/>
          </a:xfrm>
        </p:spPr>
        <p:txBody>
          <a:bodyPr/>
          <a:lstStyle/>
          <a:p>
            <a:r>
              <a:rPr lang="en-US" dirty="0" smtClean="0"/>
              <a:t>Non-Linear Classifier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909"/>
            <a:ext cx="9143999" cy="5738091"/>
          </a:xfrm>
        </p:spPr>
        <p:txBody>
          <a:bodyPr/>
          <a:lstStyle/>
          <a:p>
            <a:r>
              <a:rPr lang="en-US" b="1" dirty="0" err="1" smtClean="0"/>
              <a:t>Adaboost</a:t>
            </a:r>
            <a:r>
              <a:rPr lang="en-US" b="1" dirty="0" smtClean="0"/>
              <a:t> (Weak Classifier - MNB)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daboost-MN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685635"/>
            <a:ext cx="8716817" cy="49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"/>
            <a:ext cx="7313613" cy="808181"/>
          </a:xfrm>
        </p:spPr>
        <p:txBody>
          <a:bodyPr/>
          <a:lstStyle/>
          <a:p>
            <a:r>
              <a:rPr lang="en-US" dirty="0" smtClean="0"/>
              <a:t>Non-Linear Classifier 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364"/>
            <a:ext cx="9143999" cy="5876636"/>
          </a:xfrm>
        </p:spPr>
        <p:txBody>
          <a:bodyPr/>
          <a:lstStyle/>
          <a:p>
            <a:r>
              <a:rPr lang="en-US" b="1" dirty="0" smtClean="0"/>
              <a:t>Decision Tree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DT-Classification-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58636"/>
            <a:ext cx="8774545" cy="50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738</TotalTime>
  <Words>1188</Words>
  <Application>Microsoft Macintosh PowerPoint</Application>
  <PresentationFormat>On-screen Show (4:3)</PresentationFormat>
  <Paragraphs>291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Inkwell</vt:lpstr>
      <vt:lpstr>Job Salary Prediction</vt:lpstr>
      <vt:lpstr>Agenda</vt:lpstr>
      <vt:lpstr>Feature Description</vt:lpstr>
      <vt:lpstr>Preprocessing</vt:lpstr>
      <vt:lpstr>Regression to classification problem</vt:lpstr>
      <vt:lpstr>Linear Classifier – 1 </vt:lpstr>
      <vt:lpstr>Linear Classifier -2 </vt:lpstr>
      <vt:lpstr>Non-Linear Classifier - 1</vt:lpstr>
      <vt:lpstr>Non-Linear Classifier -2 </vt:lpstr>
      <vt:lpstr>Regressor - 1</vt:lpstr>
      <vt:lpstr>Regressor 2 (Ensemble Method)</vt:lpstr>
      <vt:lpstr>K-Means Classification</vt:lpstr>
      <vt:lpstr>Test Dataset Results</vt:lpstr>
      <vt:lpstr>Unsupervised Learning – Cluster Description</vt:lpstr>
      <vt:lpstr>Relation between Job and Salary</vt:lpstr>
      <vt:lpstr>Companies Across Clusters</vt:lpstr>
      <vt:lpstr>PowerPoint Presentation</vt:lpstr>
      <vt:lpstr>Job Location Across Clusters</vt:lpstr>
      <vt:lpstr>Job Description across clusters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Prediction</dc:title>
  <dc:creator>Microsoft Office User</dc:creator>
  <cp:lastModifiedBy>Microsoft Office User</cp:lastModifiedBy>
  <cp:revision>72</cp:revision>
  <dcterms:created xsi:type="dcterms:W3CDTF">2015-04-30T04:13:55Z</dcterms:created>
  <dcterms:modified xsi:type="dcterms:W3CDTF">2015-04-30T16:34:46Z</dcterms:modified>
</cp:coreProperties>
</file>