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udiowide"/>
      <p:regular r:id="rId12"/>
    </p:embeddedFont>
    <p:embeddedFont>
      <p:font typeface="Orbitron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rbitron-regular.fntdata"/><Relationship Id="rId12" Type="http://schemas.openxmlformats.org/officeDocument/2006/relationships/font" Target="fonts/Audiowid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rbitro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171bf64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171bf64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171bf64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171bf64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71bf647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171bf64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71bf647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71bf64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71bf647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171bf647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300" y="-109900"/>
            <a:ext cx="9240576" cy="57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63413" y="392875"/>
            <a:ext cx="8520600" cy="213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15563" y="446625"/>
            <a:ext cx="80163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480">
                <a:solidFill>
                  <a:schemeClr val="lt1"/>
                </a:solidFill>
              </a:rPr>
              <a:t>Projeto Final de Computação </a:t>
            </a:r>
            <a:r>
              <a:rPr lang="pt-PT" sz="4480">
                <a:solidFill>
                  <a:schemeClr val="lt1"/>
                </a:solidFill>
              </a:rPr>
              <a:t>Distribuída</a:t>
            </a:r>
            <a:r>
              <a:rPr lang="pt-PT" sz="4480">
                <a:solidFill>
                  <a:schemeClr val="lt1"/>
                </a:solidFill>
              </a:rPr>
              <a:t> - 2020/2021</a:t>
            </a:r>
            <a:endParaRPr sz="448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490263" y="1882925"/>
            <a:ext cx="60669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Distributed Password Cracker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534625" y="4747000"/>
            <a:ext cx="1978200" cy="546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534613" y="4747000"/>
            <a:ext cx="1978200" cy="58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PT" sz="1107">
                <a:solidFill>
                  <a:schemeClr val="accent2"/>
                </a:solidFill>
              </a:rPr>
              <a:t>Camila Fonseca - 97880</a:t>
            </a:r>
            <a:endParaRPr b="1" sz="1107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PT" sz="1107">
                <a:solidFill>
                  <a:schemeClr val="accent2"/>
                </a:solidFill>
              </a:rPr>
              <a:t>Afonso Campos - 100055</a:t>
            </a:r>
            <a:endParaRPr b="1" sz="1107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40450" y="497575"/>
            <a:ext cx="3061200" cy="511500"/>
          </a:xfrm>
          <a:prstGeom prst="snip1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23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Arquitetura</a:t>
            </a:r>
            <a:endParaRPr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Arquitetura peer-to-peer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Comunicação Multicast (UDP) entre slaves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Comunicação TCP entre slave-server - Http 1.0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8728200" y="4743300"/>
            <a:ext cx="4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71750" y="2925475"/>
            <a:ext cx="6162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2"/>
                </a:solidFill>
              </a:rPr>
              <a:t>Tradução password -&gt; int: BASE62</a:t>
            </a:r>
            <a:br>
              <a:rPr lang="pt-PT" sz="1800">
                <a:solidFill>
                  <a:schemeClr val="lt2"/>
                </a:solidFill>
              </a:rPr>
            </a:br>
            <a:r>
              <a:rPr lang="pt-PT" sz="1800">
                <a:solidFill>
                  <a:schemeClr val="lt2"/>
                </a:solidFill>
              </a:rPr>
              <a:t>Exemplos (PW_SIZE = 3):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800">
                <a:solidFill>
                  <a:schemeClr val="lt2"/>
                </a:solidFill>
              </a:rPr>
              <a:t>aaa -&gt; 1; ajj -&gt; 567; bhr -&gt; 4321; j8m -&gt; 38328; 999 -&gt; 238328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40450" y="2316000"/>
            <a:ext cx="3061200" cy="511500"/>
          </a:xfrm>
          <a:prstGeom prst="snip1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717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Protocolo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40450" y="497575"/>
            <a:ext cx="3061200" cy="511500"/>
          </a:xfrm>
          <a:prstGeom prst="snip1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Protocolo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090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Data structures do slave:</a:t>
            </a:r>
            <a:br>
              <a:rPr lang="pt-PT"/>
            </a:br>
            <a:r>
              <a:rPr lang="pt-PT"/>
              <a:t>- </a:t>
            </a:r>
            <a:r>
              <a:rPr b="1" lang="pt-PT">
                <a:solidFill>
                  <a:schemeClr val="accent2"/>
                </a:solidFill>
              </a:rPr>
              <a:t>Verified</a:t>
            </a:r>
            <a:r>
              <a:rPr b="1" lang="pt-PT"/>
              <a:t>:</a:t>
            </a:r>
            <a:r>
              <a:rPr lang="pt-PT"/>
              <a:t> array de ranges (range: [lower bound, upper bound]). Todos as pw englobadas nos ranges desta lista já foram verificadas;</a:t>
            </a:r>
            <a:br>
              <a:rPr lang="pt-PT"/>
            </a:br>
            <a:r>
              <a:rPr lang="pt-PT"/>
              <a:t>- </a:t>
            </a:r>
            <a:r>
              <a:rPr b="1" lang="pt-PT">
                <a:solidFill>
                  <a:schemeClr val="accent2"/>
                </a:solidFill>
              </a:rPr>
              <a:t>Range</a:t>
            </a:r>
            <a:r>
              <a:rPr b="1" lang="pt-PT"/>
              <a:t>:</a:t>
            </a:r>
            <a:r>
              <a:rPr lang="pt-PT"/>
              <a:t> </a:t>
            </a:r>
            <a:r>
              <a:rPr lang="pt-PT"/>
              <a:t>[lower bound, upper bound]. Range de pws que o slave se encontra, de momento, a verificar;</a:t>
            </a:r>
            <a:br>
              <a:rPr lang="pt-PT"/>
            </a:br>
            <a:r>
              <a:rPr lang="pt-PT"/>
              <a:t>- </a:t>
            </a:r>
            <a:r>
              <a:rPr b="1" lang="pt-PT">
                <a:solidFill>
                  <a:schemeClr val="accent2"/>
                </a:solidFill>
              </a:rPr>
              <a:t>Current</a:t>
            </a:r>
            <a:r>
              <a:rPr b="1" lang="pt-PT"/>
              <a:t>:</a:t>
            </a:r>
            <a:r>
              <a:rPr lang="pt-PT"/>
              <a:t> </a:t>
            </a:r>
            <a:r>
              <a:rPr lang="pt-PT"/>
              <a:t>última</a:t>
            </a:r>
            <a:r>
              <a:rPr lang="pt-PT"/>
              <a:t> pw verificada;</a:t>
            </a:r>
            <a:br>
              <a:rPr lang="pt-PT"/>
            </a:br>
            <a:r>
              <a:rPr lang="pt-PT"/>
              <a:t>- </a:t>
            </a:r>
            <a:r>
              <a:rPr b="1" lang="pt-PT">
                <a:solidFill>
                  <a:schemeClr val="accent2"/>
                </a:solidFill>
              </a:rPr>
              <a:t>Peers</a:t>
            </a:r>
            <a:r>
              <a:rPr b="1" lang="pt-PT"/>
              <a:t>:</a:t>
            </a:r>
            <a:r>
              <a:rPr lang="pt-PT"/>
              <a:t> { peerIP : (latest response timestamp, peer range)}, qualquer peer que não tenha enviado mensagem à mais de 5s é assumido como morto.  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649100" y="4743300"/>
            <a:ext cx="4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240450" y="497575"/>
            <a:ext cx="4843800" cy="511500"/>
          </a:xfrm>
          <a:prstGeom prst="snip1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Protocolo</a:t>
            </a:r>
            <a:r>
              <a:rPr lang="pt-PT">
                <a:solidFill>
                  <a:schemeClr val="lt1"/>
                </a:solidFill>
              </a:rPr>
              <a:t> - </a:t>
            </a:r>
            <a:r>
              <a:rPr lang="pt-PT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Mensagens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b="1" lang="pt-PT">
                <a:solidFill>
                  <a:srgbClr val="CCCCCC"/>
                </a:solidFill>
              </a:rPr>
              <a:t>IMHERE</a:t>
            </a:r>
            <a:endParaRPr b="1"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Serve de mensagem de heartbeat, i.e., ao não receber mensagens durante 5s de um determinado slave, ele é eliminado da lista de peers;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Informa periodicamente os outros slaves do trabalho feito (verified) e a sua range atual;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No caso de overlap entre o range atual e o range do slave que enviou a mensagem IMHERE, aquele com o menor ID move-se para um novo range;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Enviada entre cada 10 tentativas da password (autenticidade das PW verificadas SEMPRE garantida).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PT">
                <a:solidFill>
                  <a:srgbClr val="EFEFEF"/>
                </a:solidFill>
              </a:rPr>
              <a:t> </a:t>
            </a:r>
            <a:r>
              <a:rPr b="1" lang="pt-PT">
                <a:solidFill>
                  <a:srgbClr val="CCCCCC"/>
                </a:solidFill>
              </a:rPr>
              <a:t>FOUNDPW</a:t>
            </a:r>
            <a:endParaRPr b="1"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Enviada quando um slave recebe uma resposta OK do servidor -&gt; palavra passe encontrada!;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Ao receber, um slave cessa a sua atividade.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8625125" y="4743300"/>
            <a:ext cx="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240450" y="497575"/>
            <a:ext cx="3061200" cy="51150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5500" y="1093975"/>
            <a:ext cx="33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Relação aparentemente linear!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8649100" y="4743300"/>
            <a:ext cx="4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800" y="6680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240450" y="497575"/>
            <a:ext cx="3061200" cy="511500"/>
          </a:xfrm>
          <a:prstGeom prst="snip1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84600" y="1145075"/>
            <a:ext cx="33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Aparentemente linear, poderá progredir para </a:t>
            </a:r>
            <a:r>
              <a:rPr lang="pt-PT"/>
              <a:t>logarítmico</a:t>
            </a:r>
            <a:r>
              <a:rPr lang="pt-PT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649100" y="4743300"/>
            <a:ext cx="4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05</a:t>
            </a:r>
            <a:endParaRPr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800" y="66800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800" y="6680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