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6" r:id="rId6"/>
    <p:sldId id="309" r:id="rId7"/>
    <p:sldId id="310" r:id="rId8"/>
    <p:sldId id="300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B6F52-F204-4E78-AD43-BA118092B066}" type="doc">
      <dgm:prSet loTypeId="urn:microsoft.com/office/officeart/2005/8/layout/default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267644E-32CF-4D01-AFF7-62DD017C9E7A}">
      <dgm:prSet/>
      <dgm:spPr/>
      <dgm:t>
        <a:bodyPr/>
        <a:lstStyle/>
        <a:p>
          <a:r>
            <a:rPr lang="pt-PT" dirty="0" err="1"/>
            <a:t>Heuristic</a:t>
          </a:r>
          <a:r>
            <a:rPr lang="pt-PT" dirty="0"/>
            <a:t> </a:t>
          </a:r>
        </a:p>
        <a:p>
          <a:r>
            <a:rPr lang="pt-PT" dirty="0"/>
            <a:t>Calcular heurística</a:t>
          </a:r>
          <a:endParaRPr lang="en-US" dirty="0"/>
        </a:p>
      </dgm:t>
    </dgm:pt>
    <dgm:pt modelId="{9467C011-F011-48E0-9885-2ED3B9E15B1B}" type="parTrans" cxnId="{2C205E9D-E2D6-45EC-8AE9-ADDDB2098419}">
      <dgm:prSet/>
      <dgm:spPr/>
      <dgm:t>
        <a:bodyPr/>
        <a:lstStyle/>
        <a:p>
          <a:endParaRPr lang="en-US"/>
        </a:p>
      </dgm:t>
    </dgm:pt>
    <dgm:pt modelId="{CE8060A9-7164-44CA-950F-3A1FA0BEF404}" type="sibTrans" cxnId="{2C205E9D-E2D6-45EC-8AE9-ADDDB2098419}">
      <dgm:prSet/>
      <dgm:spPr/>
      <dgm:t>
        <a:bodyPr/>
        <a:lstStyle/>
        <a:p>
          <a:endParaRPr lang="en-US"/>
        </a:p>
      </dgm:t>
    </dgm:pt>
    <dgm:pt modelId="{703B60E6-23FF-4FA7-9AF6-44E67DD9FF1A}">
      <dgm:prSet/>
      <dgm:spPr/>
      <dgm:t>
        <a:bodyPr/>
        <a:lstStyle/>
        <a:p>
          <a:r>
            <a:rPr lang="pt-PT" dirty="0" err="1"/>
            <a:t>Possible_positions</a:t>
          </a:r>
          <a:r>
            <a:rPr lang="pt-PT" dirty="0"/>
            <a:t> – Simulação de todas as combinações da peça no jogo</a:t>
          </a:r>
          <a:endParaRPr lang="en-US" dirty="0"/>
        </a:p>
      </dgm:t>
    </dgm:pt>
    <dgm:pt modelId="{317CB3C9-769C-4E7D-B641-866E61770058}" type="parTrans" cxnId="{C1EAE70F-2DF7-4116-B900-BE08E2E34C10}">
      <dgm:prSet/>
      <dgm:spPr/>
      <dgm:t>
        <a:bodyPr/>
        <a:lstStyle/>
        <a:p>
          <a:endParaRPr lang="en-US"/>
        </a:p>
      </dgm:t>
    </dgm:pt>
    <dgm:pt modelId="{40D4C8E9-7132-46D8-B9C9-9D292BE0F012}" type="sibTrans" cxnId="{C1EAE70F-2DF7-4116-B900-BE08E2E34C10}">
      <dgm:prSet/>
      <dgm:spPr/>
      <dgm:t>
        <a:bodyPr/>
        <a:lstStyle/>
        <a:p>
          <a:endParaRPr lang="en-US"/>
        </a:p>
      </dgm:t>
    </dgm:pt>
    <dgm:pt modelId="{1B764E04-4063-4775-AB3A-DB7701425D9E}">
      <dgm:prSet/>
      <dgm:spPr/>
      <dgm:t>
        <a:bodyPr/>
        <a:lstStyle/>
        <a:p>
          <a:r>
            <a:rPr lang="pt-PT" dirty="0" err="1"/>
            <a:t>Next_key</a:t>
          </a:r>
          <a:endParaRPr lang="pt-PT" dirty="0"/>
        </a:p>
        <a:p>
          <a:r>
            <a:rPr lang="pt-PT" dirty="0"/>
            <a:t>Identificação da peça que entra no jogo</a:t>
          </a:r>
          <a:endParaRPr lang="en-US" dirty="0"/>
        </a:p>
      </dgm:t>
    </dgm:pt>
    <dgm:pt modelId="{8B3305AE-091E-484C-BD52-A918698B53ED}" type="parTrans" cxnId="{024ABD3B-4C05-4D6F-9980-C8120A138513}">
      <dgm:prSet/>
      <dgm:spPr/>
      <dgm:t>
        <a:bodyPr/>
        <a:lstStyle/>
        <a:p>
          <a:endParaRPr lang="en-US"/>
        </a:p>
      </dgm:t>
    </dgm:pt>
    <dgm:pt modelId="{128B8524-7906-4C8B-8459-F03E283FA2FC}" type="sibTrans" cxnId="{024ABD3B-4C05-4D6F-9980-C8120A138513}">
      <dgm:prSet/>
      <dgm:spPr/>
      <dgm:t>
        <a:bodyPr/>
        <a:lstStyle/>
        <a:p>
          <a:endParaRPr lang="en-US"/>
        </a:p>
      </dgm:t>
    </dgm:pt>
    <dgm:pt modelId="{E4A2D7CD-23E2-4849-93FC-D2C38E7515DB}">
      <dgm:prSet/>
      <dgm:spPr/>
      <dgm:t>
        <a:bodyPr/>
        <a:lstStyle/>
        <a:p>
          <a:r>
            <a:rPr lang="pt-PT" dirty="0" err="1"/>
            <a:t>Calculate_crust</a:t>
          </a:r>
          <a:endParaRPr lang="pt-PT" dirty="0"/>
        </a:p>
        <a:p>
          <a:r>
            <a:rPr lang="pt-PT" dirty="0"/>
            <a:t> Calcular a crosta</a:t>
          </a:r>
          <a:endParaRPr lang="en-US" dirty="0"/>
        </a:p>
      </dgm:t>
    </dgm:pt>
    <dgm:pt modelId="{325F9D3F-DB33-42E7-B647-F168A85798ED}" type="parTrans" cxnId="{CC956D20-E4DD-4F17-BE67-E0DDE099C57D}">
      <dgm:prSet/>
      <dgm:spPr/>
      <dgm:t>
        <a:bodyPr/>
        <a:lstStyle/>
        <a:p>
          <a:endParaRPr lang="en-US"/>
        </a:p>
      </dgm:t>
    </dgm:pt>
    <dgm:pt modelId="{562A286E-9443-472E-8B95-121077F75E0D}" type="sibTrans" cxnId="{CC956D20-E4DD-4F17-BE67-E0DDE099C57D}">
      <dgm:prSet/>
      <dgm:spPr/>
      <dgm:t>
        <a:bodyPr/>
        <a:lstStyle/>
        <a:p>
          <a:endParaRPr lang="en-US"/>
        </a:p>
      </dgm:t>
    </dgm:pt>
    <dgm:pt modelId="{3FD373C9-5A54-4077-8F39-3745638A5B7E}">
      <dgm:prSet/>
      <dgm:spPr/>
      <dgm:t>
        <a:bodyPr/>
        <a:lstStyle/>
        <a:p>
          <a:r>
            <a:rPr lang="pt-PT" dirty="0" err="1"/>
            <a:t>Calculate_total_height</a:t>
          </a:r>
          <a:endParaRPr lang="pt-PT" dirty="0"/>
        </a:p>
        <a:p>
          <a:r>
            <a:rPr lang="pt-PT" dirty="0"/>
            <a:t> Calcular a altura total de cada coluna do tabuleiro</a:t>
          </a:r>
          <a:endParaRPr lang="en-US" dirty="0"/>
        </a:p>
      </dgm:t>
    </dgm:pt>
    <dgm:pt modelId="{62EDD451-5AA7-446E-AFC1-DDCF83F3396A}" type="parTrans" cxnId="{4AA45D0B-C69A-4F32-ABAA-DB678CC92E1B}">
      <dgm:prSet/>
      <dgm:spPr/>
      <dgm:t>
        <a:bodyPr/>
        <a:lstStyle/>
        <a:p>
          <a:endParaRPr lang="pt-PT"/>
        </a:p>
      </dgm:t>
    </dgm:pt>
    <dgm:pt modelId="{178E9F47-3737-447F-B11F-C5F7FD570B92}" type="sibTrans" cxnId="{4AA45D0B-C69A-4F32-ABAA-DB678CC92E1B}">
      <dgm:prSet/>
      <dgm:spPr/>
      <dgm:t>
        <a:bodyPr/>
        <a:lstStyle/>
        <a:p>
          <a:endParaRPr lang="pt-PT"/>
        </a:p>
      </dgm:t>
    </dgm:pt>
    <dgm:pt modelId="{24404551-EFE4-473F-98FC-BBC0BACC4C4B}">
      <dgm:prSet/>
      <dgm:spPr/>
      <dgm:t>
        <a:bodyPr/>
        <a:lstStyle/>
        <a:p>
          <a:r>
            <a:rPr lang="pt-PT" dirty="0" err="1"/>
            <a:t>Possible_moves</a:t>
          </a:r>
          <a:endParaRPr lang="pt-PT" dirty="0"/>
        </a:p>
        <a:p>
          <a:r>
            <a:rPr lang="pt-PT" dirty="0"/>
            <a:t> Todas as combinações da peça</a:t>
          </a:r>
          <a:endParaRPr lang="en-US" dirty="0"/>
        </a:p>
      </dgm:t>
    </dgm:pt>
    <dgm:pt modelId="{2651A80E-FBDD-41D8-B656-4A60CCBE74F0}" type="parTrans" cxnId="{2D56A269-633E-4539-90E6-8EBCAF60ACD6}">
      <dgm:prSet/>
      <dgm:spPr/>
      <dgm:t>
        <a:bodyPr/>
        <a:lstStyle/>
        <a:p>
          <a:endParaRPr lang="pt-PT"/>
        </a:p>
      </dgm:t>
    </dgm:pt>
    <dgm:pt modelId="{56E6DFCF-C542-4E72-A335-D7BFAB6465EA}" type="sibTrans" cxnId="{2D56A269-633E-4539-90E6-8EBCAF60ACD6}">
      <dgm:prSet/>
      <dgm:spPr/>
      <dgm:t>
        <a:bodyPr/>
        <a:lstStyle/>
        <a:p>
          <a:endParaRPr lang="pt-PT"/>
        </a:p>
      </dgm:t>
    </dgm:pt>
    <dgm:pt modelId="{3B062D60-6048-4117-A70B-4D54B6B7D7AD}">
      <dgm:prSet/>
      <dgm:spPr/>
      <dgm:t>
        <a:bodyPr/>
        <a:lstStyle/>
        <a:p>
          <a:r>
            <a:rPr lang="pt-PT" dirty="0" err="1"/>
            <a:t>Final_state_piece</a:t>
          </a:r>
          <a:r>
            <a:rPr lang="pt-PT" dirty="0"/>
            <a:t> Calcula a combinação da peça no tabuleiro</a:t>
          </a:r>
          <a:endParaRPr lang="en-US" dirty="0"/>
        </a:p>
      </dgm:t>
    </dgm:pt>
    <dgm:pt modelId="{D27306C0-1223-45B2-9E0D-27897D43C8B1}" type="parTrans" cxnId="{42755B75-DB55-4731-B9A9-90C12289650F}">
      <dgm:prSet/>
      <dgm:spPr/>
      <dgm:t>
        <a:bodyPr/>
        <a:lstStyle/>
        <a:p>
          <a:endParaRPr lang="pt-PT"/>
        </a:p>
      </dgm:t>
    </dgm:pt>
    <dgm:pt modelId="{7D72A946-1060-48C8-B8A3-A585C07CD401}" type="sibTrans" cxnId="{42755B75-DB55-4731-B9A9-90C12289650F}">
      <dgm:prSet/>
      <dgm:spPr/>
      <dgm:t>
        <a:bodyPr/>
        <a:lstStyle/>
        <a:p>
          <a:endParaRPr lang="pt-PT"/>
        </a:p>
      </dgm:t>
    </dgm:pt>
    <dgm:pt modelId="{EDD9CB48-C18D-4485-B64F-68F4696D1A6D}" type="pres">
      <dgm:prSet presAssocID="{3BFB6F52-F204-4E78-AD43-BA118092B066}" presName="diagram" presStyleCnt="0">
        <dgm:presLayoutVars>
          <dgm:dir/>
          <dgm:resizeHandles val="exact"/>
        </dgm:presLayoutVars>
      </dgm:prSet>
      <dgm:spPr/>
    </dgm:pt>
    <dgm:pt modelId="{12FD6AA4-5807-40A8-91EA-66241705F2F1}" type="pres">
      <dgm:prSet presAssocID="{2267644E-32CF-4D01-AFF7-62DD017C9E7A}" presName="node" presStyleLbl="node1" presStyleIdx="0" presStyleCnt="7">
        <dgm:presLayoutVars>
          <dgm:bulletEnabled val="1"/>
        </dgm:presLayoutVars>
      </dgm:prSet>
      <dgm:spPr/>
    </dgm:pt>
    <dgm:pt modelId="{E6BA0A41-0F20-4408-955B-63303EF9460E}" type="pres">
      <dgm:prSet presAssocID="{CE8060A9-7164-44CA-950F-3A1FA0BEF404}" presName="sibTrans" presStyleCnt="0"/>
      <dgm:spPr/>
    </dgm:pt>
    <dgm:pt modelId="{BD176B52-DAAA-406E-AE16-AB2F27EC5E83}" type="pres">
      <dgm:prSet presAssocID="{703B60E6-23FF-4FA7-9AF6-44E67DD9FF1A}" presName="node" presStyleLbl="node1" presStyleIdx="1" presStyleCnt="7">
        <dgm:presLayoutVars>
          <dgm:bulletEnabled val="1"/>
        </dgm:presLayoutVars>
      </dgm:prSet>
      <dgm:spPr/>
    </dgm:pt>
    <dgm:pt modelId="{1D4337FE-8D24-42BB-9F3A-5A7754BA2B48}" type="pres">
      <dgm:prSet presAssocID="{40D4C8E9-7132-46D8-B9C9-9D292BE0F012}" presName="sibTrans" presStyleCnt="0"/>
      <dgm:spPr/>
    </dgm:pt>
    <dgm:pt modelId="{D7FA52F2-E826-439D-85F8-9E0857891664}" type="pres">
      <dgm:prSet presAssocID="{1B764E04-4063-4775-AB3A-DB7701425D9E}" presName="node" presStyleLbl="node1" presStyleIdx="2" presStyleCnt="7">
        <dgm:presLayoutVars>
          <dgm:bulletEnabled val="1"/>
        </dgm:presLayoutVars>
      </dgm:prSet>
      <dgm:spPr/>
    </dgm:pt>
    <dgm:pt modelId="{D99C0560-5A7A-4415-8140-80ED8D0E5F56}" type="pres">
      <dgm:prSet presAssocID="{128B8524-7906-4C8B-8459-F03E283FA2FC}" presName="sibTrans" presStyleCnt="0"/>
      <dgm:spPr/>
    </dgm:pt>
    <dgm:pt modelId="{A9BC8386-801B-483E-892B-89883CADDA28}" type="pres">
      <dgm:prSet presAssocID="{E4A2D7CD-23E2-4849-93FC-D2C38E7515DB}" presName="node" presStyleLbl="node1" presStyleIdx="3" presStyleCnt="7">
        <dgm:presLayoutVars>
          <dgm:bulletEnabled val="1"/>
        </dgm:presLayoutVars>
      </dgm:prSet>
      <dgm:spPr/>
    </dgm:pt>
    <dgm:pt modelId="{CFE56A1D-869F-4A60-AE5F-77E8D0AC8333}" type="pres">
      <dgm:prSet presAssocID="{562A286E-9443-472E-8B95-121077F75E0D}" presName="sibTrans" presStyleCnt="0"/>
      <dgm:spPr/>
    </dgm:pt>
    <dgm:pt modelId="{C7ABBD65-B43A-47EB-8105-1E6B042C7330}" type="pres">
      <dgm:prSet presAssocID="{3FD373C9-5A54-4077-8F39-3745638A5B7E}" presName="node" presStyleLbl="node1" presStyleIdx="4" presStyleCnt="7">
        <dgm:presLayoutVars>
          <dgm:bulletEnabled val="1"/>
        </dgm:presLayoutVars>
      </dgm:prSet>
      <dgm:spPr/>
    </dgm:pt>
    <dgm:pt modelId="{058A1AE9-09A5-4BA4-A6E5-47C8366EB765}" type="pres">
      <dgm:prSet presAssocID="{178E9F47-3737-447F-B11F-C5F7FD570B92}" presName="sibTrans" presStyleCnt="0"/>
      <dgm:spPr/>
    </dgm:pt>
    <dgm:pt modelId="{62B9AE02-A31F-4387-831F-DF3799B71065}" type="pres">
      <dgm:prSet presAssocID="{24404551-EFE4-473F-98FC-BBC0BACC4C4B}" presName="node" presStyleLbl="node1" presStyleIdx="5" presStyleCnt="7">
        <dgm:presLayoutVars>
          <dgm:bulletEnabled val="1"/>
        </dgm:presLayoutVars>
      </dgm:prSet>
      <dgm:spPr/>
    </dgm:pt>
    <dgm:pt modelId="{B62B35EC-D88D-4DA4-BED7-09D0EB428F9E}" type="pres">
      <dgm:prSet presAssocID="{56E6DFCF-C542-4E72-A335-D7BFAB6465EA}" presName="sibTrans" presStyleCnt="0"/>
      <dgm:spPr/>
    </dgm:pt>
    <dgm:pt modelId="{1746B885-4565-4BBC-8D6D-635C4AAE3C63}" type="pres">
      <dgm:prSet presAssocID="{3B062D60-6048-4117-A70B-4D54B6B7D7AD}" presName="node" presStyleLbl="node1" presStyleIdx="6" presStyleCnt="7">
        <dgm:presLayoutVars>
          <dgm:bulletEnabled val="1"/>
        </dgm:presLayoutVars>
      </dgm:prSet>
      <dgm:spPr/>
    </dgm:pt>
  </dgm:ptLst>
  <dgm:cxnLst>
    <dgm:cxn modelId="{4AA45D0B-C69A-4F32-ABAA-DB678CC92E1B}" srcId="{3BFB6F52-F204-4E78-AD43-BA118092B066}" destId="{3FD373C9-5A54-4077-8F39-3745638A5B7E}" srcOrd="4" destOrd="0" parTransId="{62EDD451-5AA7-446E-AFC1-DDCF83F3396A}" sibTransId="{178E9F47-3737-447F-B11F-C5F7FD570B92}"/>
    <dgm:cxn modelId="{C1EAE70F-2DF7-4116-B900-BE08E2E34C10}" srcId="{3BFB6F52-F204-4E78-AD43-BA118092B066}" destId="{703B60E6-23FF-4FA7-9AF6-44E67DD9FF1A}" srcOrd="1" destOrd="0" parTransId="{317CB3C9-769C-4E7D-B641-866E61770058}" sibTransId="{40D4C8E9-7132-46D8-B9C9-9D292BE0F012}"/>
    <dgm:cxn modelId="{37F4261D-F012-4019-B83C-446A758265F6}" type="presOf" srcId="{3FD373C9-5A54-4077-8F39-3745638A5B7E}" destId="{C7ABBD65-B43A-47EB-8105-1E6B042C7330}" srcOrd="0" destOrd="0" presId="urn:microsoft.com/office/officeart/2005/8/layout/default"/>
    <dgm:cxn modelId="{CC956D20-E4DD-4F17-BE67-E0DDE099C57D}" srcId="{3BFB6F52-F204-4E78-AD43-BA118092B066}" destId="{E4A2D7CD-23E2-4849-93FC-D2C38E7515DB}" srcOrd="3" destOrd="0" parTransId="{325F9D3F-DB33-42E7-B647-F168A85798ED}" sibTransId="{562A286E-9443-472E-8B95-121077F75E0D}"/>
    <dgm:cxn modelId="{C43CA236-5C45-40FD-9B14-597ACD43A5DF}" type="presOf" srcId="{E4A2D7CD-23E2-4849-93FC-D2C38E7515DB}" destId="{A9BC8386-801B-483E-892B-89883CADDA28}" srcOrd="0" destOrd="0" presId="urn:microsoft.com/office/officeart/2005/8/layout/default"/>
    <dgm:cxn modelId="{024ABD3B-4C05-4D6F-9980-C8120A138513}" srcId="{3BFB6F52-F204-4E78-AD43-BA118092B066}" destId="{1B764E04-4063-4775-AB3A-DB7701425D9E}" srcOrd="2" destOrd="0" parTransId="{8B3305AE-091E-484C-BD52-A918698B53ED}" sibTransId="{128B8524-7906-4C8B-8459-F03E283FA2FC}"/>
    <dgm:cxn modelId="{6D2FC15F-E32B-4D8E-8D65-CCD81C86F20B}" type="presOf" srcId="{24404551-EFE4-473F-98FC-BBC0BACC4C4B}" destId="{62B9AE02-A31F-4387-831F-DF3799B71065}" srcOrd="0" destOrd="0" presId="urn:microsoft.com/office/officeart/2005/8/layout/default"/>
    <dgm:cxn modelId="{2D56A269-633E-4539-90E6-8EBCAF60ACD6}" srcId="{3BFB6F52-F204-4E78-AD43-BA118092B066}" destId="{24404551-EFE4-473F-98FC-BBC0BACC4C4B}" srcOrd="5" destOrd="0" parTransId="{2651A80E-FBDD-41D8-B656-4A60CCBE74F0}" sibTransId="{56E6DFCF-C542-4E72-A335-D7BFAB6465EA}"/>
    <dgm:cxn modelId="{42755B75-DB55-4731-B9A9-90C12289650F}" srcId="{3BFB6F52-F204-4E78-AD43-BA118092B066}" destId="{3B062D60-6048-4117-A70B-4D54B6B7D7AD}" srcOrd="6" destOrd="0" parTransId="{D27306C0-1223-45B2-9E0D-27897D43C8B1}" sibTransId="{7D72A946-1060-48C8-B8A3-A585C07CD401}"/>
    <dgm:cxn modelId="{32B60482-88F6-41E6-926A-1200B048A93C}" type="presOf" srcId="{3B062D60-6048-4117-A70B-4D54B6B7D7AD}" destId="{1746B885-4565-4BBC-8D6D-635C4AAE3C63}" srcOrd="0" destOrd="0" presId="urn:microsoft.com/office/officeart/2005/8/layout/default"/>
    <dgm:cxn modelId="{19862E98-01C1-49B1-AA5B-3748B8F755A8}" type="presOf" srcId="{3BFB6F52-F204-4E78-AD43-BA118092B066}" destId="{EDD9CB48-C18D-4485-B64F-68F4696D1A6D}" srcOrd="0" destOrd="0" presId="urn:microsoft.com/office/officeart/2005/8/layout/default"/>
    <dgm:cxn modelId="{2C205E9D-E2D6-45EC-8AE9-ADDDB2098419}" srcId="{3BFB6F52-F204-4E78-AD43-BA118092B066}" destId="{2267644E-32CF-4D01-AFF7-62DD017C9E7A}" srcOrd="0" destOrd="0" parTransId="{9467C011-F011-48E0-9885-2ED3B9E15B1B}" sibTransId="{CE8060A9-7164-44CA-950F-3A1FA0BEF404}"/>
    <dgm:cxn modelId="{A209A9C2-A8BF-47D3-8FB6-50D46DAF9A80}" type="presOf" srcId="{2267644E-32CF-4D01-AFF7-62DD017C9E7A}" destId="{12FD6AA4-5807-40A8-91EA-66241705F2F1}" srcOrd="0" destOrd="0" presId="urn:microsoft.com/office/officeart/2005/8/layout/default"/>
    <dgm:cxn modelId="{C6594ACC-7B9D-41B9-9411-07E820E517B7}" type="presOf" srcId="{703B60E6-23FF-4FA7-9AF6-44E67DD9FF1A}" destId="{BD176B52-DAAA-406E-AE16-AB2F27EC5E83}" srcOrd="0" destOrd="0" presId="urn:microsoft.com/office/officeart/2005/8/layout/default"/>
    <dgm:cxn modelId="{9BF907DC-564A-4563-A4BE-E8AF2D74D048}" type="presOf" srcId="{1B764E04-4063-4775-AB3A-DB7701425D9E}" destId="{D7FA52F2-E826-439D-85F8-9E0857891664}" srcOrd="0" destOrd="0" presId="urn:microsoft.com/office/officeart/2005/8/layout/default"/>
    <dgm:cxn modelId="{F459472E-7DBC-45AC-8D69-18AE1FD5FE66}" type="presParOf" srcId="{EDD9CB48-C18D-4485-B64F-68F4696D1A6D}" destId="{12FD6AA4-5807-40A8-91EA-66241705F2F1}" srcOrd="0" destOrd="0" presId="urn:microsoft.com/office/officeart/2005/8/layout/default"/>
    <dgm:cxn modelId="{4F0C52A2-CB80-4BC0-824A-F0E0B51B65A3}" type="presParOf" srcId="{EDD9CB48-C18D-4485-B64F-68F4696D1A6D}" destId="{E6BA0A41-0F20-4408-955B-63303EF9460E}" srcOrd="1" destOrd="0" presId="urn:microsoft.com/office/officeart/2005/8/layout/default"/>
    <dgm:cxn modelId="{545007CD-3F62-446A-A199-BEA62CC89F20}" type="presParOf" srcId="{EDD9CB48-C18D-4485-B64F-68F4696D1A6D}" destId="{BD176B52-DAAA-406E-AE16-AB2F27EC5E83}" srcOrd="2" destOrd="0" presId="urn:microsoft.com/office/officeart/2005/8/layout/default"/>
    <dgm:cxn modelId="{35E31E7D-738D-4B85-A87F-747AEA8CE718}" type="presParOf" srcId="{EDD9CB48-C18D-4485-B64F-68F4696D1A6D}" destId="{1D4337FE-8D24-42BB-9F3A-5A7754BA2B48}" srcOrd="3" destOrd="0" presId="urn:microsoft.com/office/officeart/2005/8/layout/default"/>
    <dgm:cxn modelId="{84FEBF16-62E3-4ECD-BBE3-96B706E2AFAC}" type="presParOf" srcId="{EDD9CB48-C18D-4485-B64F-68F4696D1A6D}" destId="{D7FA52F2-E826-439D-85F8-9E0857891664}" srcOrd="4" destOrd="0" presId="urn:microsoft.com/office/officeart/2005/8/layout/default"/>
    <dgm:cxn modelId="{A57E8E54-55CC-4E33-91E5-8FFD92BD0646}" type="presParOf" srcId="{EDD9CB48-C18D-4485-B64F-68F4696D1A6D}" destId="{D99C0560-5A7A-4415-8140-80ED8D0E5F56}" srcOrd="5" destOrd="0" presId="urn:microsoft.com/office/officeart/2005/8/layout/default"/>
    <dgm:cxn modelId="{30679F37-7837-4C4E-AE0F-ECAF2D237C8B}" type="presParOf" srcId="{EDD9CB48-C18D-4485-B64F-68F4696D1A6D}" destId="{A9BC8386-801B-483E-892B-89883CADDA28}" srcOrd="6" destOrd="0" presId="urn:microsoft.com/office/officeart/2005/8/layout/default"/>
    <dgm:cxn modelId="{85D87A70-556D-4685-A6B3-0DAE11752AAA}" type="presParOf" srcId="{EDD9CB48-C18D-4485-B64F-68F4696D1A6D}" destId="{CFE56A1D-869F-4A60-AE5F-77E8D0AC8333}" srcOrd="7" destOrd="0" presId="urn:microsoft.com/office/officeart/2005/8/layout/default"/>
    <dgm:cxn modelId="{4E7E286D-1531-4412-9509-CADAE5D4FB11}" type="presParOf" srcId="{EDD9CB48-C18D-4485-B64F-68F4696D1A6D}" destId="{C7ABBD65-B43A-47EB-8105-1E6B042C7330}" srcOrd="8" destOrd="0" presId="urn:microsoft.com/office/officeart/2005/8/layout/default"/>
    <dgm:cxn modelId="{84906913-A5B5-422B-AD35-FE79CA13373D}" type="presParOf" srcId="{EDD9CB48-C18D-4485-B64F-68F4696D1A6D}" destId="{058A1AE9-09A5-4BA4-A6E5-47C8366EB765}" srcOrd="9" destOrd="0" presId="urn:microsoft.com/office/officeart/2005/8/layout/default"/>
    <dgm:cxn modelId="{90878019-C53F-4703-879F-8578944E064E}" type="presParOf" srcId="{EDD9CB48-C18D-4485-B64F-68F4696D1A6D}" destId="{62B9AE02-A31F-4387-831F-DF3799B71065}" srcOrd="10" destOrd="0" presId="urn:microsoft.com/office/officeart/2005/8/layout/default"/>
    <dgm:cxn modelId="{7FE26E2A-6B3D-4E6B-B6E0-9C4FA9B7870D}" type="presParOf" srcId="{EDD9CB48-C18D-4485-B64F-68F4696D1A6D}" destId="{B62B35EC-D88D-4DA4-BED7-09D0EB428F9E}" srcOrd="11" destOrd="0" presId="urn:microsoft.com/office/officeart/2005/8/layout/default"/>
    <dgm:cxn modelId="{0CF720DF-4091-4E4F-A0A5-310123A6167B}" type="presParOf" srcId="{EDD9CB48-C18D-4485-B64F-68F4696D1A6D}" destId="{1746B885-4565-4BBC-8D6D-635C4AAE3C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D6AA4-5807-40A8-91EA-66241705F2F1}">
      <dsp:nvSpPr>
        <dsp:cNvPr id="0" name=""/>
        <dsp:cNvSpPr/>
      </dsp:nvSpPr>
      <dsp:spPr>
        <a:xfrm>
          <a:off x="2902" y="51561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Heuristic</a:t>
          </a:r>
          <a:r>
            <a:rPr lang="pt-PT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Calcular heurística</a:t>
          </a:r>
          <a:endParaRPr lang="en-US" sz="1900" kern="1200" dirty="0"/>
        </a:p>
      </dsp:txBody>
      <dsp:txXfrm>
        <a:off x="2902" y="515614"/>
        <a:ext cx="2302371" cy="1381422"/>
      </dsp:txXfrm>
    </dsp:sp>
    <dsp:sp modelId="{BD176B52-DAAA-406E-AE16-AB2F27EC5E83}">
      <dsp:nvSpPr>
        <dsp:cNvPr id="0" name=""/>
        <dsp:cNvSpPr/>
      </dsp:nvSpPr>
      <dsp:spPr>
        <a:xfrm>
          <a:off x="2535510" y="51561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Possible_positions</a:t>
          </a:r>
          <a:r>
            <a:rPr lang="pt-PT" sz="1900" kern="1200" dirty="0"/>
            <a:t> – Simulação de todas as combinações da peça no jogo</a:t>
          </a:r>
          <a:endParaRPr lang="en-US" sz="1900" kern="1200" dirty="0"/>
        </a:p>
      </dsp:txBody>
      <dsp:txXfrm>
        <a:off x="2535510" y="515614"/>
        <a:ext cx="2302371" cy="1381422"/>
      </dsp:txXfrm>
    </dsp:sp>
    <dsp:sp modelId="{D7FA52F2-E826-439D-85F8-9E0857891664}">
      <dsp:nvSpPr>
        <dsp:cNvPr id="0" name=""/>
        <dsp:cNvSpPr/>
      </dsp:nvSpPr>
      <dsp:spPr>
        <a:xfrm>
          <a:off x="5068118" y="51561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Next_key</a:t>
          </a:r>
          <a:endParaRPr lang="pt-PT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Identificação da peça que entra no jogo</a:t>
          </a:r>
          <a:endParaRPr lang="en-US" sz="1900" kern="1200" dirty="0"/>
        </a:p>
      </dsp:txBody>
      <dsp:txXfrm>
        <a:off x="5068118" y="515614"/>
        <a:ext cx="2302371" cy="1381422"/>
      </dsp:txXfrm>
    </dsp:sp>
    <dsp:sp modelId="{A9BC8386-801B-483E-892B-89883CADDA28}">
      <dsp:nvSpPr>
        <dsp:cNvPr id="0" name=""/>
        <dsp:cNvSpPr/>
      </dsp:nvSpPr>
      <dsp:spPr>
        <a:xfrm>
          <a:off x="7600726" y="51561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Calculate_crust</a:t>
          </a:r>
          <a:endParaRPr lang="pt-PT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 Calcular a crosta</a:t>
          </a:r>
          <a:endParaRPr lang="en-US" sz="1900" kern="1200" dirty="0"/>
        </a:p>
      </dsp:txBody>
      <dsp:txXfrm>
        <a:off x="7600726" y="515614"/>
        <a:ext cx="2302371" cy="1381422"/>
      </dsp:txXfrm>
    </dsp:sp>
    <dsp:sp modelId="{C7ABBD65-B43A-47EB-8105-1E6B042C7330}">
      <dsp:nvSpPr>
        <dsp:cNvPr id="0" name=""/>
        <dsp:cNvSpPr/>
      </dsp:nvSpPr>
      <dsp:spPr>
        <a:xfrm>
          <a:off x="1269206" y="212727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Calculate_total_height</a:t>
          </a:r>
          <a:endParaRPr lang="pt-PT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 Calcular a altura total de cada coluna do tabuleiro</a:t>
          </a:r>
          <a:endParaRPr lang="en-US" sz="1900" kern="1200" dirty="0"/>
        </a:p>
      </dsp:txBody>
      <dsp:txXfrm>
        <a:off x="1269206" y="2127274"/>
        <a:ext cx="2302371" cy="1381422"/>
      </dsp:txXfrm>
    </dsp:sp>
    <dsp:sp modelId="{62B9AE02-A31F-4387-831F-DF3799B71065}">
      <dsp:nvSpPr>
        <dsp:cNvPr id="0" name=""/>
        <dsp:cNvSpPr/>
      </dsp:nvSpPr>
      <dsp:spPr>
        <a:xfrm>
          <a:off x="3801814" y="212727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Possible_moves</a:t>
          </a:r>
          <a:endParaRPr lang="pt-PT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 Todas as combinações da peça</a:t>
          </a:r>
          <a:endParaRPr lang="en-US" sz="1900" kern="1200" dirty="0"/>
        </a:p>
      </dsp:txBody>
      <dsp:txXfrm>
        <a:off x="3801814" y="2127274"/>
        <a:ext cx="2302371" cy="1381422"/>
      </dsp:txXfrm>
    </dsp:sp>
    <dsp:sp modelId="{1746B885-4565-4BBC-8D6D-635C4AAE3C63}">
      <dsp:nvSpPr>
        <dsp:cNvPr id="0" name=""/>
        <dsp:cNvSpPr/>
      </dsp:nvSpPr>
      <dsp:spPr>
        <a:xfrm>
          <a:off x="6334422" y="2127274"/>
          <a:ext cx="2302371" cy="1381422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Final_state_piece</a:t>
          </a:r>
          <a:r>
            <a:rPr lang="pt-PT" sz="1900" kern="1200" dirty="0"/>
            <a:t> Calcula a combinação da peça no tabuleiro</a:t>
          </a:r>
          <a:endParaRPr lang="en-US" sz="1900" kern="1200" dirty="0"/>
        </a:p>
      </dsp:txBody>
      <dsp:txXfrm>
        <a:off x="6334422" y="2127274"/>
        <a:ext cx="2302371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9E99655-4288-4527-8145-92C557361A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009098-1D05-43B8-98A0-FCECA0F3D5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80FB2-036E-4739-AF83-23470C6BE6E0}" type="datetime1">
              <a:rPr lang="pt-PT" smtClean="0"/>
              <a:t>12/12/2021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6563A4-3A1F-47C5-A5B5-52FC2CE1A6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8646225-9F30-4172-8900-B6B43857E9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E9CD-8568-4109-9824-2CFF029E5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02624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036C40-11A3-4AB8-A7B5-4522AD2F5E58}" type="datetime1">
              <a:rPr lang="pt-PT" smtClean="0"/>
              <a:t>12/12/2021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pt-PT" smtClean="0"/>
              <a:t>1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BA46AA-5AE9-4866-A51E-4A770A07FC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6B5087B-27FD-4C09-9936-C52B8D46F64E}" type="datetime1">
              <a:rPr lang="pt-PT" smtClean="0"/>
              <a:t>12/12/2021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018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rcador de Posição da Imagem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pt-PT"/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1" name="Marcador de Posição de Conteúdo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4" name="Marcador de Posição da Imagem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6" name="Marcador de Posição da Imagem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5" name="Marcador de Posição da Imagem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07/02/20XX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4" name="Marcador de Posição da Imagem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pt-PT"/>
              <a:t>Clique para editar o estilo de subtítulo do Modelo Global</a:t>
            </a:r>
            <a:endParaRPr lang="pt-PT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pt-PT" sz="1600"/>
              <a:t>Clique para editar o estilo de subtítulo do Modelo Global</a:t>
            </a:r>
            <a:endParaRPr lang="pt-PT" sz="1600" dirty="0"/>
          </a:p>
        </p:txBody>
      </p:sp>
      <p:sp>
        <p:nvSpPr>
          <p:cNvPr id="20" name="Marcador de Posição da Imagem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26" name="Marcador de Posição da Imagem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Gráfico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5" name="Marcador de Posição da Imagem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6" name="Marcador de Posição da Imagem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50" name="Marcador de Posição da Imagem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39" name="Marcador de Posição do Texto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42" name="Marcador de Posição do Texto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51" name="Marcador de Posição da Imagem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3" name="Marcador de Posição do Texto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44" name="Marcador de Posição do Texto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52" name="Marcador de Posição da Imagem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5" name="Marcador de Posição do Texto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46" name="Marcador de Posição do Texto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53" name="Marcador de Posição da Imagem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7" name="Marcador de Posição do Texto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48" name="Marcador de Posição do Texto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Linha Cronológica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07/02/20XX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PT"/>
              <a:t>07/02/20XX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96" y="845436"/>
            <a:ext cx="2502870" cy="1382233"/>
          </a:xfrm>
        </p:spPr>
        <p:txBody>
          <a:bodyPr rtlCol="0" anchor="ctr">
            <a:normAutofit/>
          </a:bodyPr>
          <a:lstStyle/>
          <a:p>
            <a:pPr rtl="0"/>
            <a:r>
              <a:rPr lang="pt-PT"/>
              <a:t>Tetris</a:t>
            </a:r>
            <a:endParaRPr lang="pt-PT" dirty="0"/>
          </a:p>
        </p:txBody>
      </p:sp>
      <p:pic>
        <p:nvPicPr>
          <p:cNvPr id="1036" name="Picture 12" descr="TETRIS im Alltag: Gewinne 3 Monate Nintendo Switch Online ...">
            <a:extLst>
              <a:ext uri="{FF2B5EF4-FFF2-40B4-BE49-F238E27FC236}">
                <a16:creationId xmlns:a16="http://schemas.microsoft.com/office/drawing/2014/main" id="{9D82D07F-9542-48B7-818A-3203C856478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1" r="25298"/>
          <a:stretch/>
        </p:blipFill>
        <p:spPr bwMode="auto">
          <a:xfrm>
            <a:off x="20" y="-7444"/>
            <a:ext cx="4966427" cy="686544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944" y="2948214"/>
            <a:ext cx="4966427" cy="961572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Eduardo Cruz, nº 93088</a:t>
            </a:r>
          </a:p>
          <a:p>
            <a:pPr rtl="0"/>
            <a:r>
              <a:rPr lang="pt-PT"/>
              <a:t>Tiago Bastos, nº 97590 </a:t>
            </a:r>
            <a:endParaRPr lang="pt-PT" dirty="0"/>
          </a:p>
        </p:txBody>
      </p:sp>
      <p:sp>
        <p:nvSpPr>
          <p:cNvPr id="83" name="Date Placeholder 5">
            <a:extLst>
              <a:ext uri="{FF2B5EF4-FFF2-40B4-BE49-F238E27FC236}">
                <a16:creationId xmlns:a16="http://schemas.microsoft.com/office/drawing/2014/main" id="{5F8B912D-106D-4825-92C1-1ADB3478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5086" y="6398878"/>
            <a:ext cx="775924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 dirty="0"/>
              <a:t>12/12/2021</a:t>
            </a:r>
          </a:p>
        </p:txBody>
      </p:sp>
      <p:sp>
        <p:nvSpPr>
          <p:cNvPr id="85" name="Slide Number Placeholder 6">
            <a:extLst>
              <a:ext uri="{FF2B5EF4-FFF2-40B4-BE49-F238E27FC236}">
                <a16:creationId xmlns:a16="http://schemas.microsoft.com/office/drawing/2014/main" id="{EBE242E5-5586-49BA-AAB7-445107F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12CC964-A50B-4C29-B4E4-2C30BB34CCF3}" type="slidenum">
              <a:rPr lang="pt-PT" smtClean="0"/>
              <a:pPr rtl="0"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2" name="Picture 16" descr="University of Aveiro | World University Rankings | THE">
            <a:extLst>
              <a:ext uri="{FF2B5EF4-FFF2-40B4-BE49-F238E27FC236}">
                <a16:creationId xmlns:a16="http://schemas.microsoft.com/office/drawing/2014/main" id="{22364B07-6343-422E-AEC7-54CCAE0B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371" y="1126838"/>
            <a:ext cx="819430" cy="8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394269" cy="1325563"/>
          </a:xfrm>
        </p:spPr>
        <p:txBody>
          <a:bodyPr rtlCol="0"/>
          <a:lstStyle/>
          <a:p>
            <a:pPr rtl="0"/>
            <a:r>
              <a:rPr lang="pt-PT" i="1" kern="1200" cap="all" baseline="0" dirty="0">
                <a:latin typeface="+mj-lt"/>
                <a:ea typeface="+mj-ea"/>
                <a:cs typeface="+mj-cs"/>
              </a:rPr>
              <a:t>Organização do Código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65949"/>
            <a:ext cx="2240416" cy="823912"/>
          </a:xfrm>
        </p:spPr>
        <p:txBody>
          <a:bodyPr rtlCol="0"/>
          <a:lstStyle/>
          <a:p>
            <a:pPr rtl="0"/>
            <a:r>
              <a:rPr lang="pt-PT" dirty="0"/>
              <a:t>Student.py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388254"/>
            <a:ext cx="5157787" cy="1012277"/>
          </a:xfrm>
        </p:spPr>
        <p:txBody>
          <a:bodyPr rtlCol="0"/>
          <a:lstStyle/>
          <a:p>
            <a:pPr rtl="0"/>
            <a:r>
              <a:rPr lang="pt-PT" sz="2400" dirty="0"/>
              <a:t>Comunicação com o servidor</a:t>
            </a:r>
          </a:p>
          <a:p>
            <a:pPr rtl="0"/>
            <a:r>
              <a:rPr lang="pt-PT" dirty="0"/>
              <a:t>I</a:t>
            </a:r>
            <a:r>
              <a:rPr lang="pt-PT" sz="2400" dirty="0"/>
              <a:t>nicialização dos níveis e do agente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55020"/>
            <a:ext cx="5183188" cy="1478744"/>
          </a:xfrm>
        </p:spPr>
        <p:txBody>
          <a:bodyPr rtlCol="0"/>
          <a:lstStyle/>
          <a:p>
            <a:pPr rtl="0"/>
            <a:r>
              <a:rPr lang="pt-PT" dirty="0"/>
              <a:t>Execução do agente</a:t>
            </a:r>
          </a:p>
          <a:p>
            <a:pPr rtl="0"/>
            <a:r>
              <a:rPr lang="pt-PT" dirty="0"/>
              <a:t>Calculo de heurística</a:t>
            </a:r>
          </a:p>
          <a:p>
            <a:pPr rtl="0"/>
            <a:r>
              <a:rPr lang="pt-PT" dirty="0"/>
              <a:t>Funções suplementares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PT" dirty="0"/>
              <a:t>12/12/2021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391A8A83-1956-4CAC-BDAE-2A999981C675}"/>
              </a:ext>
            </a:extLst>
          </p:cNvPr>
          <p:cNvSpPr txBox="1">
            <a:spLocks/>
          </p:cNvSpPr>
          <p:nvPr/>
        </p:nvSpPr>
        <p:spPr>
          <a:xfrm>
            <a:off x="6216894" y="1819086"/>
            <a:ext cx="2240416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8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Agent.py</a:t>
            </a:r>
          </a:p>
        </p:txBody>
      </p:sp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394269" cy="1325563"/>
          </a:xfrm>
        </p:spPr>
        <p:txBody>
          <a:bodyPr rtlCol="0"/>
          <a:lstStyle/>
          <a:p>
            <a:pPr rtl="0"/>
            <a:r>
              <a:rPr lang="pt-PT" dirty="0"/>
              <a:t>Calculo Heurística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475" y="2943067"/>
            <a:ext cx="3212874" cy="823912"/>
          </a:xfrm>
        </p:spPr>
        <p:txBody>
          <a:bodyPr rtlCol="0">
            <a:normAutofit/>
          </a:bodyPr>
          <a:lstStyle/>
          <a:p>
            <a:pPr rtl="0"/>
            <a:r>
              <a:rPr lang="pt-PT" dirty="0" err="1"/>
              <a:t>Total_height</a:t>
            </a:r>
            <a:r>
              <a:rPr lang="pt-PT" dirty="0"/>
              <a:t>(</a:t>
            </a:r>
            <a:r>
              <a:rPr lang="pt-PT" dirty="0" err="1"/>
              <a:t>aggr</a:t>
            </a:r>
            <a:r>
              <a:rPr lang="pt-PT" dirty="0"/>
              <a:t>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476" y="3842173"/>
            <a:ext cx="3320764" cy="591985"/>
          </a:xfrm>
        </p:spPr>
        <p:txBody>
          <a:bodyPr rtlCol="0"/>
          <a:lstStyle/>
          <a:p>
            <a:pPr rtl="0"/>
            <a:r>
              <a:rPr lang="pt-PT" dirty="0"/>
              <a:t>Calcula a altura da grelha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PT" dirty="0"/>
              <a:t>12/12/2021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PT" smtClean="0"/>
              <a:pPr rtl="0"/>
              <a:t>3</a:t>
            </a:fld>
            <a:endParaRPr lang="pt-PT" dirty="0"/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391A8A83-1956-4CAC-BDAE-2A999981C675}"/>
              </a:ext>
            </a:extLst>
          </p:cNvPr>
          <p:cNvSpPr txBox="1">
            <a:spLocks/>
          </p:cNvSpPr>
          <p:nvPr/>
        </p:nvSpPr>
        <p:spPr>
          <a:xfrm>
            <a:off x="6451093" y="2924465"/>
            <a:ext cx="5965925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8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calculate_completed_lines</a:t>
            </a:r>
            <a:r>
              <a:rPr lang="pt-PT" dirty="0"/>
              <a:t>(</a:t>
            </a:r>
            <a:r>
              <a:rPr lang="pt-PT" dirty="0" err="1"/>
              <a:t>comp</a:t>
            </a:r>
            <a:r>
              <a:rPr lang="pt-PT" dirty="0"/>
              <a:t>)</a:t>
            </a:r>
          </a:p>
        </p:txBody>
      </p:sp>
      <p:sp>
        <p:nvSpPr>
          <p:cNvPr id="12" name="Marcador de Posição do Texto 2">
            <a:extLst>
              <a:ext uri="{FF2B5EF4-FFF2-40B4-BE49-F238E27FC236}">
                <a16:creationId xmlns:a16="http://schemas.microsoft.com/office/drawing/2014/main" id="{DE37A883-21F2-4FF9-B088-727DCA0806E2}"/>
              </a:ext>
            </a:extLst>
          </p:cNvPr>
          <p:cNvSpPr txBox="1">
            <a:spLocks/>
          </p:cNvSpPr>
          <p:nvPr/>
        </p:nvSpPr>
        <p:spPr>
          <a:xfrm>
            <a:off x="960474" y="4832368"/>
            <a:ext cx="3879484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8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 </a:t>
            </a:r>
            <a:r>
              <a:rPr lang="pt-PT" dirty="0" err="1"/>
              <a:t>calculate_holes</a:t>
            </a:r>
            <a:r>
              <a:rPr lang="pt-PT" dirty="0"/>
              <a:t>(</a:t>
            </a:r>
            <a:r>
              <a:rPr lang="pt-PT" dirty="0" err="1"/>
              <a:t>holes</a:t>
            </a:r>
            <a:r>
              <a:rPr lang="pt-PT" dirty="0"/>
              <a:t>)</a:t>
            </a:r>
          </a:p>
        </p:txBody>
      </p:sp>
      <p:sp>
        <p:nvSpPr>
          <p:cNvPr id="13" name="Marcador de Posição do Texto 2">
            <a:extLst>
              <a:ext uri="{FF2B5EF4-FFF2-40B4-BE49-F238E27FC236}">
                <a16:creationId xmlns:a16="http://schemas.microsoft.com/office/drawing/2014/main" id="{0A53A04B-67F6-43F9-8B05-5FE427B0487D}"/>
              </a:ext>
            </a:extLst>
          </p:cNvPr>
          <p:cNvSpPr txBox="1">
            <a:spLocks/>
          </p:cNvSpPr>
          <p:nvPr/>
        </p:nvSpPr>
        <p:spPr>
          <a:xfrm>
            <a:off x="6451093" y="4813766"/>
            <a:ext cx="4738833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8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calculate_bumpiness</a:t>
            </a:r>
            <a:r>
              <a:rPr lang="pt-PT" dirty="0"/>
              <a:t>(</a:t>
            </a:r>
            <a:r>
              <a:rPr lang="pt-PT" dirty="0" err="1"/>
              <a:t>Bump</a:t>
            </a:r>
            <a:r>
              <a:rPr lang="pt-PT" dirty="0"/>
              <a:t>)</a:t>
            </a:r>
          </a:p>
        </p:txBody>
      </p:sp>
      <p:sp>
        <p:nvSpPr>
          <p:cNvPr id="14" name="Marcador de Posição de Conteúdo 3">
            <a:extLst>
              <a:ext uri="{FF2B5EF4-FFF2-40B4-BE49-F238E27FC236}">
                <a16:creationId xmlns:a16="http://schemas.microsoft.com/office/drawing/2014/main" id="{329F8FBA-7EE9-45E9-836B-F0314A0A83F6}"/>
              </a:ext>
            </a:extLst>
          </p:cNvPr>
          <p:cNvSpPr txBox="1">
            <a:spLocks/>
          </p:cNvSpPr>
          <p:nvPr/>
        </p:nvSpPr>
        <p:spPr>
          <a:xfrm>
            <a:off x="960474" y="5656280"/>
            <a:ext cx="3704837" cy="59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dirty="0"/>
              <a:t>Calcula o numero de buracos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916D7FDB-6CF1-497F-AD3E-958321BA7482}"/>
              </a:ext>
            </a:extLst>
          </p:cNvPr>
          <p:cNvSpPr txBox="1">
            <a:spLocks/>
          </p:cNvSpPr>
          <p:nvPr/>
        </p:nvSpPr>
        <p:spPr>
          <a:xfrm>
            <a:off x="6451093" y="3800856"/>
            <a:ext cx="5465136" cy="59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dirty="0"/>
              <a:t>Calcula o número de linhas completas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B406080F-F45A-4F67-B265-A24727B91A0C}"/>
              </a:ext>
            </a:extLst>
          </p:cNvPr>
          <p:cNvSpPr txBox="1">
            <a:spLocks/>
          </p:cNvSpPr>
          <p:nvPr/>
        </p:nvSpPr>
        <p:spPr>
          <a:xfrm>
            <a:off x="6451093" y="5629299"/>
            <a:ext cx="3127698" cy="59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dirty="0"/>
              <a:t>Procura espaços vazios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7A6D259E-4ED4-43A4-AF7C-22C52A6322C8}"/>
              </a:ext>
            </a:extLst>
          </p:cNvPr>
          <p:cNvSpPr txBox="1">
            <a:spLocks/>
          </p:cNvSpPr>
          <p:nvPr/>
        </p:nvSpPr>
        <p:spPr>
          <a:xfrm>
            <a:off x="5305569" y="1418033"/>
            <a:ext cx="1871826" cy="823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800" b="1" kern="1200" cap="all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Heurística</a:t>
            </a:r>
          </a:p>
        </p:txBody>
      </p:sp>
      <p:sp>
        <p:nvSpPr>
          <p:cNvPr id="20" name="Marcador de Posição de Conteúdo 3">
            <a:extLst>
              <a:ext uri="{FF2B5EF4-FFF2-40B4-BE49-F238E27FC236}">
                <a16:creationId xmlns:a16="http://schemas.microsoft.com/office/drawing/2014/main" id="{1D61F0A7-3426-4937-B09D-AC4EF1258F5D}"/>
              </a:ext>
            </a:extLst>
          </p:cNvPr>
          <p:cNvSpPr txBox="1">
            <a:spLocks/>
          </p:cNvSpPr>
          <p:nvPr/>
        </p:nvSpPr>
        <p:spPr>
          <a:xfrm>
            <a:off x="2163423" y="2226863"/>
            <a:ext cx="8156118" cy="591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dirty="0"/>
              <a:t>-0.510066*</a:t>
            </a:r>
            <a:r>
              <a:rPr lang="pt-PT" sz="2400" dirty="0" err="1"/>
              <a:t>aggr</a:t>
            </a:r>
            <a:r>
              <a:rPr lang="pt-PT" sz="2400" dirty="0"/>
              <a:t> + 0.760666*</a:t>
            </a:r>
            <a:r>
              <a:rPr lang="pt-PT" sz="2400" dirty="0" err="1"/>
              <a:t>comp</a:t>
            </a:r>
            <a:r>
              <a:rPr lang="pt-PT" sz="2400" dirty="0"/>
              <a:t> – 0.35663*</a:t>
            </a:r>
            <a:r>
              <a:rPr lang="pt-PT" sz="2400" dirty="0" err="1"/>
              <a:t>holes</a:t>
            </a:r>
            <a:r>
              <a:rPr lang="pt-PT" sz="2400" dirty="0"/>
              <a:t>– 0.184483*</a:t>
            </a:r>
            <a:r>
              <a:rPr lang="pt-PT" sz="2400" dirty="0" err="1"/>
              <a:t>bump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85738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57" y="445224"/>
            <a:ext cx="3211286" cy="1382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i="1" kern="1200" cap="all" baseline="0" dirty="0"/>
              <a:t>Funções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 kern="1200"/>
              <a:t>12/12/2021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pt-PT" smtClean="0"/>
              <a:pPr>
                <a:spcAft>
                  <a:spcPts val="600"/>
                </a:spcAft>
              </a:pPr>
              <a:t>4</a:t>
            </a:fld>
            <a:endParaRPr lang="pt-PT"/>
          </a:p>
        </p:txBody>
      </p:sp>
      <p:graphicFrame>
        <p:nvGraphicFramePr>
          <p:cNvPr id="32" name="Marcador de Posição de Conteúdo 2">
            <a:extLst>
              <a:ext uri="{FF2B5EF4-FFF2-40B4-BE49-F238E27FC236}">
                <a16:creationId xmlns:a16="http://schemas.microsoft.com/office/drawing/2014/main" id="{5078C557-9596-4478-92C1-4B73587DC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413264"/>
              </p:ext>
            </p:extLst>
          </p:nvPr>
        </p:nvGraphicFramePr>
        <p:xfrm>
          <a:off x="1143000" y="2009775"/>
          <a:ext cx="9906000" cy="40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67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7" y="726676"/>
            <a:ext cx="6238688" cy="671285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pt-PT" dirty="0"/>
              <a:t>Conclusão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CF4CC76-A6D4-4420-ABCD-44B591259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1" t="1095" r="4298" b="-1095"/>
          <a:stretch/>
        </p:blipFill>
        <p:spPr>
          <a:xfrm>
            <a:off x="20" y="-7444"/>
            <a:ext cx="496642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noFill/>
        </p:spPr>
      </p:pic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5D6805A-D5C6-4FF8-AC59-B430680E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/>
              <a:t>Texto de Rodapé de Exemplo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7" y="1577468"/>
            <a:ext cx="6238687" cy="4821410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O grupo considerou que existiam possíveis otimizações que poderiam ser implementadas: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Incluir próximas peças no agente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Otimização da função de escolha do melhor movimento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Comentário final:</a:t>
            </a:r>
          </a:p>
          <a:p>
            <a:pPr marL="0" indent="0"/>
            <a:r>
              <a:rPr lang="pt-PT" dirty="0"/>
              <a:t>Fora uma </a:t>
            </a:r>
            <a:r>
              <a:rPr lang="pt-PT"/>
              <a:t>experiencia positiva, </a:t>
            </a:r>
            <a:r>
              <a:rPr lang="pt-PT" dirty="0"/>
              <a:t>para a iniciação na área de </a:t>
            </a:r>
            <a:r>
              <a:rPr lang="pt-PT"/>
              <a:t>inteligência artificial.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Fonte consultada para desenvolvimento do código:</a:t>
            </a:r>
          </a:p>
          <a:p>
            <a:pPr marL="0" indent="0">
              <a:buNone/>
            </a:pPr>
            <a:r>
              <a:rPr lang="pt-PT" dirty="0"/>
              <a:t>https://codemyroad.wordpress.com/2013/04/14/tetris-ai-the-near-perfect-player/</a:t>
            </a:r>
          </a:p>
        </p:txBody>
      </p:sp>
      <p:sp>
        <p:nvSpPr>
          <p:cNvPr id="16" name="Marcador de Posição da Data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PT"/>
              <a:t>07/02/20XX</a:t>
            </a:r>
          </a:p>
        </p:txBody>
      </p:sp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12CC964-A50B-4C29-B4E4-2C30BB34CCF3}" type="slidenum">
              <a:rPr lang="pt-PT" smtClean="0"/>
              <a:pPr rtl="0">
                <a:spcAft>
                  <a:spcPts val="600"/>
                </a:spcAft>
              </a:pPr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theme/theme1.xml><?xml version="1.0" encoding="utf-8"?>
<a:theme xmlns:a="http://schemas.openxmlformats.org/drawingml/2006/main" name="LinhasAngular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74.tgt.Office_50301410_TF22797433_Win32_OJ112196092.potx" id="{D4466A9D-692C-497F-AE0F-39F2ADC65323}" vid="{4ED46D45-6DC0-4485-9E3D-C0B47B985D5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linhas angulares</Template>
  <TotalTime>85</TotalTime>
  <Words>252</Words>
  <Application>Microsoft Office PowerPoint</Application>
  <PresentationFormat>Ecrã Panorâmico</PresentationFormat>
  <Paragraphs>58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Univers Condensed Light</vt:lpstr>
      <vt:lpstr>Walbaum Display Light</vt:lpstr>
      <vt:lpstr>LinhasAngularesVTI</vt:lpstr>
      <vt:lpstr>Tetris</vt:lpstr>
      <vt:lpstr>Organização do Código</vt:lpstr>
      <vt:lpstr>Calculo Heurística</vt:lpstr>
      <vt:lpstr>Funções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Eduardo Cruz</dc:creator>
  <cp:lastModifiedBy>Eduardo Cruz</cp:lastModifiedBy>
  <cp:revision>13</cp:revision>
  <dcterms:created xsi:type="dcterms:W3CDTF">2021-12-12T13:37:06Z</dcterms:created>
  <dcterms:modified xsi:type="dcterms:W3CDTF">2021-12-12T15:02:18Z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