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284" r:id="rId4"/>
    <p:sldId id="285" r:id="rId5"/>
    <p:sldId id="287" r:id="rId6"/>
    <p:sldId id="288" r:id="rId7"/>
    <p:sldId id="289" r:id="rId8"/>
    <p:sldId id="291" r:id="rId9"/>
    <p:sldId id="280" r:id="rId10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408" y="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67298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79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#13: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Klassen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C# Programmaufbau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0" y="1115541"/>
            <a:ext cx="4824288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Ein C# Programm besteht aus ein oder mehreren Code Dateien.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Dateien sind organisiert in Namespaces (= Ordner).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 einer Code Datei steht mindestens eine Klasse.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Eine Klasse enthält Member/ Eigenschaften: Variablen und Methoden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968304" y="1187549"/>
            <a:ext cx="4896544" cy="5976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968304" y="1187549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tx2">
                    <a:lumMod val="50000"/>
                  </a:schemeClr>
                </a:solidFill>
              </a:rPr>
              <a:t>Programm</a:t>
            </a:r>
            <a:endParaRPr lang="de-DE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184328" y="1691605"/>
            <a:ext cx="4536504" cy="5040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5472360" y="2123653"/>
            <a:ext cx="4032448" cy="4427910"/>
            <a:chOff x="0" y="3131765"/>
            <a:chExt cx="4032448" cy="4427910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0" y="3167187"/>
              <a:ext cx="4032448" cy="4392488"/>
              <a:chOff x="5616376" y="1619597"/>
              <a:chExt cx="4032448" cy="4392488"/>
            </a:xfrm>
          </p:grpSpPr>
          <p:grpSp>
            <p:nvGrpSpPr>
              <p:cNvPr id="25" name="Gruppieren 24"/>
              <p:cNvGrpSpPr/>
              <p:nvPr/>
            </p:nvGrpSpPr>
            <p:grpSpPr>
              <a:xfrm>
                <a:off x="5616376" y="1619597"/>
                <a:ext cx="4032448" cy="4392488"/>
                <a:chOff x="5616376" y="1619597"/>
                <a:chExt cx="4032448" cy="4392488"/>
              </a:xfrm>
            </p:grpSpPr>
            <p:grpSp>
              <p:nvGrpSpPr>
                <p:cNvPr id="24" name="Gruppieren 23"/>
                <p:cNvGrpSpPr/>
                <p:nvPr/>
              </p:nvGrpSpPr>
              <p:grpSpPr>
                <a:xfrm>
                  <a:off x="5616376" y="1619597"/>
                  <a:ext cx="4032448" cy="4392488"/>
                  <a:chOff x="5616376" y="1619597"/>
                  <a:chExt cx="4032448" cy="4392488"/>
                </a:xfrm>
              </p:grpSpPr>
              <p:sp>
                <p:nvSpPr>
                  <p:cNvPr id="10" name="Rechteck 9"/>
                  <p:cNvSpPr/>
                  <p:nvPr/>
                </p:nvSpPr>
                <p:spPr>
                  <a:xfrm>
                    <a:off x="5616376" y="1619597"/>
                    <a:ext cx="4032448" cy="439248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" name="Rechteck 11"/>
                  <p:cNvSpPr/>
                  <p:nvPr/>
                </p:nvSpPr>
                <p:spPr>
                  <a:xfrm>
                    <a:off x="6048424" y="2051645"/>
                    <a:ext cx="3096344" cy="378100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" name="Textfeld 13"/>
                  <p:cNvSpPr txBox="1"/>
                  <p:nvPr/>
                </p:nvSpPr>
                <p:spPr>
                  <a:xfrm>
                    <a:off x="6552480" y="1979637"/>
                    <a:ext cx="216024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400" b="1" dirty="0" smtClean="0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Klasse</a:t>
                    </a:r>
                    <a:endParaRPr lang="de-DE" sz="2400" b="1" dirty="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hteck 21"/>
                  <p:cNvSpPr/>
                  <p:nvPr/>
                </p:nvSpPr>
                <p:spPr>
                  <a:xfrm>
                    <a:off x="6480472" y="3923853"/>
                    <a:ext cx="2160240" cy="172819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9" name="Rechteck 18"/>
                  <p:cNvSpPr/>
                  <p:nvPr/>
                </p:nvSpPr>
                <p:spPr>
                  <a:xfrm>
                    <a:off x="6480472" y="2411685"/>
                    <a:ext cx="2160240" cy="1368152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" name="Textfeld 16"/>
                <p:cNvSpPr txBox="1"/>
                <p:nvPr/>
              </p:nvSpPr>
              <p:spPr>
                <a:xfrm>
                  <a:off x="6480472" y="2771725"/>
                  <a:ext cx="21602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Variablen</a:t>
                  </a:r>
                  <a:endParaRPr lang="de-DE" sz="24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8" name="Textfeld 17"/>
              <p:cNvSpPr txBox="1"/>
              <p:nvPr/>
            </p:nvSpPr>
            <p:spPr>
              <a:xfrm>
                <a:off x="6480472" y="3923853"/>
                <a:ext cx="2160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Methoden</a:t>
                </a:r>
                <a:endParaRPr lang="de-DE" sz="2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935856" y="3131765"/>
              <a:ext cx="2160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accent3">
                      <a:lumMod val="50000"/>
                    </a:schemeClr>
                  </a:solidFill>
                </a:rPr>
                <a:t>Datei</a:t>
              </a:r>
              <a:endParaRPr lang="de-DE" sz="2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feld 28"/>
          <p:cNvSpPr txBox="1"/>
          <p:nvPr/>
        </p:nvSpPr>
        <p:spPr>
          <a:xfrm>
            <a:off x="5184081" y="1691605"/>
            <a:ext cx="453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tx2">
                    <a:lumMod val="50000"/>
                  </a:schemeClr>
                </a:solidFill>
              </a:rPr>
              <a:t>Namespace / Ordner</a:t>
            </a:r>
            <a:endParaRPr lang="de-DE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C# Programmaufbau - Beispiel</a:t>
            </a:r>
            <a:endParaRPr lang="de-DE" dirty="0"/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968304" y="1187549"/>
            <a:ext cx="4896544" cy="5976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968304" y="1187549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tx2">
                    <a:lumMod val="50000"/>
                  </a:schemeClr>
                </a:solidFill>
              </a:rPr>
              <a:t>Programm = SFMLGAME</a:t>
            </a:r>
            <a:endParaRPr lang="de-DE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184328" y="1691605"/>
            <a:ext cx="4536504" cy="5040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" name="Gruppieren 26"/>
          <p:cNvGrpSpPr/>
          <p:nvPr/>
        </p:nvGrpSpPr>
        <p:grpSpPr>
          <a:xfrm>
            <a:off x="5472360" y="2123653"/>
            <a:ext cx="4032448" cy="4427910"/>
            <a:chOff x="0" y="3131765"/>
            <a:chExt cx="4032448" cy="4427910"/>
          </a:xfrm>
        </p:grpSpPr>
        <p:grpSp>
          <p:nvGrpSpPr>
            <p:cNvPr id="5" name="Gruppieren 25"/>
            <p:cNvGrpSpPr/>
            <p:nvPr/>
          </p:nvGrpSpPr>
          <p:grpSpPr>
            <a:xfrm>
              <a:off x="0" y="3167187"/>
              <a:ext cx="4032448" cy="4392488"/>
              <a:chOff x="5616376" y="1619597"/>
              <a:chExt cx="4032448" cy="4392488"/>
            </a:xfrm>
          </p:grpSpPr>
          <p:grpSp>
            <p:nvGrpSpPr>
              <p:cNvPr id="9" name="Gruppieren 24"/>
              <p:cNvGrpSpPr/>
              <p:nvPr/>
            </p:nvGrpSpPr>
            <p:grpSpPr>
              <a:xfrm>
                <a:off x="5616376" y="1619597"/>
                <a:ext cx="4032448" cy="4392488"/>
                <a:chOff x="5616376" y="1619597"/>
                <a:chExt cx="4032448" cy="4392488"/>
              </a:xfrm>
            </p:grpSpPr>
            <p:grpSp>
              <p:nvGrpSpPr>
                <p:cNvPr id="11" name="Gruppieren 23"/>
                <p:cNvGrpSpPr/>
                <p:nvPr/>
              </p:nvGrpSpPr>
              <p:grpSpPr>
                <a:xfrm>
                  <a:off x="5616376" y="1619597"/>
                  <a:ext cx="4032448" cy="4392488"/>
                  <a:chOff x="5616376" y="1619597"/>
                  <a:chExt cx="4032448" cy="4392488"/>
                </a:xfrm>
              </p:grpSpPr>
              <p:sp>
                <p:nvSpPr>
                  <p:cNvPr id="10" name="Rechteck 9"/>
                  <p:cNvSpPr/>
                  <p:nvPr/>
                </p:nvSpPr>
                <p:spPr>
                  <a:xfrm>
                    <a:off x="5616376" y="1619597"/>
                    <a:ext cx="4032448" cy="439248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" name="Rechteck 11"/>
                  <p:cNvSpPr/>
                  <p:nvPr/>
                </p:nvSpPr>
                <p:spPr>
                  <a:xfrm>
                    <a:off x="6048424" y="2051645"/>
                    <a:ext cx="3096344" cy="378100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" name="Textfeld 13"/>
                  <p:cNvSpPr txBox="1"/>
                  <p:nvPr/>
                </p:nvSpPr>
                <p:spPr>
                  <a:xfrm>
                    <a:off x="6048424" y="2016223"/>
                    <a:ext cx="309634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400" b="1" dirty="0" smtClean="0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Klasse = MainScreen</a:t>
                    </a:r>
                    <a:endParaRPr lang="de-DE" sz="2400" b="1" dirty="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hteck 21"/>
                  <p:cNvSpPr/>
                  <p:nvPr/>
                </p:nvSpPr>
                <p:spPr>
                  <a:xfrm>
                    <a:off x="6480472" y="3923853"/>
                    <a:ext cx="2160240" cy="172819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9" name="Rechteck 18"/>
                  <p:cNvSpPr/>
                  <p:nvPr/>
                </p:nvSpPr>
                <p:spPr>
                  <a:xfrm>
                    <a:off x="6480472" y="2411685"/>
                    <a:ext cx="2160240" cy="1368152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" name="Textfeld 16"/>
                <p:cNvSpPr txBox="1"/>
                <p:nvPr/>
              </p:nvSpPr>
              <p:spPr>
                <a:xfrm>
                  <a:off x="6264448" y="2376263"/>
                  <a:ext cx="2592288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Variablen</a:t>
                  </a:r>
                  <a:br>
                    <a:rPr lang="de-DE" sz="24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</a:br>
                  <a:r>
                    <a:rPr lang="de-DE" sz="24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/>
                  </a:r>
                  <a:br>
                    <a:rPr lang="de-DE" sz="24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</a:br>
                  <a:r>
                    <a:rPr lang="de-DE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RectangleShape box</a:t>
                  </a:r>
                  <a:br>
                    <a:rPr lang="de-DE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</a:br>
                  <a:r>
                    <a:rPr lang="de-DE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CircleShape </a:t>
                  </a:r>
                  <a:r>
                    <a:rPr lang="de-DE" b="1" dirty="0" err="1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circle</a:t>
                  </a:r>
                  <a:endParaRPr lang="de-DE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8" name="Textfeld 17"/>
              <p:cNvSpPr txBox="1"/>
              <p:nvPr/>
            </p:nvSpPr>
            <p:spPr>
              <a:xfrm>
                <a:off x="6480472" y="3923853"/>
                <a:ext cx="2160240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Methoden</a:t>
                </a:r>
                <a:br>
                  <a:rPr lang="de-DE" sz="2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</a:br>
                <a:r>
                  <a:rPr lang="de-DE" sz="2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/>
                </a:r>
                <a:br>
                  <a:rPr lang="de-DE" sz="2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</a:br>
                <a:r>
                  <a:rPr lang="de-DE" b="1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setup</a:t>
                </a:r>
                <a:r>
                  <a:rPr lang="de-DE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()</a:t>
                </a:r>
                <a:br>
                  <a:rPr lang="de-DE" b="1" dirty="0" smtClean="0">
                    <a:solidFill>
                      <a:schemeClr val="accent5">
                        <a:lumMod val="50000"/>
                      </a:schemeClr>
                    </a:solidFill>
                  </a:rPr>
                </a:br>
                <a:r>
                  <a:rPr lang="de-DE" b="1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loop</a:t>
                </a:r>
                <a:r>
                  <a:rPr lang="de-DE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()</a:t>
                </a:r>
              </a:p>
              <a:p>
                <a:pPr algn="ctr"/>
                <a:r>
                  <a:rPr lang="de-DE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render()</a:t>
                </a:r>
                <a:endParaRPr lang="de-DE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0" y="3131765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accent3">
                      <a:lumMod val="50000"/>
                    </a:schemeClr>
                  </a:solidFill>
                </a:rPr>
                <a:t>Datei = MainScreen</a:t>
              </a:r>
              <a:endParaRPr lang="de-DE" sz="2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feld 28"/>
          <p:cNvSpPr txBox="1"/>
          <p:nvPr/>
        </p:nvSpPr>
        <p:spPr>
          <a:xfrm>
            <a:off x="5184081" y="1691605"/>
            <a:ext cx="453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tx2">
                    <a:lumMod val="50000"/>
                  </a:schemeClr>
                </a:solidFill>
              </a:rPr>
              <a:t>Namespace / Ordner = </a:t>
            </a:r>
            <a:r>
              <a:rPr lang="de-DE" sz="2400" b="1" dirty="0" err="1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de-DE" sz="2400" b="1" dirty="0" err="1" smtClean="0">
                <a:solidFill>
                  <a:schemeClr val="tx2">
                    <a:lumMod val="50000"/>
                  </a:schemeClr>
                </a:solidFill>
              </a:rPr>
              <a:t>creens</a:t>
            </a:r>
            <a:endParaRPr lang="de-DE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808" y="1115541"/>
            <a:ext cx="406413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Neue Klasse erstellen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215776" y="1115541"/>
            <a:ext cx="5616624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 algn="l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Um in Visual Studio eine Neue Klasse zu erstellen: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marL="622350" lvl="0" indent="-514350" algn="l">
              <a:buSzPct val="100000"/>
              <a:buFont typeface="+mj-lt"/>
              <a:buAutoNum type="arabicPeriod"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Rechtsklick auf den Ordner/das Projekt wo die Klasse gespeichert sein soll</a:t>
            </a:r>
          </a:p>
          <a:p>
            <a:pPr marL="622350" lvl="0" indent="-514350" algn="l">
              <a:buSzPct val="100000"/>
              <a:buFont typeface="+mj-lt"/>
              <a:buAutoNum type="arabicPeriod"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Add / Hinzufügen </a:t>
            </a:r>
          </a:p>
          <a:p>
            <a:pPr marL="622350" lvl="0" indent="-514350" algn="l">
              <a:buSzPct val="100000"/>
              <a:buFont typeface="+mj-lt"/>
              <a:buAutoNum type="arabicPeriod"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 Item  / Neues Element</a:t>
            </a:r>
          </a:p>
          <a:p>
            <a:pPr marL="622350" lvl="0" indent="-514350" algn="l">
              <a:buSzPct val="100000"/>
              <a:buFont typeface="+mj-lt"/>
              <a:buAutoNum type="arabicPeriod"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Class / Klasse auswählen</a:t>
            </a:r>
          </a:p>
          <a:p>
            <a:pPr marL="622350" lvl="0" indent="-514350" algn="l">
              <a:buSzPct val="100000"/>
              <a:buFont typeface="+mj-lt"/>
              <a:buAutoNum type="arabicPeriod"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Klasse einen Namen geben und bestätigen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362" r="23619"/>
          <a:stretch>
            <a:fillRect/>
          </a:stretch>
        </p:blipFill>
        <p:spPr bwMode="auto">
          <a:xfrm>
            <a:off x="5688384" y="1187549"/>
            <a:ext cx="4095676" cy="27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2360" y="4211885"/>
            <a:ext cx="4464496" cy="30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Variablen und Methoden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215776" y="1115541"/>
            <a:ext cx="4824536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 algn="l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Die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Klassenvariablen/Felde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 einer Klasse sind alle Daten die in ihnen gespeichert werden. Sie geben an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woraus die Klasse besteht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</a:p>
          <a:p>
            <a:pPr lvl="0" algn="l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Beispiel: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Auto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besteht aus..</a:t>
            </a:r>
          </a:p>
          <a:p>
            <a:pPr lvl="1" algn="l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4 Räder</a:t>
            </a:r>
          </a:p>
          <a:p>
            <a:pPr lvl="1" algn="l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Motor</a:t>
            </a:r>
          </a:p>
          <a:p>
            <a:pPr lvl="1" algn="l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Karosserie</a:t>
            </a:r>
          </a:p>
          <a:p>
            <a:pPr lvl="1" algn="l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Getriebe</a:t>
            </a:r>
          </a:p>
          <a:p>
            <a:pPr lvl="0" algn="l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5040312" y="1115541"/>
            <a:ext cx="4824536" cy="61926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hangingPunct="0">
              <a:buNone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Methoden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einer Klassen sind Funktionen der Klasse, Dinge die man mit ihr machen kann.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hangingPunct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hangingPunct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Beispiel: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Auto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kann..</a:t>
            </a:r>
          </a:p>
          <a:p>
            <a:pPr lvl="1" hangingPunct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fahren</a:t>
            </a:r>
          </a:p>
          <a:p>
            <a:pPr lvl="1" hangingPunct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parken</a:t>
            </a:r>
          </a:p>
          <a:p>
            <a:pPr lvl="1" hangingPunct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reparieren</a:t>
            </a:r>
          </a:p>
          <a:p>
            <a:pPr lvl="1" hangingPunct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kaufen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marL="432000" marR="0" lvl="0" indent="-324000" algn="l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kumimoji="0" lang="de-DE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highlight>
                <a:scrgbClr r="0" g="0" b="0">
                  <a:alpha val="0"/>
                </a:scrgbClr>
              </a:highlight>
              <a:uLnTx/>
              <a:uFillTx/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Beispiel: </a:t>
            </a:r>
            <a:r>
              <a:rPr lang="de-DE" dirty="0" err="1" smtClean="0"/>
              <a:t>Stopuhr</a:t>
            </a:r>
            <a:r>
              <a:rPr lang="de-DE" dirty="0" smtClean="0"/>
              <a:t> Klasse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215776" y="1115541"/>
            <a:ext cx="4824536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 algn="ctr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36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Eigenschaften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 algn="l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Welche Daten enthält eine Uhr?</a:t>
            </a:r>
          </a:p>
          <a:p>
            <a:pPr lvl="0" algn="l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5040312" y="1115541"/>
            <a:ext cx="4824536" cy="61926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algn="ctr" hangingPunct="0">
              <a:buNone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36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Methoden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algn="ctr" hangingPunct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Was soll die Uhr können?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marL="432000" marR="0" lvl="0" indent="-324000" algn="l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kumimoji="0" lang="de-DE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highlight>
                <a:scrgbClr r="0" g="0" b="0">
                  <a:alpha val="0"/>
                </a:scrgbClr>
              </a:highlight>
              <a:uLnTx/>
              <a:uFillTx/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Beispiel: </a:t>
            </a:r>
            <a:r>
              <a:rPr lang="de-DE" dirty="0" err="1" smtClean="0"/>
              <a:t>Stopuhr</a:t>
            </a:r>
            <a:r>
              <a:rPr lang="de-DE" dirty="0" smtClean="0"/>
              <a:t> Klasse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215776" y="1115541"/>
            <a:ext cx="4824536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 algn="ctr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36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Eigenschaften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 algn="l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Welche Daten enthält eine Uhr?</a:t>
            </a:r>
          </a:p>
          <a:p>
            <a:pPr algn="l"/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algn="l"/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MilliSekunden, Sekunden, Minuten (int? float?)</a:t>
            </a:r>
          </a:p>
          <a:p>
            <a:pPr algn="l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algn="l"/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Uhr aktiv/inaktiv (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bool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</a:t>
            </a:r>
          </a:p>
          <a:p>
            <a:pPr algn="l"/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algn="l"/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Alarmgrenze</a:t>
            </a:r>
          </a:p>
          <a:p>
            <a:pPr algn="l"/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5040312" y="1115541"/>
            <a:ext cx="4824536" cy="61926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algn="ctr" hangingPunct="0">
              <a:buNone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36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Methoden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algn="ctr" hangingPunct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Was soll die Uhr können?</a:t>
            </a:r>
          </a:p>
          <a:p>
            <a:pPr hangingPunct="0"/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hangingPunct="0"/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Zeitmessung starten/stoppen</a:t>
            </a:r>
          </a:p>
          <a:p>
            <a:pPr hangingPunct="0"/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hangingPunct="0"/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Zeit zurücksetzen</a:t>
            </a:r>
          </a:p>
          <a:p>
            <a:pPr hangingPunct="0"/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hangingPunct="0"/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Zeit umwandeln in …</a:t>
            </a:r>
          </a:p>
          <a:p>
            <a:pPr hangingPunct="0"/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hangingPunct="0"/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Alarm wenn Zeit überschritten</a:t>
            </a:r>
          </a:p>
          <a:p>
            <a:pPr hangingPunct="0">
              <a:buNone/>
            </a:pP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marL="432000" marR="0" lvl="0" indent="-324000" algn="l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kumimoji="0" lang="de-DE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highlight>
                <a:scrgbClr r="0" g="0" b="0">
                  <a:alpha val="0"/>
                </a:scrgbClr>
              </a:highlight>
              <a:uLnTx/>
              <a:uFillTx/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err="1" smtClean="0"/>
              <a:t>Stopuhr</a:t>
            </a:r>
            <a:r>
              <a:rPr lang="de-DE" dirty="0" smtClean="0"/>
              <a:t> Objekt erzeugen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215776" y="1115541"/>
            <a:ext cx="9649072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 algn="l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Wenn die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Stopuhr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Klasse fertig ist, kann man sie wie alle anderen komplexen Typen auch erstellen.</a:t>
            </a:r>
          </a:p>
          <a:p>
            <a:pPr lvl="0" algn="l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Stopuhr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watch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=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Stopuhr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();  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  // Erstellt ein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Stopuhr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 Objekt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watch.start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();    //Starte Zeitmessung</a:t>
            </a:r>
          </a:p>
          <a:p>
            <a:pPr lvl="0" algn="l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…</a:t>
            </a:r>
          </a:p>
          <a:p>
            <a:pPr lvl="0" algn="l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watch.stop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();    // Beende Zeitmessung</a:t>
            </a:r>
          </a:p>
          <a:p>
            <a:pPr lvl="0" algn="l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watch.seconds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// Anzahl der Sekunden der Messung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Schreibe eine neue Klasse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Stopuhr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 Sie soll die Zeit messen können mit einem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start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und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stop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Befehl.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Nutze: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Um die die aktuelle Zeit in Millisekunden zu erhalten.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Neuer Zeitpunkt – Alter Zeitpunkt = Zeitdifferenz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Erweitere die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Stopuhr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Klasse um eine Alarm Funktion. Ein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Bool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soll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true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sein wenn eine Zeitgrenze überschritten wurde(z. b. nach 10 Sekunden). Dafür muss die Uhr die Zeit regelmäßig mit einer check() Methode überprüfen.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784" y="2987749"/>
            <a:ext cx="9410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Benutzerdefiniert</PresentationFormat>
  <Paragraphs>136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Standard</vt:lpstr>
      <vt:lpstr>Programmier AG #13:  Klassen</vt:lpstr>
      <vt:lpstr>C# Programmaufbau</vt:lpstr>
      <vt:lpstr>C# Programmaufbau - Beispiel</vt:lpstr>
      <vt:lpstr>Neue Klasse erstellen</vt:lpstr>
      <vt:lpstr>Variablen und Methoden</vt:lpstr>
      <vt:lpstr>Beispiel: Stopuhr Klasse</vt:lpstr>
      <vt:lpstr>Beispiel: Stopuhr Klasse</vt:lpstr>
      <vt:lpstr>Stopuhr Objekt erzeugen</vt:lpstr>
      <vt:lpstr>Aufgaben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BBME</cp:lastModifiedBy>
  <cp:revision>221</cp:revision>
  <dcterms:created xsi:type="dcterms:W3CDTF">2018-09-04T10:19:18Z</dcterms:created>
  <dcterms:modified xsi:type="dcterms:W3CDTF">2019-01-08T13:59:31Z</dcterms:modified>
</cp:coreProperties>
</file>