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301" r:id="rId3"/>
    <p:sldId id="303" r:id="rId4"/>
    <p:sldId id="304" r:id="rId5"/>
    <p:sldId id="305" r:id="rId6"/>
    <p:sldId id="306" r:id="rId7"/>
    <p:sldId id="307" r:id="rId8"/>
    <p:sldId id="308" r:id="rId9"/>
    <p:sldId id="280" r:id="rId10"/>
  </p:sldIdLst>
  <p:sldSz cx="10080625" cy="75596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412" y="-6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60" cy="36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3" name="Datumsplatzhalter 2"/>
          <p:cNvSpPr txBox="1">
            <a:spLocks noGrp="1"/>
          </p:cNvSpPr>
          <p:nvPr>
            <p:ph type="dt" sz="quarter" idx="1"/>
          </p:nvPr>
        </p:nvSpPr>
        <p:spPr>
          <a:xfrm>
            <a:off x="0" y="10157400"/>
            <a:ext cx="3280680" cy="53424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4" name="Fußzeilenplatzhalter 3"/>
          <p:cNvSpPr txBox="1">
            <a:spLocks noGrp="1"/>
          </p:cNvSpPr>
          <p:nvPr>
            <p:ph type="ftr" sz="quarter" idx="2"/>
          </p:nvPr>
        </p:nvSpPr>
        <p:spPr>
          <a:xfrm>
            <a:off x="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5" name="Foliennummernplatzhalter 4"/>
          <p:cNvSpPr txBox="1">
            <a:spLocks noGrp="1"/>
          </p:cNvSpPr>
          <p:nvPr>
            <p:ph type="sldNum" sz="quarter" idx="3"/>
          </p:nvPr>
        </p:nvSpPr>
        <p:spPr>
          <a:xfrm>
            <a:off x="427896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fld id="{E37451FE-26B3-4386-A3F0-7A762A12A366}" type="slidenum">
              <a:rPr/>
              <a:pPr marL="0" marR="0" lvl="0" indent="0" algn="r" hangingPunct="0">
                <a:lnSpc>
                  <a:spcPct val="100000"/>
                </a:lnSpc>
                <a:spcBef>
                  <a:spcPts val="0"/>
                </a:spcBef>
                <a:spcAft>
                  <a:spcPts val="0"/>
                </a:spcAft>
                <a:buNone/>
                <a:tabLst/>
                <a:defRPr sz="1400"/>
              </a:pPr>
              <a:t>‹Nr.›</a:t>
            </a:fld>
            <a:endParaRPr lang="de-DE" sz="1400" b="0" i="0" u="none" strike="noStrike" kern="1200" cap="none">
              <a:ln>
                <a:noFill/>
              </a:ln>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izenplatzhalt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de-DE"/>
          </a:p>
        </p:txBody>
      </p:sp>
      <p:sp>
        <p:nvSpPr>
          <p:cNvPr id="4" name="Kopfzeilenplatzhalter 3"/>
          <p:cNvSpPr txBox="1">
            <a:spLocks noGrp="1"/>
          </p:cNvSpPr>
          <p:nvPr>
            <p:ph type="hdr" sz="quarter"/>
          </p:nvPr>
        </p:nvSpPr>
        <p:spPr>
          <a:xfrm>
            <a:off x="1512000" y="5880600"/>
            <a:ext cx="6047640" cy="481104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Datumsplatzhalter 4"/>
          <p:cNvSpPr txBox="1">
            <a:spLocks noGrp="1"/>
          </p:cNvSpPr>
          <p:nvPr>
            <p:ph type="dt" idx="1"/>
          </p:nvPr>
        </p:nvSpPr>
        <p:spPr>
          <a:xfrm>
            <a:off x="0" y="10157400"/>
            <a:ext cx="3280680" cy="53424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ußzeilenplatzhalter 5"/>
          <p:cNvSpPr txBox="1">
            <a:spLocks noGrp="1"/>
          </p:cNvSpPr>
          <p:nvPr>
            <p:ph type="ftr" sz="quarter" idx="4"/>
          </p:nvPr>
        </p:nvSpPr>
        <p:spPr>
          <a:xfrm>
            <a:off x="0" y="0"/>
            <a:ext cx="3280680" cy="534240"/>
          </a:xfrm>
          <a:prstGeom prst="rect">
            <a:avLst/>
          </a:prstGeom>
          <a:noFill/>
          <a:ln>
            <a:noFill/>
          </a:ln>
        </p:spPr>
        <p:txBody>
          <a:bodyPr lIns="0" tIns="0" rIns="0" bIns="0" anchor="b"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7" name="Foliennummernplatzhalter 6"/>
          <p:cNvSpPr txBox="1">
            <a:spLocks noGrp="1"/>
          </p:cNvSpPr>
          <p:nvPr>
            <p:ph type="sldNum" sz="quarter" idx="5"/>
          </p:nvPr>
        </p:nvSpPr>
        <p:spPr>
          <a:xfrm>
            <a:off x="4278960" y="0"/>
            <a:ext cx="3280680" cy="534240"/>
          </a:xfrm>
          <a:prstGeom prst="rect">
            <a:avLst/>
          </a:prstGeom>
          <a:noFill/>
          <a:ln>
            <a:noFill/>
          </a:ln>
        </p:spPr>
        <p:txBody>
          <a:bodyPr lIns="0" tIns="0" rIns="0" bIns="0" anchor="b" anchorCtr="0"/>
          <a:lstStyle>
            <a:lvl1pPr lvl="0" algn="r" hangingPunct="0">
              <a:buNone/>
              <a:tabLst/>
              <a:defRPr lang="de-DE" sz="1400" kern="1200">
                <a:latin typeface="Liberation Serif" pitchFamily="18"/>
                <a:ea typeface="Segoe UI" pitchFamily="2"/>
                <a:cs typeface="Tahoma" pitchFamily="2"/>
              </a:defRPr>
            </a:lvl1pPr>
          </a:lstStyle>
          <a:p>
            <a:pPr lvl="0"/>
            <a:fld id="{0A09E9BD-3D4F-48E9-8ECA-59991028086F}" type="slidenum">
              <a:rPr/>
              <a:pPr lvl="0"/>
              <a:t>‹Nr.›</a:t>
            </a:fld>
            <a:endParaRPr lang="de-DE"/>
          </a:p>
        </p:txBody>
      </p:sp>
    </p:spTree>
  </p:cSld>
  <p:clrMap bg1="lt1" tx1="dk1" bg2="lt2" tx2="dk2" accent1="accent1" accent2="accent2" accent3="accent3" accent4="accent4" accent5="accent5" accent6="accent6" hlink="hlink" folHlink="folHlink"/>
  <p:notesStyle>
    <a:lvl1pPr marL="216000" marR="0" indent="-216000" hangingPunct="0">
      <a:tabLst/>
      <a:defRPr lang="de-DE"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AB07B11A-D92C-48D1-9630-F45DEF4B742E}" type="slidenum">
              <a:rPr/>
              <a:pPr lvl="0"/>
              <a:t>‹Nr.›</a:t>
            </a:fld>
            <a:endParaRPr lang="de-D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202033C0-A4A3-4B1E-9118-0A8D56C93E88}" type="slidenum">
              <a:rPr/>
              <a:pPr lvl="0"/>
              <a:t>‹Nr.›</a:t>
            </a:fld>
            <a:endParaRPr lang="de-D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850" y="301625"/>
            <a:ext cx="226695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3212"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890119B6-EBAE-43C3-964C-928E1AF7AB17}" type="slidenum">
              <a:rPr/>
              <a:pPr lvl="0"/>
              <a:t>‹Nr.›</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5C5A4C58-472C-4D69-A546-9E2674DA22A2}" type="slidenum">
              <a:rPr/>
              <a:pPr lvl="0"/>
              <a:t>‹Nr.›</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FBDE7C33-9E7A-445F-9671-3644FEFD3448}" type="slidenum">
              <a:rPr/>
              <a:pPr lvl="0"/>
              <a:t>‹Nr.›</a:t>
            </a:fld>
            <a:endParaRPr lang="de-D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775847B7-6CCB-4150-ABB4-938D9DEF01F7}" type="slidenum">
              <a:rPr/>
              <a:pPr lvl="0"/>
              <a:t>‹Nr.›</a:t>
            </a:fld>
            <a:endParaRPr lang="de-D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fld id="{4CB2A4AA-C8DF-48C7-820D-8ADA28BE288E}" type="slidenum">
              <a:rPr/>
              <a:pPr lvl="0"/>
              <a:t>‹Nr.›</a:t>
            </a:fld>
            <a:endParaRPr lang="de-D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fld id="{0A299E87-E865-4791-B6C7-516E236BCB60}" type="slidenum">
              <a:rPr/>
              <a:pPr lvl="0"/>
              <a:t>‹Nr.›</a:t>
            </a:fld>
            <a:endParaRPr lang="de-D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fld id="{EF19F18B-3B31-48DA-8ABB-DA7CBBE1B6F2}" type="slidenum">
              <a:rPr/>
              <a:pPr lvl="0"/>
              <a:t>‹Nr.›</a:t>
            </a:fld>
            <a:endParaRPr lang="de-DE"/>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1E3B5500-DDB8-4D22-9788-928DDEB2F8D9}" type="slidenum">
              <a:rPr/>
              <a:pPr lvl="0"/>
              <a:t>‹Nr.›</a:t>
            </a:fld>
            <a:endParaRPr lang="de-D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3DCB0CC4-6351-45E4-990D-C0142818C9E0}" type="slidenum">
              <a:rPr/>
              <a:pPr lvl="0"/>
              <a:t>‹Nr.›</a:t>
            </a:fld>
            <a:endParaRPr lang="de-D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platzhalt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txBox="1">
            <a:spLocks noGrp="1"/>
          </p:cNvSpPr>
          <p:nvPr>
            <p:ph type="dt" sz="half" idx="2"/>
          </p:nvPr>
        </p:nvSpPr>
        <p:spPr>
          <a:xfrm>
            <a:off x="3447360" y="6887160"/>
            <a:ext cx="3195000" cy="52128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7227360" y="6887160"/>
            <a:ext cx="3195000" cy="521280"/>
          </a:xfrm>
          <a:prstGeom prst="rect">
            <a:avLst/>
          </a:prstGeom>
          <a:noFill/>
          <a:ln>
            <a:noFill/>
          </a:ln>
        </p:spPr>
        <p:txBody>
          <a:bodyPr lIns="0" tIns="0" rIns="0" bIns="0" anchorCtr="0"/>
          <a:lstStyle>
            <a:lvl1pPr lvl="0" algn="ct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503999" y="6887160"/>
            <a:ext cx="2348280" cy="52128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fld id="{4CD2FF56-D869-4925-B196-B5AB6D4C8D4E}" type="slidenum">
              <a:rPr/>
              <a:pPr lvl="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hangingPunct="0">
        <a:tabLst/>
        <a:defRPr lang="de-DE"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hangingPunct="0">
        <a:spcBef>
          <a:spcPts val="1417"/>
        </a:spcBef>
        <a:spcAft>
          <a:spcPts val="0"/>
        </a:spcAft>
        <a:tabLst/>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4359" y="2247480"/>
            <a:ext cx="9071640" cy="18752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a:t>Programmier AG </a:t>
            </a:r>
            <a:r>
              <a:rPr lang="de-DE" dirty="0" smtClean="0"/>
              <a:t>#</a:t>
            </a:r>
            <a:r>
              <a:rPr lang="de-DE" dirty="0" smtClean="0"/>
              <a:t>18:</a:t>
            </a:r>
            <a:r>
              <a:rPr lang="de-DE" dirty="0"/>
              <a:t/>
            </a:r>
            <a:br>
              <a:rPr lang="de-DE" dirty="0"/>
            </a:br>
            <a:r>
              <a:rPr lang="de-DE" dirty="0"/>
              <a:t/>
            </a:r>
            <a:br>
              <a:rPr lang="de-DE" dirty="0"/>
            </a:br>
            <a:r>
              <a:rPr lang="de-DE" dirty="0" smtClean="0"/>
              <a:t>Interaktion von Entities</a:t>
            </a:r>
            <a:endParaRPr lang="de-DE"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Entities und Interaktionen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4000" dirty="0" smtClean="0">
                <a:latin typeface="Liberation Serif" pitchFamily="18" charset="0"/>
                <a:ea typeface="Liberation Serif" pitchFamily="18" charset="0"/>
                <a:cs typeface="Liberation Serif" pitchFamily="18" charset="0"/>
              </a:rPr>
              <a:t>	Entities enthalten den Code, </a:t>
            </a:r>
            <a:r>
              <a:rPr lang="de-DE" sz="4000" b="1" dirty="0" smtClean="0">
                <a:latin typeface="Liberation Serif" pitchFamily="18" charset="0"/>
                <a:ea typeface="Liberation Serif" pitchFamily="18" charset="0"/>
                <a:cs typeface="Liberation Serif" pitchFamily="18" charset="0"/>
              </a:rPr>
              <a:t>der nur sie selbst betrifft</a:t>
            </a:r>
            <a:r>
              <a:rPr lang="de-DE" sz="4000" dirty="0" smtClean="0">
                <a:latin typeface="Liberation Serif" pitchFamily="18" charset="0"/>
                <a:ea typeface="Liberation Serif" pitchFamily="18" charset="0"/>
                <a:cs typeface="Liberation Serif" pitchFamily="18" charset="0"/>
              </a:rPr>
              <a:t>, in ihrer Klasse. </a:t>
            </a:r>
            <a:r>
              <a:rPr lang="de-DE" sz="4000" dirty="0" smtClean="0">
                <a:latin typeface="Liberation Serif" pitchFamily="18" charset="0"/>
                <a:ea typeface="Liberation Serif" pitchFamily="18" charset="0"/>
                <a:cs typeface="Liberation Serif" pitchFamily="18" charset="0"/>
              </a:rPr>
              <a:t/>
            </a:r>
            <a:br>
              <a:rPr lang="de-DE" sz="4000" dirty="0" smtClean="0">
                <a:latin typeface="Liberation Serif" pitchFamily="18" charset="0"/>
                <a:ea typeface="Liberation Serif" pitchFamily="18" charset="0"/>
                <a:cs typeface="Liberation Serif" pitchFamily="18" charset="0"/>
              </a:rPr>
            </a:br>
            <a:endParaRPr lang="de-DE" sz="4000" dirty="0" smtClean="0">
              <a:latin typeface="Liberation Serif" pitchFamily="18" charset="0"/>
              <a:ea typeface="Liberation Serif" pitchFamily="18" charset="0"/>
              <a:cs typeface="Liberation Serif" pitchFamily="18" charset="0"/>
            </a:endParaRPr>
          </a:p>
          <a:p>
            <a:pPr lvl="0">
              <a:buNone/>
            </a:pPr>
            <a:r>
              <a:rPr lang="de-DE" sz="4000" dirty="0" smtClean="0">
                <a:latin typeface="Liberation Serif" pitchFamily="18" charset="0"/>
                <a:ea typeface="Liberation Serif" pitchFamily="18" charset="0"/>
                <a:cs typeface="Liberation Serif" pitchFamily="18" charset="0"/>
              </a:rPr>
              <a:t/>
            </a:r>
            <a:br>
              <a:rPr lang="de-DE" sz="4000" dirty="0" smtClean="0">
                <a:latin typeface="Liberation Serif" pitchFamily="18" charset="0"/>
                <a:ea typeface="Liberation Serif" pitchFamily="18" charset="0"/>
                <a:cs typeface="Liberation Serif" pitchFamily="18" charset="0"/>
              </a:rPr>
            </a:br>
            <a:r>
              <a:rPr lang="de-DE" sz="4000" dirty="0" smtClean="0">
                <a:latin typeface="Liberation Serif" pitchFamily="18" charset="0"/>
                <a:ea typeface="Liberation Serif" pitchFamily="18" charset="0"/>
                <a:cs typeface="Liberation Serif" pitchFamily="18" charset="0"/>
              </a:rPr>
              <a:t>Betrifft der Code auch</a:t>
            </a:r>
            <a:r>
              <a:rPr lang="de-DE" sz="4000" b="1" dirty="0" smtClean="0">
                <a:latin typeface="Liberation Serif" pitchFamily="18" charset="0"/>
                <a:ea typeface="Liberation Serif" pitchFamily="18" charset="0"/>
                <a:cs typeface="Liberation Serif" pitchFamily="18" charset="0"/>
              </a:rPr>
              <a:t> andere Entities</a:t>
            </a:r>
            <a:r>
              <a:rPr lang="de-DE" sz="4000" dirty="0" smtClean="0">
                <a:latin typeface="Liberation Serif" pitchFamily="18" charset="0"/>
                <a:ea typeface="Liberation Serif" pitchFamily="18" charset="0"/>
                <a:cs typeface="Liberation Serif" pitchFamily="18" charset="0"/>
              </a:rPr>
              <a:t>, so spricht man von Interaktionen. ( Beispiel: Kollision )</a:t>
            </a: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endParaRPr lang="de-DE"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Interaktionen über den Screen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Die einfachste Variante ist es, die </a:t>
            </a:r>
            <a:r>
              <a:rPr lang="de-DE" sz="3600" b="1" dirty="0" smtClean="0">
                <a:latin typeface="Liberation Serif" pitchFamily="18" charset="0"/>
                <a:ea typeface="Liberation Serif" pitchFamily="18" charset="0"/>
                <a:cs typeface="Liberation Serif" pitchFamily="18" charset="0"/>
              </a:rPr>
              <a:t>Interaktionen</a:t>
            </a:r>
            <a:r>
              <a:rPr lang="de-DE" sz="3600" dirty="0" smtClean="0">
                <a:latin typeface="Liberation Serif" pitchFamily="18" charset="0"/>
                <a:ea typeface="Liberation Serif" pitchFamily="18" charset="0"/>
                <a:cs typeface="Liberation Serif" pitchFamily="18" charset="0"/>
              </a:rPr>
              <a:t> im </a:t>
            </a:r>
            <a:r>
              <a:rPr lang="de-DE" sz="3600" b="1" dirty="0" smtClean="0">
                <a:latin typeface="Liberation Serif" pitchFamily="18" charset="0"/>
                <a:ea typeface="Liberation Serif" pitchFamily="18" charset="0"/>
                <a:cs typeface="Liberation Serif" pitchFamily="18" charset="0"/>
              </a:rPr>
              <a:t>Code des Screens </a:t>
            </a:r>
            <a:r>
              <a:rPr lang="de-DE" sz="3600" dirty="0" smtClean="0">
                <a:latin typeface="Liberation Serif" pitchFamily="18" charset="0"/>
                <a:ea typeface="Liberation Serif" pitchFamily="18" charset="0"/>
                <a:cs typeface="Liberation Serif" pitchFamily="18" charset="0"/>
              </a:rPr>
              <a:t>zu programmieren.</a:t>
            </a:r>
            <a:br>
              <a:rPr lang="de-DE" sz="3600" dirty="0" smtClean="0">
                <a:latin typeface="Liberation Serif" pitchFamily="18" charset="0"/>
                <a:ea typeface="Liberation Serif" pitchFamily="18" charset="0"/>
                <a:cs typeface="Liberation Serif" pitchFamily="18" charset="0"/>
              </a:rPr>
            </a:br>
            <a:r>
              <a:rPr lang="de-DE" sz="3600" dirty="0" smtClean="0">
                <a:latin typeface="Liberation Serif" pitchFamily="18" charset="0"/>
                <a:ea typeface="Liberation Serif" pitchFamily="18" charset="0"/>
                <a:cs typeface="Liberation Serif" pitchFamily="18" charset="0"/>
              </a:rPr>
              <a:t/>
            </a:r>
            <a:br>
              <a:rPr lang="de-DE" sz="3600" dirty="0" smtClean="0">
                <a:latin typeface="Liberation Serif" pitchFamily="18" charset="0"/>
                <a:ea typeface="Liberation Serif" pitchFamily="18" charset="0"/>
                <a:cs typeface="Liberation Serif" pitchFamily="18" charset="0"/>
              </a:rPr>
            </a:br>
            <a:r>
              <a:rPr lang="de-DE" sz="3600" dirty="0" smtClean="0">
                <a:latin typeface="Liberation Serif" pitchFamily="18" charset="0"/>
                <a:ea typeface="Liberation Serif" pitchFamily="18" charset="0"/>
                <a:cs typeface="Liberation Serif" pitchFamily="18" charset="0"/>
              </a:rPr>
              <a:t>Allerdings zerstört dies den Sinn von Entities, da diese wenig Code im Screen erzeugen sollen.</a:t>
            </a: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endParaRPr lang="de-DE"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3" cstate="print"/>
          <a:srcRect/>
          <a:stretch>
            <a:fillRect/>
          </a:stretch>
        </p:blipFill>
        <p:spPr bwMode="auto">
          <a:xfrm>
            <a:off x="935856" y="4427909"/>
            <a:ext cx="6893306" cy="25202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Interaktionen über Methoden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Besser ist es, </a:t>
            </a:r>
            <a:r>
              <a:rPr lang="de-DE" sz="3600" b="1" dirty="0" smtClean="0">
                <a:latin typeface="Liberation Serif" pitchFamily="18" charset="0"/>
                <a:ea typeface="Liberation Serif" pitchFamily="18" charset="0"/>
                <a:cs typeface="Liberation Serif" pitchFamily="18" charset="0"/>
              </a:rPr>
              <a:t>in den Entities </a:t>
            </a:r>
            <a:r>
              <a:rPr lang="de-DE" sz="3600" dirty="0" smtClean="0">
                <a:latin typeface="Liberation Serif" pitchFamily="18" charset="0"/>
                <a:ea typeface="Liberation Serif" pitchFamily="18" charset="0"/>
                <a:cs typeface="Liberation Serif" pitchFamily="18" charset="0"/>
              </a:rPr>
              <a:t>entsprechende </a:t>
            </a:r>
            <a:r>
              <a:rPr lang="de-DE" sz="3600" b="1" dirty="0" smtClean="0">
                <a:latin typeface="Liberation Serif" pitchFamily="18" charset="0"/>
                <a:ea typeface="Liberation Serif" pitchFamily="18" charset="0"/>
                <a:cs typeface="Liberation Serif" pitchFamily="18" charset="0"/>
              </a:rPr>
              <a:t>Methoden</a:t>
            </a:r>
            <a:r>
              <a:rPr lang="de-DE" sz="3600" dirty="0" smtClean="0">
                <a:latin typeface="Liberation Serif" pitchFamily="18" charset="0"/>
                <a:ea typeface="Liberation Serif" pitchFamily="18" charset="0"/>
                <a:cs typeface="Liberation Serif" pitchFamily="18" charset="0"/>
              </a:rPr>
              <a:t> zu erstellen, und diese dann </a:t>
            </a:r>
            <a:r>
              <a:rPr lang="de-DE" sz="3600" b="1" dirty="0" smtClean="0">
                <a:latin typeface="Liberation Serif" pitchFamily="18" charset="0"/>
                <a:ea typeface="Liberation Serif" pitchFamily="18" charset="0"/>
                <a:cs typeface="Liberation Serif" pitchFamily="18" charset="0"/>
              </a:rPr>
              <a:t>im Screen nur aufzurufen</a:t>
            </a:r>
            <a:r>
              <a:rPr lang="de-DE" sz="3600" dirty="0" smtClean="0">
                <a:latin typeface="Liberation Serif" pitchFamily="18" charset="0"/>
                <a:ea typeface="Liberation Serif" pitchFamily="18" charset="0"/>
                <a:cs typeface="Liberation Serif" pitchFamily="18" charset="0"/>
              </a:rPr>
              <a:t>.</a:t>
            </a: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endParaRPr lang="de-DE"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2050" name="Picture 2"/>
          <p:cNvPicPr>
            <a:picLocks noChangeAspect="1" noChangeArrowheads="1"/>
          </p:cNvPicPr>
          <p:nvPr/>
        </p:nvPicPr>
        <p:blipFill>
          <a:blip r:embed="rId3" cstate="print"/>
          <a:srcRect/>
          <a:stretch>
            <a:fillRect/>
          </a:stretch>
        </p:blipFill>
        <p:spPr bwMode="auto">
          <a:xfrm>
            <a:off x="503808" y="3851845"/>
            <a:ext cx="8542820" cy="338437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688384" y="2411685"/>
            <a:ext cx="4089026" cy="1296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Interaktionen über Referenzen</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In seltenen Fällen ist es auch sinnvoll, eine </a:t>
            </a:r>
            <a:r>
              <a:rPr lang="de-DE" sz="3600" b="1" dirty="0" smtClean="0">
                <a:latin typeface="Liberation Serif" pitchFamily="18" charset="0"/>
                <a:ea typeface="Liberation Serif" pitchFamily="18" charset="0"/>
                <a:cs typeface="Liberation Serif" pitchFamily="18" charset="0"/>
              </a:rPr>
              <a:t>Referenz</a:t>
            </a:r>
            <a:r>
              <a:rPr lang="de-DE" sz="3600" dirty="0" smtClean="0">
                <a:latin typeface="Liberation Serif" pitchFamily="18" charset="0"/>
                <a:ea typeface="Liberation Serif" pitchFamily="18" charset="0"/>
                <a:cs typeface="Liberation Serif" pitchFamily="18" charset="0"/>
              </a:rPr>
              <a:t> im </a:t>
            </a:r>
            <a:r>
              <a:rPr lang="de-DE" sz="3600" b="1" dirty="0" smtClean="0">
                <a:latin typeface="Liberation Serif" pitchFamily="18" charset="0"/>
                <a:ea typeface="Liberation Serif" pitchFamily="18" charset="0"/>
                <a:cs typeface="Liberation Serif" pitchFamily="18" charset="0"/>
              </a:rPr>
              <a:t>Konstruktor</a:t>
            </a:r>
            <a:r>
              <a:rPr lang="de-DE" sz="3600" dirty="0" smtClean="0">
                <a:latin typeface="Liberation Serif" pitchFamily="18" charset="0"/>
                <a:ea typeface="Liberation Serif" pitchFamily="18" charset="0"/>
                <a:cs typeface="Liberation Serif" pitchFamily="18" charset="0"/>
              </a:rPr>
              <a:t> zu übergeben, so dass man immer </a:t>
            </a:r>
            <a:r>
              <a:rPr lang="de-DE" sz="3600" b="1" dirty="0" smtClean="0">
                <a:latin typeface="Liberation Serif" pitchFamily="18" charset="0"/>
                <a:ea typeface="Liberation Serif" pitchFamily="18" charset="0"/>
                <a:cs typeface="Liberation Serif" pitchFamily="18" charset="0"/>
              </a:rPr>
              <a:t>auf die andere Entity zugreifen </a:t>
            </a:r>
            <a:r>
              <a:rPr lang="de-DE" sz="3600" dirty="0" smtClean="0">
                <a:latin typeface="Liberation Serif" pitchFamily="18" charset="0"/>
                <a:ea typeface="Liberation Serif" pitchFamily="18" charset="0"/>
                <a:cs typeface="Liberation Serif" pitchFamily="18" charset="0"/>
              </a:rPr>
              <a:t>kann.</a:t>
            </a:r>
            <a:br>
              <a:rPr lang="de-DE" sz="3600" dirty="0" smtClean="0">
                <a:latin typeface="Liberation Serif" pitchFamily="18" charset="0"/>
                <a:ea typeface="Liberation Serif" pitchFamily="18" charset="0"/>
                <a:cs typeface="Liberation Serif" pitchFamily="18" charset="0"/>
              </a:rPr>
            </a:br>
            <a:r>
              <a:rPr lang="de-DE" sz="3600" dirty="0" smtClean="0">
                <a:latin typeface="Liberation Serif" pitchFamily="18" charset="0"/>
                <a:ea typeface="Liberation Serif" pitchFamily="18" charset="0"/>
                <a:cs typeface="Liberation Serif" pitchFamily="18" charset="0"/>
              </a:rPr>
              <a:t>Dies sollte man </a:t>
            </a:r>
            <a:r>
              <a:rPr lang="de-DE" sz="3600" b="1" dirty="0" smtClean="0">
                <a:latin typeface="Liberation Serif" pitchFamily="18" charset="0"/>
                <a:ea typeface="Liberation Serif" pitchFamily="18" charset="0"/>
                <a:cs typeface="Liberation Serif" pitchFamily="18" charset="0"/>
              </a:rPr>
              <a:t>nur in eine Richtung </a:t>
            </a:r>
            <a:r>
              <a:rPr lang="de-DE" sz="3600" dirty="0" smtClean="0">
                <a:latin typeface="Liberation Serif" pitchFamily="18" charset="0"/>
                <a:ea typeface="Liberation Serif" pitchFamily="18" charset="0"/>
                <a:cs typeface="Liberation Serif" pitchFamily="18" charset="0"/>
              </a:rPr>
              <a:t>machen.</a:t>
            </a: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endParaRPr lang="de-DE"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3074" name="Picture 2"/>
          <p:cNvPicPr>
            <a:picLocks noChangeAspect="1" noChangeArrowheads="1"/>
          </p:cNvPicPr>
          <p:nvPr/>
        </p:nvPicPr>
        <p:blipFill>
          <a:blip r:embed="rId3" cstate="print"/>
          <a:srcRect/>
          <a:stretch>
            <a:fillRect/>
          </a:stretch>
        </p:blipFill>
        <p:spPr bwMode="auto">
          <a:xfrm>
            <a:off x="503808" y="4067869"/>
            <a:ext cx="7507798" cy="32403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Kollision mit mehreren Shapes</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Will man überprüfen, ob zwei Entities kollidieren, die mehr als nur ein Shape besitzen, so muss man für jedes Shape der Entity die Kollision von jedem anderem Shape der anderen Entity überprüfen.</a:t>
            </a:r>
          </a:p>
          <a:p>
            <a:pPr lvl="0">
              <a:buNone/>
            </a:pPr>
            <a:endParaRPr lang="de-DE" sz="3600" dirty="0" smtClean="0">
              <a:latin typeface="Liberation Serif" pitchFamily="18" charset="0"/>
              <a:ea typeface="Liberation Serif" pitchFamily="18" charset="0"/>
              <a:cs typeface="Liberation Serif" pitchFamily="18" charset="0"/>
            </a:endParaRPr>
          </a:p>
          <a:p>
            <a:pPr lvl="0">
              <a:buNone/>
            </a:pPr>
            <a:r>
              <a:rPr lang="de-DE" sz="3600" dirty="0" smtClean="0">
                <a:latin typeface="Liberation Serif" pitchFamily="18" charset="0"/>
                <a:ea typeface="Liberation Serif" pitchFamily="18" charset="0"/>
                <a:cs typeface="Liberation Serif" pitchFamily="18" charset="0"/>
              </a:rPr>
              <a:t>	Hierbei ist es sinnvoll, jeder Entity eine Methode zu geben, die alle Hitboxen als Liste zurückgibt.</a:t>
            </a:r>
            <a:r>
              <a:rPr lang="de-DE" dirty="0" smtClean="0">
                <a:latin typeface="Liberation Serif" pitchFamily="18" charset="0"/>
                <a:ea typeface="Liberation Serif" pitchFamily="18" charset="0"/>
                <a:cs typeface="Liberation Serif" pitchFamily="18" charset="0"/>
              </a:rPr>
              <a:t/>
            </a:r>
            <a:br>
              <a:rPr lang="de-DE" dirty="0" smtClean="0">
                <a:latin typeface="Liberation Serif" pitchFamily="18" charset="0"/>
                <a:ea typeface="Liberation Serif" pitchFamily="18" charset="0"/>
                <a:cs typeface="Liberation Serif" pitchFamily="18" charset="0"/>
              </a:rPr>
            </a:br>
            <a:endParaRPr lang="de-DE"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Kollision mit mehreren Shapes</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4098" name="Picture 2"/>
          <p:cNvPicPr>
            <a:picLocks noChangeAspect="1" noChangeArrowheads="1"/>
          </p:cNvPicPr>
          <p:nvPr/>
        </p:nvPicPr>
        <p:blipFill>
          <a:blip r:embed="rId3" cstate="print"/>
          <a:srcRect/>
          <a:stretch>
            <a:fillRect/>
          </a:stretch>
        </p:blipFill>
        <p:spPr bwMode="auto">
          <a:xfrm>
            <a:off x="647824" y="1979637"/>
            <a:ext cx="9172379" cy="396044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Kollision mit mehreren Shapes</a:t>
            </a:r>
            <a:endParaRPr lang="de-DE" dirty="0"/>
          </a:p>
        </p:txBody>
      </p:sp>
      <p:sp>
        <p:nvSpPr>
          <p:cNvPr id="3" name="Textplatzhalter 2"/>
          <p:cNvSpPr txBox="1">
            <a:spLocks noGrp="1"/>
          </p:cNvSpPr>
          <p:nvPr>
            <p:ph type="body" idx="4294967295"/>
          </p:nvPr>
        </p:nvSpPr>
        <p:spPr>
          <a:xfrm>
            <a:off x="143768" y="1115541"/>
            <a:ext cx="9792841" cy="6120680"/>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3600" dirty="0" smtClean="0">
                <a:latin typeface="Liberation Serif" pitchFamily="18" charset="0"/>
                <a:ea typeface="Liberation Serif" pitchFamily="18" charset="0"/>
                <a:cs typeface="Liberation Serif" pitchFamily="18" charset="0"/>
              </a:rPr>
              <a:t>	</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b="1"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p:txBody>
      </p:sp>
      <p:sp>
        <p:nvSpPr>
          <p:cNvPr id="5122" name="AutoShape 2" descr="https://www.iconspng.com/images/comicstyle-machine-1/comicstyle-machine-1.jpg"/>
          <p:cNvSpPr>
            <a:spLocks noChangeAspect="1" noChangeArrowheads="1"/>
          </p:cNvSpPr>
          <p:nvPr/>
        </p:nvSpPr>
        <p:spPr bwMode="auto">
          <a:xfrm>
            <a:off x="155575" y="-4313238"/>
            <a:ext cx="14601825" cy="89916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4" name="Picture 2"/>
          <p:cNvPicPr>
            <a:picLocks noChangeAspect="1" noChangeArrowheads="1"/>
          </p:cNvPicPr>
          <p:nvPr/>
        </p:nvPicPr>
        <p:blipFill>
          <a:blip r:embed="rId3" cstate="print"/>
          <a:srcRect/>
          <a:stretch>
            <a:fillRect/>
          </a:stretch>
        </p:blipFill>
        <p:spPr bwMode="auto">
          <a:xfrm>
            <a:off x="2015976" y="971525"/>
            <a:ext cx="6607050" cy="64365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Liberation Serif" pitchFamily="18" charset="0"/>
                <a:ea typeface="Liberation Serif" pitchFamily="18" charset="0"/>
                <a:cs typeface="Liberation Serif" pitchFamily="18" charset="0"/>
              </a:rPr>
              <a:t>	</a:t>
            </a:r>
            <a:r>
              <a:rPr lang="de-DE" sz="2800" dirty="0" smtClean="0">
                <a:latin typeface="Liberation Serif" pitchFamily="18" charset="0"/>
                <a:ea typeface="Liberation Serif" pitchFamily="18" charset="0"/>
                <a:cs typeface="Liberation Serif" pitchFamily="18" charset="0"/>
              </a:rPr>
              <a:t>Erstelle eine Entities die mindestens 2 Shapes besitzt. Sie soll mit WASD bewegbar sein.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Erstelle eine zweite Entity mit mehreren Shapes. Wenn sie die erste Entity berührt, soll sie an einen zufälligen anderen Ort gesetzt werden.</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Erstelle eine dritte Entity, die sich immer zu einer Entity hinbewegt. Welche Entity das ist, sollte im Konstruktor gesetzt werden.</a:t>
            </a:r>
            <a:endParaRPr lang="de-DE" sz="2800" dirty="0" smtClean="0">
              <a:latin typeface="Liberation Serif" pitchFamily="18" charset="0"/>
              <a:ea typeface="Liberation Serif" pitchFamily="18" charset="0"/>
              <a:cs typeface="Liberation Serif" pitchFamily="18" charset="0"/>
            </a:endParaRPr>
          </a:p>
          <a:p>
            <a:pPr lvl="0">
              <a:buNone/>
            </a:pPr>
            <a:r>
              <a:rPr lang="de-DE" sz="2800" dirty="0" smtClean="0">
                <a:latin typeface="Liberation Serif" pitchFamily="18" charset="0"/>
                <a:ea typeface="Liberation Serif" pitchFamily="18" charset="0"/>
                <a:cs typeface="Liberation Serif" pitchFamily="18" charset="0"/>
              </a:rPr>
              <a:t>	</a:t>
            </a: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lvl="0">
              <a:buNone/>
            </a:pPr>
            <a:endParaRPr lang="de-DE" sz="2800" dirty="0" smtClean="0">
              <a:latin typeface="Liberation Serif" pitchFamily="18" charset="0"/>
              <a:ea typeface="Liberation Serif" pitchFamily="18" charset="0"/>
              <a:cs typeface="Liberation Serif" pitchFamily="18" charset="0"/>
            </a:endParaRPr>
          </a:p>
          <a:p>
            <a:pPr>
              <a:buNone/>
            </a:pPr>
            <a:endParaRPr lang="de-DE" sz="2800" dirty="0" smtClean="0">
              <a:latin typeface="Liberation Serif" pitchFamily="18" charset="0"/>
              <a:ea typeface="Liberation Serif" pitchFamily="18" charset="0"/>
              <a:cs typeface="Liberation Serif" pitchFamily="18" charset="0"/>
            </a:endParaRPr>
          </a:p>
          <a:p>
            <a:pPr>
              <a:buNone/>
            </a:pPr>
            <a:r>
              <a:rPr lang="de-DE" sz="2800" dirty="0" smtClean="0">
                <a:latin typeface="Liberation Serif" pitchFamily="18" charset="0"/>
                <a:ea typeface="Liberation Serif" pitchFamily="18" charset="0"/>
                <a:cs typeface="Liberation Serif" pitchFamily="18" charset="0"/>
              </a:rPr>
              <a:t>	</a:t>
            </a:r>
          </a:p>
          <a:p>
            <a:pPr lvl="0">
              <a:buNone/>
            </a:pPr>
            <a:r>
              <a:rPr lang="de-DE" sz="2800" dirty="0" smtClean="0">
                <a:latin typeface="Liberation Serif" pitchFamily="18" charset="0"/>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t>Aufgaben</a:t>
            </a:r>
            <a:endParaRPr lang="de-DE"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Words>
  <Application>Microsoft Office PowerPoint</Application>
  <PresentationFormat>Benutzerdefiniert</PresentationFormat>
  <Paragraphs>64</Paragraphs>
  <Slides>9</Slides>
  <Notes>9</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Standard</vt:lpstr>
      <vt:lpstr>Programmier AG #18:  Interaktion von Entities</vt:lpstr>
      <vt:lpstr>Entities und Interaktionen</vt:lpstr>
      <vt:lpstr>Interaktionen über den Screen</vt:lpstr>
      <vt:lpstr>Interaktionen über Methoden</vt:lpstr>
      <vt:lpstr>Interaktionen über Referenzen</vt:lpstr>
      <vt:lpstr>Kollision mit mehreren Shapes</vt:lpstr>
      <vt:lpstr>Kollision mit mehreren Shapes</vt:lpstr>
      <vt:lpstr>Kollision mit mehreren Shapes</vt:lpstr>
      <vt:lpstr>Aufgaben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 AG #2:  Rechenoperationen &amp; Bewegung</dc:title>
  <dc:creator>Little</dc:creator>
  <cp:lastModifiedBy>Little</cp:lastModifiedBy>
  <cp:revision>278</cp:revision>
  <dcterms:created xsi:type="dcterms:W3CDTF">2018-09-04T10:19:18Z</dcterms:created>
  <dcterms:modified xsi:type="dcterms:W3CDTF">2019-02-11T15:15:19Z</dcterms:modified>
</cp:coreProperties>
</file>