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10080625" cy="7559675" type="screen4x3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706" y="-912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umsplatzhalter 2"/>
          <p:cNvSpPr txBox="1">
            <a:spLocks noGrp="1"/>
          </p:cNvSpPr>
          <p:nvPr>
            <p:ph type="dt" sz="quarter" idx="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ußzeilenplatzhalter 3"/>
          <p:cNvSpPr txBox="1">
            <a:spLocks noGrp="1"/>
          </p:cNvSpPr>
          <p:nvPr>
            <p:ph type="ftr" sz="quarter" idx="2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Foliennummernplatzhalt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2CF3A874-99D0-479A-8695-367BC247B930}" type="slidenum">
              <a:t>‹Nr.›</a:t>
            </a:fld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4" name="Kopfzeilenplatzhalter 3"/>
          <p:cNvSpPr txBox="1">
            <a:spLocks noGrp="1"/>
          </p:cNvSpPr>
          <p:nvPr>
            <p:ph type="hdr" sz="quarter"/>
          </p:nvPr>
        </p:nvSpPr>
        <p:spPr>
          <a:xfrm>
            <a:off x="1512000" y="588060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Datumsplatzhalter 4"/>
          <p:cNvSpPr txBox="1">
            <a:spLocks noGrp="1"/>
          </p:cNvSpPr>
          <p:nvPr>
            <p:ph type="dt" idx="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4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48074483-F492-44E5-B1B1-5D806B441F6A}" type="slidenum"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de-DE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A55D95B-B3C8-464B-8240-4AB253ED3095}" type="slidenum"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7389E78-2A00-4D93-AC8A-0BCB41922C18}" type="slidenum"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9EAB8BD-FB72-4A74-99A9-65A644CE5BA0}" type="slidenum"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FCF9BBD-539C-4EB7-9217-5075EAB077EC}" type="slidenum"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B0640E8-40A2-40C5-83CA-35C55E17313A}" type="slidenum"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3A73A9-5B52-40E9-AB1F-F619301CAEE7}" type="slidenum"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242DC62-5144-4033-8F89-3EDB2F779A30}" type="slidenum"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97FEF42-E835-4747-80D4-AC068BB377ED}" type="slidenum"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61A22F0-0F73-4BDA-8991-1F9507D97A1C}" type="slidenum">
              <a:t>‹Nr.›</a:t>
            </a:fld>
            <a:endParaRPr lang="de-DE"/>
          </a:p>
        </p:txBody>
      </p:sp>
    </p:spTree>
  </p:cSld>
  <p:clrMapOvr>
    <a:masterClrMapping/>
  </p:clrMapOvr>
  <p:transition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D94709-B503-4DAB-B02D-A91E64917568}" type="slidenum"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5307E0A-1C8F-4E55-9682-09EA67B0EC9E}" type="slidenum"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de-DE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2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3"/>
          </p:nvPr>
        </p:nvSpPr>
        <p:spPr>
          <a:xfrm>
            <a:off x="722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4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84A87DFA-8B99-42D5-98CD-815369A85E32}" type="slidenum"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hangingPunct="0">
        <a:tabLst/>
        <a:defRPr lang="de-DE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Mangal" pitchFamily="2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de-DE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Mangal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4359" y="2247480"/>
            <a:ext cx="9071640" cy="18752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/>
              <a:t>Programmier AG #1:</a:t>
            </a:r>
            <a:br>
              <a:rPr lang="de-DE"/>
            </a:br>
            <a:r>
              <a:rPr lang="de-DE"/>
              <a:t/>
            </a:r>
            <a:br>
              <a:rPr lang="de-DE"/>
            </a:br>
            <a:r>
              <a:rPr lang="de-DE"/>
              <a:t>Variablen und Werte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/>
              <a:t>RectangleShape erstellen</a:t>
            </a:r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287784" y="1475581"/>
            <a:ext cx="9071640" cy="5286960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 algn="l">
              <a:buNone/>
            </a:pPr>
            <a:r>
              <a:rPr lang="de-DE" u="sng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Code </a:t>
            </a:r>
            <a:r>
              <a:rPr lang="de-DE" u="sng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Befehle:</a:t>
            </a:r>
            <a:endParaRPr lang="de-DE" sz="22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 algn="l">
              <a:buNone/>
            </a:pPr>
            <a:r>
              <a:rPr lang="de-DE" sz="26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RectangleShape</a:t>
            </a:r>
            <a:r>
              <a:rPr lang="de-DE" sz="26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</a:t>
            </a:r>
            <a:r>
              <a:rPr lang="de-DE" sz="26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box = </a:t>
            </a:r>
            <a:r>
              <a:rPr lang="de-DE" sz="2600" dirty="0" err="1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new</a:t>
            </a:r>
            <a:r>
              <a:rPr lang="de-DE" sz="26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</a:t>
            </a:r>
            <a:r>
              <a:rPr lang="de-DE" sz="2600" dirty="0" err="1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RectangleShape</a:t>
            </a:r>
            <a:r>
              <a:rPr lang="de-DE" sz="26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();</a:t>
            </a:r>
          </a:p>
          <a:p>
            <a:pPr lvl="0" algn="l">
              <a:buNone/>
            </a:pPr>
            <a:endParaRPr lang="de-DE" sz="26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 algn="l">
              <a:buNone/>
            </a:pPr>
            <a:r>
              <a:rPr lang="de-DE" sz="26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box.Size</a:t>
            </a:r>
            <a:r>
              <a:rPr lang="de-DE" sz="26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</a:t>
            </a:r>
            <a:r>
              <a:rPr lang="de-DE" sz="26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= </a:t>
            </a:r>
            <a:r>
              <a:rPr lang="de-DE" sz="2600" dirty="0" err="1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new</a:t>
            </a:r>
            <a:r>
              <a:rPr lang="de-DE" sz="26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Vector2f(&lt;breite&gt;,&lt;höhe</a:t>
            </a:r>
            <a:r>
              <a:rPr lang="de-DE" sz="26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&gt;);</a:t>
            </a:r>
          </a:p>
          <a:p>
            <a:pPr lvl="0" algn="l">
              <a:buNone/>
            </a:pPr>
            <a:endParaRPr lang="de-DE" sz="26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 algn="l">
              <a:buNone/>
            </a:pPr>
            <a:r>
              <a:rPr lang="de-DE" sz="26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box.Position</a:t>
            </a:r>
            <a:r>
              <a:rPr lang="de-DE" sz="26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</a:t>
            </a:r>
            <a:r>
              <a:rPr lang="de-DE" sz="26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= </a:t>
            </a:r>
            <a:r>
              <a:rPr lang="de-DE" sz="2600" dirty="0" err="1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new</a:t>
            </a:r>
            <a:r>
              <a:rPr lang="de-DE" sz="26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Vector2f(&lt;x-wert&gt;,&lt;y-wert</a:t>
            </a:r>
            <a:r>
              <a:rPr lang="de-DE" sz="26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&gt;);</a:t>
            </a:r>
          </a:p>
          <a:p>
            <a:pPr lvl="0" algn="l">
              <a:buNone/>
            </a:pPr>
            <a:endParaRPr lang="de-DE" sz="26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 algn="l">
              <a:buNone/>
            </a:pPr>
            <a:r>
              <a:rPr lang="de-DE" sz="26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box.FillColor</a:t>
            </a:r>
            <a:r>
              <a:rPr lang="de-DE" sz="26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</a:t>
            </a:r>
            <a:r>
              <a:rPr lang="de-DE" sz="26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= </a:t>
            </a:r>
            <a:r>
              <a:rPr lang="de-DE" sz="2600" dirty="0" err="1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new</a:t>
            </a:r>
            <a:r>
              <a:rPr lang="de-DE" sz="26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Color(&lt;rot&gt;,&lt;grün&gt;,&lt;blau&gt;,&lt;</a:t>
            </a:r>
            <a:r>
              <a:rPr lang="de-DE" sz="2600" dirty="0" err="1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alpha</a:t>
            </a:r>
            <a:r>
              <a:rPr lang="de-DE" sz="26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&gt;);</a:t>
            </a:r>
          </a:p>
          <a:p>
            <a:pPr lvl="0" algn="l">
              <a:buNone/>
            </a:pPr>
            <a:r>
              <a:rPr lang="de-DE" sz="26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Alternative:</a:t>
            </a:r>
          </a:p>
          <a:p>
            <a:pPr lvl="0" algn="l">
              <a:buNone/>
            </a:pPr>
            <a:r>
              <a:rPr lang="de-DE" sz="26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box.FillColor</a:t>
            </a:r>
            <a:r>
              <a:rPr lang="de-DE" sz="26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</a:t>
            </a:r>
            <a:r>
              <a:rPr lang="de-DE" sz="26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= Color.&lt;</a:t>
            </a:r>
            <a:r>
              <a:rPr lang="de-DE" sz="2600" dirty="0" err="1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Farbname</a:t>
            </a:r>
            <a:r>
              <a:rPr lang="de-DE" sz="26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&gt;;  (Green, </a:t>
            </a:r>
            <a:r>
              <a:rPr lang="de-DE" sz="26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Red</a:t>
            </a:r>
            <a:r>
              <a:rPr lang="de-DE" sz="26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, …)</a:t>
            </a:r>
            <a:endParaRPr lang="de-DE" sz="2600" dirty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1" algn="l" hangingPunct="0">
              <a:buNone/>
            </a:pPr>
            <a:endParaRPr lang="de-DE" sz="2600" dirty="0">
              <a:latin typeface="Linux Libertine Display G" pitchFamily="2"/>
            </a:endParaRPr>
          </a:p>
          <a:p>
            <a:pPr lvl="1" algn="l" hangingPunct="0">
              <a:buNone/>
            </a:pPr>
            <a:endParaRPr lang="de-DE" sz="2600" dirty="0">
              <a:latin typeface="Linux Libertine Display G" pitchFamily="2"/>
            </a:endParaRPr>
          </a:p>
          <a:p>
            <a:pPr lvl="1" algn="l" hangingPunct="0">
              <a:buNone/>
            </a:pPr>
            <a:endParaRPr lang="de-DE" sz="2200" dirty="0">
              <a:latin typeface="Linux Libertine Display G" pitchFamily="2"/>
            </a:endParaRPr>
          </a:p>
          <a:p>
            <a:pPr lvl="1" algn="l" hangingPunct="0">
              <a:buNone/>
            </a:pPr>
            <a:endParaRPr lang="de-DE" sz="2200" dirty="0">
              <a:latin typeface="Linux Libertine Display G" pitchFamily="2"/>
            </a:endParaRPr>
          </a:p>
          <a:p>
            <a:pPr lvl="1" algn="l" hangingPunct="0">
              <a:buNone/>
            </a:pPr>
            <a:endParaRPr lang="de-DE" sz="2200" dirty="0">
              <a:latin typeface="Liberation Serif" pitchFamily="18"/>
            </a:endParaRPr>
          </a:p>
        </p:txBody>
      </p:sp>
      <p:sp>
        <p:nvSpPr>
          <p:cNvPr id="4" name="Freihandform 3"/>
          <p:cNvSpPr/>
          <p:nvPr/>
        </p:nvSpPr>
        <p:spPr>
          <a:xfrm>
            <a:off x="8567640" y="3311999"/>
            <a:ext cx="1007999" cy="93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Gerade Verbindung 4"/>
          <p:cNvSpPr/>
          <p:nvPr/>
        </p:nvSpPr>
        <p:spPr>
          <a:xfrm>
            <a:off x="8567640" y="3311999"/>
            <a:ext cx="1008000" cy="93600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8681400" y="3037679"/>
            <a:ext cx="75060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breite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920000" y="3600000"/>
            <a:ext cx="686519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höhe</a:t>
            </a:r>
          </a:p>
        </p:txBody>
      </p:sp>
      <p:sp>
        <p:nvSpPr>
          <p:cNvPr id="8" name="Freihandform 7"/>
          <p:cNvSpPr/>
          <p:nvPr/>
        </p:nvSpPr>
        <p:spPr>
          <a:xfrm>
            <a:off x="8711640" y="1944000"/>
            <a:ext cx="576360" cy="503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9" name="Freihandform 8"/>
          <p:cNvSpPr/>
          <p:nvPr/>
        </p:nvSpPr>
        <p:spPr>
          <a:xfrm>
            <a:off x="8927640" y="5112000"/>
            <a:ext cx="28836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0" name="Gerade Verbindung 9"/>
          <p:cNvSpPr/>
          <p:nvPr/>
        </p:nvSpPr>
        <p:spPr>
          <a:xfrm>
            <a:off x="8495640" y="4752000"/>
            <a:ext cx="432000" cy="360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1" name="Freihandform 10"/>
          <p:cNvSpPr/>
          <p:nvPr/>
        </p:nvSpPr>
        <p:spPr>
          <a:xfrm>
            <a:off x="8496000" y="4752000"/>
            <a:ext cx="1368000" cy="1007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8999640" y="4405679"/>
            <a:ext cx="29520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x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8207640" y="4981680"/>
            <a:ext cx="29520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y</a:t>
            </a:r>
          </a:p>
        </p:txBody>
      </p:sp>
      <p:sp>
        <p:nvSpPr>
          <p:cNvPr id="14" name="Freihandform 13"/>
          <p:cNvSpPr/>
          <p:nvPr/>
        </p:nvSpPr>
        <p:spPr>
          <a:xfrm>
            <a:off x="8927640" y="6336000"/>
            <a:ext cx="28836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BF44"/>
          </a:solidFill>
          <a:ln w="0">
            <a:solidFill>
              <a:srgbClr val="72BF44"/>
            </a:solidFill>
            <a:prstDash val="solid"/>
          </a:ln>
        </p:spPr>
        <p:txBody>
          <a:bodyPr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5" name="Freihandform 14"/>
          <p:cNvSpPr/>
          <p:nvPr/>
        </p:nvSpPr>
        <p:spPr>
          <a:xfrm>
            <a:off x="8496000" y="5976000"/>
            <a:ext cx="1368000" cy="1007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/>
              <a:t>Objekte im Screen</a:t>
            </a:r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504359" y="1769400"/>
            <a:ext cx="9071640" cy="4384440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 algn="l">
              <a:buNone/>
            </a:pPr>
            <a:endParaRPr lang="de-DE" sz="2200" u="sng">
              <a:latin typeface="Liberation Serif" pitchFamily="18"/>
            </a:endParaRPr>
          </a:p>
          <a:p>
            <a:pPr lvl="1" algn="l" hangingPunct="0">
              <a:buNone/>
            </a:pPr>
            <a:endParaRPr lang="de-DE" sz="2600">
              <a:latin typeface="Linux Libertine Display G" pitchFamily="2"/>
            </a:endParaRPr>
          </a:p>
          <a:p>
            <a:pPr lvl="1" algn="l" hangingPunct="0">
              <a:buNone/>
            </a:pPr>
            <a:endParaRPr lang="de-DE" sz="2600">
              <a:latin typeface="Linux Libertine Display G" pitchFamily="2"/>
            </a:endParaRPr>
          </a:p>
          <a:p>
            <a:pPr lvl="1" algn="l" hangingPunct="0">
              <a:buNone/>
            </a:pPr>
            <a:endParaRPr lang="de-DE" sz="2600">
              <a:latin typeface="Linux Libertine Display G" pitchFamily="2"/>
            </a:endParaRPr>
          </a:p>
          <a:p>
            <a:pPr lvl="1" algn="l" hangingPunct="0">
              <a:buNone/>
            </a:pPr>
            <a:endParaRPr lang="de-DE" sz="2200">
              <a:latin typeface="Linux Libertine Display G" pitchFamily="2"/>
            </a:endParaRPr>
          </a:p>
          <a:p>
            <a:pPr lvl="1" algn="l" hangingPunct="0">
              <a:buNone/>
            </a:pPr>
            <a:endParaRPr lang="de-DE" sz="2200">
              <a:latin typeface="Linux Libertine Display G" pitchFamily="2"/>
            </a:endParaRPr>
          </a:p>
          <a:p>
            <a:pPr lvl="1" algn="l" hangingPunct="0">
              <a:buNone/>
            </a:pPr>
            <a:endParaRPr lang="de-DE" sz="2200">
              <a:latin typeface="Liberation Serif" pitchFamily="18"/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4669200" y="1800000"/>
            <a:ext cx="5266800" cy="47811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feld 4"/>
          <p:cNvSpPr txBox="1"/>
          <p:nvPr/>
        </p:nvSpPr>
        <p:spPr>
          <a:xfrm>
            <a:off x="72000" y="1933920"/>
            <a:ext cx="4506840" cy="18820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In der Screen Klasse: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Deklaration(&lt;Typ&gt;&lt;Name&gt;) über setup()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new Befehl und Eigenschaften in setup()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draw(&lt;Name&gt;) in render()</a:t>
            </a:r>
          </a:p>
        </p:txBody>
      </p:sp>
      <p:pic>
        <p:nvPicPr>
          <p:cNvPr id="6" name="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288000" y="4046399"/>
            <a:ext cx="4143600" cy="322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/>
              <a:t>CircleShape erstellen</a:t>
            </a:r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215776" y="1769040"/>
            <a:ext cx="9359863" cy="4384440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 algn="l">
              <a:buNone/>
            </a:pPr>
            <a:r>
              <a:rPr lang="de-DE" u="sng" dirty="0"/>
              <a:t>Code </a:t>
            </a:r>
            <a:r>
              <a:rPr lang="de-DE" u="sng" dirty="0" smtClean="0"/>
              <a:t>Befehle:</a:t>
            </a:r>
          </a:p>
          <a:p>
            <a:pPr lvl="0" algn="l">
              <a:buNone/>
            </a:pPr>
            <a:r>
              <a:rPr lang="de-DE" sz="26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CircleShape </a:t>
            </a:r>
            <a:r>
              <a:rPr lang="de-DE" sz="26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kreis = </a:t>
            </a:r>
            <a:r>
              <a:rPr lang="de-DE" sz="2600" dirty="0" err="1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new</a:t>
            </a:r>
            <a:r>
              <a:rPr lang="de-DE" sz="26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CircleShape</a:t>
            </a:r>
            <a:r>
              <a:rPr lang="de-DE" sz="26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();</a:t>
            </a:r>
          </a:p>
          <a:p>
            <a:pPr lvl="0" algn="l">
              <a:buNone/>
            </a:pPr>
            <a:endParaRPr lang="de-DE" sz="26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 algn="l">
              <a:buNone/>
            </a:pPr>
            <a:r>
              <a:rPr lang="de-DE" sz="26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kreis.Radius</a:t>
            </a:r>
            <a:r>
              <a:rPr lang="de-DE" sz="26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</a:t>
            </a:r>
            <a:r>
              <a:rPr lang="de-DE" sz="26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= &lt;</a:t>
            </a:r>
            <a:r>
              <a:rPr lang="de-DE" sz="2600" dirty="0" err="1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radius</a:t>
            </a:r>
            <a:r>
              <a:rPr lang="de-DE" sz="26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&gt;;</a:t>
            </a:r>
          </a:p>
          <a:p>
            <a:pPr lvl="0" algn="l">
              <a:buNone/>
            </a:pPr>
            <a:endParaRPr lang="de-DE" sz="26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 algn="l">
              <a:buNone/>
            </a:pPr>
            <a:r>
              <a:rPr lang="de-DE" sz="26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kreis.Position</a:t>
            </a:r>
            <a:r>
              <a:rPr lang="de-DE" sz="26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</a:t>
            </a:r>
            <a:r>
              <a:rPr lang="de-DE" sz="26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= </a:t>
            </a:r>
            <a:r>
              <a:rPr lang="de-DE" sz="2600" dirty="0" err="1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new</a:t>
            </a:r>
            <a:r>
              <a:rPr lang="de-DE" sz="26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Vector2f(&lt;x-wert&gt;,&lt;y-wert</a:t>
            </a:r>
            <a:r>
              <a:rPr lang="de-DE" sz="26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&gt;);</a:t>
            </a:r>
          </a:p>
          <a:p>
            <a:pPr lvl="0" algn="l">
              <a:buNone/>
            </a:pPr>
            <a:endParaRPr lang="de-DE" sz="26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 algn="l">
              <a:buNone/>
            </a:pPr>
            <a:r>
              <a:rPr lang="de-DE" sz="26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kreis.FillColor</a:t>
            </a:r>
            <a:r>
              <a:rPr lang="de-DE" sz="26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</a:t>
            </a:r>
            <a:r>
              <a:rPr lang="de-DE" sz="26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= </a:t>
            </a:r>
            <a:r>
              <a:rPr lang="de-DE" sz="2600" dirty="0" err="1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new</a:t>
            </a:r>
            <a:r>
              <a:rPr lang="de-DE" sz="26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Color(&lt;rot&gt;,&lt;grün&gt;,&lt;blau&gt;,&lt;</a:t>
            </a:r>
            <a:r>
              <a:rPr lang="de-DE" sz="2600" dirty="0" err="1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alpha</a:t>
            </a:r>
            <a:r>
              <a:rPr lang="de-DE" sz="2600" dirty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&gt;);</a:t>
            </a:r>
          </a:p>
          <a:p>
            <a:pPr lvl="1" algn="l" hangingPunct="0">
              <a:buNone/>
            </a:pPr>
            <a:endParaRPr lang="de-DE" sz="2600" dirty="0">
              <a:latin typeface="Linux Libertine Display G" pitchFamily="2"/>
            </a:endParaRPr>
          </a:p>
          <a:p>
            <a:pPr lvl="1" algn="l" hangingPunct="0">
              <a:buNone/>
            </a:pPr>
            <a:endParaRPr lang="de-DE" sz="2600" dirty="0">
              <a:latin typeface="Linux Libertine Display G" pitchFamily="2"/>
            </a:endParaRPr>
          </a:p>
          <a:p>
            <a:pPr lvl="1" algn="l" hangingPunct="0">
              <a:buNone/>
            </a:pPr>
            <a:endParaRPr lang="de-DE" sz="2200" dirty="0">
              <a:latin typeface="Linux Libertine Display G" pitchFamily="2"/>
            </a:endParaRPr>
          </a:p>
          <a:p>
            <a:pPr lvl="1" algn="l" hangingPunct="0">
              <a:buNone/>
            </a:pPr>
            <a:endParaRPr lang="de-DE" sz="2200" dirty="0">
              <a:latin typeface="Linux Libertine Display G" pitchFamily="2"/>
            </a:endParaRPr>
          </a:p>
          <a:p>
            <a:pPr lvl="1" algn="l" hangingPunct="0">
              <a:buNone/>
            </a:pPr>
            <a:endParaRPr lang="de-DE" sz="2200" dirty="0">
              <a:latin typeface="Liberation Serif" pitchFamily="18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8640000" y="3037679"/>
            <a:ext cx="80100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radius</a:t>
            </a:r>
          </a:p>
        </p:txBody>
      </p:sp>
      <p:sp>
        <p:nvSpPr>
          <p:cNvPr id="5" name="Gerade Verbindung 4"/>
          <p:cNvSpPr/>
          <p:nvPr/>
        </p:nvSpPr>
        <p:spPr>
          <a:xfrm>
            <a:off x="8495640" y="4752000"/>
            <a:ext cx="432000" cy="360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6" name="Freihandform 5"/>
          <p:cNvSpPr/>
          <p:nvPr/>
        </p:nvSpPr>
        <p:spPr>
          <a:xfrm>
            <a:off x="8496000" y="4752000"/>
            <a:ext cx="1368000" cy="1007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8999640" y="4405679"/>
            <a:ext cx="29520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x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8207640" y="4981680"/>
            <a:ext cx="29520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y</a:t>
            </a:r>
          </a:p>
        </p:txBody>
      </p:sp>
      <p:sp>
        <p:nvSpPr>
          <p:cNvPr id="9" name="Freihandform 8"/>
          <p:cNvSpPr/>
          <p:nvPr/>
        </p:nvSpPr>
        <p:spPr>
          <a:xfrm>
            <a:off x="8496000" y="5976000"/>
            <a:ext cx="1368000" cy="1007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0" name="Freihandform 9"/>
          <p:cNvSpPr/>
          <p:nvPr/>
        </p:nvSpPr>
        <p:spPr>
          <a:xfrm>
            <a:off x="8640000" y="1872000"/>
            <a:ext cx="720000" cy="72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1" name="Freihandform 10"/>
          <p:cNvSpPr/>
          <p:nvPr/>
        </p:nvSpPr>
        <p:spPr>
          <a:xfrm>
            <a:off x="8712000" y="3384000"/>
            <a:ext cx="720000" cy="72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2" name="Gerade Verbindung 11"/>
          <p:cNvSpPr/>
          <p:nvPr/>
        </p:nvSpPr>
        <p:spPr>
          <a:xfrm flipH="1">
            <a:off x="8712000" y="3744000"/>
            <a:ext cx="360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3" name="Freihandform 12"/>
          <p:cNvSpPr/>
          <p:nvPr/>
        </p:nvSpPr>
        <p:spPr>
          <a:xfrm>
            <a:off x="8927640" y="5040000"/>
            <a:ext cx="215640" cy="2163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4" name="Freihandform 13"/>
          <p:cNvSpPr/>
          <p:nvPr/>
        </p:nvSpPr>
        <p:spPr>
          <a:xfrm>
            <a:off x="8928000" y="6263999"/>
            <a:ext cx="215640" cy="2163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ED1C24"/>
          </a:solidFill>
          <a:ln w="0">
            <a:solidFill>
              <a:srgbClr val="ED1C24"/>
            </a:solidFill>
            <a:prstDash val="solid"/>
          </a:ln>
        </p:spPr>
        <p:txBody>
          <a:bodyPr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Aufgaben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899517"/>
            <a:ext cx="9071640" cy="6804325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Erstelle ein grünes CircleShape welches in der Mitte des Bildschirms liegt</a:t>
            </a:r>
          </a:p>
          <a:p>
            <a:pPr lvl="0"/>
            <a:endParaRPr lang="de-DE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/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Erstelle ein großes Graues </a:t>
            </a:r>
            <a:r>
              <a:rPr lang="de-DE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RectangleShape</a:t>
            </a: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als Hintergrund</a:t>
            </a:r>
          </a:p>
          <a:p>
            <a:pPr lvl="0"/>
            <a:endParaRPr lang="de-DE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/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Erstelle ein rotes </a:t>
            </a:r>
            <a:r>
              <a:rPr lang="de-DE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RectangleShape</a:t>
            </a: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am unteren Bildschirmrand dass um 45° gedreht ist.#</a:t>
            </a:r>
          </a:p>
          <a:p>
            <a:pPr lvl="0"/>
            <a:endParaRPr lang="de-DE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/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Schreibe deinen Namen mit Shapes</a:t>
            </a:r>
            <a:b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(Kurzform erlaubt)</a:t>
            </a:r>
            <a:endParaRPr lang="de-DE" dirty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/>
            <a:endParaRPr lang="de-DE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/>
            <a:endParaRPr lang="de-DE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/>
              <a:t>Datentypen</a:t>
            </a:r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503808" y="1043533"/>
            <a:ext cx="9071640" cy="5760000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de-DE" dirty="0"/>
              <a:t>Ein Computerprogramm liest, schreibt und verarbeitet Daten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Daten im Computer sind nur Folgen von Nullen und Einsen (binär: 1101001111)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Datentypen geben an, wie ein Programm eine binäre Zahl interpretieren soll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Dadurch können Zahlen, Text, Bilder, Musik etc. als binäre Folgen </a:t>
            </a:r>
            <a:r>
              <a:rPr lang="de-DE" dirty="0" err="1"/>
              <a:t>gepeichert</a:t>
            </a:r>
            <a:r>
              <a:rPr lang="de-DE" dirty="0"/>
              <a:t> werden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/>
              <a:t>Primitive Datentypen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648000" y="1440000"/>
            <a:ext cx="8928000" cy="403416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feld 3"/>
          <p:cNvSpPr txBox="1"/>
          <p:nvPr/>
        </p:nvSpPr>
        <p:spPr>
          <a:xfrm>
            <a:off x="576000" y="5903999"/>
            <a:ext cx="16801692" cy="1329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false</a:t>
            </a:r>
            <a:r>
              <a:rPr lang="de-DE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 	4 </a:t>
            </a:r>
            <a:r>
              <a:rPr lang="de-DE" sz="1800" b="0" i="0" u="none" strike="noStrike" kern="1200" cap="none" dirty="0" smtClean="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	„</a:t>
            </a:r>
            <a:r>
              <a:rPr lang="de-DE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Hallo Welt“ 	Computer </a:t>
            </a:r>
            <a:r>
              <a:rPr lang="de-DE" sz="1800" b="0" i="0" u="none" strike="noStrike" kern="1200" cap="none" dirty="0" smtClean="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	0.3 </a:t>
            </a:r>
            <a:r>
              <a:rPr lang="de-DE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	</a:t>
            </a:r>
            <a:r>
              <a:rPr lang="de-DE" sz="1800" b="0" i="0" u="none" strike="noStrike" kern="1200" cap="none" dirty="0" smtClean="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  5</a:t>
            </a:r>
            <a:r>
              <a:rPr lang="x-none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.78</a:t>
            </a:r>
            <a:r>
              <a:rPr lang="de-DE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f	</a:t>
            </a:r>
            <a:r>
              <a:rPr lang="de-DE" sz="1800" b="0" i="0" u="none" strike="noStrike" kern="1200" cap="none" dirty="0" smtClean="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     True  </a:t>
            </a:r>
            <a:endParaRPr lang="de-DE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  <a:p>
            <a:pPr lvl="0" hangingPunct="0">
              <a:buNone/>
            </a:pPr>
            <a:r>
              <a:rPr lang="x-none" sz="2000" b="0" i="0" u="none" strike="noStrike" kern="1200" cap="none">
                <a:ln>
                  <a:noFill/>
                </a:ln>
                <a:latin typeface="Liberation Sans" pitchFamily="34"/>
                <a:ea typeface="Liberation Sans" pitchFamily="34"/>
                <a:cs typeface="Liberation Sans" pitchFamily="34"/>
              </a:rPr>
              <a:t>π</a:t>
            </a:r>
            <a:r>
              <a:rPr lang="x-none" sz="1400" b="0" i="0" u="none" strike="noStrike" kern="1200" cap="none">
                <a:ln>
                  <a:noFill/>
                </a:ln>
                <a:latin typeface="Liberation Sans" pitchFamily="34"/>
                <a:ea typeface="Liberation Sans" pitchFamily="34"/>
                <a:cs typeface="Liberation Sans" pitchFamily="34"/>
              </a:rPr>
              <a:t> </a:t>
            </a:r>
            <a:r>
              <a:rPr lang="x-none" sz="1400" b="0" i="0" u="none" strike="noStrike" kern="1200" cap="none">
                <a:ln>
                  <a:noFill/>
                </a:ln>
                <a:latin typeface="Liberation Sans" pitchFamily="34"/>
                <a:ea typeface="Liberation Sans" pitchFamily="34"/>
                <a:cs typeface="Liberation Sans" pitchFamily="34"/>
              </a:rPr>
              <a:t>	</a:t>
            </a:r>
            <a:r>
              <a:rPr lang="x-none" sz="1800" b="0" i="0" u="none" strike="noStrike" kern="1200" cap="none" smtClean="0">
                <a:ln>
                  <a:noFill/>
                </a:ln>
                <a:latin typeface="Liberation Sans" pitchFamily="34"/>
                <a:ea typeface="Liberation Sans" pitchFamily="34"/>
                <a:cs typeface="Liberation Sans" pitchFamily="34"/>
              </a:rPr>
              <a:t>“</a:t>
            </a:r>
            <a:r>
              <a:rPr lang="x-none" sz="1800" b="0" i="0" u="none" strike="noStrike" kern="1200" cap="none">
                <a:ln>
                  <a:noFill/>
                </a:ln>
                <a:latin typeface="Liberation Sans" pitchFamily="34"/>
                <a:ea typeface="Liberation Sans" pitchFamily="34"/>
                <a:cs typeface="Liberation Sans" pitchFamily="34"/>
              </a:rPr>
              <a:t>Im Text steht „Guten Tag“ “</a:t>
            </a:r>
            <a:r>
              <a:rPr lang="x-none" sz="1800" b="0" i="0" u="none" strike="noStrike" kern="1200" cap="none">
                <a:ln>
                  <a:noFill/>
                </a:ln>
                <a:latin typeface="Liberation Sans" pitchFamily="34"/>
                <a:ea typeface="Liberation Sans" pitchFamily="34"/>
                <a:cs typeface="Liberation Sans" pitchFamily="34"/>
              </a:rPr>
              <a:t>	</a:t>
            </a:r>
            <a:r>
              <a:rPr lang="x-none" sz="1800" b="0" i="0" u="none" strike="noStrike" kern="1200" cap="none" smtClean="0">
                <a:ln>
                  <a:noFill/>
                </a:ln>
                <a:latin typeface="Liberation Sans" pitchFamily="34"/>
                <a:ea typeface="Liberation Sans" pitchFamily="34"/>
                <a:cs typeface="Liberation Sans" pitchFamily="34"/>
              </a:rPr>
              <a:t>8f</a:t>
            </a:r>
            <a:r>
              <a:rPr lang="x-none" sz="1800" b="0" i="0" u="none" strike="noStrike" kern="1200" cap="none">
                <a:ln>
                  <a:noFill/>
                </a:ln>
                <a:latin typeface="Liberation Sans" pitchFamily="34"/>
                <a:ea typeface="Liberation Sans" pitchFamily="34"/>
                <a:cs typeface="Liberation Sans" pitchFamily="34"/>
              </a:rPr>
              <a:t>	</a:t>
            </a:r>
            <a:r>
              <a:rPr lang="x-none" sz="1800" b="0" i="0" u="none" strike="noStrike" kern="1200" cap="none" smtClean="0">
                <a:ln>
                  <a:noFill/>
                </a:ln>
                <a:latin typeface="Liberation Sans" pitchFamily="34"/>
                <a:ea typeface="Liberation Sans" pitchFamily="34"/>
                <a:cs typeface="Liberation Sans" pitchFamily="34"/>
              </a:rPr>
              <a:t>true</a:t>
            </a:r>
            <a:r>
              <a:rPr lang="de-DE" sz="1800" b="0" i="0" u="none" strike="noStrike" kern="1200" cap="none" dirty="0" smtClean="0">
                <a:ln>
                  <a:noFill/>
                </a:ln>
                <a:latin typeface="Liberation Sans" pitchFamily="34"/>
                <a:ea typeface="Liberation Sans" pitchFamily="34"/>
                <a:cs typeface="Liberation Sans" pitchFamily="34"/>
              </a:rPr>
              <a:t> 	“</a:t>
            </a:r>
            <a:r>
              <a:rPr lang="de-DE" dirty="0" smtClean="0">
                <a:latin typeface="Liberation Sans" pitchFamily="18"/>
                <a:ea typeface="Microsoft YaHei" pitchFamily="2"/>
                <a:cs typeface="Mangal" pitchFamily="2"/>
              </a:rPr>
              <a:t>die </a:t>
            </a:r>
            <a:r>
              <a:rPr lang="de-DE" dirty="0" smtClean="0">
                <a:latin typeface="Liberation Sans" pitchFamily="18"/>
                <a:ea typeface="Microsoft YaHei" pitchFamily="2"/>
                <a:cs typeface="Mangal" pitchFamily="2"/>
              </a:rPr>
              <a:t>\“</a:t>
            </a:r>
            <a:r>
              <a:rPr lang="de-DE" dirty="0" err="1" smtClean="0">
                <a:latin typeface="Liberation Sans" pitchFamily="18"/>
                <a:ea typeface="Microsoft YaHei" pitchFamily="2"/>
                <a:cs typeface="Mangal" pitchFamily="2"/>
              </a:rPr>
              <a:t>hose</a:t>
            </a:r>
            <a:r>
              <a:rPr lang="de-DE" dirty="0" smtClean="0">
                <a:latin typeface="Liberation Sans" pitchFamily="18"/>
                <a:ea typeface="Microsoft YaHei" pitchFamily="2"/>
                <a:cs typeface="Mangal" pitchFamily="2"/>
              </a:rPr>
              <a:t>\“ </a:t>
            </a:r>
            <a:r>
              <a:rPr lang="de-DE" dirty="0" smtClean="0">
                <a:latin typeface="Liberation Sans" pitchFamily="18"/>
                <a:ea typeface="Microsoft YaHei" pitchFamily="2"/>
                <a:cs typeface="Mangal" pitchFamily="2"/>
              </a:rPr>
              <a:t> </a:t>
            </a:r>
            <a:r>
              <a:rPr lang="de-DE" dirty="0">
                <a:latin typeface="Liberation Sans" pitchFamily="18"/>
                <a:ea typeface="Microsoft YaHei" pitchFamily="2"/>
                <a:cs typeface="Mangal" pitchFamily="2"/>
              </a:rPr>
              <a:t>ist </a:t>
            </a:r>
            <a:r>
              <a:rPr lang="de-DE" dirty="0" smtClean="0">
                <a:latin typeface="Liberation Sans" pitchFamily="18"/>
                <a:ea typeface="Microsoft YaHei" pitchFamily="2"/>
                <a:cs typeface="Mangal" pitchFamily="2"/>
              </a:rPr>
              <a:t>blau“ </a:t>
            </a:r>
            <a:r>
              <a:rPr lang="de-DE" dirty="0" smtClean="0">
                <a:latin typeface="Liberation Sans" pitchFamily="34"/>
                <a:ea typeface="Liberation Sans" pitchFamily="34"/>
                <a:cs typeface="Liberation Sans" pitchFamily="34"/>
              </a:rPr>
              <a:t>    </a:t>
            </a:r>
            <a:r>
              <a:rPr lang="x-none" sz="1800" b="0" i="0" u="none" strike="noStrike" kern="1200" cap="none" smtClean="0">
                <a:ln>
                  <a:noFill/>
                </a:ln>
                <a:latin typeface="Liberation Sans" pitchFamily="34"/>
                <a:ea typeface="Liberation Sans" pitchFamily="34"/>
                <a:cs typeface="Liberation Sans" pitchFamily="34"/>
              </a:rPr>
              <a:t>-10</a:t>
            </a:r>
            <a:r>
              <a:rPr lang="x-none" sz="1800" b="0" i="0" u="none" strike="noStrike" kern="1200" cap="none">
                <a:ln>
                  <a:noFill/>
                </a:ln>
                <a:latin typeface="Liberation Sans" pitchFamily="34"/>
                <a:ea typeface="Liberation Sans" pitchFamily="34"/>
                <a:cs typeface="Liberation Sans" pitchFamily="34"/>
              </a:rPr>
              <a:t>								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x-none" sz="1400" b="0" i="0" u="none" strike="noStrike" kern="1200" cap="none">
              <a:ln>
                <a:noFill/>
              </a:ln>
              <a:latin typeface="Liberation Sans" pitchFamily="34"/>
              <a:ea typeface="Calibri Greek" pitchFamily="34"/>
              <a:cs typeface="Calibri Greek" pitchFamily="34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x-none" sz="1400" b="0" i="0" u="none" strike="noStrike" kern="1200" cap="none">
              <a:ln>
                <a:noFill/>
              </a:ln>
              <a:latin typeface="Liberation Sans" pitchFamily="34"/>
              <a:ea typeface="Calibri Greek" pitchFamily="34"/>
              <a:cs typeface="Calibri Greek" pitchFamily="34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/>
              <a:t>Komplexe Datentypen</a:t>
            </a:r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502960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de-DE" sz="2800" dirty="0"/>
              <a:t>Außer den primitiven Datentypen gibt es noch die komplexen Datentypen</a:t>
            </a:r>
          </a:p>
          <a:p>
            <a:pPr lvl="0"/>
            <a:r>
              <a:rPr lang="de-DE" sz="2800" dirty="0"/>
              <a:t>Komplexe Datentypen sind eine Kombination von </a:t>
            </a:r>
            <a:r>
              <a:rPr lang="de-DE" sz="2800" dirty="0" smtClean="0"/>
              <a:t>Datentypen</a:t>
            </a:r>
            <a:endParaRPr lang="de-DE" sz="2800" dirty="0"/>
          </a:p>
          <a:p>
            <a:pPr lvl="0"/>
            <a:r>
              <a:rPr lang="de-DE" sz="2800" dirty="0"/>
              <a:t>Da es endlos viele Kombinationsmöglichkeiten gibt, kann es auch endlos viele komplexe Datentypen </a:t>
            </a:r>
            <a:r>
              <a:rPr lang="de-DE" sz="2800" dirty="0" smtClean="0"/>
              <a:t>geben</a:t>
            </a:r>
          </a:p>
          <a:p>
            <a:pPr lvl="0"/>
            <a:endParaRPr lang="de-DE" sz="2800" dirty="0"/>
          </a:p>
          <a:p>
            <a:pPr lvl="0"/>
            <a:r>
              <a:rPr lang="de-DE" sz="2800" dirty="0"/>
              <a:t>Beispiel: Color </a:t>
            </a:r>
            <a:br>
              <a:rPr lang="de-DE" sz="2800" dirty="0"/>
            </a:br>
            <a:r>
              <a:rPr lang="de-DE" sz="2800" dirty="0"/>
              <a:t>stellt eine Farbe als RGBA-Kombination von 4 Werten zwischen 0-255 dar.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/>
              <a:t>Variablen</a:t>
            </a:r>
          </a:p>
        </p:txBody>
      </p:sp>
      <p:pic>
        <p:nvPicPr>
          <p:cNvPr id="3" name=""/>
          <p:cNvPicPr>
            <a:picLocks noGrp="1" noChangeAspect="1"/>
          </p:cNvPicPr>
          <p:nvPr>
            <p:ph type="pic" idx="4294967295"/>
          </p:nvPr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6192000" y="4824000"/>
            <a:ext cx="3211920" cy="2399039"/>
          </a:xfrm>
        </p:spPr>
      </p:pic>
      <p:sp>
        <p:nvSpPr>
          <p:cNvPr id="4" name="Untertitel 3"/>
          <p:cNvSpPr txBox="1">
            <a:spLocks noGrp="1"/>
          </p:cNvSpPr>
          <p:nvPr>
            <p:ph type="subTitle" idx="4294967295"/>
          </p:nvPr>
        </p:nvSpPr>
        <p:spPr>
          <a:xfrm>
            <a:off x="503999" y="1769040"/>
            <a:ext cx="9071640" cy="10875240"/>
          </a:xfrm>
        </p:spPr>
        <p:txBody>
          <a:bodyPr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l"/>
            <a:r>
              <a:rPr lang="de-DE" dirty="0"/>
              <a:t>Variablen sind Container für Werte von bestimmten Datentypen</a:t>
            </a:r>
          </a:p>
          <a:p>
            <a:pPr marL="0" lvl="0" indent="0" algn="l"/>
            <a:r>
              <a:rPr lang="de-DE" dirty="0"/>
              <a:t>Wir geben Variablen Namen(Bezeichner)</a:t>
            </a:r>
            <a:br>
              <a:rPr lang="de-DE" dirty="0"/>
            </a:br>
            <a:r>
              <a:rPr lang="de-DE" dirty="0"/>
              <a:t>um sie zu unterscheiden.</a:t>
            </a:r>
          </a:p>
          <a:p>
            <a:pPr marL="0" lvl="0" indent="0" algn="l"/>
            <a:endParaRPr lang="de-DE" dirty="0"/>
          </a:p>
          <a:p>
            <a:pPr marL="0" lvl="0" indent="0" algn="l"/>
            <a:r>
              <a:rPr lang="de-DE" u="sng" dirty="0"/>
              <a:t>Code Befehle:</a:t>
            </a:r>
          </a:p>
          <a:p>
            <a:pPr marL="0" lvl="0" indent="0" algn="l"/>
            <a:r>
              <a:rPr lang="de-DE" sz="2200" dirty="0"/>
              <a:t>Variable erstellen	</a:t>
            </a:r>
            <a:r>
              <a:rPr lang="de-DE" sz="2200" dirty="0" smtClean="0"/>
              <a:t>Wert </a:t>
            </a:r>
            <a:r>
              <a:rPr lang="de-DE" sz="2200" dirty="0"/>
              <a:t>zuweisen</a:t>
            </a:r>
          </a:p>
          <a:p>
            <a:pPr marL="0" lvl="0" indent="0" algn="l"/>
            <a:r>
              <a:rPr lang="de-DE" sz="2200" dirty="0"/>
              <a:t>&lt;</a:t>
            </a:r>
            <a:r>
              <a:rPr lang="de-DE" sz="2200" dirty="0">
                <a:solidFill>
                  <a:srgbClr val="CE181E"/>
                </a:solidFill>
              </a:rPr>
              <a:t>Typ</a:t>
            </a:r>
            <a:r>
              <a:rPr lang="de-DE" sz="2200" dirty="0"/>
              <a:t>&gt; &lt;</a:t>
            </a:r>
            <a:r>
              <a:rPr lang="de-DE" sz="2200" dirty="0">
                <a:solidFill>
                  <a:srgbClr val="2B511A"/>
                </a:solidFill>
              </a:rPr>
              <a:t>Name</a:t>
            </a:r>
            <a:r>
              <a:rPr lang="de-DE" sz="2200" dirty="0"/>
              <a:t>&gt;;	</a:t>
            </a:r>
            <a:r>
              <a:rPr lang="de-DE" sz="2200" dirty="0" smtClean="0"/>
              <a:t>&lt;</a:t>
            </a:r>
            <a:r>
              <a:rPr lang="de-DE" sz="2200" dirty="0">
                <a:solidFill>
                  <a:srgbClr val="2B511A"/>
                </a:solidFill>
              </a:rPr>
              <a:t>Name</a:t>
            </a:r>
            <a:r>
              <a:rPr lang="de-DE" sz="2200" dirty="0"/>
              <a:t>&gt; = &lt;</a:t>
            </a:r>
            <a:r>
              <a:rPr lang="de-DE" sz="2200" dirty="0">
                <a:solidFill>
                  <a:srgbClr val="002342"/>
                </a:solidFill>
              </a:rPr>
              <a:t>Wert</a:t>
            </a:r>
            <a:r>
              <a:rPr lang="de-DE" sz="2200" dirty="0"/>
              <a:t>&gt;;</a:t>
            </a:r>
          </a:p>
          <a:p>
            <a:pPr marL="0" lvl="0" indent="0" algn="l"/>
            <a:endParaRPr lang="de-DE" sz="2200" dirty="0"/>
          </a:p>
          <a:p>
            <a:pPr marL="0" lvl="1" indent="0" algn="l" hangingPunct="0">
              <a:buNone/>
            </a:pPr>
            <a:r>
              <a:rPr lang="de-DE" sz="3200" dirty="0">
                <a:solidFill>
                  <a:srgbClr val="CE181E"/>
                </a:solidFill>
                <a:latin typeface="Liberation Serif" pitchFamily="18"/>
              </a:rPr>
              <a:t> </a:t>
            </a:r>
            <a:r>
              <a:rPr lang="de-DE" sz="3200" dirty="0" err="1">
                <a:solidFill>
                  <a:srgbClr val="CE181E"/>
                </a:solidFill>
                <a:latin typeface="Liberation Serif" pitchFamily="18"/>
              </a:rPr>
              <a:t>int</a:t>
            </a:r>
            <a:r>
              <a:rPr lang="de-DE" sz="3200" dirty="0">
                <a:latin typeface="Liberation Serif" pitchFamily="18"/>
              </a:rPr>
              <a:t> </a:t>
            </a:r>
            <a:r>
              <a:rPr lang="de-DE" sz="3200" dirty="0">
                <a:solidFill>
                  <a:srgbClr val="2B511A"/>
                </a:solidFill>
                <a:latin typeface="Liberation Serif" pitchFamily="18"/>
              </a:rPr>
              <a:t>x</a:t>
            </a:r>
            <a:r>
              <a:rPr lang="de-DE" sz="3200" dirty="0">
                <a:latin typeface="Liberation Serif" pitchFamily="18"/>
              </a:rPr>
              <a:t>;		</a:t>
            </a:r>
            <a:r>
              <a:rPr lang="de-DE" sz="3200" dirty="0" smtClean="0">
                <a:latin typeface="Liberation Serif" pitchFamily="18"/>
              </a:rPr>
              <a:t>	</a:t>
            </a:r>
            <a:r>
              <a:rPr lang="de-DE" sz="3200" dirty="0" smtClean="0">
                <a:solidFill>
                  <a:srgbClr val="2B511A"/>
                </a:solidFill>
                <a:latin typeface="Liberation Serif" pitchFamily="18"/>
              </a:rPr>
              <a:t>x</a:t>
            </a:r>
            <a:r>
              <a:rPr lang="de-DE" sz="3200" dirty="0" smtClean="0">
                <a:latin typeface="Liberation Serif" pitchFamily="18"/>
              </a:rPr>
              <a:t> </a:t>
            </a:r>
            <a:r>
              <a:rPr lang="de-DE" sz="3200" dirty="0">
                <a:latin typeface="Liberation Serif" pitchFamily="18"/>
              </a:rPr>
              <a:t>= </a:t>
            </a:r>
            <a:r>
              <a:rPr lang="de-DE" sz="3200" dirty="0">
                <a:solidFill>
                  <a:srgbClr val="002342"/>
                </a:solidFill>
                <a:latin typeface="Liberation Serif" pitchFamily="18"/>
              </a:rPr>
              <a:t>42</a:t>
            </a:r>
            <a:r>
              <a:rPr lang="de-DE" sz="3200" dirty="0">
                <a:latin typeface="Liberation Serif" pitchFamily="18"/>
              </a:rPr>
              <a:t>;</a:t>
            </a:r>
          </a:p>
          <a:p>
            <a:pPr marL="0" lvl="1" indent="0" algn="l" hangingPunct="0">
              <a:buNone/>
            </a:pPr>
            <a:endParaRPr lang="de-DE" sz="3200" dirty="0">
              <a:latin typeface="Liberation Serif" pitchFamily="18"/>
            </a:endParaRPr>
          </a:p>
          <a:p>
            <a:pPr marL="0" lvl="0" indent="0" algn="l"/>
            <a:r>
              <a:rPr lang="de-DE" sz="2200" dirty="0">
                <a:latin typeface="Liberation Serif" pitchFamily="18"/>
              </a:rPr>
              <a:t>Beides in einem Befehl</a:t>
            </a:r>
          </a:p>
          <a:p>
            <a:pPr marL="0" lvl="0" indent="0" algn="l"/>
            <a:r>
              <a:rPr lang="de-DE" sz="2200" dirty="0">
                <a:latin typeface="Liberation Serif" pitchFamily="18"/>
              </a:rPr>
              <a:t>&lt;</a:t>
            </a:r>
            <a:r>
              <a:rPr lang="de-DE" sz="2200" dirty="0">
                <a:solidFill>
                  <a:srgbClr val="CE181E"/>
                </a:solidFill>
                <a:latin typeface="Liberation Serif" pitchFamily="18"/>
              </a:rPr>
              <a:t>Typ</a:t>
            </a:r>
            <a:r>
              <a:rPr lang="de-DE" sz="2200" dirty="0">
                <a:latin typeface="Liberation Serif" pitchFamily="18"/>
              </a:rPr>
              <a:t>&gt; &lt;</a:t>
            </a:r>
            <a:r>
              <a:rPr lang="de-DE" sz="2200" dirty="0">
                <a:solidFill>
                  <a:srgbClr val="2B511A"/>
                </a:solidFill>
                <a:latin typeface="Liberation Serif" pitchFamily="18"/>
              </a:rPr>
              <a:t>Name</a:t>
            </a:r>
            <a:r>
              <a:rPr lang="de-DE" sz="2200" dirty="0">
                <a:latin typeface="Liberation Serif" pitchFamily="18"/>
              </a:rPr>
              <a:t>&gt; = &lt;</a:t>
            </a:r>
            <a:r>
              <a:rPr lang="de-DE" sz="2200" dirty="0">
                <a:solidFill>
                  <a:srgbClr val="002342"/>
                </a:solidFill>
                <a:latin typeface="Liberation Serif" pitchFamily="18"/>
              </a:rPr>
              <a:t>Wert</a:t>
            </a:r>
            <a:r>
              <a:rPr lang="de-DE" sz="2200" dirty="0">
                <a:latin typeface="Liberation Serif" pitchFamily="18"/>
              </a:rPr>
              <a:t>&gt;;</a:t>
            </a:r>
          </a:p>
          <a:p>
            <a:pPr marL="0" lvl="0" indent="0" algn="l"/>
            <a:r>
              <a:rPr lang="de-DE" sz="2200" dirty="0">
                <a:solidFill>
                  <a:srgbClr val="CE181E"/>
                </a:solidFill>
                <a:latin typeface="Liberation Serif" pitchFamily="18"/>
              </a:rPr>
              <a:t>   </a:t>
            </a:r>
            <a:r>
              <a:rPr lang="de-DE" sz="2800" dirty="0" err="1">
                <a:solidFill>
                  <a:srgbClr val="CE181E"/>
                </a:solidFill>
                <a:latin typeface="Liberation Serif" pitchFamily="18"/>
              </a:rPr>
              <a:t>int</a:t>
            </a:r>
            <a:r>
              <a:rPr lang="de-DE" sz="2800" dirty="0">
                <a:latin typeface="Liberation Serif" pitchFamily="18"/>
              </a:rPr>
              <a:t> 		</a:t>
            </a:r>
            <a:r>
              <a:rPr lang="de-DE" sz="2800" dirty="0">
                <a:solidFill>
                  <a:srgbClr val="2B511A"/>
                </a:solidFill>
                <a:latin typeface="Liberation Serif" pitchFamily="18"/>
              </a:rPr>
              <a:t>x</a:t>
            </a:r>
            <a:r>
              <a:rPr lang="de-DE" sz="2800" dirty="0">
                <a:latin typeface="Liberation Serif" pitchFamily="18"/>
              </a:rPr>
              <a:t>    =	</a:t>
            </a:r>
            <a:r>
              <a:rPr lang="de-DE" sz="2800" dirty="0">
                <a:solidFill>
                  <a:srgbClr val="002342"/>
                </a:solidFill>
                <a:latin typeface="Liberation Serif" pitchFamily="18"/>
              </a:rPr>
              <a:t>42</a:t>
            </a:r>
            <a:r>
              <a:rPr lang="de-DE" sz="2800" dirty="0">
                <a:latin typeface="Liberation Serif" pitchFamily="18"/>
              </a:rPr>
              <a:t>;</a:t>
            </a:r>
            <a:r>
              <a:rPr lang="de-DE" sz="2200" dirty="0">
                <a:latin typeface="Liberation Serif" pitchFamily="18"/>
              </a:rPr>
              <a:t>	</a:t>
            </a:r>
          </a:p>
          <a:p>
            <a:pPr marL="0" lvl="1" indent="0" algn="l" hangingPunct="0">
              <a:buNone/>
            </a:pPr>
            <a:endParaRPr lang="de-DE" sz="3200" dirty="0">
              <a:latin typeface="Liberation Serif" pitchFamily="18"/>
            </a:endParaRPr>
          </a:p>
          <a:p>
            <a:pPr marL="0" lvl="1" indent="0" algn="l" hangingPunct="0">
              <a:buNone/>
            </a:pPr>
            <a:endParaRPr lang="de-DE" sz="3200" dirty="0">
              <a:latin typeface="Liberation Serif" pitchFamily="18"/>
            </a:endParaRPr>
          </a:p>
          <a:p>
            <a:pPr marL="0" lvl="0" indent="0" algn="l"/>
            <a:endParaRPr lang="de-DE" dirty="0">
              <a:latin typeface="Liberation Serif" pitchFamily="18"/>
            </a:endParaRPr>
          </a:p>
          <a:p>
            <a:pPr marL="0" lvl="0" indent="0" algn="l"/>
            <a:endParaRPr lang="de-DE" dirty="0">
              <a:latin typeface="Liberation Serif" pitchFamily="18"/>
            </a:endParaRPr>
          </a:p>
          <a:p>
            <a:pPr marL="0" lvl="0" indent="0" algn="l"/>
            <a:endParaRPr lang="de-DE" dirty="0">
              <a:latin typeface="Liberation Serif" pitchFamily="18"/>
            </a:endParaRPr>
          </a:p>
          <a:p>
            <a:pPr marL="0" lvl="0" indent="0" algn="l"/>
            <a:endParaRPr lang="de-DE" sz="2200" dirty="0">
              <a:latin typeface="Liberation Serif" pitchFamily="18"/>
            </a:endParaRPr>
          </a:p>
          <a:p>
            <a:pPr marL="0" lvl="0" indent="0" algn="l"/>
            <a:endParaRPr lang="de-DE" dirty="0">
              <a:latin typeface="Liberation Serif" pitchFamily="18"/>
            </a:endParaRPr>
          </a:p>
          <a:p>
            <a:pPr marL="0" lvl="0" indent="0" algn="l"/>
            <a:endParaRPr lang="de-DE" dirty="0">
              <a:latin typeface="Liberation Serif" pitchFamily="18"/>
            </a:endParaRPr>
          </a:p>
          <a:p>
            <a:pPr marL="0" lvl="0" indent="0" algn="l"/>
            <a:endParaRPr lang="de-DE" dirty="0">
              <a:latin typeface="Liberation Serif" pitchFamily="18"/>
            </a:endParaRPr>
          </a:p>
          <a:p>
            <a:pPr marL="0" lvl="0" indent="0" algn="l"/>
            <a:endParaRPr lang="de-DE" dirty="0"/>
          </a:p>
          <a:p>
            <a:pPr marL="0" lvl="0" indent="0" algn="l"/>
            <a:endParaRPr lang="de-DE" dirty="0"/>
          </a:p>
          <a:p>
            <a:pPr marL="0" lvl="0" indent="0" algn="l"/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6768504" y="6372125"/>
            <a:ext cx="1152000" cy="602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/>
            </a:pPr>
            <a:r>
              <a:rPr lang="de-DE" sz="28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int</a:t>
            </a:r>
            <a:r>
              <a:rPr lang="de-DE" sz="2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  x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7560000" y="3528000"/>
            <a:ext cx="864000" cy="5760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/>
            </a:pPr>
            <a:r>
              <a:rPr lang="de-DE" sz="24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42</a:t>
            </a:r>
          </a:p>
        </p:txBody>
      </p:sp>
      <p:sp>
        <p:nvSpPr>
          <p:cNvPr id="7" name="Gerade Verbindung 6"/>
          <p:cNvSpPr/>
          <p:nvPr/>
        </p:nvSpPr>
        <p:spPr>
          <a:xfrm>
            <a:off x="7776000" y="3960000"/>
            <a:ext cx="0" cy="864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/>
              <a:t>Komplexe Variablen erstellen</a:t>
            </a:r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430960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de-DE" sz="2800" dirty="0"/>
              <a:t>Um Daten eines komplexen Typen zu erstellen benutzt man den </a:t>
            </a:r>
            <a:r>
              <a:rPr lang="de-DE" sz="2800" b="1" dirty="0" err="1"/>
              <a:t>new</a:t>
            </a:r>
            <a:r>
              <a:rPr lang="de-DE" sz="2800" dirty="0"/>
              <a:t> Befehl</a:t>
            </a:r>
          </a:p>
          <a:p>
            <a:pPr lvl="0"/>
            <a:r>
              <a:rPr lang="de-DE" sz="2800" dirty="0"/>
              <a:t>Beim </a:t>
            </a:r>
            <a:r>
              <a:rPr lang="de-DE" sz="2800" dirty="0" err="1"/>
              <a:t>new</a:t>
            </a:r>
            <a:r>
              <a:rPr lang="de-DE" sz="2800" dirty="0"/>
              <a:t> Befehl schreibt man den Typen gefolgt von Klammern (), in denen Werte stehen. Die Anzahl und Typen der Werte sind abhängig vom komplexen Typ.</a:t>
            </a:r>
          </a:p>
          <a:p>
            <a:pPr lvl="0"/>
            <a:r>
              <a:rPr lang="de-DE" sz="2800" dirty="0"/>
              <a:t>Beispiel: Color benötigt 4 </a:t>
            </a:r>
            <a:r>
              <a:rPr lang="de-DE" sz="2800" dirty="0" err="1"/>
              <a:t>int</a:t>
            </a:r>
            <a:r>
              <a:rPr lang="de-DE" sz="2800" dirty="0"/>
              <a:t> zwischen 0-255</a:t>
            </a:r>
          </a:p>
          <a:p>
            <a:pPr lvl="0" algn="l">
              <a:buNone/>
            </a:pPr>
            <a:r>
              <a:rPr lang="de-DE" u="sng" dirty="0"/>
              <a:t>Code Befehle:</a:t>
            </a:r>
          </a:p>
          <a:p>
            <a:pPr lvl="1" algn="l" hangingPunct="0">
              <a:buNone/>
            </a:pPr>
            <a:r>
              <a:rPr lang="de-DE" sz="2600" dirty="0" smtClean="0">
                <a:latin typeface="Liberation Serif" pitchFamily="18"/>
              </a:rPr>
              <a:t>&lt;</a:t>
            </a:r>
            <a:r>
              <a:rPr lang="de-DE" sz="2600" dirty="0">
                <a:solidFill>
                  <a:srgbClr val="94070A"/>
                </a:solidFill>
                <a:latin typeface="Liberation Serif" pitchFamily="18"/>
              </a:rPr>
              <a:t>Typ</a:t>
            </a:r>
            <a:r>
              <a:rPr lang="de-DE" sz="2600" dirty="0">
                <a:latin typeface="Liberation Serif" pitchFamily="18"/>
              </a:rPr>
              <a:t>&gt; &lt;</a:t>
            </a:r>
            <a:r>
              <a:rPr lang="de-DE" sz="2600" dirty="0">
                <a:solidFill>
                  <a:srgbClr val="2B511A"/>
                </a:solidFill>
                <a:latin typeface="Liberation Serif" pitchFamily="18"/>
              </a:rPr>
              <a:t>Name</a:t>
            </a:r>
            <a:r>
              <a:rPr lang="de-DE" sz="2600" dirty="0">
                <a:latin typeface="Liberation Serif" pitchFamily="18"/>
              </a:rPr>
              <a:t>&gt; = </a:t>
            </a:r>
            <a:r>
              <a:rPr lang="de-DE" sz="2600" dirty="0" err="1">
                <a:latin typeface="Liberation Serif" pitchFamily="18"/>
              </a:rPr>
              <a:t>new</a:t>
            </a:r>
            <a:r>
              <a:rPr lang="de-DE" sz="2600" dirty="0">
                <a:latin typeface="Liberation Serif" pitchFamily="18"/>
              </a:rPr>
              <a:t> &lt;</a:t>
            </a:r>
            <a:r>
              <a:rPr lang="de-DE" sz="2600" dirty="0">
                <a:solidFill>
                  <a:srgbClr val="94070A"/>
                </a:solidFill>
                <a:latin typeface="Liberation Serif" pitchFamily="18"/>
              </a:rPr>
              <a:t>Typ</a:t>
            </a:r>
            <a:r>
              <a:rPr lang="de-DE" sz="2600" dirty="0">
                <a:latin typeface="Liberation Serif" pitchFamily="18"/>
              </a:rPr>
              <a:t>&gt;(&lt;</a:t>
            </a:r>
            <a:r>
              <a:rPr lang="de-DE" sz="2600" dirty="0">
                <a:solidFill>
                  <a:srgbClr val="002342"/>
                </a:solidFill>
                <a:latin typeface="Liberation Serif" pitchFamily="18"/>
              </a:rPr>
              <a:t>Werte</a:t>
            </a:r>
            <a:r>
              <a:rPr lang="de-DE" sz="2600" dirty="0">
                <a:latin typeface="Liberation Serif" pitchFamily="18"/>
              </a:rPr>
              <a:t>&gt;);</a:t>
            </a:r>
          </a:p>
          <a:p>
            <a:pPr lvl="1" algn="l" hangingPunct="0">
              <a:buNone/>
            </a:pPr>
            <a:endParaRPr lang="de-DE" sz="2600" dirty="0">
              <a:latin typeface="Liberation Serif" pitchFamily="18"/>
            </a:endParaRPr>
          </a:p>
          <a:p>
            <a:pPr lvl="1" algn="l" hangingPunct="0">
              <a:buNone/>
            </a:pPr>
            <a:r>
              <a:rPr lang="de-DE" sz="2600" dirty="0">
                <a:solidFill>
                  <a:srgbClr val="94070A"/>
                </a:solidFill>
                <a:latin typeface="Liberation Serif" pitchFamily="18"/>
              </a:rPr>
              <a:t>Color</a:t>
            </a:r>
            <a:r>
              <a:rPr lang="de-DE" sz="2600" dirty="0">
                <a:latin typeface="Liberation Serif" pitchFamily="18"/>
              </a:rPr>
              <a:t> 	</a:t>
            </a:r>
            <a:r>
              <a:rPr lang="de-DE" sz="2600" dirty="0" smtClean="0">
                <a:solidFill>
                  <a:srgbClr val="2B511A"/>
                </a:solidFill>
                <a:latin typeface="Liberation Serif" pitchFamily="18"/>
              </a:rPr>
              <a:t>y</a:t>
            </a:r>
            <a:r>
              <a:rPr lang="de-DE" sz="2600" dirty="0" smtClean="0">
                <a:latin typeface="Liberation Serif" pitchFamily="18"/>
              </a:rPr>
              <a:t> </a:t>
            </a:r>
            <a:r>
              <a:rPr lang="de-DE" sz="2600" dirty="0">
                <a:latin typeface="Liberation Serif" pitchFamily="18"/>
              </a:rPr>
              <a:t>	</a:t>
            </a:r>
            <a:r>
              <a:rPr lang="de-DE" sz="2600" dirty="0" smtClean="0">
                <a:latin typeface="Liberation Serif" pitchFamily="18"/>
              </a:rPr>
              <a:t>= </a:t>
            </a:r>
            <a:r>
              <a:rPr lang="de-DE" sz="2600" dirty="0" err="1">
                <a:latin typeface="Liberation Serif" pitchFamily="18"/>
              </a:rPr>
              <a:t>new</a:t>
            </a:r>
            <a:r>
              <a:rPr lang="de-DE" sz="2600" dirty="0">
                <a:latin typeface="Liberation Serif" pitchFamily="18"/>
              </a:rPr>
              <a:t> </a:t>
            </a:r>
            <a:r>
              <a:rPr lang="de-DE" sz="2600" dirty="0">
                <a:solidFill>
                  <a:srgbClr val="94070A"/>
                </a:solidFill>
                <a:latin typeface="Liberation Serif" pitchFamily="18"/>
              </a:rPr>
              <a:t>Color</a:t>
            </a:r>
            <a:r>
              <a:rPr lang="de-DE" sz="2600" dirty="0">
                <a:latin typeface="Liberation Serif" pitchFamily="18"/>
              </a:rPr>
              <a:t>(</a:t>
            </a:r>
            <a:r>
              <a:rPr lang="de-DE" sz="2600" dirty="0">
                <a:solidFill>
                  <a:srgbClr val="002342"/>
                </a:solidFill>
                <a:latin typeface="Liberation Serif" pitchFamily="18"/>
              </a:rPr>
              <a:t>10,200,0,65</a:t>
            </a:r>
            <a:r>
              <a:rPr lang="de-DE" sz="2600" dirty="0">
                <a:latin typeface="Liberation Serif" pitchFamily="18"/>
              </a:rPr>
              <a:t>);</a:t>
            </a:r>
          </a:p>
          <a:p>
            <a:pPr lvl="0">
              <a:buNone/>
            </a:pP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/>
              <a:t>Eigenschaften komplexer Typen</a:t>
            </a:r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de-DE" dirty="0"/>
              <a:t>Die </a:t>
            </a:r>
            <a:r>
              <a:rPr lang="de-DE" dirty="0" err="1"/>
              <a:t>Variabeln</a:t>
            </a:r>
            <a:r>
              <a:rPr lang="de-DE" dirty="0"/>
              <a:t> im </a:t>
            </a:r>
            <a:r>
              <a:rPr lang="de-DE" dirty="0" err="1"/>
              <a:t>innern</a:t>
            </a:r>
            <a:r>
              <a:rPr lang="de-DE" dirty="0"/>
              <a:t> eines komplexen Typen nennt man Eigenschaften</a:t>
            </a:r>
            <a:r>
              <a:rPr lang="de-DE" dirty="0" smtClean="0"/>
              <a:t>.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Man kann die Eigenschaften von komplexen Typen einzeln manipulieren</a:t>
            </a:r>
            <a:r>
              <a:rPr lang="de-DE" dirty="0" smtClean="0"/>
              <a:t>.</a:t>
            </a:r>
            <a:endParaRPr lang="de-DE" dirty="0"/>
          </a:p>
          <a:p>
            <a:pPr lvl="0" algn="l">
              <a:buNone/>
            </a:pPr>
            <a:r>
              <a:rPr lang="de-DE" u="sng" dirty="0"/>
              <a:t>Code Befehle:</a:t>
            </a:r>
          </a:p>
          <a:p>
            <a:pPr lvl="1" algn="l" hangingPunct="0">
              <a:buNone/>
            </a:pPr>
            <a:endParaRPr lang="de-DE" sz="2200" dirty="0">
              <a:latin typeface="Liberation Serif" pitchFamily="18"/>
            </a:endParaRPr>
          </a:p>
          <a:p>
            <a:pPr lvl="1" algn="l" hangingPunct="0">
              <a:buNone/>
            </a:pPr>
            <a:r>
              <a:rPr lang="de-DE" sz="2600" dirty="0">
                <a:latin typeface="Liberation Serif" pitchFamily="18"/>
              </a:rPr>
              <a:t>&lt;</a:t>
            </a:r>
            <a:r>
              <a:rPr lang="de-DE" sz="2600" dirty="0">
                <a:solidFill>
                  <a:srgbClr val="2B511A"/>
                </a:solidFill>
                <a:latin typeface="Liberation Serif" pitchFamily="18"/>
              </a:rPr>
              <a:t>Name</a:t>
            </a:r>
            <a:r>
              <a:rPr lang="de-DE" sz="2600" dirty="0">
                <a:latin typeface="Liberation Serif" pitchFamily="18"/>
              </a:rPr>
              <a:t>&gt;.&lt;</a:t>
            </a:r>
            <a:r>
              <a:rPr lang="de-DE" sz="2600" dirty="0">
                <a:solidFill>
                  <a:srgbClr val="BA131A"/>
                </a:solidFill>
                <a:latin typeface="Liberation Serif" pitchFamily="18"/>
              </a:rPr>
              <a:t>Eigenschaft</a:t>
            </a:r>
            <a:r>
              <a:rPr lang="de-DE" sz="2600" dirty="0">
                <a:latin typeface="Liberation Serif" pitchFamily="18"/>
              </a:rPr>
              <a:t>&gt; = &lt;</a:t>
            </a:r>
            <a:r>
              <a:rPr lang="de-DE" sz="2600" dirty="0">
                <a:solidFill>
                  <a:srgbClr val="002342"/>
                </a:solidFill>
                <a:latin typeface="Liberation Serif" pitchFamily="18"/>
              </a:rPr>
              <a:t>Wert</a:t>
            </a:r>
            <a:r>
              <a:rPr lang="de-DE" sz="2600" dirty="0">
                <a:latin typeface="Liberation Serif" pitchFamily="18"/>
              </a:rPr>
              <a:t>&gt;;</a:t>
            </a:r>
          </a:p>
          <a:p>
            <a:pPr lvl="1" algn="l" hangingPunct="0">
              <a:buNone/>
            </a:pPr>
            <a:endParaRPr lang="de-DE" sz="2600" dirty="0">
              <a:latin typeface="Liberation Serif" pitchFamily="18"/>
            </a:endParaRPr>
          </a:p>
          <a:p>
            <a:pPr lvl="4" algn="l" hangingPunct="0">
              <a:buNone/>
            </a:pPr>
            <a:r>
              <a:rPr lang="de-DE" sz="2600" dirty="0">
                <a:solidFill>
                  <a:srgbClr val="2B511A"/>
                </a:solidFill>
                <a:latin typeface="Liberation Serif" pitchFamily="18"/>
              </a:rPr>
              <a:t>y</a:t>
            </a:r>
            <a:r>
              <a:rPr lang="de-DE" sz="2600" dirty="0">
                <a:solidFill>
                  <a:srgbClr val="000000"/>
                </a:solidFill>
                <a:latin typeface="Liberation Serif" pitchFamily="18"/>
              </a:rPr>
              <a:t>.</a:t>
            </a:r>
            <a:r>
              <a:rPr lang="de-DE" sz="2600" dirty="0">
                <a:solidFill>
                  <a:srgbClr val="BA131A"/>
                </a:solidFill>
                <a:latin typeface="Liberation Serif" pitchFamily="18"/>
              </a:rPr>
              <a:t>red</a:t>
            </a:r>
            <a:r>
              <a:rPr lang="de-DE" sz="2600" dirty="0">
                <a:solidFill>
                  <a:srgbClr val="2B511A"/>
                </a:solidFill>
                <a:latin typeface="Liberation Serif" pitchFamily="18"/>
              </a:rPr>
              <a:t> </a:t>
            </a:r>
            <a:r>
              <a:rPr lang="de-DE" sz="2600" dirty="0">
                <a:solidFill>
                  <a:srgbClr val="000000"/>
                </a:solidFill>
                <a:latin typeface="Liberation Serif" pitchFamily="18"/>
              </a:rPr>
              <a:t>=</a:t>
            </a:r>
            <a:r>
              <a:rPr lang="de-DE" sz="2600" dirty="0">
                <a:solidFill>
                  <a:srgbClr val="2B511A"/>
                </a:solidFill>
                <a:latin typeface="Liberation Serif" pitchFamily="18"/>
              </a:rPr>
              <a:t> </a:t>
            </a:r>
            <a:r>
              <a:rPr lang="de-DE" sz="2600" dirty="0">
                <a:solidFill>
                  <a:srgbClr val="002342"/>
                </a:solidFill>
                <a:latin typeface="Liberation Serif" pitchFamily="18"/>
              </a:rPr>
              <a:t>10</a:t>
            </a:r>
            <a:r>
              <a:rPr lang="de-DE" sz="2600" dirty="0">
                <a:solidFill>
                  <a:srgbClr val="000000"/>
                </a:solidFill>
                <a:latin typeface="Liberation Serif" pitchFamily="18"/>
              </a:rPr>
              <a:t>;</a:t>
            </a:r>
          </a:p>
          <a:p>
            <a:pPr lvl="0">
              <a:buNone/>
            </a:pP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/>
              <a:t>Typen für SFML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2214000" y="3671999"/>
            <a:ext cx="186480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RectangleShape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631919" y="3744000"/>
            <a:ext cx="142128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CircleShape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826319" y="6623999"/>
            <a:ext cx="776520" cy="3600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Sprite</a:t>
            </a:r>
          </a:p>
        </p:txBody>
      </p:sp>
      <p:sp>
        <p:nvSpPr>
          <p:cNvPr id="9" name="Gerade Verbindung 8"/>
          <p:cNvSpPr/>
          <p:nvPr/>
        </p:nvSpPr>
        <p:spPr>
          <a:xfrm flipV="1">
            <a:off x="2430000" y="4752000"/>
            <a:ext cx="1656000" cy="1224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0" name="Gerade Verbindung 9"/>
          <p:cNvSpPr/>
          <p:nvPr/>
        </p:nvSpPr>
        <p:spPr>
          <a:xfrm>
            <a:off x="2430000" y="5976000"/>
            <a:ext cx="1656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1" name="Gerade Verbindung 10"/>
          <p:cNvSpPr/>
          <p:nvPr/>
        </p:nvSpPr>
        <p:spPr>
          <a:xfrm>
            <a:off x="4086000" y="4752000"/>
            <a:ext cx="0" cy="1224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3078000" y="5989680"/>
            <a:ext cx="29520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x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4086000" y="5256000"/>
            <a:ext cx="29520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y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2718000" y="6552000"/>
            <a:ext cx="1018799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Vector2f</a:t>
            </a:r>
          </a:p>
        </p:txBody>
      </p:sp>
      <p:sp>
        <p:nvSpPr>
          <p:cNvPr id="17" name="Rechteck 16"/>
          <p:cNvSpPr/>
          <p:nvPr/>
        </p:nvSpPr>
        <p:spPr>
          <a:xfrm>
            <a:off x="1799952" y="1907629"/>
            <a:ext cx="2808312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6408464" y="1691605"/>
            <a:ext cx="1944216" cy="1800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290" name="Picture 2" descr="&quot;Super Mario Bros. NES Sprite&quot; by quoteboy5 | Redbubb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64448" y="4571925"/>
            <a:ext cx="1800200" cy="18002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/>
              <a:t>Vector2f</a:t>
            </a:r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360000" y="1481039"/>
            <a:ext cx="5040000" cy="3270960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de-DE" sz="2400" dirty="0"/>
              <a:t>Die Spielwelt ist 2 Dimensional, 2 Werte reichen um einen Punkt zu bestimmen</a:t>
            </a:r>
          </a:p>
          <a:p>
            <a:pPr lvl="0"/>
            <a:r>
              <a:rPr lang="de-DE" sz="2400" dirty="0"/>
              <a:t>Das Fenster zeigt 800 in der Breite und 600 in der Höhe</a:t>
            </a:r>
          </a:p>
          <a:p>
            <a:pPr lvl="0"/>
            <a:r>
              <a:rPr lang="de-DE" sz="2400" dirty="0"/>
              <a:t>Vektoren geben in SFML Positionen, Größen oder Bewegungen an</a:t>
            </a:r>
          </a:p>
          <a:p>
            <a:pPr lvl="0"/>
            <a:endParaRPr lang="de-DE" sz="2400" dirty="0"/>
          </a:p>
        </p:txBody>
      </p:sp>
      <p:sp>
        <p:nvSpPr>
          <p:cNvPr id="4" name="Freihandform 3"/>
          <p:cNvSpPr/>
          <p:nvPr/>
        </p:nvSpPr>
        <p:spPr>
          <a:xfrm>
            <a:off x="5832000" y="1584000"/>
            <a:ext cx="4031999" cy="32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8856000" y="1728000"/>
            <a:ext cx="90324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(800,0)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6045840" y="1741680"/>
            <a:ext cx="65016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(0,0)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008760" y="4248000"/>
            <a:ext cx="90324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(0,600)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8636039" y="4261680"/>
            <a:ext cx="115596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(800,600)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7416000" y="2893679"/>
            <a:ext cx="115596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(400,300)</a:t>
            </a:r>
          </a:p>
        </p:txBody>
      </p:sp>
      <p:sp>
        <p:nvSpPr>
          <p:cNvPr id="10" name="Freihandform 9"/>
          <p:cNvSpPr/>
          <p:nvPr/>
        </p:nvSpPr>
        <p:spPr>
          <a:xfrm>
            <a:off x="7920000" y="3168000"/>
            <a:ext cx="72000" cy="72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1" name="Gerade Verbindung 10"/>
          <p:cNvSpPr/>
          <p:nvPr/>
        </p:nvSpPr>
        <p:spPr>
          <a:xfrm flipV="1">
            <a:off x="5832000" y="1512000"/>
            <a:ext cx="0" cy="72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2" name="Gerade Verbindung 11"/>
          <p:cNvSpPr/>
          <p:nvPr/>
        </p:nvSpPr>
        <p:spPr>
          <a:xfrm flipH="1">
            <a:off x="5760000" y="1584000"/>
            <a:ext cx="72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3" name="Gerade Verbindung 12"/>
          <p:cNvSpPr/>
          <p:nvPr/>
        </p:nvSpPr>
        <p:spPr>
          <a:xfrm flipV="1">
            <a:off x="9864000" y="1498319"/>
            <a:ext cx="0" cy="8568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4" name="Gerade Verbindung 13"/>
          <p:cNvSpPr/>
          <p:nvPr/>
        </p:nvSpPr>
        <p:spPr>
          <a:xfrm flipH="1">
            <a:off x="5760000" y="4824000"/>
            <a:ext cx="72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5256000" y="4621680"/>
            <a:ext cx="56016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600</a:t>
            </a:r>
          </a:p>
        </p:txBody>
      </p:sp>
      <p:sp>
        <p:nvSpPr>
          <p:cNvPr id="16" name="Gerade Verbindung 15"/>
          <p:cNvSpPr/>
          <p:nvPr/>
        </p:nvSpPr>
        <p:spPr>
          <a:xfrm flipH="1">
            <a:off x="5832000" y="4594320"/>
            <a:ext cx="288000" cy="2296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7" name="Gerade Verbindung 16"/>
          <p:cNvSpPr/>
          <p:nvPr/>
        </p:nvSpPr>
        <p:spPr>
          <a:xfrm flipH="1" flipV="1">
            <a:off x="5832000" y="1584000"/>
            <a:ext cx="288000" cy="216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8" name="Gerade Verbindung 17"/>
          <p:cNvSpPr/>
          <p:nvPr/>
        </p:nvSpPr>
        <p:spPr>
          <a:xfrm flipV="1">
            <a:off x="9648000" y="1584000"/>
            <a:ext cx="216000" cy="216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9" name="Gerade Verbindung 18"/>
          <p:cNvSpPr/>
          <p:nvPr/>
        </p:nvSpPr>
        <p:spPr>
          <a:xfrm>
            <a:off x="9648000" y="4608000"/>
            <a:ext cx="216000" cy="216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5688000" y="1237680"/>
            <a:ext cx="30708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0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5524920" y="1381679"/>
            <a:ext cx="30708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0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9519840" y="1152000"/>
            <a:ext cx="56016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800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5544000" y="2965679"/>
            <a:ext cx="29520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y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7768799" y="1296000"/>
            <a:ext cx="29520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Mangal" pitchFamily="2"/>
              </a:rPr>
              <a:t>x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668880" y="4959000"/>
            <a:ext cx="8907119" cy="23184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sng" strike="noStrike" kern="1200" cap="none" dirty="0">
                <a:ln>
                  <a:noFill/>
                </a:ln>
                <a:uFillTx/>
                <a:latin typeface="Liberation Sans" pitchFamily="18"/>
                <a:ea typeface="Microsoft YaHei" pitchFamily="2"/>
                <a:cs typeface="Mangal" pitchFamily="2"/>
              </a:rPr>
              <a:t>Code Befehle:</a:t>
            </a:r>
          </a:p>
          <a:p>
            <a:pPr marL="0" marR="0" lvl="1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2200" b="0" i="0" u="none" strike="noStrike" kern="1200" cap="none" dirty="0">
              <a:ln>
                <a:noFill/>
              </a:ln>
              <a:latin typeface="Liberation Serif" pitchFamily="18"/>
              <a:ea typeface="Microsoft YaHei" pitchFamily="2"/>
              <a:cs typeface="Mangal" pitchFamily="2"/>
            </a:endParaRPr>
          </a:p>
          <a:p>
            <a:pPr marL="0" marR="0" lvl="1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2600" b="0" i="0" u="none" strike="noStrike" kern="1200" cap="none" dirty="0">
                <a:ln>
                  <a:noFill/>
                </a:ln>
                <a:latin typeface="Liberation Serif" pitchFamily="18"/>
                <a:ea typeface="Microsoft YaHei" pitchFamily="2"/>
                <a:cs typeface="Mangal" pitchFamily="2"/>
              </a:rPr>
              <a:t>Vector2f </a:t>
            </a:r>
            <a:r>
              <a:rPr lang="de-DE" sz="2600" b="0" i="0" u="none" strike="noStrike" kern="1200" cap="none" dirty="0" smtClean="0">
                <a:ln>
                  <a:noFill/>
                </a:ln>
                <a:latin typeface="Liberation Serif" pitchFamily="18"/>
                <a:ea typeface="Microsoft YaHei" pitchFamily="2"/>
                <a:cs typeface="Mangal" pitchFamily="2"/>
              </a:rPr>
              <a:t> &lt;</a:t>
            </a:r>
            <a:r>
              <a:rPr lang="de-DE" sz="2600" b="0" i="0" u="none" strike="noStrike" kern="1200" cap="none" dirty="0">
                <a:ln>
                  <a:noFill/>
                </a:ln>
                <a:solidFill>
                  <a:srgbClr val="2B511A"/>
                </a:solidFill>
                <a:latin typeface="Liberation Serif" pitchFamily="18"/>
                <a:ea typeface="Microsoft YaHei" pitchFamily="2"/>
                <a:cs typeface="Mangal" pitchFamily="2"/>
              </a:rPr>
              <a:t>Name</a:t>
            </a:r>
            <a:r>
              <a:rPr lang="de-DE" sz="2600" b="0" i="0" u="none" strike="noStrike" kern="1200" cap="none" dirty="0">
                <a:ln>
                  <a:noFill/>
                </a:ln>
                <a:latin typeface="Liberation Serif" pitchFamily="18"/>
                <a:ea typeface="Microsoft YaHei" pitchFamily="2"/>
                <a:cs typeface="Mangal" pitchFamily="2"/>
              </a:rPr>
              <a:t>&gt; = </a:t>
            </a:r>
            <a:r>
              <a:rPr lang="de-DE" sz="2600" b="0" i="0" u="none" strike="noStrike" kern="1200" cap="none" dirty="0" err="1">
                <a:ln>
                  <a:noFill/>
                </a:ln>
                <a:latin typeface="Liberation Serif" pitchFamily="18"/>
                <a:ea typeface="Microsoft YaHei" pitchFamily="2"/>
                <a:cs typeface="Mangal" pitchFamily="2"/>
              </a:rPr>
              <a:t>new</a:t>
            </a:r>
            <a:r>
              <a:rPr lang="de-DE" sz="2600" b="0" i="0" u="none" strike="noStrike" kern="1200" cap="none" dirty="0">
                <a:ln>
                  <a:noFill/>
                </a:ln>
                <a:latin typeface="Liberation Serif" pitchFamily="18"/>
                <a:ea typeface="Microsoft YaHei" pitchFamily="2"/>
                <a:cs typeface="Mangal" pitchFamily="2"/>
              </a:rPr>
              <a:t> Vector2f(&lt;x-wert&gt;,&lt;y-wert&gt;)</a:t>
            </a:r>
          </a:p>
          <a:p>
            <a:pPr marL="0" marR="0" lvl="1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26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Liberation Serif" pitchFamily="18"/>
              <a:ea typeface="Microsoft YaHei" pitchFamily="2"/>
              <a:cs typeface="Mangal" pitchFamily="2"/>
            </a:endParaRPr>
          </a:p>
          <a:p>
            <a:pPr marL="0" marR="0" lvl="1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2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erif" pitchFamily="18"/>
                <a:ea typeface="Microsoft YaHei" pitchFamily="2"/>
                <a:cs typeface="Mangal" pitchFamily="2"/>
              </a:rPr>
              <a:t>Vector2f </a:t>
            </a:r>
            <a:r>
              <a:rPr lang="de-DE" sz="2600" b="0" i="0" u="none" strike="noStrike" kern="1200" cap="none" dirty="0" smtClean="0">
                <a:ln>
                  <a:noFill/>
                </a:ln>
                <a:solidFill>
                  <a:srgbClr val="000000"/>
                </a:solidFill>
                <a:latin typeface="Liberation Serif" pitchFamily="18"/>
                <a:ea typeface="Microsoft YaHei" pitchFamily="2"/>
                <a:cs typeface="Mangal" pitchFamily="2"/>
              </a:rPr>
              <a:t> </a:t>
            </a:r>
            <a:r>
              <a:rPr lang="de-DE" sz="2600" b="0" i="0" u="none" strike="noStrike" kern="1200" cap="none" dirty="0" err="1" smtClean="0">
                <a:ln>
                  <a:noFill/>
                </a:ln>
                <a:solidFill>
                  <a:srgbClr val="000000"/>
                </a:solidFill>
                <a:latin typeface="Liberation Serif" pitchFamily="18"/>
                <a:ea typeface="Microsoft YaHei" pitchFamily="2"/>
                <a:cs typeface="Mangal" pitchFamily="2"/>
              </a:rPr>
              <a:t>center</a:t>
            </a:r>
            <a:r>
              <a:rPr lang="de-DE" sz="2600" b="0" i="0" u="none" strike="noStrike" kern="1200" cap="none" dirty="0" smtClean="0">
                <a:ln>
                  <a:noFill/>
                </a:ln>
                <a:solidFill>
                  <a:srgbClr val="000000"/>
                </a:solidFill>
                <a:latin typeface="Liberation Serif" pitchFamily="18"/>
                <a:ea typeface="Microsoft YaHei" pitchFamily="2"/>
                <a:cs typeface="Mangal" pitchFamily="2"/>
              </a:rPr>
              <a:t> </a:t>
            </a:r>
            <a:r>
              <a:rPr lang="de-DE" sz="2600" dirty="0" smtClean="0">
                <a:solidFill>
                  <a:srgbClr val="000000"/>
                </a:solidFill>
                <a:latin typeface="Liberation Serif" pitchFamily="18"/>
                <a:ea typeface="Microsoft YaHei" pitchFamily="2"/>
                <a:cs typeface="Mangal" pitchFamily="2"/>
              </a:rPr>
              <a:t>    </a:t>
            </a:r>
            <a:r>
              <a:rPr lang="de-DE" sz="2600" b="0" i="0" u="none" strike="noStrike" kern="1200" cap="none" dirty="0" smtClean="0">
                <a:ln>
                  <a:noFill/>
                </a:ln>
                <a:solidFill>
                  <a:srgbClr val="000000"/>
                </a:solidFill>
                <a:latin typeface="Liberation Serif" pitchFamily="18"/>
                <a:ea typeface="Microsoft YaHei" pitchFamily="2"/>
                <a:cs typeface="Mangal" pitchFamily="2"/>
              </a:rPr>
              <a:t>= </a:t>
            </a:r>
            <a:r>
              <a:rPr lang="de-DE" sz="26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Serif" pitchFamily="18"/>
                <a:ea typeface="Microsoft YaHei" pitchFamily="2"/>
                <a:cs typeface="Mangal" pitchFamily="2"/>
              </a:rPr>
              <a:t>new</a:t>
            </a:r>
            <a:r>
              <a:rPr lang="de-DE" sz="2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erif" pitchFamily="18"/>
                <a:ea typeface="Microsoft YaHei" pitchFamily="2"/>
                <a:cs typeface="Mangal" pitchFamily="2"/>
              </a:rPr>
              <a:t> Vector2f(   </a:t>
            </a:r>
            <a:r>
              <a:rPr lang="de-DE" sz="2600" b="0" i="0" u="none" strike="noStrike" kern="1200" cap="none" dirty="0" smtClean="0">
                <a:ln>
                  <a:noFill/>
                </a:ln>
                <a:solidFill>
                  <a:srgbClr val="000000"/>
                </a:solidFill>
                <a:latin typeface="Liberation Serif" pitchFamily="18"/>
                <a:ea typeface="Microsoft YaHei" pitchFamily="2"/>
                <a:cs typeface="Mangal" pitchFamily="2"/>
              </a:rPr>
              <a:t>400   ,   300 </a:t>
            </a:r>
            <a:r>
              <a:rPr lang="de-DE" sz="2600" dirty="0" smtClean="0">
                <a:solidFill>
                  <a:srgbClr val="000000"/>
                </a:solidFill>
                <a:latin typeface="Liberation Serif" pitchFamily="18"/>
                <a:ea typeface="Microsoft YaHei" pitchFamily="2"/>
                <a:cs typeface="Mangal" pitchFamily="2"/>
              </a:rPr>
              <a:t>  </a:t>
            </a:r>
            <a:r>
              <a:rPr lang="de-DE" sz="2600" b="0" i="0" u="none" strike="noStrike" kern="1200" cap="none" dirty="0" smtClean="0">
                <a:ln>
                  <a:noFill/>
                </a:ln>
                <a:solidFill>
                  <a:srgbClr val="000000"/>
                </a:solidFill>
                <a:latin typeface="Liberation Serif" pitchFamily="18"/>
                <a:ea typeface="Microsoft YaHei" pitchFamily="2"/>
                <a:cs typeface="Mangal" pitchFamily="2"/>
              </a:rPr>
              <a:t>)</a:t>
            </a:r>
            <a:endParaRPr lang="de-DE" sz="26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Liberation Serif" pitchFamily="18"/>
              <a:ea typeface="Microsoft YaHei" pitchFamily="2"/>
              <a:cs typeface="Mangal" pitchFamily="2"/>
            </a:endParaRPr>
          </a:p>
          <a:p>
            <a:pPr marL="0" marR="0" lvl="4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26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Liberation Serif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484</Words>
  <Application>Microsoft Office PowerPoint</Application>
  <PresentationFormat>Bildschirmpräsentation (4:3)</PresentationFormat>
  <Paragraphs>142</Paragraphs>
  <Slides>13</Slides>
  <Notes>13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Standard</vt:lpstr>
      <vt:lpstr>Programmier AG #1:  Variablen und Werte</vt:lpstr>
      <vt:lpstr>Datentypen</vt:lpstr>
      <vt:lpstr>Primitive Datentypen</vt:lpstr>
      <vt:lpstr>Komplexe Datentypen</vt:lpstr>
      <vt:lpstr>Variablen</vt:lpstr>
      <vt:lpstr>Komplexe Variablen erstellen</vt:lpstr>
      <vt:lpstr>Eigenschaften komplexer Typen</vt:lpstr>
      <vt:lpstr>Typen für SFML</vt:lpstr>
      <vt:lpstr>Vector2f</vt:lpstr>
      <vt:lpstr>RectangleShape erstellen</vt:lpstr>
      <vt:lpstr>Objekte im Screen</vt:lpstr>
      <vt:lpstr>CircleShape erstellen</vt:lpstr>
      <vt:lpstr>Aufgaben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 AG #1:  Variablen und Werte</dc:title>
  <dc:creator>Little</dc:creator>
  <cp:lastModifiedBy>Little</cp:lastModifiedBy>
  <cp:revision>53</cp:revision>
  <dcterms:created xsi:type="dcterms:W3CDTF">2018-09-04T10:19:18Z</dcterms:created>
  <dcterms:modified xsi:type="dcterms:W3CDTF">2018-10-22T18:29:12Z</dcterms:modified>
</cp:coreProperties>
</file>