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91" r:id="rId3"/>
    <p:sldId id="293" r:id="rId4"/>
    <p:sldId id="295" r:id="rId5"/>
    <p:sldId id="296" r:id="rId6"/>
    <p:sldId id="297" r:id="rId7"/>
    <p:sldId id="298" r:id="rId8"/>
    <p:sldId id="299" r:id="rId9"/>
    <p:sldId id="280" r:id="rId10"/>
  </p:sldIdLst>
  <p:sldSz cx="10080625" cy="7559675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381">
          <p15:clr>
            <a:srgbClr val="A4A3A4"/>
          </p15:clr>
        </p15:guide>
        <p15:guide id="2" pos="317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26" autoAdjust="0"/>
    <p:restoredTop sz="94660"/>
  </p:normalViewPr>
  <p:slideViewPr>
    <p:cSldViewPr>
      <p:cViewPr varScale="1">
        <p:scale>
          <a:sx n="100" d="100"/>
          <a:sy n="100" d="100"/>
        </p:scale>
        <p:origin x="-1614" y="-90"/>
      </p:cViewPr>
      <p:guideLst>
        <p:guide orient="horz" pos="2381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60" cy="3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de-DE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Datumsplatzhalter 2"/>
          <p:cNvSpPr txBox="1">
            <a:spLocks noGrp="1"/>
          </p:cNvSpPr>
          <p:nvPr>
            <p:ph type="dt" sz="quarter" idx="1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de-DE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4" name="Fußzeilenplatzhalter 3"/>
          <p:cNvSpPr txBox="1">
            <a:spLocks noGrp="1"/>
          </p:cNvSpPr>
          <p:nvPr>
            <p:ph type="ftr" sz="quarter" idx="2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de-DE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Foliennummernplatzhalter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E37451FE-26B3-4386-A3F0-7A762A12A366}" type="slidenum">
              <a:rPr/>
              <a:pPr marL="0" marR="0" lvl="0" indent="0" algn="r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400"/>
              </a:pPr>
              <a:t>‹Nr.›</a:t>
            </a:fld>
            <a:endParaRPr lang="de-DE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4" name="Kopfzeilenplatzhalter 3"/>
          <p:cNvSpPr txBox="1">
            <a:spLocks noGrp="1"/>
          </p:cNvSpPr>
          <p:nvPr>
            <p:ph type="hdr" sz="quarter"/>
          </p:nvPr>
        </p:nvSpPr>
        <p:spPr>
          <a:xfrm>
            <a:off x="1512000" y="588060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hangingPunct="0">
              <a:buNone/>
              <a:tabLst/>
              <a:defRPr lang="de-DE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5" name="Datumsplatzhalter 4"/>
          <p:cNvSpPr txBox="1">
            <a:spLocks noGrp="1"/>
          </p:cNvSpPr>
          <p:nvPr>
            <p:ph type="dt" idx="1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hangingPunct="0">
              <a:buNone/>
              <a:tabLst/>
              <a:defRPr lang="de-DE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6" name="Fußzeilenplatzhalter 5"/>
          <p:cNvSpPr txBox="1">
            <a:spLocks noGrp="1"/>
          </p:cNvSpPr>
          <p:nvPr>
            <p:ph type="ftr" sz="quarter" idx="4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hangingPunct="0">
              <a:buNone/>
              <a:tabLst/>
              <a:defRPr lang="de-DE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7" name="Foliennummernplatzhalt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algn="r" hangingPunct="0">
              <a:buNone/>
              <a:tabLst/>
              <a:defRPr lang="de-DE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0A09E9BD-3D4F-48E9-8ECA-59991028086F}" type="slidenum">
              <a:rPr/>
              <a:pPr lvl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hangingPunct="0">
      <a:tabLst/>
      <a:defRPr lang="de-DE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  <a:ea typeface="Microsoft YaHei" pitchFamily="2"/>
        <a:cs typeface="Mang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B07B11A-D92C-48D1-9630-F45DEF4B742E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02033C0-A4A3-4B1E-9118-0A8D56C93E88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90119B6-EBAE-43C3-964C-928E1AF7AB17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C5A4C58-472C-4D69-A546-9E2674DA22A2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BDE7C33-9E7A-445F-9671-3644FEFD3448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75847B7-6CCB-4150-ABB4-938D9DEF01F7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CB2A4AA-C8DF-48C7-820D-8ADA28BE288E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A299E87-E865-4791-B6C7-516E236BCB60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F19F18B-3B31-48DA-8ABB-DA7CBBE1B6F2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E3B5500-DDB8-4D22-9788-928DDEB2F8D9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DCB0CC4-6351-45E4-990D-C0142818C9E0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de-DE"/>
          </a:p>
        </p:txBody>
      </p:sp>
      <p:sp>
        <p:nvSpPr>
          <p:cNvPr id="3" name="Textplatzhalter 2"/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 txBox="1">
            <a:spLocks noGrp="1"/>
          </p:cNvSpPr>
          <p:nvPr>
            <p:ph type="dt" sz="half" idx="2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hangingPunct="0">
              <a:buNone/>
              <a:tabLst/>
              <a:defRPr lang="de-DE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5" name="Fußzeilenplatzhalter 4"/>
          <p:cNvSpPr txBox="1">
            <a:spLocks noGrp="1"/>
          </p:cNvSpPr>
          <p:nvPr>
            <p:ph type="ftr" sz="quarter" idx="3"/>
          </p:nvPr>
        </p:nvSpPr>
        <p:spPr>
          <a:xfrm>
            <a:off x="722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ctr" hangingPunct="0">
              <a:buNone/>
              <a:tabLst/>
              <a:defRPr lang="de-DE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6" name="Foliennummernplatzhalter 5"/>
          <p:cNvSpPr txBox="1">
            <a:spLocks noGrp="1"/>
          </p:cNvSpPr>
          <p:nvPr>
            <p:ph type="sldNum" sz="quarter" idx="4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hangingPunct="0">
              <a:buNone/>
              <a:tabLst/>
              <a:defRPr lang="de-DE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4CD2FF56-D869-4925-B196-B5AB6D4C8D4E}" type="slidenum">
              <a:rPr/>
              <a:pPr lvl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hangingPunct="0">
        <a:tabLst/>
        <a:defRPr lang="de-DE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  <a:ea typeface="Microsoft YaHei" pitchFamily="2"/>
          <a:cs typeface="Mangal" pitchFamily="2"/>
        </a:defRPr>
      </a:lvl1pPr>
    </p:titleStyle>
    <p:bodyStyle>
      <a:lvl1pPr hangingPunct="0">
        <a:spcBef>
          <a:spcPts val="1417"/>
        </a:spcBef>
        <a:spcAft>
          <a:spcPts val="0"/>
        </a:spcAft>
        <a:tabLst/>
        <a:defRPr lang="de-DE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  <a:ea typeface="Microsoft YaHei" pitchFamily="2"/>
          <a:cs typeface="Mangal" pitchFamily="2"/>
        </a:defRPr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504359" y="2247480"/>
            <a:ext cx="9071640" cy="187524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DE" dirty="0"/>
              <a:t>Programmier AG </a:t>
            </a:r>
            <a:r>
              <a:rPr lang="de-DE" dirty="0" smtClean="0"/>
              <a:t>#</a:t>
            </a:r>
            <a:r>
              <a:rPr lang="de-DE" dirty="0" smtClean="0"/>
              <a:t>22:</a:t>
            </a:r>
            <a:r>
              <a:rPr lang="de-DE" dirty="0"/>
              <a:t/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Physik Simulation</a:t>
            </a:r>
            <a:endParaRPr lang="de-D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 txBox="1">
            <a:spLocks noGrp="1"/>
          </p:cNvSpPr>
          <p:nvPr>
            <p:ph type="body" idx="4294967295"/>
          </p:nvPr>
        </p:nvSpPr>
        <p:spPr>
          <a:xfrm>
            <a:off x="431800" y="1187550"/>
            <a:ext cx="9071640" cy="6192688"/>
          </a:xfrm>
        </p:spPr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9pPr>
          </a:lstStyle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(Teil-)Programme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, die realistisches physikalisches Verhalten</a:t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in virtuellen Umgebungen nachstellen, werden (auch) Physik Engines genannt.</a:t>
            </a:r>
          </a:p>
          <a:p>
            <a:pPr lvl="0">
              <a:buNone/>
            </a:pPr>
            <a:endParaRPr lang="de-DE" sz="2800" b="1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r>
              <a:rPr lang="de-DE" sz="28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Spiele sind diskrete Simulationen, d. h. es gibt feste Zeitschritte und keinen fließenden Übergang. (60 FPS -&gt; 60 Schritte pro Sekunde)</a:t>
            </a:r>
          </a:p>
          <a:p>
            <a:pPr lvl="0">
              <a:buNone/>
            </a:pPr>
            <a:endParaRPr lang="de-DE" sz="2800" b="1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r>
              <a:rPr lang="de-DE" sz="28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Spiele enthalten meist keine 100% korrekte Physik (zu rechenaufwendig), aber real genug damit es sich für den Spieler „richtig“ anfühlt.</a:t>
            </a:r>
            <a:endParaRPr lang="de-DE" sz="2800" b="1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						</a:t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/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</p:txBody>
      </p:sp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503808" y="0"/>
            <a:ext cx="9071640" cy="126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DE" dirty="0" smtClean="0"/>
              <a:t>Physik Simulation</a:t>
            </a:r>
            <a:endParaRPr lang="de-D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 txBox="1">
            <a:spLocks noGrp="1"/>
          </p:cNvSpPr>
          <p:nvPr>
            <p:ph type="body" idx="4294967295"/>
          </p:nvPr>
        </p:nvSpPr>
        <p:spPr>
          <a:xfrm>
            <a:off x="431800" y="1187550"/>
            <a:ext cx="9071640" cy="6192688"/>
          </a:xfrm>
        </p:spPr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9pPr>
          </a:lstStyle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Für 2D Spiele gibt es eine sehr gute un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d weitverbreitete Physik Engine namens Box2D. Sie ist Open-Source und damit kostenlos.</a:t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/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Ursprünglich nur 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C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++, mittlerweile für alle gängigen Sprachen erhältlich.</a:t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/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C# Variante: Box2DX</a:t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/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In diesem Termin wird sie noch nicht benutzt.</a:t>
            </a:r>
            <a:endParaRPr lang="de-DE" sz="2800" b="1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						</a:t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/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</p:txBody>
      </p:sp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503808" y="0"/>
            <a:ext cx="9071640" cy="126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DE" dirty="0" smtClean="0"/>
              <a:t>Box2D</a:t>
            </a:r>
            <a:endParaRPr lang="de-D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 txBox="1">
            <a:spLocks noGrp="1"/>
          </p:cNvSpPr>
          <p:nvPr>
            <p:ph type="body" idx="4294967295"/>
          </p:nvPr>
        </p:nvSpPr>
        <p:spPr>
          <a:xfrm>
            <a:off x="431800" y="1187550"/>
            <a:ext cx="9071640" cy="6192688"/>
          </a:xfrm>
        </p:spPr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9pPr>
          </a:lstStyle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  <a:r>
              <a:rPr lang="de-DE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Ein Rigidbody bezeichnet eines Festkörper, </a:t>
            </a:r>
            <a:br>
              <a:rPr lang="de-DE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r>
              <a:rPr lang="de-DE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der sich nicht verformt (in der Realität nicht vorhanden). </a:t>
            </a:r>
          </a:p>
          <a:p>
            <a:pPr lvl="0">
              <a:buNone/>
            </a:pPr>
            <a:endParaRPr lang="de-DE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r>
              <a:rPr lang="de-DE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  <a:p>
            <a:pPr lvl="0">
              <a:buNone/>
            </a:pPr>
            <a:r>
              <a:rPr lang="de-DE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  <a:endParaRPr lang="de-DE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r>
              <a:rPr lang="de-DE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Für eine vereinfachte Physik Simulation werden alle Objekte als Rigidbodies angenommen.</a:t>
            </a:r>
          </a:p>
          <a:p>
            <a:pPr lvl="0">
              <a:buNone/>
            </a:pPr>
            <a:endParaRPr lang="de-DE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r>
              <a:rPr lang="de-DE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  <a:p>
            <a:pPr lvl="0">
              <a:buNone/>
            </a:pPr>
            <a:endParaRPr lang="de-DE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r>
              <a:rPr lang="de-DE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  <a:p>
            <a:pPr lvl="0">
              <a:buNone/>
            </a:pPr>
            <a:endParaRPr lang="de-DE" b="1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r>
              <a:rPr lang="de-DE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  <a:endParaRPr lang="de-DE" sz="2800" b="1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						</a:t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/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</p:txBody>
      </p:sp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503808" y="0"/>
            <a:ext cx="9071640" cy="126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DE" dirty="0" smtClean="0"/>
              <a:t>Rigidbodies &amp; Joints</a:t>
            </a:r>
            <a:endParaRPr lang="de-DE" dirty="0"/>
          </a:p>
        </p:txBody>
      </p:sp>
      <p:pic>
        <p:nvPicPr>
          <p:cNvPr id="2050" name="Picture 2" descr="Image result for verformu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20432" y="2843733"/>
            <a:ext cx="2133600" cy="2019301"/>
          </a:xfrm>
          <a:prstGeom prst="rect">
            <a:avLst/>
          </a:prstGeom>
          <a:noFill/>
        </p:spPr>
      </p:pic>
      <p:pic>
        <p:nvPicPr>
          <p:cNvPr id="2054" name="Picture 6" descr="Image result for bauklötz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24088" y="2627709"/>
            <a:ext cx="2088232" cy="2424823"/>
          </a:xfrm>
          <a:prstGeom prst="rect">
            <a:avLst/>
          </a:prstGeom>
          <a:noFill/>
        </p:spPr>
      </p:pic>
      <p:sp>
        <p:nvSpPr>
          <p:cNvPr id="7" name="Textfeld 6"/>
          <p:cNvSpPr txBox="1"/>
          <p:nvPr/>
        </p:nvSpPr>
        <p:spPr>
          <a:xfrm>
            <a:off x="3456136" y="4931965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Rigidbody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6696496" y="4931965"/>
            <a:ext cx="1029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Softbody</a:t>
            </a:r>
            <a:endParaRPr lang="de-D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 txBox="1">
            <a:spLocks noGrp="1"/>
          </p:cNvSpPr>
          <p:nvPr>
            <p:ph type="body" idx="4294967295"/>
          </p:nvPr>
        </p:nvSpPr>
        <p:spPr>
          <a:xfrm>
            <a:off x="431800" y="1187550"/>
            <a:ext cx="9071640" cy="6192688"/>
          </a:xfrm>
        </p:spPr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9pPr>
          </a:lstStyle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Kinematik befasst sich nur mit </a:t>
            </a:r>
            <a:r>
              <a:rPr lang="de-DE" sz="28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Geometrie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, </a:t>
            </a:r>
            <a:r>
              <a:rPr lang="de-DE" sz="28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Bewegung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und </a:t>
            </a:r>
            <a:r>
              <a:rPr lang="de-DE" sz="28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Beschleunigung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. Hierbei wird </a:t>
            </a:r>
            <a:r>
              <a:rPr lang="de-DE" sz="28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Masse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, </a:t>
            </a:r>
            <a:r>
              <a:rPr lang="de-DE" sz="28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Impuls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ignoriert.</a:t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Ein Kinematisches Objekt hat eine </a:t>
            </a:r>
            <a:r>
              <a:rPr lang="de-DE" sz="28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Position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(Vektor) und eine </a:t>
            </a:r>
            <a:r>
              <a:rPr lang="de-DE" sz="28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Geschwindigkeit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(Vektor).</a:t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Die </a:t>
            </a:r>
            <a:r>
              <a:rPr lang="de-DE" sz="28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Geschwindigkeit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eines Objekts verändert seine </a:t>
            </a:r>
            <a:r>
              <a:rPr lang="de-DE" sz="28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Position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.</a:t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/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r>
              <a:rPr lang="de-DE" sz="28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Beschleunigende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</a:t>
            </a:r>
            <a:r>
              <a:rPr lang="de-DE" sz="28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Kräfte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verändern die </a:t>
            </a:r>
            <a:r>
              <a:rPr lang="de-DE" sz="28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Geschwindigkeit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des Objekts.</a:t>
            </a:r>
            <a:endParaRPr lang="de-DE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r>
              <a:rPr lang="de-DE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  <a:p>
            <a:pPr lvl="0">
              <a:buNone/>
            </a:pPr>
            <a:endParaRPr lang="de-DE" b="1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r>
              <a:rPr lang="de-DE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  <a:endParaRPr lang="de-DE" sz="2800" b="1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						</a:t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/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</p:txBody>
      </p:sp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503808" y="0"/>
            <a:ext cx="9071640" cy="126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DE" dirty="0" smtClean="0"/>
              <a:t>Kinematik</a:t>
            </a:r>
            <a:endParaRPr lang="de-D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 txBox="1">
            <a:spLocks noGrp="1"/>
          </p:cNvSpPr>
          <p:nvPr>
            <p:ph type="body" idx="4294967295"/>
          </p:nvPr>
        </p:nvSpPr>
        <p:spPr>
          <a:xfrm>
            <a:off x="431800" y="1187550"/>
            <a:ext cx="9071640" cy="6192688"/>
          </a:xfrm>
        </p:spPr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9pPr>
          </a:lstStyle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Die </a:t>
            </a:r>
            <a:r>
              <a:rPr lang="de-DE" sz="28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Geschwindigkeit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eines Objekts verändert seine </a:t>
            </a:r>
            <a:r>
              <a:rPr lang="de-DE" sz="28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Position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.</a:t>
            </a: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/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/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r>
              <a:rPr lang="de-DE" sz="28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Beschleunigung 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verändert die </a:t>
            </a:r>
            <a:r>
              <a:rPr lang="de-DE" sz="28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Geschwindigkeit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des Objekts.</a:t>
            </a:r>
            <a:endParaRPr lang="de-DE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r>
              <a:rPr lang="de-DE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  <a:p>
            <a:pPr lvl="0">
              <a:buNone/>
            </a:pPr>
            <a:endParaRPr lang="de-DE" b="1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r>
              <a:rPr lang="de-DE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  <a:endParaRPr lang="de-DE" sz="2800" b="1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						</a:t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/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</p:txBody>
      </p:sp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503808" y="0"/>
            <a:ext cx="9071640" cy="126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DE" dirty="0" smtClean="0"/>
              <a:t>Kinematik</a:t>
            </a:r>
            <a:endParaRPr lang="de-DE" dirty="0"/>
          </a:p>
        </p:txBody>
      </p:sp>
      <p:sp>
        <p:nvSpPr>
          <p:cNvPr id="4" name="Ellipse 3"/>
          <p:cNvSpPr/>
          <p:nvPr/>
        </p:nvSpPr>
        <p:spPr>
          <a:xfrm>
            <a:off x="2304008" y="3059757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/>
          <p:cNvSpPr/>
          <p:nvPr/>
        </p:nvSpPr>
        <p:spPr>
          <a:xfrm>
            <a:off x="6840512" y="3059757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1079872" y="2627709"/>
            <a:ext cx="10872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Position</a:t>
            </a:r>
            <a:br>
              <a:rPr lang="de-DE" dirty="0" smtClean="0"/>
            </a:br>
            <a:r>
              <a:rPr lang="de-DE" dirty="0" smtClean="0"/>
              <a:t>(</a:t>
            </a:r>
            <a:r>
              <a:rPr lang="de-DE" dirty="0" smtClean="0"/>
              <a:t>F</a:t>
            </a:r>
            <a:r>
              <a:rPr lang="de-DE" dirty="0" smtClean="0"/>
              <a:t>rame 1)</a:t>
            </a: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4824288" y="2195661"/>
            <a:ext cx="10872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Position</a:t>
            </a:r>
            <a:br>
              <a:rPr lang="de-DE" dirty="0" smtClean="0"/>
            </a:br>
            <a:r>
              <a:rPr lang="de-DE" dirty="0" smtClean="0"/>
              <a:t>(</a:t>
            </a:r>
            <a:r>
              <a:rPr lang="de-DE" dirty="0" smtClean="0"/>
              <a:t>F</a:t>
            </a:r>
            <a:r>
              <a:rPr lang="de-DE" dirty="0" smtClean="0"/>
              <a:t>rame 2)</a:t>
            </a:r>
            <a:endParaRPr lang="de-DE" dirty="0"/>
          </a:p>
        </p:txBody>
      </p:sp>
      <p:cxnSp>
        <p:nvCxnSpPr>
          <p:cNvPr id="13" name="Gerade Verbindung mit Pfeil 12"/>
          <p:cNvCxnSpPr>
            <a:stCxn id="4" idx="6"/>
            <a:endCxn id="8" idx="2"/>
          </p:cNvCxnSpPr>
          <p:nvPr/>
        </p:nvCxnSpPr>
        <p:spPr>
          <a:xfrm>
            <a:off x="2880072" y="3347789"/>
            <a:ext cx="39604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feld 13"/>
          <p:cNvSpPr txBox="1"/>
          <p:nvPr/>
        </p:nvSpPr>
        <p:spPr>
          <a:xfrm>
            <a:off x="3960192" y="3347789"/>
            <a:ext cx="1887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+ Geschwindigkeit</a:t>
            </a:r>
            <a:endParaRPr lang="de-DE" dirty="0"/>
          </a:p>
        </p:txBody>
      </p:sp>
      <p:cxnSp>
        <p:nvCxnSpPr>
          <p:cNvPr id="16" name="Gerade Verbindung mit Pfeil 15"/>
          <p:cNvCxnSpPr>
            <a:endCxn id="4" idx="1"/>
          </p:cNvCxnSpPr>
          <p:nvPr/>
        </p:nvCxnSpPr>
        <p:spPr>
          <a:xfrm>
            <a:off x="1727944" y="2411685"/>
            <a:ext cx="660427" cy="7324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>
            <a:endCxn id="8" idx="1"/>
          </p:cNvCxnSpPr>
          <p:nvPr/>
        </p:nvCxnSpPr>
        <p:spPr>
          <a:xfrm>
            <a:off x="1727944" y="2411685"/>
            <a:ext cx="5196931" cy="7324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/>
          <p:nvPr/>
        </p:nvCxnSpPr>
        <p:spPr>
          <a:xfrm>
            <a:off x="1799952" y="5724053"/>
            <a:ext cx="39604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1943968" y="5364013"/>
            <a:ext cx="2674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Geschwindigkeit (Frame 1)</a:t>
            </a:r>
            <a:endParaRPr lang="de-DE" dirty="0"/>
          </a:p>
        </p:txBody>
      </p:sp>
      <p:cxnSp>
        <p:nvCxnSpPr>
          <p:cNvPr id="23" name="Gerade Verbindung mit Pfeil 22"/>
          <p:cNvCxnSpPr/>
          <p:nvPr/>
        </p:nvCxnSpPr>
        <p:spPr>
          <a:xfrm flipH="1">
            <a:off x="5400352" y="5724053"/>
            <a:ext cx="360040" cy="8640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/>
          <p:nvPr/>
        </p:nvCxnSpPr>
        <p:spPr>
          <a:xfrm>
            <a:off x="1799952" y="5724053"/>
            <a:ext cx="3600400" cy="8640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feld 26"/>
          <p:cNvSpPr txBox="1"/>
          <p:nvPr/>
        </p:nvSpPr>
        <p:spPr>
          <a:xfrm rot="869923">
            <a:off x="2091625" y="6197013"/>
            <a:ext cx="2674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Geschwindigkeit (Frame 2)</a:t>
            </a:r>
            <a:endParaRPr lang="de-DE" dirty="0"/>
          </a:p>
        </p:txBody>
      </p:sp>
      <p:sp>
        <p:nvSpPr>
          <p:cNvPr id="28" name="Textfeld 27"/>
          <p:cNvSpPr txBox="1"/>
          <p:nvPr/>
        </p:nvSpPr>
        <p:spPr>
          <a:xfrm>
            <a:off x="5688384" y="5940077"/>
            <a:ext cx="1829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+ Beschleunigung</a:t>
            </a:r>
            <a:endParaRPr lang="de-DE" dirty="0"/>
          </a:p>
        </p:txBody>
      </p:sp>
      <p:pic>
        <p:nvPicPr>
          <p:cNvPr id="2662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12520" y="1835621"/>
            <a:ext cx="282892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28544" y="5003973"/>
            <a:ext cx="2590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 txBox="1">
            <a:spLocks noGrp="1"/>
          </p:cNvSpPr>
          <p:nvPr>
            <p:ph type="body" idx="4294967295"/>
          </p:nvPr>
        </p:nvSpPr>
        <p:spPr>
          <a:xfrm>
            <a:off x="431800" y="1187550"/>
            <a:ext cx="9071640" cy="6192688"/>
          </a:xfrm>
        </p:spPr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9pPr>
          </a:lstStyle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Homogenes Feld:</a:t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Alle Objekte erhalten dieselbe Beschleunigung.</a:t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Beispiel: (Vereinfachte) Erdanziehung</a:t>
            </a: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Radiales Feld:</a:t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Alle Objekte erhalten eine Beschleunigung zu oder weg von einem Punkt. Beispiel: Schwerkraft / Magnete</a:t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/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endParaRPr lang="de-DE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r>
              <a:rPr lang="de-DE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  <a:p>
            <a:pPr lvl="0">
              <a:buNone/>
            </a:pPr>
            <a:endParaRPr lang="de-DE" b="1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r>
              <a:rPr lang="de-DE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  <a:endParaRPr lang="de-DE" sz="2800" b="1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						</a:t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/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</p:txBody>
      </p:sp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503808" y="0"/>
            <a:ext cx="9071640" cy="126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DE" dirty="0" smtClean="0"/>
              <a:t>Beschleunigung</a:t>
            </a:r>
            <a:endParaRPr lang="de-DE" dirty="0"/>
          </a:p>
        </p:txBody>
      </p:sp>
      <p:sp>
        <p:nvSpPr>
          <p:cNvPr id="18" name="Rechteck 17"/>
          <p:cNvSpPr/>
          <p:nvPr/>
        </p:nvSpPr>
        <p:spPr>
          <a:xfrm>
            <a:off x="2015976" y="2843733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4" name="Gerade Verbindung mit Pfeil 23"/>
          <p:cNvCxnSpPr/>
          <p:nvPr/>
        </p:nvCxnSpPr>
        <p:spPr>
          <a:xfrm>
            <a:off x="2304008" y="3275781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Rechteck 25"/>
          <p:cNvSpPr/>
          <p:nvPr/>
        </p:nvSpPr>
        <p:spPr>
          <a:xfrm>
            <a:off x="3744168" y="2627709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9" name="Gerade Verbindung mit Pfeil 28"/>
          <p:cNvCxnSpPr/>
          <p:nvPr/>
        </p:nvCxnSpPr>
        <p:spPr>
          <a:xfrm>
            <a:off x="4032200" y="3059757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Rechteck 29"/>
          <p:cNvSpPr/>
          <p:nvPr/>
        </p:nvSpPr>
        <p:spPr>
          <a:xfrm>
            <a:off x="5472360" y="2987749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1" name="Gerade Verbindung mit Pfeil 30"/>
          <p:cNvCxnSpPr/>
          <p:nvPr/>
        </p:nvCxnSpPr>
        <p:spPr>
          <a:xfrm>
            <a:off x="5760392" y="3419797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echteck 31"/>
          <p:cNvSpPr/>
          <p:nvPr/>
        </p:nvSpPr>
        <p:spPr>
          <a:xfrm>
            <a:off x="4536256" y="6156101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3" name="Gerade Verbindung mit Pfeil 32"/>
          <p:cNvCxnSpPr>
            <a:stCxn id="32" idx="3"/>
          </p:cNvCxnSpPr>
          <p:nvPr/>
        </p:nvCxnSpPr>
        <p:spPr>
          <a:xfrm flipV="1">
            <a:off x="5112320" y="6335266"/>
            <a:ext cx="352698" cy="368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Rechteck 33"/>
          <p:cNvSpPr/>
          <p:nvPr/>
        </p:nvSpPr>
        <p:spPr>
          <a:xfrm>
            <a:off x="6192440" y="5292005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5" name="Gerade Verbindung mit Pfeil 34"/>
          <p:cNvCxnSpPr/>
          <p:nvPr/>
        </p:nvCxnSpPr>
        <p:spPr>
          <a:xfrm>
            <a:off x="6480472" y="5724053"/>
            <a:ext cx="216024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Rechteck 35"/>
          <p:cNvSpPr/>
          <p:nvPr/>
        </p:nvSpPr>
        <p:spPr>
          <a:xfrm>
            <a:off x="9072760" y="5940077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7" name="Gerade Verbindung mit Pfeil 36"/>
          <p:cNvCxnSpPr>
            <a:stCxn id="36" idx="1"/>
          </p:cNvCxnSpPr>
          <p:nvPr/>
        </p:nvCxnSpPr>
        <p:spPr>
          <a:xfrm flipH="1">
            <a:off x="8352680" y="6156101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92440" y="2555701"/>
            <a:ext cx="355282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9832" y="6732165"/>
            <a:ext cx="661987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 txBox="1">
            <a:spLocks noGrp="1"/>
          </p:cNvSpPr>
          <p:nvPr>
            <p:ph type="body" idx="4294967295"/>
          </p:nvPr>
        </p:nvSpPr>
        <p:spPr>
          <a:xfrm>
            <a:off x="431800" y="1187550"/>
            <a:ext cx="9071640" cy="6192688"/>
          </a:xfrm>
        </p:spPr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9pPr>
          </a:lstStyle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Wirbelfeld:</a:t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Alle Objekte werden um einen Punkt herum beschleunigt.</a:t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Beispiel: Tornado</a:t>
            </a: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endParaRPr lang="de-DE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r>
              <a:rPr lang="de-DE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  <a:p>
            <a:pPr lvl="0">
              <a:buNone/>
            </a:pPr>
            <a:endParaRPr lang="de-DE" b="1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r>
              <a:rPr lang="de-DE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  <a:endParaRPr lang="de-DE" sz="2800" b="1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						</a:t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/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</p:txBody>
      </p:sp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503808" y="0"/>
            <a:ext cx="9071640" cy="126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DE" dirty="0" smtClean="0"/>
              <a:t>Beschleunigung</a:t>
            </a:r>
            <a:endParaRPr lang="de-DE" dirty="0"/>
          </a:p>
        </p:txBody>
      </p:sp>
      <p:grpSp>
        <p:nvGrpSpPr>
          <p:cNvPr id="48" name="Gruppieren 47"/>
          <p:cNvGrpSpPr/>
          <p:nvPr/>
        </p:nvGrpSpPr>
        <p:grpSpPr>
          <a:xfrm>
            <a:off x="863848" y="2771725"/>
            <a:ext cx="4104456" cy="3456384"/>
            <a:chOff x="2664048" y="2771725"/>
            <a:chExt cx="5616624" cy="4464496"/>
          </a:xfrm>
        </p:grpSpPr>
        <p:sp>
          <p:nvSpPr>
            <p:cNvPr id="18" name="Rechteck 17"/>
            <p:cNvSpPr/>
            <p:nvPr/>
          </p:nvSpPr>
          <p:spPr>
            <a:xfrm>
              <a:off x="2664048" y="5003973"/>
              <a:ext cx="576064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4" name="Gerade Verbindung mit Pfeil 23"/>
            <p:cNvCxnSpPr/>
            <p:nvPr/>
          </p:nvCxnSpPr>
          <p:spPr>
            <a:xfrm flipH="1">
              <a:off x="3240112" y="3851845"/>
              <a:ext cx="288032" cy="43204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Rechteck 25"/>
            <p:cNvSpPr/>
            <p:nvPr/>
          </p:nvSpPr>
          <p:spPr>
            <a:xfrm>
              <a:off x="5112320" y="6804173"/>
              <a:ext cx="576064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9" name="Gerade Verbindung mit Pfeil 28"/>
            <p:cNvCxnSpPr/>
            <p:nvPr/>
          </p:nvCxnSpPr>
          <p:spPr>
            <a:xfrm flipH="1">
              <a:off x="4896296" y="2987749"/>
              <a:ext cx="3600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Rechteck 29"/>
            <p:cNvSpPr/>
            <p:nvPr/>
          </p:nvSpPr>
          <p:spPr>
            <a:xfrm>
              <a:off x="7704608" y="5003973"/>
              <a:ext cx="576064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Rechteck 15"/>
            <p:cNvSpPr/>
            <p:nvPr/>
          </p:nvSpPr>
          <p:spPr>
            <a:xfrm>
              <a:off x="5256336" y="2771725"/>
              <a:ext cx="576064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Rechteck 16"/>
            <p:cNvSpPr/>
            <p:nvPr/>
          </p:nvSpPr>
          <p:spPr>
            <a:xfrm>
              <a:off x="3528144" y="3419797"/>
              <a:ext cx="576064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Rechteck 18"/>
            <p:cNvSpPr/>
            <p:nvPr/>
          </p:nvSpPr>
          <p:spPr>
            <a:xfrm>
              <a:off x="3456136" y="6300117"/>
              <a:ext cx="576064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Rechteck 19"/>
            <p:cNvSpPr/>
            <p:nvPr/>
          </p:nvSpPr>
          <p:spPr>
            <a:xfrm>
              <a:off x="6912520" y="6300117"/>
              <a:ext cx="576064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Rechteck 20"/>
            <p:cNvSpPr/>
            <p:nvPr/>
          </p:nvSpPr>
          <p:spPr>
            <a:xfrm>
              <a:off x="7200552" y="3635821"/>
              <a:ext cx="576064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3" name="Gerade Verbindung mit Pfeil 22"/>
            <p:cNvCxnSpPr/>
            <p:nvPr/>
          </p:nvCxnSpPr>
          <p:spPr>
            <a:xfrm>
              <a:off x="2952080" y="5436021"/>
              <a:ext cx="0" cy="43204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Gerade Verbindung mit Pfeil 26"/>
            <p:cNvCxnSpPr/>
            <p:nvPr/>
          </p:nvCxnSpPr>
          <p:spPr>
            <a:xfrm>
              <a:off x="4032200" y="6732165"/>
              <a:ext cx="360040" cy="2880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Gerade Verbindung mit Pfeil 37"/>
            <p:cNvCxnSpPr/>
            <p:nvPr/>
          </p:nvCxnSpPr>
          <p:spPr>
            <a:xfrm>
              <a:off x="5688384" y="7020197"/>
              <a:ext cx="43204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Gerade Verbindung mit Pfeil 39"/>
            <p:cNvCxnSpPr/>
            <p:nvPr/>
          </p:nvCxnSpPr>
          <p:spPr>
            <a:xfrm flipV="1">
              <a:off x="7488584" y="5940077"/>
              <a:ext cx="288032" cy="36004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Gerade Verbindung mit Pfeil 42"/>
            <p:cNvCxnSpPr/>
            <p:nvPr/>
          </p:nvCxnSpPr>
          <p:spPr>
            <a:xfrm flipV="1">
              <a:off x="7992640" y="4499917"/>
              <a:ext cx="0" cy="50405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Gerade Verbindung mit Pfeil 44"/>
            <p:cNvCxnSpPr/>
            <p:nvPr/>
          </p:nvCxnSpPr>
          <p:spPr>
            <a:xfrm flipH="1" flipV="1">
              <a:off x="7200552" y="3131765"/>
              <a:ext cx="288032" cy="50405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55936" y="6588149"/>
            <a:ext cx="6353175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 txBox="1">
            <a:spLocks noGrp="1"/>
          </p:cNvSpPr>
          <p:nvPr>
            <p:ph type="body" idx="4294967295"/>
          </p:nvPr>
        </p:nvSpPr>
        <p:spPr>
          <a:xfrm>
            <a:off x="431800" y="1187550"/>
            <a:ext cx="9071640" cy="6192688"/>
          </a:xfrm>
        </p:spPr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9pPr>
          </a:lstStyle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Erstelle ein Shape das ein Kinematisches Objekt darstellt. 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Eine Schwerkraft soll alle Objekte nach unten Beschleunigen, die Stärke der Schwerkraft ist über zwei Tasten einstellbar.</a:t>
            </a: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Ein Linksklick in das Fenster lässt alle Objekte zum Punkt des Mausklicks hin beschleunigen, solange die Maus gedrückt bleibt.</a:t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/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/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Bei einem Rechtsklick werden alle Objekte um die Maus herum rotiert beschleunigt, solange die Maustaste gedrückt bleibt.</a:t>
            </a: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</p:txBody>
      </p:sp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503808" y="0"/>
            <a:ext cx="9071640" cy="126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DE" dirty="0" smtClean="0"/>
              <a:t>Aufgaben</a:t>
            </a:r>
            <a:endParaRPr lang="de-D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</Words>
  <Application>Microsoft Office PowerPoint</Application>
  <PresentationFormat>Benutzerdefiniert</PresentationFormat>
  <Paragraphs>119</Paragraphs>
  <Slides>9</Slides>
  <Notes>9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0" baseType="lpstr">
      <vt:lpstr>Standard</vt:lpstr>
      <vt:lpstr>Programmier AG #22:  Physik Simulation</vt:lpstr>
      <vt:lpstr>Physik Simulation</vt:lpstr>
      <vt:lpstr>Box2D</vt:lpstr>
      <vt:lpstr>Rigidbodies &amp; Joints</vt:lpstr>
      <vt:lpstr>Kinematik</vt:lpstr>
      <vt:lpstr>Kinematik</vt:lpstr>
      <vt:lpstr>Beschleunigung</vt:lpstr>
      <vt:lpstr>Beschleunigung</vt:lpstr>
      <vt:lpstr>Aufgaben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 AG #2:  Rechenoperationen &amp; Bewegung</dc:title>
  <dc:creator>Little</dc:creator>
  <cp:lastModifiedBy>Little</cp:lastModifiedBy>
  <cp:revision>389</cp:revision>
  <dcterms:created xsi:type="dcterms:W3CDTF">2018-09-04T10:19:18Z</dcterms:created>
  <dcterms:modified xsi:type="dcterms:W3CDTF">2019-03-19T17:47:35Z</dcterms:modified>
</cp:coreProperties>
</file>