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81" r:id="rId3"/>
    <p:sldId id="280" r:id="rId4"/>
    <p:sldId id="283" r:id="rId5"/>
    <p:sldId id="282" r:id="rId6"/>
    <p:sldId id="284" r:id="rId7"/>
    <p:sldId id="285" r:id="rId8"/>
  </p:sldIdLst>
  <p:sldSz cx="10080625" cy="75596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26" autoAdjust="0"/>
    <p:restoredTop sz="94660"/>
  </p:normalViewPr>
  <p:slideViewPr>
    <p:cSldViewPr>
      <p:cViewPr varScale="1">
        <p:scale>
          <a:sx n="100" d="100"/>
          <a:sy n="100" d="100"/>
        </p:scale>
        <p:origin x="-1608" y="-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60" cy="36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3" name="Datumsplatzhalter 2"/>
          <p:cNvSpPr txBox="1">
            <a:spLocks noGrp="1"/>
          </p:cNvSpPr>
          <p:nvPr>
            <p:ph type="dt" sz="quarter" idx="1"/>
          </p:nvPr>
        </p:nvSpPr>
        <p:spPr>
          <a:xfrm>
            <a:off x="0" y="10157400"/>
            <a:ext cx="3280680" cy="53424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4" name="Fußzeilenplatzhalter 3"/>
          <p:cNvSpPr txBox="1">
            <a:spLocks noGrp="1"/>
          </p:cNvSpPr>
          <p:nvPr>
            <p:ph type="ftr" sz="quarter" idx="2"/>
          </p:nvPr>
        </p:nvSpPr>
        <p:spPr>
          <a:xfrm>
            <a:off x="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5" name="Foliennummernplatzhalter 4"/>
          <p:cNvSpPr txBox="1">
            <a:spLocks noGrp="1"/>
          </p:cNvSpPr>
          <p:nvPr>
            <p:ph type="sldNum" sz="quarter" idx="3"/>
          </p:nvPr>
        </p:nvSpPr>
        <p:spPr>
          <a:xfrm>
            <a:off x="427896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fld id="{E37451FE-26B3-4386-A3F0-7A762A12A366}" type="slidenum">
              <a:rPr/>
              <a:pPr marL="0" marR="0" lvl="0" indent="0" algn="r" hangingPunct="0">
                <a:lnSpc>
                  <a:spcPct val="100000"/>
                </a:lnSpc>
                <a:spcBef>
                  <a:spcPts val="0"/>
                </a:spcBef>
                <a:spcAft>
                  <a:spcPts val="0"/>
                </a:spcAft>
                <a:buNone/>
                <a:tabLst/>
                <a:defRPr sz="1400"/>
              </a:pPr>
              <a:t>‹Nr.›</a:t>
            </a:fld>
            <a:endParaRPr lang="de-DE" sz="1400" b="0" i="0" u="none" strike="noStrike" kern="1200" cap="none">
              <a:ln>
                <a:noFill/>
              </a:ln>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izenplatzhalt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de-DE"/>
          </a:p>
        </p:txBody>
      </p:sp>
      <p:sp>
        <p:nvSpPr>
          <p:cNvPr id="4" name="Kopfzeilenplatzhalter 3"/>
          <p:cNvSpPr txBox="1">
            <a:spLocks noGrp="1"/>
          </p:cNvSpPr>
          <p:nvPr>
            <p:ph type="hdr" sz="quarter"/>
          </p:nvPr>
        </p:nvSpPr>
        <p:spPr>
          <a:xfrm>
            <a:off x="1512000" y="5880600"/>
            <a:ext cx="6047640" cy="481104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Datumsplatzhalter 4"/>
          <p:cNvSpPr txBox="1">
            <a:spLocks noGrp="1"/>
          </p:cNvSpPr>
          <p:nvPr>
            <p:ph type="dt" idx="1"/>
          </p:nvPr>
        </p:nvSpPr>
        <p:spPr>
          <a:xfrm>
            <a:off x="0" y="10157400"/>
            <a:ext cx="3280680" cy="53424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ußzeilenplatzhalter 5"/>
          <p:cNvSpPr txBox="1">
            <a:spLocks noGrp="1"/>
          </p:cNvSpPr>
          <p:nvPr>
            <p:ph type="ftr" sz="quarter" idx="4"/>
          </p:nvPr>
        </p:nvSpPr>
        <p:spPr>
          <a:xfrm>
            <a:off x="0" y="0"/>
            <a:ext cx="3280680" cy="534240"/>
          </a:xfrm>
          <a:prstGeom prst="rect">
            <a:avLst/>
          </a:prstGeom>
          <a:noFill/>
          <a:ln>
            <a:noFill/>
          </a:ln>
        </p:spPr>
        <p:txBody>
          <a:bodyPr lIns="0" tIns="0" rIns="0" bIns="0" anchor="b"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7" name="Foliennummernplatzhalter 6"/>
          <p:cNvSpPr txBox="1">
            <a:spLocks noGrp="1"/>
          </p:cNvSpPr>
          <p:nvPr>
            <p:ph type="sldNum" sz="quarter" idx="5"/>
          </p:nvPr>
        </p:nvSpPr>
        <p:spPr>
          <a:xfrm>
            <a:off x="4278960" y="0"/>
            <a:ext cx="3280680" cy="534240"/>
          </a:xfrm>
          <a:prstGeom prst="rect">
            <a:avLst/>
          </a:prstGeom>
          <a:noFill/>
          <a:ln>
            <a:noFill/>
          </a:ln>
        </p:spPr>
        <p:txBody>
          <a:bodyPr lIns="0" tIns="0" rIns="0" bIns="0" anchor="b" anchorCtr="0"/>
          <a:lstStyle>
            <a:lvl1pPr lvl="0" algn="r" hangingPunct="0">
              <a:buNone/>
              <a:tabLst/>
              <a:defRPr lang="de-DE" sz="1400" kern="1200">
                <a:latin typeface="Liberation Serif" pitchFamily="18"/>
                <a:ea typeface="Segoe UI" pitchFamily="2"/>
                <a:cs typeface="Tahoma" pitchFamily="2"/>
              </a:defRPr>
            </a:lvl1pPr>
          </a:lstStyle>
          <a:p>
            <a:pPr lvl="0"/>
            <a:fld id="{0A09E9BD-3D4F-48E9-8ECA-59991028086F}" type="slidenum">
              <a:rPr/>
              <a:pPr lvl="0"/>
              <a:t>‹Nr.›</a:t>
            </a:fld>
            <a:endParaRPr lang="de-DE"/>
          </a:p>
        </p:txBody>
      </p:sp>
    </p:spTree>
  </p:cSld>
  <p:clrMap bg1="lt1" tx1="dk1" bg2="lt2" tx2="dk2" accent1="accent1" accent2="accent2" accent3="accent3" accent4="accent4" accent5="accent5" accent6="accent6" hlink="hlink" folHlink="folHlink"/>
  <p:notesStyle>
    <a:lvl1pPr marL="216000" marR="0" indent="-216000" hangingPunct="0">
      <a:tabLst/>
      <a:defRPr lang="de-DE"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AB07B11A-D92C-48D1-9630-F45DEF4B742E}" type="slidenum">
              <a:rPr/>
              <a:pPr lvl="0"/>
              <a:t>‹Nr.›</a:t>
            </a:fld>
            <a:endParaRPr lang="de-D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202033C0-A4A3-4B1E-9118-0A8D56C93E88}" type="slidenum">
              <a:rPr/>
              <a:pPr lvl="0"/>
              <a:t>‹Nr.›</a:t>
            </a:fld>
            <a:endParaRPr lang="de-D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850" y="301625"/>
            <a:ext cx="226695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3212"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890119B6-EBAE-43C3-964C-928E1AF7AB17}" type="slidenum">
              <a:rPr/>
              <a:pPr lvl="0"/>
              <a:t>‹Nr.›</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5C5A4C58-472C-4D69-A546-9E2674DA22A2}" type="slidenum">
              <a:rPr/>
              <a:pPr lvl="0"/>
              <a:t>‹Nr.›</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FBDE7C33-9E7A-445F-9671-3644FEFD3448}" type="slidenum">
              <a:rPr/>
              <a:pPr lvl="0"/>
              <a:t>‹Nr.›</a:t>
            </a:fld>
            <a:endParaRPr lang="de-D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775847B7-6CCB-4150-ABB4-938D9DEF01F7}" type="slidenum">
              <a:rPr/>
              <a:pPr lvl="0"/>
              <a:t>‹Nr.›</a:t>
            </a:fld>
            <a:endParaRPr lang="de-D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fld id="{4CB2A4AA-C8DF-48C7-820D-8ADA28BE288E}" type="slidenum">
              <a:rPr/>
              <a:pPr lvl="0"/>
              <a:t>‹Nr.›</a:t>
            </a:fld>
            <a:endParaRPr lang="de-D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fld id="{0A299E87-E865-4791-B6C7-516E236BCB60}" type="slidenum">
              <a:rPr/>
              <a:pPr lvl="0"/>
              <a:t>‹Nr.›</a:t>
            </a:fld>
            <a:endParaRPr lang="de-D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fld id="{EF19F18B-3B31-48DA-8ABB-DA7CBBE1B6F2}" type="slidenum">
              <a:rPr/>
              <a:pPr lvl="0"/>
              <a:t>‹Nr.›</a:t>
            </a:fld>
            <a:endParaRPr lang="de-DE"/>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1E3B5500-DDB8-4D22-9788-928DDEB2F8D9}" type="slidenum">
              <a:rPr/>
              <a:pPr lvl="0"/>
              <a:t>‹Nr.›</a:t>
            </a:fld>
            <a:endParaRPr lang="de-D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3DCB0CC4-6351-45E4-990D-C0142818C9E0}" type="slidenum">
              <a:rPr/>
              <a:pPr lvl="0"/>
              <a:t>‹Nr.›</a:t>
            </a:fld>
            <a:endParaRPr lang="de-D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platzhalt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txBox="1">
            <a:spLocks noGrp="1"/>
          </p:cNvSpPr>
          <p:nvPr>
            <p:ph type="dt" sz="half" idx="2"/>
          </p:nvPr>
        </p:nvSpPr>
        <p:spPr>
          <a:xfrm>
            <a:off x="3447360" y="6887160"/>
            <a:ext cx="3195000" cy="52128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7227360" y="6887160"/>
            <a:ext cx="3195000" cy="521280"/>
          </a:xfrm>
          <a:prstGeom prst="rect">
            <a:avLst/>
          </a:prstGeom>
          <a:noFill/>
          <a:ln>
            <a:noFill/>
          </a:ln>
        </p:spPr>
        <p:txBody>
          <a:bodyPr lIns="0" tIns="0" rIns="0" bIns="0" anchorCtr="0"/>
          <a:lstStyle>
            <a:lvl1pPr lvl="0" algn="ct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503999" y="6887160"/>
            <a:ext cx="2348280" cy="52128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fld id="{4CD2FF56-D869-4925-B196-B5AB6D4C8D4E}" type="slidenum">
              <a:rPr/>
              <a:pPr lvl="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hangingPunct="0">
        <a:tabLst/>
        <a:defRPr lang="de-DE"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hangingPunct="0">
        <a:spcBef>
          <a:spcPts val="1417"/>
        </a:spcBef>
        <a:spcAft>
          <a:spcPts val="0"/>
        </a:spcAft>
        <a:tabLst/>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opengameart.or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4359" y="2247480"/>
            <a:ext cx="9071640" cy="18752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a:latin typeface="+mj-lt"/>
              </a:rPr>
              <a:t>Programmier AG </a:t>
            </a:r>
            <a:r>
              <a:rPr lang="de-DE" dirty="0" smtClean="0">
                <a:latin typeface="+mj-lt"/>
              </a:rPr>
              <a:t>#27:</a:t>
            </a:r>
            <a:r>
              <a:rPr lang="de-DE" dirty="0">
                <a:latin typeface="+mj-lt"/>
              </a:rPr>
              <a:t/>
            </a:r>
            <a:br>
              <a:rPr lang="de-DE" dirty="0">
                <a:latin typeface="+mj-lt"/>
              </a:rPr>
            </a:br>
            <a:r>
              <a:rPr lang="de-DE" dirty="0">
                <a:latin typeface="+mj-lt"/>
              </a:rPr>
              <a:t/>
            </a:r>
            <a:br>
              <a:rPr lang="de-DE" dirty="0">
                <a:latin typeface="+mj-lt"/>
              </a:rPr>
            </a:br>
            <a:r>
              <a:rPr lang="de-DE" dirty="0" smtClean="0">
                <a:latin typeface="+mj-lt"/>
              </a:rPr>
              <a:t>Projekte</a:t>
            </a:r>
            <a:endParaRPr lang="de-DE" dirty="0">
              <a:latin typeface="+mj-l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825470" y="1065193"/>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Spielprojekt</a:t>
            </a:r>
            <a:endParaRPr lang="de-DE" dirty="0">
              <a:latin typeface="+mj-lt"/>
            </a:endParaRPr>
          </a:p>
        </p:txBody>
      </p:sp>
      <p:sp>
        <p:nvSpPr>
          <p:cNvPr id="4" name="Rechteck 3"/>
          <p:cNvSpPr/>
          <p:nvPr/>
        </p:nvSpPr>
        <p:spPr>
          <a:xfrm>
            <a:off x="3965538" y="1377817"/>
            <a:ext cx="178595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Game Design</a:t>
            </a:r>
            <a:endParaRPr lang="de-DE" dirty="0"/>
          </a:p>
        </p:txBody>
      </p:sp>
      <p:sp>
        <p:nvSpPr>
          <p:cNvPr id="5" name="Rechteck 4"/>
          <p:cNvSpPr/>
          <p:nvPr/>
        </p:nvSpPr>
        <p:spPr>
          <a:xfrm>
            <a:off x="3965538" y="3092329"/>
            <a:ext cx="178595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Game Programming</a:t>
            </a:r>
            <a:endParaRPr lang="de-DE" dirty="0"/>
          </a:p>
        </p:txBody>
      </p:sp>
      <p:sp>
        <p:nvSpPr>
          <p:cNvPr id="6" name="Rechteck 5"/>
          <p:cNvSpPr/>
          <p:nvPr/>
        </p:nvSpPr>
        <p:spPr>
          <a:xfrm>
            <a:off x="1250894" y="2306511"/>
            <a:ext cx="178595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Game Assets</a:t>
            </a:r>
            <a:endParaRPr lang="de-DE" dirty="0"/>
          </a:p>
        </p:txBody>
      </p:sp>
      <p:sp>
        <p:nvSpPr>
          <p:cNvPr id="7" name="Ellipse 6"/>
          <p:cNvSpPr/>
          <p:nvPr/>
        </p:nvSpPr>
        <p:spPr>
          <a:xfrm>
            <a:off x="2893968" y="4806841"/>
            <a:ext cx="4000528"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smtClean="0"/>
              <a:t>Game</a:t>
            </a:r>
            <a:endParaRPr lang="de-DE" sz="4400" dirty="0"/>
          </a:p>
        </p:txBody>
      </p:sp>
      <p:cxnSp>
        <p:nvCxnSpPr>
          <p:cNvPr id="8" name="Gerade Verbindung mit Pfeil 7"/>
          <p:cNvCxnSpPr>
            <a:stCxn id="4" idx="1"/>
          </p:cNvCxnSpPr>
          <p:nvPr/>
        </p:nvCxnSpPr>
        <p:spPr>
          <a:xfrm rot="10800000" flipV="1">
            <a:off x="3251158" y="1770725"/>
            <a:ext cx="714380"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a:off x="3036844" y="3092329"/>
            <a:ext cx="71438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rot="5400000">
            <a:off x="4466398" y="2591469"/>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rot="5400000">
            <a:off x="4537043" y="4235336"/>
            <a:ext cx="714381"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5037108" y="2377949"/>
            <a:ext cx="2000264" cy="923330"/>
          </a:xfrm>
          <a:prstGeom prst="rect">
            <a:avLst/>
          </a:prstGeom>
          <a:noFill/>
        </p:spPr>
        <p:txBody>
          <a:bodyPr wrap="square" rtlCol="0">
            <a:spAutoFit/>
          </a:bodyPr>
          <a:lstStyle/>
          <a:p>
            <a:r>
              <a:rPr lang="de-DE" b="1" dirty="0" smtClean="0"/>
              <a:t>Gameplay Design</a:t>
            </a:r>
          </a:p>
          <a:p>
            <a:endParaRPr lang="de-DE" dirty="0"/>
          </a:p>
        </p:txBody>
      </p:sp>
      <p:sp>
        <p:nvSpPr>
          <p:cNvPr id="13" name="Textfeld 12"/>
          <p:cNvSpPr txBox="1"/>
          <p:nvPr/>
        </p:nvSpPr>
        <p:spPr>
          <a:xfrm>
            <a:off x="2108150" y="1449255"/>
            <a:ext cx="1351652" cy="646331"/>
          </a:xfrm>
          <a:prstGeom prst="rect">
            <a:avLst/>
          </a:prstGeom>
          <a:noFill/>
        </p:spPr>
        <p:txBody>
          <a:bodyPr wrap="none" rtlCol="0">
            <a:spAutoFit/>
          </a:bodyPr>
          <a:lstStyle/>
          <a:p>
            <a:r>
              <a:rPr lang="de-DE" b="1" dirty="0" smtClean="0"/>
              <a:t>Art Design</a:t>
            </a:r>
          </a:p>
          <a:p>
            <a:endParaRPr lang="de-DE" dirty="0"/>
          </a:p>
        </p:txBody>
      </p:sp>
      <p:sp>
        <p:nvSpPr>
          <p:cNvPr id="14" name="Textfeld 13"/>
          <p:cNvSpPr txBox="1"/>
          <p:nvPr/>
        </p:nvSpPr>
        <p:spPr>
          <a:xfrm>
            <a:off x="1108018" y="3592395"/>
            <a:ext cx="2407519" cy="369332"/>
          </a:xfrm>
          <a:prstGeom prst="rect">
            <a:avLst/>
          </a:prstGeom>
          <a:noFill/>
        </p:spPr>
        <p:txBody>
          <a:bodyPr wrap="none" rtlCol="0">
            <a:spAutoFit/>
          </a:bodyPr>
          <a:lstStyle/>
          <a:p>
            <a:r>
              <a:rPr lang="de-DE" b="1" dirty="0" smtClean="0"/>
              <a:t>Soundeffekte, Texturen</a:t>
            </a:r>
          </a:p>
        </p:txBody>
      </p:sp>
      <p:sp>
        <p:nvSpPr>
          <p:cNvPr id="15" name="Textfeld 14"/>
          <p:cNvSpPr txBox="1"/>
          <p:nvPr/>
        </p:nvSpPr>
        <p:spPr>
          <a:xfrm>
            <a:off x="5037108" y="4021023"/>
            <a:ext cx="2698175" cy="369332"/>
          </a:xfrm>
          <a:prstGeom prst="rect">
            <a:avLst/>
          </a:prstGeom>
          <a:noFill/>
        </p:spPr>
        <p:txBody>
          <a:bodyPr wrap="none" rtlCol="0">
            <a:spAutoFit/>
          </a:bodyPr>
          <a:lstStyle/>
          <a:p>
            <a:r>
              <a:rPr lang="de-DE" b="1" dirty="0" smtClean="0"/>
              <a:t>Ausführbares Program</a:t>
            </a:r>
            <a:endParaRPr lang="de-DE"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Bevor man anfängt das Spiel zu programmieren, muss man eine klare Vorstellung davon haben, wie das Spiel aussieht.</a:t>
            </a:r>
          </a:p>
          <a:p>
            <a:pPr lvl="0">
              <a:buNone/>
            </a:pPr>
            <a:r>
              <a:rPr sz="2800" dirty="0" smtClean="0">
                <a:latin typeface="+mn-lt"/>
                <a:ea typeface="Liberation Serif" pitchFamily="18" charset="0"/>
                <a:cs typeface="Liberation Serif" pitchFamily="18" charset="0"/>
              </a:rPr>
              <a:t>	</a:t>
            </a:r>
          </a:p>
          <a:p>
            <a:pPr lvl="0">
              <a:buNone/>
            </a:pPr>
            <a:r>
              <a:rPr sz="2800" dirty="0" smtClean="0">
                <a:latin typeface="+mn-lt"/>
                <a:ea typeface="Liberation Serif" pitchFamily="18" charset="0"/>
                <a:cs typeface="Liberation Serif" pitchFamily="18" charset="0"/>
              </a:rPr>
              <a:t>	Schreibt man diese Vorstellung auf, ensteht das Game Design Document (GDD). Im GDD ist genau festgehalten, wie das Spiel funktioniert. Die Spielmechaniken, ggf. die Story müssen vorallem vorher definiert sein. Zwar darf man noch Sachen im GDD nachträglich ändern, aber man sollte immer schon einen Plan haben, wie das Spiel am Ende aussehen soll.</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Niemals einfach losprogrammieren!</a:t>
            </a:r>
            <a:endParaRPr lang="de-DE" sz="2800" dirty="0" smtClean="0">
              <a:latin typeface="+mn-lt"/>
              <a:ea typeface="Liberation Serif" pitchFamily="18" charset="0"/>
              <a:cs typeface="Liberation Serif" pitchFamily="18" charset="0"/>
            </a:endParaRP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Game Design Document</a:t>
            </a:r>
            <a:endParaRPr lang="de-DE" dirty="0">
              <a:latin typeface="+mj-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Unter Game Art sind hier alle Dinge zusammengefasst, die ein Spiel braucht, die kein Quellcode sind. Dazu zählen vorallem Grafiken, 3D Modelle, Soundeffekte und Musik. Aber auch Level Design oder Dialoge können als Game Art angesehen werden.</a:t>
            </a: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Da wir nur programmieren, müssen wir uns diese Dinge von anderer Stelle holen. Dabei ist auf </a:t>
            </a:r>
            <a:r>
              <a:rPr sz="2800" b="1" dirty="0" smtClean="0">
                <a:latin typeface="+mn-lt"/>
                <a:ea typeface="Liberation Serif" pitchFamily="18" charset="0"/>
                <a:cs typeface="Liberation Serif" pitchFamily="18" charset="0"/>
              </a:rPr>
              <a:t>Copyright</a:t>
            </a:r>
            <a:r>
              <a:rPr sz="2800" dirty="0" smtClean="0">
                <a:latin typeface="+mn-lt"/>
                <a:ea typeface="Liberation Serif" pitchFamily="18" charset="0"/>
                <a:cs typeface="Liberation Serif" pitchFamily="18" charset="0"/>
              </a:rPr>
              <a:t> zu achten! Es gibt verschiedene Lizensen für frei verfügbare Assets. Assets lizensiert unter der </a:t>
            </a:r>
            <a:r>
              <a:rPr sz="2800" b="1" dirty="0" smtClean="0">
                <a:latin typeface="+mn-lt"/>
                <a:ea typeface="Liberation Serif" pitchFamily="18" charset="0"/>
                <a:cs typeface="Liberation Serif" pitchFamily="18" charset="0"/>
              </a:rPr>
              <a:t>Open Domain </a:t>
            </a:r>
            <a:r>
              <a:rPr sz="2800" dirty="0" smtClean="0">
                <a:latin typeface="+mn-lt"/>
                <a:ea typeface="Liberation Serif" pitchFamily="18" charset="0"/>
                <a:cs typeface="Liberation Serif" pitchFamily="18" charset="0"/>
              </a:rPr>
              <a:t>/ </a:t>
            </a:r>
            <a:r>
              <a:rPr sz="2800" b="1" dirty="0" smtClean="0">
                <a:latin typeface="+mn-lt"/>
                <a:ea typeface="Liberation Serif" pitchFamily="18" charset="0"/>
                <a:cs typeface="Liberation Serif" pitchFamily="18" charset="0"/>
              </a:rPr>
              <a:t>CC0 </a:t>
            </a:r>
            <a:r>
              <a:rPr sz="2800" dirty="0" smtClean="0">
                <a:latin typeface="+mn-lt"/>
                <a:ea typeface="Liberation Serif" pitchFamily="18" charset="0"/>
                <a:cs typeface="Liberation Serif" pitchFamily="18" charset="0"/>
              </a:rPr>
              <a:t>können für alles benutzt werden ohne irgendwelche Einschränkungen oder Pflichten.</a:t>
            </a:r>
          </a:p>
          <a:p>
            <a:pPr lvl="0">
              <a:buNone/>
            </a:pPr>
            <a:r>
              <a:rPr sz="2800" b="1" dirty="0" smtClean="0">
                <a:latin typeface="+mn-lt"/>
                <a:ea typeface="Liberation Serif" pitchFamily="18" charset="0"/>
                <a:cs typeface="Liberation Serif" pitchFamily="18" charset="0"/>
              </a:rPr>
              <a:t>	</a:t>
            </a:r>
            <a:r>
              <a:rPr sz="2800" b="1" dirty="0" smtClean="0">
                <a:latin typeface="+mn-lt"/>
                <a:ea typeface="Liberation Serif" pitchFamily="18" charset="0"/>
                <a:cs typeface="Liberation Serif" pitchFamily="18" charset="0"/>
                <a:hlinkClick r:id="rId3"/>
              </a:rPr>
              <a:t>www.opengameart.org</a:t>
            </a:r>
            <a:endParaRPr lang="de-DE" sz="2800" b="1" dirty="0" smtClean="0">
              <a:latin typeface="+mn-lt"/>
              <a:ea typeface="Liberation Serif" pitchFamily="18" charset="0"/>
              <a:cs typeface="Liberation Serif" pitchFamily="18" charset="0"/>
            </a:endParaRP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Game Assets</a:t>
            </a:r>
            <a:endParaRPr lang="de-DE" dirty="0">
              <a:latin typeface="+mj-l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Schreibe eine Liste von allen Features auf, in der Reihenfolge ihrer Priorität.</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t>
            </a:r>
            <a:r>
              <a:rPr lang="de-DE" sz="2800" b="1" dirty="0" smtClean="0">
                <a:latin typeface="+mn-lt"/>
                <a:ea typeface="Liberation Serif" pitchFamily="18" charset="0"/>
                <a:cs typeface="Liberation Serif" pitchFamily="18" charset="0"/>
              </a:rPr>
              <a:t>Feature: </a:t>
            </a:r>
            <a:r>
              <a:rPr lang="de-DE" sz="2800" dirty="0" smtClean="0">
                <a:latin typeface="+mn-lt"/>
                <a:ea typeface="Liberation Serif" pitchFamily="18" charset="0"/>
                <a:cs typeface="Liberation Serif" pitchFamily="18" charset="0"/>
              </a:rPr>
              <a:t>Ein Spielelement, wie z.b. Bewegung, Gegner, Upgrades, Inventar, Levelsystem, Fähigkeiten</a:t>
            </a:r>
            <a:endParaRPr sz="2800" b="1" dirty="0" smtClean="0">
              <a:latin typeface="+mn-lt"/>
              <a:ea typeface="Liberation Serif" pitchFamily="18" charset="0"/>
              <a:cs typeface="Liberation Serif" pitchFamily="18" charset="0"/>
            </a:endParaRPr>
          </a:p>
          <a:p>
            <a:pPr lvl="0">
              <a:buNone/>
            </a:pPr>
            <a:endParaRPr sz="2800" b="1" dirty="0" smtClean="0">
              <a:latin typeface="+mn-lt"/>
              <a:ea typeface="Liberation Serif" pitchFamily="18" charset="0"/>
              <a:cs typeface="Liberation Serif" pitchFamily="18" charset="0"/>
            </a:endParaRPr>
          </a:p>
          <a:p>
            <a:pPr lvl="0" algn="ctr">
              <a:buNone/>
            </a:pPr>
            <a:r>
              <a:rPr sz="2800" b="1" dirty="0" smtClean="0">
                <a:latin typeface="+mn-lt"/>
                <a:ea typeface="Liberation Serif" pitchFamily="18" charset="0"/>
                <a:cs typeface="Liberation Serif" pitchFamily="18" charset="0"/>
              </a:rPr>
              <a:t>	Spiel nur mit absolut notwendigen Features:</a:t>
            </a:r>
          </a:p>
          <a:p>
            <a:pPr lvl="0" algn="ctr">
              <a:buNone/>
            </a:pPr>
            <a:r>
              <a:rPr sz="2800" b="1" dirty="0" smtClean="0">
                <a:latin typeface="+mn-lt"/>
                <a:ea typeface="Liberation Serif" pitchFamily="18" charset="0"/>
                <a:cs typeface="Liberation Serif" pitchFamily="18" charset="0"/>
              </a:rPr>
              <a:t>	Minimum Viable Product</a:t>
            </a:r>
          </a:p>
          <a:p>
            <a:pPr lvl="0">
              <a:buNone/>
            </a:pPr>
            <a:r>
              <a:rPr sz="2800" dirty="0" smtClean="0">
                <a:latin typeface="+mn-lt"/>
                <a:ea typeface="Liberation Serif" pitchFamily="18" charset="0"/>
                <a:cs typeface="Liberation Serif" pitchFamily="18" charset="0"/>
              </a:rPr>
              <a:t>	</a:t>
            </a:r>
            <a:endParaRPr sz="2800" dirty="0" smtClean="0">
              <a:latin typeface="+mn-lt"/>
              <a:ea typeface="Liberation Serif" pitchFamily="18" charset="0"/>
              <a:cs typeface="Liberation Serif" pitchFamily="18" charset="0"/>
            </a:endParaRPr>
          </a:p>
          <a:p>
            <a:pPr lvl="0" algn="ctr">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Erst das Minimum Viable Product erstellen, dann den Rest!</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t>
            </a:r>
          </a:p>
          <a:p>
            <a:pPr lvl="0">
              <a:buNone/>
            </a:pPr>
            <a:r>
              <a:rPr sz="2800" dirty="0" smtClean="0">
                <a:latin typeface="+mn-lt"/>
                <a:ea typeface="Liberation Serif" pitchFamily="18" charset="0"/>
                <a:cs typeface="Liberation Serif" pitchFamily="18" charset="0"/>
              </a:rPr>
              <a:t>	</a:t>
            </a:r>
            <a:endParaRPr lang="de-DE" sz="2800" dirty="0" smtClean="0">
              <a:latin typeface="+mn-lt"/>
              <a:ea typeface="Liberation Serif" pitchFamily="18" charset="0"/>
              <a:cs typeface="Liberation Serif" pitchFamily="18" charset="0"/>
            </a:endParaRP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Programmierung</a:t>
            </a:r>
            <a:endParaRPr lang="de-DE" dirty="0">
              <a:latin typeface="+mj-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	</a:t>
            </a:r>
            <a:endParaRPr lang="de-DE" sz="2800" dirty="0" smtClean="0">
              <a:latin typeface="+mn-lt"/>
              <a:ea typeface="Liberation Serif" pitchFamily="18" charset="0"/>
              <a:cs typeface="Liberation Serif" pitchFamily="18" charset="0"/>
            </a:endParaRP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Erstes Projekt: Breakout</a:t>
            </a:r>
            <a:endParaRPr lang="de-DE" dirty="0">
              <a:latin typeface="+mj-lt"/>
            </a:endParaRPr>
          </a:p>
        </p:txBody>
      </p:sp>
      <p:pic>
        <p:nvPicPr>
          <p:cNvPr id="2050" name="Picture 2" descr="Image result for Breakout original"/>
          <p:cNvPicPr>
            <a:picLocks noChangeAspect="1" noChangeArrowheads="1"/>
          </p:cNvPicPr>
          <p:nvPr/>
        </p:nvPicPr>
        <p:blipFill>
          <a:blip r:embed="rId3"/>
          <a:srcRect/>
          <a:stretch>
            <a:fillRect/>
          </a:stretch>
        </p:blipFill>
        <p:spPr bwMode="auto">
          <a:xfrm>
            <a:off x="682594" y="1136631"/>
            <a:ext cx="4014994" cy="2643206"/>
          </a:xfrm>
          <a:prstGeom prst="rect">
            <a:avLst/>
          </a:prstGeom>
          <a:noFill/>
        </p:spPr>
      </p:pic>
      <p:pic>
        <p:nvPicPr>
          <p:cNvPr id="2052" name="Picture 4" descr="Image result for Breakout original"/>
          <p:cNvPicPr>
            <a:picLocks noChangeAspect="1" noChangeArrowheads="1"/>
          </p:cNvPicPr>
          <p:nvPr/>
        </p:nvPicPr>
        <p:blipFill>
          <a:blip r:embed="rId4"/>
          <a:srcRect/>
          <a:stretch>
            <a:fillRect/>
          </a:stretch>
        </p:blipFill>
        <p:spPr bwMode="auto">
          <a:xfrm>
            <a:off x="5326064" y="1493821"/>
            <a:ext cx="4572000" cy="3429001"/>
          </a:xfrm>
          <a:prstGeom prst="rect">
            <a:avLst/>
          </a:prstGeom>
          <a:noFill/>
        </p:spPr>
      </p:pic>
      <p:pic>
        <p:nvPicPr>
          <p:cNvPr id="2054" name="Picture 6" descr="Image result for Breakout game"/>
          <p:cNvPicPr>
            <a:picLocks noChangeAspect="1" noChangeArrowheads="1"/>
          </p:cNvPicPr>
          <p:nvPr/>
        </p:nvPicPr>
        <p:blipFill>
          <a:blip r:embed="rId5"/>
          <a:srcRect/>
          <a:stretch>
            <a:fillRect/>
          </a:stretch>
        </p:blipFill>
        <p:spPr bwMode="auto">
          <a:xfrm>
            <a:off x="1182660" y="4208465"/>
            <a:ext cx="3500462" cy="2626842"/>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539718" y="1187550"/>
            <a:ext cx="92869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a:buNone/>
            </a:pPr>
            <a:r>
              <a:rPr sz="2800" u="sng" dirty="0" smtClean="0">
                <a:latin typeface="+mn-lt"/>
                <a:ea typeface="Liberation Serif" pitchFamily="18" charset="0"/>
                <a:cs typeface="Liberation Serif" pitchFamily="18" charset="0"/>
              </a:rPr>
              <a:t>Feature Liste:</a:t>
            </a:r>
            <a:br>
              <a:rPr sz="2800" u="sng"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 Player Balken</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Bewegung des Balkens Links/Rechts mit Grenze</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Wände</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Ball</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Ball bewegt sich</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Ball prallt am Balken und Wänden ab</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Spieler verliert, wenn Ball den unteren Rand berührt</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Blöcke erscheinen</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Ball prallt an Blöcken ab</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Blöcke verschwinden nach abprallen</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Verschwundene Blöcke geben Punkte</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Nachdem alle Blöcke verschwunden sind, erscheinen Neue</a:t>
            </a:r>
            <a:br>
              <a:rPr sz="2800" dirty="0" smtClean="0">
                <a:latin typeface="+mn-lt"/>
                <a:ea typeface="Liberation Serif" pitchFamily="18" charset="0"/>
                <a:cs typeface="Liberation Serif" pitchFamily="18" charset="0"/>
              </a:rPr>
            </a:br>
            <a:r>
              <a:rPr sz="2800" dirty="0" smtClean="0">
                <a:ea typeface="Liberation Serif" pitchFamily="18" charset="0"/>
                <a:cs typeface="Liberation Serif" pitchFamily="18" charset="0"/>
              </a:rPr>
              <a:t> • </a:t>
            </a:r>
            <a:r>
              <a:rPr sz="2800" dirty="0" smtClean="0">
                <a:latin typeface="+mn-lt"/>
                <a:ea typeface="Liberation Serif" pitchFamily="18" charset="0"/>
                <a:cs typeface="Liberation Serif" pitchFamily="18" charset="0"/>
              </a:rPr>
              <a:t>Ball wird schneller</a:t>
            </a: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endParaRPr sz="2800" dirty="0" smtClean="0">
              <a:latin typeface="+mn-lt"/>
              <a:ea typeface="Liberation Serif" pitchFamily="18" charset="0"/>
              <a:cs typeface="Liberation Serif" pitchFamily="18" charset="0"/>
            </a:endParaRP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Breakout Features</a:t>
            </a:r>
            <a:endParaRPr lang="de-DE" dirty="0">
              <a:latin typeface="+mj-lt"/>
            </a:endParaRPr>
          </a:p>
        </p:txBody>
      </p:sp>
      <p:sp>
        <p:nvSpPr>
          <p:cNvPr id="7" name="Geschweifte Klammer links 6"/>
          <p:cNvSpPr/>
          <p:nvPr/>
        </p:nvSpPr>
        <p:spPr>
          <a:xfrm>
            <a:off x="682594" y="1708135"/>
            <a:ext cx="571504" cy="285752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de-DE"/>
          </a:p>
        </p:txBody>
      </p:sp>
      <p:sp>
        <p:nvSpPr>
          <p:cNvPr id="8" name="Textfeld 7"/>
          <p:cNvSpPr txBox="1"/>
          <p:nvPr/>
        </p:nvSpPr>
        <p:spPr>
          <a:xfrm>
            <a:off x="111090" y="2922581"/>
            <a:ext cx="646331" cy="369332"/>
          </a:xfrm>
          <a:prstGeom prst="rect">
            <a:avLst/>
          </a:prstGeom>
          <a:noFill/>
        </p:spPr>
        <p:txBody>
          <a:bodyPr wrap="none" rtlCol="0">
            <a:spAutoFit/>
          </a:bodyPr>
          <a:lstStyle/>
          <a:p>
            <a:r>
              <a:rPr lang="de-DE" b="1" dirty="0" smtClean="0"/>
              <a:t>MVP</a:t>
            </a:r>
            <a:endParaRPr lang="de-DE" b="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Words>
  <Application>Microsoft Office PowerPoint</Application>
  <PresentationFormat>Benutzerdefiniert</PresentationFormat>
  <Paragraphs>59</Paragraphs>
  <Slides>7</Slides>
  <Notes>7</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Standard</vt:lpstr>
      <vt:lpstr>Programmier AG #27:  Projekte</vt:lpstr>
      <vt:lpstr>Spielprojekt</vt:lpstr>
      <vt:lpstr>Game Design Document</vt:lpstr>
      <vt:lpstr>Game Assets</vt:lpstr>
      <vt:lpstr>Programmierung</vt:lpstr>
      <vt:lpstr>Erstes Projekt: Breakout</vt:lpstr>
      <vt:lpstr>Breakout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 AG #2:  Rechenoperationen &amp; Bewegung</dc:title>
  <dc:creator>Little</dc:creator>
  <cp:lastModifiedBy>unbekannt</cp:lastModifiedBy>
  <cp:revision>562</cp:revision>
  <dcterms:created xsi:type="dcterms:W3CDTF">2018-09-04T10:19:18Z</dcterms:created>
  <dcterms:modified xsi:type="dcterms:W3CDTF">2019-05-07T19:54:03Z</dcterms:modified>
</cp:coreProperties>
</file>