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9" r:id="rId4"/>
    <p:sldId id="261" r:id="rId5"/>
    <p:sldId id="263" r:id="rId6"/>
    <p:sldId id="265" r:id="rId7"/>
    <p:sldId id="267" r:id="rId8"/>
    <p:sldId id="269" r:id="rId9"/>
    <p:sldId id="271" r:id="rId10"/>
  </p:sldIdLst>
  <p:sldSz cx="10080625" cy="755967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620" y="-12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umsplatzhalter 2"/>
          <p:cNvSpPr txBox="1">
            <a:spLocks noGrp="1"/>
          </p:cNvSpPr>
          <p:nvPr>
            <p:ph type="dt" sz="quarter" idx="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ußzeilenplatzhalter 3"/>
          <p:cNvSpPr txBox="1">
            <a:spLocks noGrp="1"/>
          </p:cNvSpPr>
          <p:nvPr>
            <p:ph type="ftr" sz="quarter" idx="2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Foliennummernplatzhalt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37451FE-26B3-4386-A3F0-7A762A12A366}" type="slidenum">
              <a:rPr/>
              <a:pPr marL="0" marR="0" lvl="0" indent="0" algn="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‹Nr.›</a:t>
            </a:fld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4" name="Kopfzeilenplatzhalter 3"/>
          <p:cNvSpPr txBox="1">
            <a:spLocks noGrp="1"/>
          </p:cNvSpPr>
          <p:nvPr>
            <p:ph type="hdr" sz="quarter"/>
          </p:nvPr>
        </p:nvSpPr>
        <p:spPr>
          <a:xfrm>
            <a:off x="1512000" y="588060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Datumsplatzhalter 4"/>
          <p:cNvSpPr txBox="1">
            <a:spLocks noGrp="1"/>
          </p:cNvSpPr>
          <p:nvPr>
            <p:ph type="dt" idx="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4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0A09E9BD-3D4F-48E9-8ECA-59991028086F}" type="slidenum">
              <a:rPr/>
              <a:pPr lvl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de-DE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B07B11A-D92C-48D1-9630-F45DEF4B742E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02033C0-A4A3-4B1E-9118-0A8D56C93E88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0119B6-EBAE-43C3-964C-928E1AF7AB17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C5A4C58-472C-4D69-A546-9E2674DA22A2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DE7C33-9E7A-445F-9671-3644FEFD3448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5847B7-6CCB-4150-ABB4-938D9DEF01F7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B2A4AA-C8DF-48C7-820D-8ADA28BE288E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A299E87-E865-4791-B6C7-516E236BCB60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19F18B-3B31-48DA-8ABB-DA7CBBE1B6F2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E3B5500-DDB8-4D22-9788-928DDEB2F8D9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CB0CC4-6351-45E4-990D-C0142818C9E0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de-DE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2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3"/>
          </p:nvPr>
        </p:nvSpPr>
        <p:spPr>
          <a:xfrm>
            <a:off x="722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4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4CD2FF56-D869-4925-B196-B5AB6D4C8D4E}" type="slidenum">
              <a:rPr/>
              <a:pPr lvl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hangingPunct="0">
        <a:tabLst/>
        <a:defRPr lang="de-DE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Mangal" pitchFamily="2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de-DE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Mangal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4359" y="2247480"/>
            <a:ext cx="9071640" cy="18752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/>
              <a:t>Programmier AG </a:t>
            </a:r>
            <a:r>
              <a:rPr lang="de-DE" dirty="0" smtClean="0"/>
              <a:t>#3: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Bedingungen &amp; Verzweigungen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Bedingungen mit Zahlen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899517"/>
            <a:ext cx="9071640" cy="6804325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Der Datentyp bool hat die Werte true und false</a:t>
            </a:r>
          </a:p>
          <a:p>
            <a:pPr lvl="0"/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Bedingungen sind Ausdrücke, deren Ergebnis ein bool ist.</a:t>
            </a:r>
          </a:p>
          <a:p>
            <a:pPr lvl="0">
              <a:buNone/>
            </a:pP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Bedingung erfüllt =&gt; true</a:t>
            </a:r>
          </a:p>
          <a:p>
            <a:pPr lvl="0">
              <a:buNone/>
            </a:pP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Bedingung nicht erfüllt =&gt; false</a:t>
            </a:r>
          </a:p>
          <a:p>
            <a:pPr>
              <a:buNone/>
            </a:pP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==  	ist gleich		x == 5	ist x gleich 5?</a:t>
            </a:r>
          </a:p>
          <a:p>
            <a:pPr lvl="0">
              <a:buNone/>
            </a:pP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!=	ist nicht		x != 5	ist x nicht gleich 5?</a:t>
            </a:r>
          </a:p>
          <a:p>
            <a:pPr lvl="0">
              <a:buNone/>
            </a:pP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&gt;		größer		x &gt; 5		ist x größer als 5?</a:t>
            </a:r>
          </a:p>
          <a:p>
            <a:pPr lvl="0">
              <a:buNone/>
            </a:pP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&lt;</a:t>
            </a: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	</a:t>
            </a: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kleiner</a:t>
            </a: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	x </a:t>
            </a: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&lt; </a:t>
            </a: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5		ist x </a:t>
            </a: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kleiner als </a:t>
            </a: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5</a:t>
            </a: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?</a:t>
            </a:r>
          </a:p>
          <a:p>
            <a:pPr lvl="0">
              <a:buNone/>
            </a:pP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&gt;=    &lt;=				größer/kleiner oder gleich      </a:t>
            </a: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endParaRPr lang="de-DE" dirty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Bedingungen mit </a:t>
            </a:r>
            <a:r>
              <a:rPr lang="de-DE" dirty="0" err="1" smtClean="0"/>
              <a:t>Bools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899517"/>
            <a:ext cx="9071640" cy="6804325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Neben Zahlen kann man auch Bedingungen aus bool Werten bilden. 	a, b sind bool Variablen.</a:t>
            </a:r>
          </a:p>
          <a:p>
            <a:pPr lvl="0">
              <a:buNone/>
            </a:pP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! </a:t>
            </a: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NOT			!b		ist b false?</a:t>
            </a:r>
          </a:p>
          <a:p>
            <a:pPr lvl="0">
              <a:buNone/>
            </a:pP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&amp;&amp;	AND			a &amp;&amp; b	sind a und b true?</a:t>
            </a:r>
          </a:p>
          <a:p>
            <a:pPr lvl="0">
              <a:buNone/>
            </a:pP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||		OR		</a:t>
            </a: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a || b		ist a und/oder b true?</a:t>
            </a:r>
          </a:p>
          <a:p>
            <a:pPr lvl="0">
              <a:buNone/>
            </a:pP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Bedingungen kann man auf diese Weise auch schachteln.</a:t>
            </a:r>
            <a:endParaRPr lang="de-DE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(x &gt;=  5) &amp;&amp; (x &lt;= 10)		liegt x zwischen 5 						und 10?</a:t>
            </a:r>
          </a:p>
          <a:p>
            <a:pPr lvl="0">
              <a:buNone/>
            </a:pP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(x == 5) &amp;&amp; (a || b)			ist x gleich 5 und sind 						a und/oder b true?</a:t>
            </a:r>
            <a:endParaRPr lang="de-DE" dirty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Verzweigungen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899517"/>
            <a:ext cx="9071640" cy="6804325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Normalerweise führt ein Programm Befehle von oben nach unten aus.</a:t>
            </a:r>
          </a:p>
          <a:p>
            <a:pPr lvl="0"/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Mithilfe von Verzweigungen, kann man Befehle mithilfe einer Bedingung überspringen.</a:t>
            </a:r>
            <a:endParaRPr lang="de-DE" dirty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1871960" y="3491805"/>
            <a:ext cx="0" cy="32403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4968304" y="3563813"/>
            <a:ext cx="0" cy="1008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aute 7"/>
          <p:cNvSpPr/>
          <p:nvPr/>
        </p:nvSpPr>
        <p:spPr>
          <a:xfrm>
            <a:off x="4232796" y="4525020"/>
            <a:ext cx="1471340" cy="108012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x</a:t>
            </a:r>
            <a:r>
              <a:rPr lang="de-DE" dirty="0" smtClean="0"/>
              <a:t> &gt;= 5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384128" y="4571925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Bedingung</a:t>
            </a:r>
            <a:endParaRPr lang="de-DE" dirty="0"/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4968304" y="5580037"/>
            <a:ext cx="0" cy="1008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V="1">
            <a:off x="5544368" y="5075981"/>
            <a:ext cx="720080" cy="1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H="1">
            <a:off x="4968304" y="5940077"/>
            <a:ext cx="129614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V="1">
            <a:off x="6264448" y="5075983"/>
            <a:ext cx="0" cy="864094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5184328" y="392385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x += 1;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2015976" y="6012085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y = 4 * x;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5112320" y="6156101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y = 4*x;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2015976" y="3779837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x += 1;</a:t>
            </a:r>
            <a:endParaRPr lang="de-DE" dirty="0"/>
          </a:p>
        </p:txBody>
      </p:sp>
      <p:sp>
        <p:nvSpPr>
          <p:cNvPr id="37" name="Textfeld 36"/>
          <p:cNvSpPr txBox="1"/>
          <p:nvPr/>
        </p:nvSpPr>
        <p:spPr>
          <a:xfrm>
            <a:off x="2015976" y="4787949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x = x % 5;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6408464" y="507598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x = 0;</a:t>
            </a:r>
            <a:endParaRPr lang="de-DE" dirty="0"/>
          </a:p>
        </p:txBody>
      </p:sp>
      <p:sp>
        <p:nvSpPr>
          <p:cNvPr id="39" name="Textfeld 38"/>
          <p:cNvSpPr txBox="1"/>
          <p:nvPr/>
        </p:nvSpPr>
        <p:spPr>
          <a:xfrm>
            <a:off x="5400352" y="4643933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true</a:t>
            </a:r>
            <a:endParaRPr lang="de-DE" dirty="0"/>
          </a:p>
        </p:txBody>
      </p:sp>
      <p:sp>
        <p:nvSpPr>
          <p:cNvPr id="40" name="Textfeld 39"/>
          <p:cNvSpPr txBox="1"/>
          <p:nvPr/>
        </p:nvSpPr>
        <p:spPr>
          <a:xfrm>
            <a:off x="4320232" y="5652045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false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If - Anweisung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899517"/>
            <a:ext cx="9071640" cy="6804325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Eine </a:t>
            </a:r>
            <a:r>
              <a:rPr lang="de-DE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if</a:t>
            </a: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-Anweisung ist eine einfache Verzweigung in einem Programm.</a:t>
            </a:r>
          </a:p>
          <a:p>
            <a:pPr lvl="0">
              <a:buNone/>
            </a:pPr>
            <a:r>
              <a:rPr lang="de-DE" u="sng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Code Befehl:</a:t>
            </a:r>
          </a:p>
          <a:p>
            <a:pPr lvl="0">
              <a:buNone/>
            </a:pPr>
            <a:r>
              <a:rPr lang="de-DE" sz="24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if( &lt;Bedingung&gt; )</a:t>
            </a:r>
          </a:p>
          <a:p>
            <a:pPr lvl="0">
              <a:buNone/>
            </a:pPr>
            <a:r>
              <a:rPr lang="de-DE" sz="24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{</a:t>
            </a:r>
            <a:endParaRPr lang="de-DE" sz="24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4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Befehle die ausgeführt nur werden, wenn &lt;Bedingung&gt; </a:t>
            </a:r>
            <a:r>
              <a:rPr lang="de-DE" sz="24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true</a:t>
            </a:r>
            <a:r>
              <a:rPr lang="de-DE" sz="24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ist</a:t>
            </a:r>
          </a:p>
          <a:p>
            <a:pPr lvl="0">
              <a:buNone/>
            </a:pPr>
            <a:r>
              <a:rPr lang="de-DE" sz="24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}</a:t>
            </a:r>
          </a:p>
          <a:p>
            <a:pPr>
              <a:buNone/>
            </a:pPr>
            <a:r>
              <a:rPr lang="de-DE" sz="24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Beispiel:</a:t>
            </a:r>
          </a:p>
          <a:p>
            <a:pPr>
              <a:buNone/>
            </a:pPr>
            <a:r>
              <a:rPr lang="en-US" sz="2400" dirty="0" smtClean="0"/>
              <a:t>if</a:t>
            </a:r>
            <a:r>
              <a:rPr lang="en-US" sz="2400" dirty="0" smtClean="0"/>
              <a:t>( (x &gt;= 5) &amp;&amp; (x &lt;= 10)   )</a:t>
            </a:r>
          </a:p>
          <a:p>
            <a:pPr>
              <a:buNone/>
            </a:pPr>
            <a:r>
              <a:rPr lang="de-DE" sz="2400" dirty="0" smtClean="0"/>
              <a:t>{</a:t>
            </a:r>
          </a:p>
          <a:p>
            <a:pPr>
              <a:buNone/>
            </a:pPr>
            <a:r>
              <a:rPr lang="de-DE" sz="2400" dirty="0" smtClean="0"/>
              <a:t>	y = 4 * x;</a:t>
            </a:r>
            <a:endParaRPr lang="de-DE" sz="2400" dirty="0" smtClean="0"/>
          </a:p>
          <a:p>
            <a:pPr>
              <a:buNone/>
            </a:pPr>
            <a:r>
              <a:rPr lang="de-DE" sz="2400" dirty="0" smtClean="0"/>
              <a:t>}</a:t>
            </a:r>
            <a:endParaRPr lang="de-DE" sz="2400" dirty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If </a:t>
            </a:r>
            <a:r>
              <a:rPr lang="de-DE" dirty="0" err="1" smtClean="0"/>
              <a:t>else</a:t>
            </a:r>
            <a:r>
              <a:rPr lang="de-DE" dirty="0" smtClean="0"/>
              <a:t> - Anweisung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899517"/>
            <a:ext cx="9071640" cy="6804325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Mann kann eine If-Anweisung durch ein </a:t>
            </a:r>
            <a:r>
              <a:rPr lang="de-DE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else</a:t>
            </a: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erweitern, um bestimmte Befehle bei false auszuführen.</a:t>
            </a:r>
          </a:p>
          <a:p>
            <a:pPr lvl="0">
              <a:buNone/>
            </a:pPr>
            <a:r>
              <a:rPr lang="de-DE" u="sng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Code Befehl:</a:t>
            </a:r>
          </a:p>
          <a:p>
            <a:pPr lvl="0">
              <a:buNone/>
            </a:pPr>
            <a:r>
              <a:rPr lang="de-DE" sz="24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if( &lt;Bedingung&gt; )</a:t>
            </a:r>
          </a:p>
          <a:p>
            <a:pPr lvl="0">
              <a:buNone/>
            </a:pPr>
            <a:r>
              <a:rPr lang="de-DE" sz="24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{</a:t>
            </a:r>
            <a:endParaRPr lang="de-DE" sz="24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4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Befehle die ausgeführt nur werden, wenn &lt;Bedingung&gt; </a:t>
            </a:r>
            <a:r>
              <a:rPr lang="de-DE" sz="24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true</a:t>
            </a:r>
            <a:r>
              <a:rPr lang="de-DE" sz="24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ist</a:t>
            </a:r>
          </a:p>
          <a:p>
            <a:pPr lvl="0">
              <a:buNone/>
            </a:pPr>
            <a:r>
              <a:rPr lang="de-DE" sz="24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}</a:t>
            </a:r>
          </a:p>
          <a:p>
            <a:pPr lvl="0">
              <a:buNone/>
            </a:pPr>
            <a:r>
              <a:rPr lang="de-DE" sz="24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else</a:t>
            </a:r>
            <a:r>
              <a:rPr lang="de-DE" sz="24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</a:t>
            </a:r>
          </a:p>
          <a:p>
            <a:pPr lvl="0">
              <a:buNone/>
            </a:pPr>
            <a:r>
              <a:rPr lang="de-DE" sz="24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{</a:t>
            </a:r>
          </a:p>
          <a:p>
            <a:pPr lvl="0">
              <a:buNone/>
            </a:pPr>
            <a:r>
              <a:rPr lang="de-DE" sz="24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Befehle </a:t>
            </a:r>
            <a:r>
              <a:rPr lang="de-DE" sz="24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die ausgeführt nur werden, wenn &lt;Bedingung&gt; </a:t>
            </a:r>
            <a:r>
              <a:rPr lang="de-DE" sz="24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false</a:t>
            </a:r>
            <a:r>
              <a:rPr lang="de-DE" sz="24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ist</a:t>
            </a:r>
            <a:endParaRPr lang="de-DE" sz="24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4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}</a:t>
            </a:r>
          </a:p>
          <a:p>
            <a:pPr>
              <a:buNone/>
            </a:pPr>
            <a:endParaRPr lang="de-DE" sz="24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Verhaltensregeln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899517"/>
            <a:ext cx="9071640" cy="6804325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Mithilfe der If-Anweisung können wir unseren Objekten Verhaltensregeln geben</a:t>
            </a:r>
          </a:p>
          <a:p>
            <a:pPr>
              <a:buNone/>
            </a:pPr>
            <a:r>
              <a:rPr lang="de-DE" sz="2400" dirty="0" smtClean="0"/>
              <a:t>if( box.Position.X &lt;= 0 )</a:t>
            </a:r>
          </a:p>
          <a:p>
            <a:pPr>
              <a:buNone/>
            </a:pPr>
            <a:r>
              <a:rPr lang="de-DE" sz="2400" dirty="0" smtClean="0"/>
              <a:t>{</a:t>
            </a:r>
            <a:endParaRPr lang="de-DE" sz="2400" dirty="0" smtClean="0"/>
          </a:p>
          <a:p>
            <a:pPr>
              <a:buNone/>
            </a:pPr>
            <a:r>
              <a:rPr lang="de-DE" sz="2400" dirty="0" smtClean="0"/>
              <a:t>	box.Position </a:t>
            </a:r>
            <a:r>
              <a:rPr lang="de-DE" sz="2400" dirty="0" smtClean="0"/>
              <a:t>= new </a:t>
            </a:r>
            <a:r>
              <a:rPr lang="de-DE" sz="2400" dirty="0" smtClean="0"/>
              <a:t>Vector2f(800, </a:t>
            </a:r>
            <a:r>
              <a:rPr lang="de-DE" sz="2400" dirty="0" smtClean="0"/>
              <a:t>box.Position.Y);</a:t>
            </a:r>
          </a:p>
          <a:p>
            <a:pPr>
              <a:buNone/>
            </a:pPr>
            <a:r>
              <a:rPr lang="de-DE" sz="2400" dirty="0" smtClean="0"/>
              <a:t>}</a:t>
            </a:r>
          </a:p>
          <a:p>
            <a:pPr>
              <a:buNone/>
            </a:pPr>
            <a:endParaRPr lang="de-DE" sz="2400" dirty="0" smtClean="0"/>
          </a:p>
          <a:p>
            <a:pPr>
              <a:buNone/>
            </a:pPr>
            <a:r>
              <a:rPr lang="de-DE" sz="2400" dirty="0" smtClean="0"/>
              <a:t>	Immer wenn die X Position der Box kleiner als 0 ist(linken Rand erreicht), wird die Box an den rechten Bildschirmrand gesetzt.</a:t>
            </a:r>
          </a:p>
          <a:p>
            <a:pPr>
              <a:buNone/>
            </a:pPr>
            <a:endParaRPr lang="de-DE" sz="24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4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World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899518"/>
            <a:ext cx="9071640" cy="6264696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Eine Regel die man oft benutzt, ist das Verhindern des Verlassens der World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Bounds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(Bildschirmrand).</a:t>
            </a: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Damit die Ränder des Shapes richtig anecken, muss man die Size und den Origin mit berücksichtigen.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400" dirty="0" smtClean="0"/>
          </a:p>
          <a:p>
            <a:pPr>
              <a:buNone/>
            </a:pPr>
            <a:endParaRPr lang="de-DE" sz="2400" dirty="0" smtClean="0"/>
          </a:p>
          <a:p>
            <a:pPr>
              <a:buNone/>
            </a:pPr>
            <a:endParaRPr lang="de-DE" sz="2400" dirty="0" smtClean="0"/>
          </a:p>
          <a:p>
            <a:pPr>
              <a:buNone/>
            </a:pPr>
            <a:endParaRPr lang="de-DE" sz="2400" dirty="0" smtClean="0"/>
          </a:p>
          <a:p>
            <a:pPr>
              <a:buNone/>
            </a:pPr>
            <a:r>
              <a:rPr lang="de-DE" sz="2400" dirty="0" smtClean="0"/>
              <a:t>if</a:t>
            </a:r>
            <a:r>
              <a:rPr lang="de-DE" sz="2400" dirty="0" smtClean="0"/>
              <a:t>( box.Position.X </a:t>
            </a:r>
            <a:r>
              <a:rPr lang="de-DE" sz="2400" dirty="0" smtClean="0"/>
              <a:t>- box.Origin.X + box.Size.X </a:t>
            </a:r>
            <a:r>
              <a:rPr lang="de-DE" sz="2400" dirty="0" smtClean="0"/>
              <a:t>&gt;</a:t>
            </a:r>
            <a:r>
              <a:rPr lang="de-DE" sz="2400" dirty="0" smtClean="0"/>
              <a:t>= 800 </a:t>
            </a:r>
            <a:r>
              <a:rPr lang="de-DE" sz="2400" dirty="0" smtClean="0"/>
              <a:t>)</a:t>
            </a:r>
          </a:p>
          <a:p>
            <a:pPr>
              <a:buNone/>
            </a:pPr>
            <a:r>
              <a:rPr lang="de-DE" sz="2400" dirty="0" smtClean="0"/>
              <a:t>{</a:t>
            </a:r>
          </a:p>
          <a:p>
            <a:pPr>
              <a:buNone/>
            </a:pPr>
            <a:r>
              <a:rPr lang="de-DE" sz="2400" dirty="0" smtClean="0"/>
              <a:t>	box.Position = new </a:t>
            </a:r>
            <a:r>
              <a:rPr lang="de-DE" sz="2400" dirty="0" smtClean="0"/>
              <a:t>Vector2f(800 + box.Origin.X </a:t>
            </a:r>
            <a:r>
              <a:rPr lang="de-DE" sz="2400" dirty="0" smtClean="0"/>
              <a:t>-</a:t>
            </a:r>
            <a:r>
              <a:rPr lang="de-DE" sz="2400" dirty="0" smtClean="0"/>
              <a:t> box.Size.X, </a:t>
            </a:r>
            <a:r>
              <a:rPr lang="de-DE" sz="2400" dirty="0" smtClean="0"/>
              <a:t>box.Position.Y);</a:t>
            </a:r>
          </a:p>
          <a:p>
            <a:pPr>
              <a:buNone/>
            </a:pPr>
            <a:r>
              <a:rPr lang="de-DE" sz="2400" dirty="0" smtClean="0"/>
              <a:t>}	</a:t>
            </a:r>
          </a:p>
          <a:p>
            <a:pPr>
              <a:buNone/>
            </a:pPr>
            <a:endParaRPr lang="de-DE" sz="2800" dirty="0" smtClean="0"/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4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3528144" y="3563813"/>
            <a:ext cx="936104" cy="936104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/>
          <p:cNvCxnSpPr/>
          <p:nvPr/>
        </p:nvCxnSpPr>
        <p:spPr>
          <a:xfrm>
            <a:off x="5112320" y="2987749"/>
            <a:ext cx="0" cy="19442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llipse 6"/>
          <p:cNvSpPr/>
          <p:nvPr/>
        </p:nvSpPr>
        <p:spPr>
          <a:xfrm>
            <a:off x="3922142" y="3950717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Aufgaben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899517"/>
            <a:ext cx="9071640" cy="6804325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>
              <a:buNone/>
            </a:pP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Ein Objekt soll sich nach rechts bewegen und zum linken Rand gesetzt werden, wenn es den rechten Rand berührt.</a:t>
            </a:r>
          </a:p>
          <a:p>
            <a:pPr>
              <a:buNone/>
            </a:pPr>
            <a:endParaRPr lang="de-DE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Ein Objekt soll Grün sein, solange es in der linken Bildschirmhälfte ist, und Rot wenn es in der rechten Bildschirmhälfte ist.</a:t>
            </a:r>
          </a:p>
          <a:p>
            <a:pPr>
              <a:buNone/>
            </a:pPr>
            <a:endParaRPr lang="de-DE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Ein Objekt soll sich in einem ◊ förmigen Pfad bewegen.</a:t>
            </a:r>
            <a:endParaRPr lang="de-DE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4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Microsoft Office PowerPoint</Application>
  <PresentationFormat>Benutzerdefiniert</PresentationFormat>
  <Paragraphs>83</Paragraphs>
  <Slides>9</Slides>
  <Notes>9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Standard</vt:lpstr>
      <vt:lpstr>Programmier AG #3:  Bedingungen &amp; Verzweigungen</vt:lpstr>
      <vt:lpstr>Bedingungen mit Zahlen</vt:lpstr>
      <vt:lpstr>Bedingungen mit Bools</vt:lpstr>
      <vt:lpstr>Verzweigungen</vt:lpstr>
      <vt:lpstr>If - Anweisung</vt:lpstr>
      <vt:lpstr>If else - Anweisung</vt:lpstr>
      <vt:lpstr>Verhaltensregeln</vt:lpstr>
      <vt:lpstr>World Bounds</vt:lpstr>
      <vt:lpstr>Aufgaben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 AG #2:  Rechenoperationen &amp; Bewegung</dc:title>
  <dc:creator>Little</dc:creator>
  <cp:lastModifiedBy>Little</cp:lastModifiedBy>
  <cp:revision>63</cp:revision>
  <dcterms:created xsi:type="dcterms:W3CDTF">2018-09-04T10:19:18Z</dcterms:created>
  <dcterms:modified xsi:type="dcterms:W3CDTF">2018-09-18T08:32:38Z</dcterms:modified>
</cp:coreProperties>
</file>