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76" r:id="rId4"/>
    <p:sldId id="277" r:id="rId5"/>
    <p:sldId id="285" r:id="rId6"/>
    <p:sldId id="278" r:id="rId7"/>
    <p:sldId id="279" r:id="rId8"/>
    <p:sldId id="281" r:id="rId9"/>
    <p:sldId id="280" r:id="rId10"/>
    <p:sldId id="283" r:id="rId11"/>
    <p:sldId id="284" r:id="rId12"/>
    <p:sldId id="286" r:id="rId13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20" y="-5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#5: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Arrays &amp; Schleifen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For</a:t>
            </a:r>
            <a:r>
              <a:rPr lang="de-DE" dirty="0" smtClean="0"/>
              <a:t> Schleife -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CircleShape[] </a:t>
            </a:r>
            <a:r>
              <a:rPr lang="de-DE" dirty="0" err="1" smtClean="0"/>
              <a:t>shapes</a:t>
            </a:r>
            <a:r>
              <a:rPr lang="de-DE" dirty="0" smtClean="0"/>
              <a:t> = </a:t>
            </a:r>
            <a:r>
              <a:rPr lang="de-DE" dirty="0" err="1" smtClean="0"/>
              <a:t>new</a:t>
            </a:r>
            <a:r>
              <a:rPr lang="de-DE" dirty="0" smtClean="0"/>
              <a:t> CircleShape[100];	</a:t>
            </a:r>
          </a:p>
          <a:p>
            <a:pPr>
              <a:buNone/>
            </a:pP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 = 0; i &lt; 100; i++) {</a:t>
            </a:r>
            <a:endParaRPr lang="de-DE" sz="28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[i] = 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CircleShape();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[i].Radius = 20;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[i].Position = </a:t>
            </a:r>
            <a:r>
              <a:rPr lang="de-DE" sz="2800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Vector2f(10, 20);</a:t>
            </a:r>
          </a:p>
          <a:p>
            <a:pPr>
              <a:buNone/>
            </a:pPr>
            <a:r>
              <a:rPr lang="de-DE" sz="28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endParaRPr lang="de-DE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Arrays und Schleifen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Um mit Arrays zu arbeiten, muss man die normalen Befehle in eine </a:t>
            </a:r>
            <a:r>
              <a:rPr lang="de-DE" sz="2800" dirty="0" err="1" smtClean="0"/>
              <a:t>for</a:t>
            </a:r>
            <a:r>
              <a:rPr lang="de-DE" sz="2800" dirty="0" smtClean="0"/>
              <a:t>-Schleife schreiben und mit [ i ] die einzelnen Elemente eines Arrays bearbeiten.</a:t>
            </a:r>
          </a:p>
          <a:p>
            <a:r>
              <a:rPr lang="de-DE" sz="2800" dirty="0" smtClean="0"/>
              <a:t>Mithilfe der Zählvariable i kann man jedem Element im array einen anderen Wert zuweisen.</a:t>
            </a:r>
          </a:p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draw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(box); 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</a:p>
          <a:p>
            <a:pPr>
              <a:buNone/>
            </a:pP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 = 0; i &lt; </a:t>
            </a: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shapes.length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 i++) {</a:t>
            </a:r>
            <a:endParaRPr lang="de-DE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</a:t>
            </a: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draw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shapes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[i]);</a:t>
            </a: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1799952" y="4499917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808" y="1547589"/>
            <a:ext cx="9071640" cy="5608576"/>
          </a:xfrm>
        </p:spPr>
        <p:txBody>
          <a:bodyPr/>
          <a:lstStyle/>
          <a:p>
            <a:r>
              <a:rPr lang="de-DE" dirty="0" smtClean="0"/>
              <a:t>Erstelle 10 RectangleShapes an einer zufälligen Position und lasse sie drehen</a:t>
            </a:r>
          </a:p>
          <a:p>
            <a:endParaRPr lang="de-DE" dirty="0" smtClean="0"/>
          </a:p>
          <a:p>
            <a:r>
              <a:rPr lang="de-DE" dirty="0" smtClean="0"/>
              <a:t>Erstelle mithilfe von RectangleShapes ein Schachbrettmuster als Hintergrund</a:t>
            </a:r>
          </a:p>
          <a:p>
            <a:endParaRPr lang="de-DE" dirty="0" smtClean="0"/>
          </a:p>
          <a:p>
            <a:r>
              <a:rPr lang="de-DE" dirty="0" smtClean="0"/>
              <a:t>Erstelle 100 kleine CircleShapes die sich in eine beliebige Richtung(gleichbleibend) bewegen und vom Rand abprallen.</a:t>
            </a:r>
            <a:endParaRPr lang="de-DE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Arrays</a:t>
            </a:r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899517"/>
            <a:ext cx="9071640" cy="6804325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Bisher wurde für jedes Shape eine eigene Variable erstellt.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Möchte man aber z. b. 500 CircleShapes auf dem Bildschirm anzeigen, müsste man 500 CircleShape Variablen erstellen.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Das ist natürlich viel zu Aufwändig für einen Programmierer. Um dieses Problem zu lösen benutzt man Arrays.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856" y="2987749"/>
            <a:ext cx="38671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Arrays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808" y="1763613"/>
            <a:ext cx="9217024" cy="5400600"/>
          </a:xfrm>
        </p:spPr>
        <p:txBody>
          <a:bodyPr/>
          <a:lstStyle/>
          <a:p>
            <a:r>
              <a:rPr lang="de-DE" dirty="0" smtClean="0"/>
              <a:t>Ein Array ist eine Variable, die mehr als nur einen Wert hat. </a:t>
            </a:r>
          </a:p>
          <a:p>
            <a:r>
              <a:rPr lang="de-DE" dirty="0" smtClean="0"/>
              <a:t>Sie kann beliebig viele Werte enthalten.</a:t>
            </a:r>
          </a:p>
          <a:p>
            <a:r>
              <a:rPr lang="de-DE" dirty="0" smtClean="0"/>
              <a:t>Arrays erzeugt man mit den eckigen Klammern </a:t>
            </a:r>
            <a:br>
              <a:rPr lang="de-DE" dirty="0" smtClean="0"/>
            </a:br>
            <a:r>
              <a:rPr lang="de-DE" dirty="0" smtClean="0"/>
              <a:t>[ ]</a:t>
            </a:r>
          </a:p>
          <a:p>
            <a:pPr>
              <a:buNone/>
            </a:pPr>
            <a:r>
              <a:rPr lang="de-DE" u="sng" dirty="0" smtClean="0"/>
              <a:t>Code Befehl: </a:t>
            </a:r>
            <a:endParaRPr lang="de-DE" sz="24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400" b="1" dirty="0" err="1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zahl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8;</a:t>
            </a:r>
          </a:p>
          <a:p>
            <a:pPr>
              <a:buNone/>
            </a:pPr>
            <a:endParaRPr lang="de-DE" sz="24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400" b="1" dirty="0" err="1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[] </a:t>
            </a:r>
            <a:r>
              <a:rPr lang="de-DE" sz="2400" b="1" dirty="0" smtClean="0">
                <a:solidFill>
                  <a:schemeClr val="tx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zahlen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= </a:t>
            </a:r>
            <a:r>
              <a:rPr lang="de-DE" sz="2400" b="1" dirty="0" err="1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new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400" b="1" dirty="0" err="1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sz="24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[12];</a:t>
            </a:r>
            <a:endParaRPr lang="de-DE" sz="2400" b="1" dirty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4752280" y="4787949"/>
            <a:ext cx="22322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Normale Variable</a:t>
            </a:r>
            <a:endParaRPr lang="de-DE" sz="2400" dirty="0"/>
          </a:p>
        </p:txBody>
      </p:sp>
      <p:sp>
        <p:nvSpPr>
          <p:cNvPr id="5" name="Rechteck 4"/>
          <p:cNvSpPr/>
          <p:nvPr/>
        </p:nvSpPr>
        <p:spPr>
          <a:xfrm>
            <a:off x="7344568" y="4787949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Array</a:t>
            </a:r>
          </a:p>
          <a:p>
            <a:pPr algn="ctr"/>
            <a:r>
              <a:rPr lang="de-DE" sz="2400" dirty="0" smtClean="0"/>
              <a:t>Variable</a:t>
            </a:r>
            <a:endParaRPr lang="de-DE" sz="2400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904408" y="5508029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544368" y="615610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cxnSp>
        <p:nvCxnSpPr>
          <p:cNvPr id="12" name="Gerade Verbindung mit Pfeil 11"/>
          <p:cNvCxnSpPr>
            <a:stCxn id="5" idx="2"/>
            <a:endCxn id="14" idx="0"/>
          </p:cNvCxnSpPr>
          <p:nvPr/>
        </p:nvCxnSpPr>
        <p:spPr>
          <a:xfrm>
            <a:off x="8496696" y="5508029"/>
            <a:ext cx="0" cy="6480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7416576" y="615610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136656" y="615610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-12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856736" y="6156101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14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416576" y="644413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8136656" y="644413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6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856736" y="6444133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416576" y="673216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43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8136656" y="673216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45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8856736" y="6732165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1227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7416576" y="702019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54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8136656" y="702019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8856736" y="7020197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-97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2808064" y="5652045"/>
            <a:ext cx="187220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Array Größe</a:t>
            </a:r>
            <a:endParaRPr lang="de-DE" sz="2400" dirty="0"/>
          </a:p>
        </p:txBody>
      </p:sp>
      <p:cxnSp>
        <p:nvCxnSpPr>
          <p:cNvPr id="31" name="Gerade Verbindung mit Pfeil 30"/>
          <p:cNvCxnSpPr/>
          <p:nvPr/>
        </p:nvCxnSpPr>
        <p:spPr>
          <a:xfrm>
            <a:off x="3672160" y="6012085"/>
            <a:ext cx="0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Auf Arrays zugreifen - Index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808" y="1763613"/>
            <a:ext cx="9217024" cy="5400600"/>
          </a:xfrm>
        </p:spPr>
        <p:txBody>
          <a:bodyPr/>
          <a:lstStyle/>
          <a:p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Nachdem ein Array erstellt wurde sind</a:t>
            </a:r>
            <a:b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</a:br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alle seine Einträge leer(0 für Zahlen)</a:t>
            </a:r>
          </a:p>
          <a:p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Die Werte in einem Array sind </a:t>
            </a:r>
            <a:b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</a:br>
            <a:r>
              <a:rPr lang="de-DE" sz="28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nummeriert</a:t>
            </a:r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. </a:t>
            </a:r>
            <a:b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</a:br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Die Nummer eines </a:t>
            </a:r>
            <a:b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</a:br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Wertes ist sein </a:t>
            </a:r>
            <a:r>
              <a:rPr lang="de-DE" sz="28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Index</a:t>
            </a:r>
            <a:endParaRPr lang="de-DE" sz="2800" dirty="0" smtClean="0">
              <a:latin typeface="Liberation Sans" pitchFamily="34" charset="0"/>
              <a:ea typeface="Liberation Sans" pitchFamily="34" charset="0"/>
              <a:cs typeface="Liberation Sans" pitchFamily="34" charset="0"/>
            </a:endParaRPr>
          </a:p>
          <a:p>
            <a:r>
              <a:rPr lang="de-DE" sz="28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Der erste Index ist 0 (nicht 1) !</a:t>
            </a:r>
          </a:p>
          <a:p>
            <a:r>
              <a:rPr lang="de-DE" sz="2800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Um auf den Wert eines Arrays zuzugreifen, nutzt man wieder die eckigen Klammern: 		</a:t>
            </a:r>
            <a:r>
              <a:rPr lang="de-DE" sz="2400" b="1" dirty="0" smtClean="0"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array[&lt;index&gt;]</a:t>
            </a:r>
          </a:p>
          <a:p>
            <a:pPr>
              <a:buNone/>
            </a:pP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  <a:latin typeface="Liberation Sans" pitchFamily="34" charset="0"/>
                <a:ea typeface="Liberation Sans" pitchFamily="34" charset="0"/>
                <a:cs typeface="Liberation Sans" pitchFamily="34" charset="0"/>
              </a:rPr>
              <a:t>		</a:t>
            </a: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zahlen</a:t>
            </a:r>
            <a:r>
              <a:rPr lang="de-DE" sz="2400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[4] </a:t>
            </a:r>
            <a:r>
              <a:rPr lang="de-DE" sz="24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</a:t>
            </a:r>
            <a:r>
              <a:rPr lang="de-DE" sz="2400" b="1" dirty="0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5</a:t>
            </a:r>
            <a:r>
              <a:rPr lang="de-DE" sz="24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</a:t>
            </a:r>
          </a:p>
          <a:p>
            <a:pPr>
              <a:buNone/>
            </a:pP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	zahlen</a:t>
            </a:r>
            <a:r>
              <a:rPr lang="de-DE" sz="2400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[0] </a:t>
            </a:r>
            <a:r>
              <a:rPr lang="de-DE" sz="24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 </a:t>
            </a: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zahlen</a:t>
            </a:r>
            <a:r>
              <a:rPr lang="de-DE" sz="2400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[3] + </a:t>
            </a:r>
            <a:r>
              <a:rPr lang="de-DE" sz="2400" b="1" dirty="0" smtClean="0">
                <a:solidFill>
                  <a:schemeClr val="accent1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zahlen</a:t>
            </a:r>
            <a:r>
              <a:rPr lang="de-DE" sz="2400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[1]</a:t>
            </a:r>
            <a:r>
              <a:rPr lang="de-DE" sz="2400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</a:t>
            </a:r>
          </a:p>
          <a:p>
            <a:pPr lvl="4"/>
            <a:endParaRPr lang="de-DE" sz="1200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128544" y="2051645"/>
            <a:ext cx="230425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Array</a:t>
            </a:r>
          </a:p>
          <a:p>
            <a:pPr algn="ctr"/>
            <a:r>
              <a:rPr lang="de-DE" sz="2400" dirty="0" smtClean="0"/>
              <a:t>Variable</a:t>
            </a:r>
            <a:endParaRPr lang="de-DE" sz="2400" dirty="0"/>
          </a:p>
        </p:txBody>
      </p:sp>
      <p:cxnSp>
        <p:nvCxnSpPr>
          <p:cNvPr id="12" name="Gerade Verbindung mit Pfeil 11"/>
          <p:cNvCxnSpPr>
            <a:stCxn id="5" idx="2"/>
            <a:endCxn id="14" idx="0"/>
          </p:cNvCxnSpPr>
          <p:nvPr/>
        </p:nvCxnSpPr>
        <p:spPr>
          <a:xfrm>
            <a:off x="8280672" y="2771725"/>
            <a:ext cx="1" cy="504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/>
          <p:cNvGrpSpPr/>
          <p:nvPr/>
        </p:nvGrpSpPr>
        <p:grpSpPr>
          <a:xfrm>
            <a:off x="6624488" y="3275781"/>
            <a:ext cx="3312368" cy="1800200"/>
            <a:chOff x="7272560" y="3419797"/>
            <a:chExt cx="2160240" cy="1152128"/>
          </a:xfrm>
        </p:grpSpPr>
        <p:sp>
          <p:nvSpPr>
            <p:cNvPr id="13" name="Rechteck 12"/>
            <p:cNvSpPr/>
            <p:nvPr/>
          </p:nvSpPr>
          <p:spPr>
            <a:xfrm>
              <a:off x="7272560" y="3419797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992640" y="3419797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8712720" y="3419797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7272560" y="3707829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7992640" y="3707829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8712720" y="3707829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7272560" y="3995861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7992640" y="3995861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8712720" y="3995861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7272560" y="4283893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7992640" y="4283893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8712720" y="4283893"/>
              <a:ext cx="72008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0</a:t>
              </a:r>
              <a:endParaRPr lang="de-DE" dirty="0"/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6552480" y="32037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0</a:t>
            </a:r>
            <a:endParaRPr lang="de-DE" sz="1600" dirty="0"/>
          </a:p>
        </p:txBody>
      </p:sp>
      <p:sp>
        <p:nvSpPr>
          <p:cNvPr id="33" name="Textfeld 32"/>
          <p:cNvSpPr txBox="1"/>
          <p:nvPr/>
        </p:nvSpPr>
        <p:spPr>
          <a:xfrm>
            <a:off x="7704608" y="32037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</a:t>
            </a:r>
            <a:endParaRPr lang="de-DE" sz="1600" dirty="0"/>
          </a:p>
        </p:txBody>
      </p:sp>
      <p:sp>
        <p:nvSpPr>
          <p:cNvPr id="34" name="Textfeld 33"/>
          <p:cNvSpPr txBox="1"/>
          <p:nvPr/>
        </p:nvSpPr>
        <p:spPr>
          <a:xfrm>
            <a:off x="8784728" y="320377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2</a:t>
            </a:r>
            <a:endParaRPr lang="de-DE" sz="1600" dirty="0"/>
          </a:p>
        </p:txBody>
      </p:sp>
      <p:sp>
        <p:nvSpPr>
          <p:cNvPr id="35" name="Textfeld 34"/>
          <p:cNvSpPr txBox="1"/>
          <p:nvPr/>
        </p:nvSpPr>
        <p:spPr>
          <a:xfrm>
            <a:off x="6552480" y="37078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3</a:t>
            </a:r>
            <a:endParaRPr lang="de-DE" sz="1600" dirty="0"/>
          </a:p>
        </p:txBody>
      </p:sp>
      <p:sp>
        <p:nvSpPr>
          <p:cNvPr id="36" name="Textfeld 35"/>
          <p:cNvSpPr txBox="1"/>
          <p:nvPr/>
        </p:nvSpPr>
        <p:spPr>
          <a:xfrm>
            <a:off x="7704608" y="37078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4</a:t>
            </a:r>
            <a:endParaRPr lang="de-DE" sz="1600" dirty="0"/>
          </a:p>
        </p:txBody>
      </p:sp>
      <p:sp>
        <p:nvSpPr>
          <p:cNvPr id="37" name="Textfeld 36"/>
          <p:cNvSpPr txBox="1"/>
          <p:nvPr/>
        </p:nvSpPr>
        <p:spPr>
          <a:xfrm>
            <a:off x="8784728" y="370782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5</a:t>
            </a:r>
            <a:endParaRPr lang="de-DE" sz="1600" dirty="0"/>
          </a:p>
        </p:txBody>
      </p:sp>
      <p:sp>
        <p:nvSpPr>
          <p:cNvPr id="44" name="Textfeld 43"/>
          <p:cNvSpPr txBox="1"/>
          <p:nvPr/>
        </p:nvSpPr>
        <p:spPr>
          <a:xfrm>
            <a:off x="6552480" y="4139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6</a:t>
            </a:r>
            <a:endParaRPr lang="de-DE" sz="1600" dirty="0"/>
          </a:p>
        </p:txBody>
      </p:sp>
      <p:sp>
        <p:nvSpPr>
          <p:cNvPr id="45" name="Textfeld 44"/>
          <p:cNvSpPr txBox="1"/>
          <p:nvPr/>
        </p:nvSpPr>
        <p:spPr>
          <a:xfrm>
            <a:off x="7704608" y="4139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7</a:t>
            </a:r>
            <a:endParaRPr lang="de-DE" sz="1600" dirty="0"/>
          </a:p>
        </p:txBody>
      </p:sp>
      <p:sp>
        <p:nvSpPr>
          <p:cNvPr id="46" name="Textfeld 45"/>
          <p:cNvSpPr txBox="1"/>
          <p:nvPr/>
        </p:nvSpPr>
        <p:spPr>
          <a:xfrm>
            <a:off x="8784728" y="4139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8</a:t>
            </a:r>
            <a:endParaRPr lang="de-DE" sz="1600" dirty="0"/>
          </a:p>
        </p:txBody>
      </p:sp>
      <p:sp>
        <p:nvSpPr>
          <p:cNvPr id="47" name="Textfeld 46"/>
          <p:cNvSpPr txBox="1"/>
          <p:nvPr/>
        </p:nvSpPr>
        <p:spPr>
          <a:xfrm>
            <a:off x="6576863" y="457192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9</a:t>
            </a:r>
            <a:endParaRPr lang="de-DE" sz="1600" dirty="0"/>
          </a:p>
        </p:txBody>
      </p:sp>
      <p:sp>
        <p:nvSpPr>
          <p:cNvPr id="48" name="Textfeld 47"/>
          <p:cNvSpPr txBox="1"/>
          <p:nvPr/>
        </p:nvSpPr>
        <p:spPr>
          <a:xfrm>
            <a:off x="7632600" y="45719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10</a:t>
            </a:r>
            <a:endParaRPr lang="de-DE" sz="1600" dirty="0"/>
          </a:p>
        </p:txBody>
      </p:sp>
      <p:sp>
        <p:nvSpPr>
          <p:cNvPr id="49" name="Textfeld 48"/>
          <p:cNvSpPr txBox="1"/>
          <p:nvPr/>
        </p:nvSpPr>
        <p:spPr>
          <a:xfrm>
            <a:off x="8784728" y="457192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11</a:t>
            </a:r>
            <a:endParaRPr lang="de-DE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Array Eigenschaften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Arrays haben wie andere Objekte Eigenschaften die man lesen oder bearbeiten kann.</a:t>
            </a:r>
          </a:p>
          <a:p>
            <a:r>
              <a:rPr lang="de-DE" sz="2800" dirty="0" smtClean="0"/>
              <a:t>Der Index kann auch durch eine Rechnung ersetzt werden, es muss aber ein Integer(</a:t>
            </a:r>
            <a:r>
              <a:rPr lang="de-DE" sz="2800" dirty="0" err="1" smtClean="0"/>
              <a:t>int</a:t>
            </a:r>
            <a:r>
              <a:rPr lang="de-DE" sz="2800" dirty="0" smtClean="0"/>
              <a:t>) sein!</a:t>
            </a:r>
          </a:p>
          <a:p>
            <a:pPr>
              <a:buNone/>
            </a:pP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&lt;array&gt;[ 3 * b + 10 ] = a;</a:t>
            </a:r>
          </a:p>
          <a:p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&lt;array&gt;.Length 	Gibt die Größe des Arrays an</a:t>
            </a:r>
            <a:endParaRPr lang="de-DE" sz="28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Schleifen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395173"/>
          </a:xfrm>
        </p:spPr>
        <p:txBody>
          <a:bodyPr/>
          <a:lstStyle/>
          <a:p>
            <a:r>
              <a:rPr lang="de-DE" dirty="0" smtClean="0"/>
              <a:t>Schleifen sind Blöcke im Code, die sich wiederholen können.</a:t>
            </a:r>
          </a:p>
          <a:p>
            <a:r>
              <a:rPr lang="de-DE" dirty="0" smtClean="0"/>
              <a:t>Um Arrays effizient zu nutzen, sollte man sie mit Hilfe von Schleifen füllen/bearbeiten</a:t>
            </a:r>
          </a:p>
          <a:p>
            <a:r>
              <a:rPr lang="de-DE" dirty="0" smtClean="0"/>
              <a:t>Es gibt zwei Arten von Schleifen:</a:t>
            </a:r>
            <a:br>
              <a:rPr lang="de-DE" dirty="0" smtClean="0"/>
            </a:br>
            <a:r>
              <a:rPr lang="de-DE" b="1" dirty="0" err="1" smtClean="0"/>
              <a:t>for</a:t>
            </a:r>
            <a:r>
              <a:rPr lang="de-DE" dirty="0" smtClean="0"/>
              <a:t> und </a:t>
            </a:r>
            <a:r>
              <a:rPr lang="de-DE" b="1" dirty="0" err="1" smtClean="0"/>
              <a:t>while</a:t>
            </a:r>
            <a:r>
              <a:rPr lang="de-DE" dirty="0" smtClean="0"/>
              <a:t> Schleifen.</a:t>
            </a:r>
            <a:br>
              <a:rPr lang="de-DE" dirty="0" smtClean="0"/>
            </a:br>
            <a:endParaRPr lang="de-DE" dirty="0" smtClean="0"/>
          </a:p>
          <a:p>
            <a:pPr>
              <a:buNone/>
            </a:pPr>
            <a:endParaRPr lang="de-DE" u="sng" dirty="0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While</a:t>
            </a:r>
            <a:r>
              <a:rPr lang="de-DE" dirty="0" smtClean="0"/>
              <a:t> Schleife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u="sng" dirty="0" smtClean="0"/>
              <a:t>Code-Befehl:</a:t>
            </a:r>
            <a:r>
              <a:rPr lang="de-DE" dirty="0" smtClean="0"/>
              <a:t>  </a:t>
            </a:r>
            <a:endParaRPr lang="de-DE" u="sng" dirty="0" smtClean="0"/>
          </a:p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while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</a:t>
            </a:r>
            <a:r>
              <a:rPr lang="de-DE" b="1" dirty="0" err="1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</a:t>
            </a:r>
            <a:r>
              <a:rPr lang="de-DE" b="1" dirty="0" err="1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bedingung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 {</a:t>
            </a: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&lt;wiederholender Code&gt;</a:t>
            </a: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r>
              <a:rPr lang="de-DE" dirty="0" smtClean="0"/>
              <a:t>	Der Code in der </a:t>
            </a:r>
            <a:r>
              <a:rPr lang="de-DE" dirty="0" err="1" smtClean="0"/>
              <a:t>while</a:t>
            </a:r>
            <a:r>
              <a:rPr lang="de-DE" dirty="0" smtClean="0"/>
              <a:t> Schleife wiederholt sich solange, bis die 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</a:rPr>
              <a:t>Bedingung</a:t>
            </a:r>
            <a:r>
              <a:rPr lang="de-DE" dirty="0" smtClean="0"/>
              <a:t> in den Klammern </a:t>
            </a:r>
            <a:r>
              <a:rPr lang="de-DE" b="1" dirty="0" err="1" smtClean="0"/>
              <a:t>false</a:t>
            </a:r>
            <a:r>
              <a:rPr lang="de-DE" dirty="0" smtClean="0"/>
              <a:t> ergibt. Bei </a:t>
            </a:r>
            <a:r>
              <a:rPr lang="de-DE" b="1" dirty="0" err="1" smtClean="0"/>
              <a:t>true</a:t>
            </a:r>
            <a:r>
              <a:rPr lang="de-DE" dirty="0" smtClean="0"/>
              <a:t> läuft sie weiter.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While</a:t>
            </a:r>
            <a:r>
              <a:rPr lang="de-DE" dirty="0" smtClean="0"/>
              <a:t> Schleife - Beispiel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x = 16;</a:t>
            </a:r>
          </a:p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y = 0;</a:t>
            </a:r>
          </a:p>
          <a:p>
            <a:pPr>
              <a:buNone/>
            </a:pPr>
            <a:endParaRPr lang="de-DE" b="1" dirty="0" smtClean="0">
              <a:solidFill>
                <a:schemeClr val="tx1"/>
              </a:solidFill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while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(x &gt; y)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{</a:t>
            </a: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y += 3;</a:t>
            </a: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x -= 2;</a:t>
            </a: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r>
              <a:rPr lang="de-DE" dirty="0" smtClean="0"/>
              <a:t>	</a:t>
            </a:r>
            <a:endParaRPr lang="de-DE" dirty="0" smtClean="0">
              <a:solidFill>
                <a:schemeClr val="tx1"/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For</a:t>
            </a:r>
            <a:r>
              <a:rPr lang="de-DE" dirty="0" smtClean="0"/>
              <a:t> Schleife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3999" y="1769039"/>
            <a:ext cx="9071640" cy="5467181"/>
          </a:xfrm>
        </p:spPr>
        <p:txBody>
          <a:bodyPr/>
          <a:lstStyle/>
          <a:p>
            <a:pPr>
              <a:buNone/>
            </a:pPr>
            <a:r>
              <a:rPr lang="de-DE" u="sng" dirty="0" smtClean="0"/>
              <a:t>Code-Befehl:</a:t>
            </a:r>
            <a:r>
              <a:rPr lang="de-DE" dirty="0" smtClean="0"/>
              <a:t>  </a:t>
            </a:r>
            <a:endParaRPr lang="de-DE" u="sng" dirty="0" smtClean="0"/>
          </a:p>
          <a:p>
            <a:pPr>
              <a:buNone/>
            </a:pP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for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</a:t>
            </a:r>
            <a:r>
              <a:rPr lang="de-DE" b="1" dirty="0" err="1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int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 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=&lt;</a:t>
            </a:r>
            <a:r>
              <a:rPr lang="de-DE" b="1" dirty="0" err="1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start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 ; 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&lt;</a:t>
            </a:r>
            <a:r>
              <a:rPr lang="de-DE" b="1" dirty="0" err="1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bool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</a:t>
            </a:r>
            <a:r>
              <a:rPr lang="de-DE" b="1" dirty="0" err="1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bedingung</a:t>
            </a:r>
            <a:r>
              <a:rPr lang="de-DE" b="1" dirty="0" smtClean="0">
                <a:solidFill>
                  <a:schemeClr val="accent3">
                    <a:lumMod val="50000"/>
                  </a:schemeClr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&gt; </a:t>
            </a: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;  &lt;zählen&gt;) {</a:t>
            </a: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&lt;wiederholender Code&gt;</a:t>
            </a:r>
          </a:p>
          <a:p>
            <a:pPr>
              <a:buNone/>
            </a:pPr>
            <a:r>
              <a:rPr lang="de-DE" b="1" dirty="0" smtClean="0">
                <a:solidFill>
                  <a:schemeClr val="tx1"/>
                </a:solidFill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}</a:t>
            </a:r>
          </a:p>
          <a:p>
            <a:pPr>
              <a:buNone/>
            </a:pPr>
            <a:r>
              <a:rPr lang="de-DE" dirty="0" smtClean="0"/>
              <a:t>	Die </a:t>
            </a:r>
            <a:r>
              <a:rPr lang="de-DE" dirty="0" err="1" smtClean="0"/>
              <a:t>for</a:t>
            </a:r>
            <a:r>
              <a:rPr lang="de-DE" dirty="0" smtClean="0"/>
              <a:t> Schleife wiederholt sich auch solange die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Bedingung</a:t>
            </a:r>
            <a:r>
              <a:rPr lang="de-DE" dirty="0" smtClean="0"/>
              <a:t> </a:t>
            </a:r>
            <a:r>
              <a:rPr lang="de-DE" b="1" dirty="0" err="1" smtClean="0"/>
              <a:t>true</a:t>
            </a:r>
            <a:r>
              <a:rPr lang="de-DE" dirty="0" smtClean="0"/>
              <a:t> ist, aber sie </a:t>
            </a:r>
            <a:r>
              <a:rPr lang="de-DE" b="1" dirty="0" smtClean="0"/>
              <a:t>zählt</a:t>
            </a:r>
            <a:r>
              <a:rPr lang="de-DE" dirty="0" smtClean="0"/>
              <a:t> außerdem mithilfe einer </a:t>
            </a:r>
            <a:r>
              <a:rPr lang="de-DE" b="1" dirty="0" smtClean="0">
                <a:solidFill>
                  <a:schemeClr val="accent2">
                    <a:lumMod val="50000"/>
                  </a:schemeClr>
                </a:solidFill>
              </a:rPr>
              <a:t>Variable</a:t>
            </a:r>
            <a:r>
              <a:rPr lang="de-DE" dirty="0" smtClean="0"/>
              <a:t> mit.</a:t>
            </a:r>
            <a:endParaRPr lang="de-DE" dirty="0" smtClean="0">
              <a:solidFill>
                <a:schemeClr val="tx1"/>
              </a:solidFill>
            </a:endParaRPr>
          </a:p>
          <a:p>
            <a:r>
              <a:rPr lang="de-DE" dirty="0" err="1" smtClean="0"/>
              <a:t>For</a:t>
            </a:r>
            <a:r>
              <a:rPr lang="de-DE" dirty="0" smtClean="0"/>
              <a:t> Schleifen sind besonders nützlich bei Arrays</a:t>
            </a:r>
            <a:endParaRPr lang="de-DE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Benutzerdefiniert</PresentationFormat>
  <Paragraphs>119</Paragraphs>
  <Slides>12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Standard</vt:lpstr>
      <vt:lpstr>Programmier AG #5:  Arrays &amp; Schleifen</vt:lpstr>
      <vt:lpstr>Arrays</vt:lpstr>
      <vt:lpstr>Arrays</vt:lpstr>
      <vt:lpstr>Auf Arrays zugreifen - Index</vt:lpstr>
      <vt:lpstr>Array Eigenschaften</vt:lpstr>
      <vt:lpstr>Schleifen</vt:lpstr>
      <vt:lpstr>While Schleife</vt:lpstr>
      <vt:lpstr>While Schleife - Beispiel</vt:lpstr>
      <vt:lpstr>For Schleife</vt:lpstr>
      <vt:lpstr>For Schleife - Beispiel</vt:lpstr>
      <vt:lpstr>Arrays und Schleifen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96</cp:revision>
  <dcterms:created xsi:type="dcterms:W3CDTF">2018-09-04T10:19:18Z</dcterms:created>
  <dcterms:modified xsi:type="dcterms:W3CDTF">2018-10-15T14:38:59Z</dcterms:modified>
</cp:coreProperties>
</file>