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20"/>
  </p:notesMasterIdLst>
  <p:handoutMasterIdLst>
    <p:handoutMasterId r:id="rId21"/>
  </p:handoutMasterIdLst>
  <p:sldIdLst>
    <p:sldId id="535" r:id="rId2"/>
    <p:sldId id="561" r:id="rId3"/>
    <p:sldId id="546" r:id="rId4"/>
    <p:sldId id="545" r:id="rId5"/>
    <p:sldId id="547" r:id="rId6"/>
    <p:sldId id="552" r:id="rId7"/>
    <p:sldId id="560" r:id="rId8"/>
    <p:sldId id="549" r:id="rId9"/>
    <p:sldId id="550" r:id="rId10"/>
    <p:sldId id="555" r:id="rId11"/>
    <p:sldId id="556" r:id="rId12"/>
    <p:sldId id="487" r:id="rId13"/>
    <p:sldId id="551" r:id="rId14"/>
    <p:sldId id="553" r:id="rId15"/>
    <p:sldId id="557" r:id="rId16"/>
    <p:sldId id="558" r:id="rId17"/>
    <p:sldId id="559" r:id="rId18"/>
    <p:sldId id="540" r:id="rId19"/>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6" autoAdjust="0"/>
    <p:restoredTop sz="97239" autoAdjust="0"/>
  </p:normalViewPr>
  <p:slideViewPr>
    <p:cSldViewPr showGuides="1">
      <p:cViewPr varScale="1">
        <p:scale>
          <a:sx n="71" d="100"/>
          <a:sy n="71" d="100"/>
        </p:scale>
        <p:origin x="1108" y="48"/>
      </p:cViewPr>
      <p:guideLst>
        <p:guide orient="horz" pos="4065"/>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53" d="100"/>
          <a:sy n="53" d="100"/>
        </p:scale>
        <p:origin x="2472" y="3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smtClean="0"/>
              <a:t>Copyright 2019 FUJITSU LIMITED</a:t>
            </a:r>
            <a:endParaRPr lang="en-GB" altLang="ja-JP"/>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a:p>
        </p:txBody>
      </p:sp>
      <p:sp>
        <p:nvSpPr>
          <p:cNvPr id="3" name="テキスト ボックス 2"/>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smtClean="0">
                <a:latin typeface="Arial" panose="020B0604020202020204" pitchFamily="34" charset="0"/>
                <a:sym typeface="Arial" panose="020B0604020202020204" pitchFamily="34" charset="0"/>
              </a:rPr>
              <a:t>FUJITSU CONFIDENTIAL</a:t>
            </a:r>
            <a:endParaRPr kumimoji="1" lang="ja-JP" altLang="en-US" sz="1000" b="1">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2019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a:p>
        </p:txBody>
      </p:sp>
      <p:sp>
        <p:nvSpPr>
          <p:cNvPr id="3" name="テキスト ボックス 2"/>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i="0" u="none" baseline="0" smtClean="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a:solidFill>
                <a:srgbClr val="000000"/>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2019 FUJITSU LIMITED</a:t>
            </a:r>
            <a:endParaRPr lang="en-US" altLang="ja-JP"/>
          </a:p>
        </p:txBody>
      </p:sp>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420587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2019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11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89700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2019 FUJITSU LIMITED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17</a:t>
            </a:fld>
            <a:endParaRPr lang="en-US" altLang="ja-JP"/>
          </a:p>
        </p:txBody>
      </p:sp>
    </p:spTree>
    <p:extLst>
      <p:ext uri="{BB962C8B-B14F-4D97-AF65-F5344CB8AC3E}">
        <p14:creationId xmlns:p14="http://schemas.microsoft.com/office/powerpoint/2010/main" val="2675757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smtClean="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vl1pPr>
          </a:lstStyle>
          <a:p>
            <a:r>
              <a:rPr lang="de-DE" altLang="ja-JP" smtClean="0"/>
              <a:t>Copyright 2019 FUJITSU LIMITED</a:t>
            </a:r>
            <a:endParaRPr lang="de-DE" altLang="ja-JP"/>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 name="テキスト ボックス 2"/>
          <p:cNvSpPr txBox="1"/>
          <p:nvPr userDrawn="1"/>
        </p:nvSpPr>
        <p:spPr bwMode="gray">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dirty="0" smtClean="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smtClean="0">
              <a:solidFill>
                <a:srgbClr val="000000"/>
              </a:solidFill>
              <a:latin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lIns="0" tIns="0" rIns="0" bIns="0"/>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atin typeface="メイリオ" panose="020B0604030504040204" pitchFamily="50" charset="-128"/>
                <a:ea typeface="メイリオ" panose="020B0604030504040204" pitchFamily="50" charset="-128"/>
              </a:defRPr>
            </a:lvl1pPr>
          </a:lstStyle>
          <a:p>
            <a:pPr lvl="0"/>
            <a:r>
              <a:rPr lang="ja-JP" altLang="en-US" noProof="0" dirty="0" smtClean="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1"/>
                </a:solidFill>
                <a:latin typeface="メイリオ" panose="020B0604030504040204" pitchFamily="50" charset="-128"/>
                <a:ea typeface="メイリオ" panose="020B0604030504040204" pitchFamily="50" charset="-128"/>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lIns="0" tIns="0" rIns="0" bIns="0"/>
          <a:lstStyle>
            <a:lvl1pPr>
              <a:defRPr>
                <a:latin typeface="メイリオ" panose="020B0604030504040204" pitchFamily="50" charset="-128"/>
                <a:ea typeface="メイリオ" panose="020B0604030504040204" pitchFamily="50" charset="-128"/>
              </a:defRPr>
            </a:lvl1pPr>
          </a:lstStyle>
          <a:p>
            <a:r>
              <a:rPr lang="de-DE" altLang="ja-JP" smtClean="0"/>
              <a:t>Copyright 2019 FUJITSU LIMITED</a:t>
            </a:r>
            <a:endParaRPr lang="de-DE" altLang="ja-JP"/>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latin typeface="メイリオ" panose="020B0604030504040204" pitchFamily="50" charset="-128"/>
              <a:ea typeface="メイリオ" panose="020B0604030504040204" pitchFamily="50" charset="-128"/>
            </a:endParaRPr>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メイリオ" panose="020B0604030504040204" pitchFamily="50" charset="-128"/>
                <a:ea typeface="メイリオ" panose="020B0604030504040204" pitchFamily="50" charset="-128"/>
              </a:defRPr>
            </a:lvl1pPr>
          </a:lstStyle>
          <a:p>
            <a:fld id="{E5C4FF1C-8F5E-4BC8-BCAF-207649A9C157}" type="slidenum">
              <a:rPr lang="de-DE" altLang="ja-JP" smtClean="0"/>
              <a:pPr/>
              <a:t>‹#›</a:t>
            </a:fld>
            <a:endParaRPr lang="de-DE" altLang="ja-JP"/>
          </a:p>
        </p:txBody>
      </p:sp>
      <p:sp>
        <p:nvSpPr>
          <p:cNvPr id="3" name="テキスト ボックス 2"/>
          <p:cNvSpPr txBox="1"/>
          <p:nvPr userDrawn="1"/>
        </p:nvSpPr>
        <p:spPr>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smtClean="0">
                <a:solidFill>
                  <a:srgbClr val="000000"/>
                </a:solidFill>
                <a:latin typeface="メイリオ" panose="020B0604030504040204" pitchFamily="50" charset="-128"/>
                <a:ea typeface="メイリオ" panose="020B0604030504040204" pitchFamily="50" charset="-128"/>
                <a:sym typeface="Arial" panose="020B0604020202020204" pitchFamily="34" charset="0"/>
              </a:rPr>
              <a:t>FUJITSU CONFIDENTIAL</a:t>
            </a:r>
            <a:endParaRPr kumimoji="1" lang="ja-JP" altLang="en-US" sz="1000" b="1" i="0" u="none" baseline="0" dirty="0" smtClean="0">
              <a:solidFill>
                <a:srgbClr val="000000"/>
              </a:solidFill>
              <a:latin typeface="メイリオ" panose="020B0604030504040204" pitchFamily="50" charset="-128"/>
              <a:ea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3148904891"/>
      </p:ext>
    </p:extLst>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lvl1pPr>
              <a:defRPr>
                <a:latin typeface="メイリオ" panose="020B0604030504040204" pitchFamily="50" charset="-128"/>
                <a:ea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atin typeface="メイリオ" panose="020B0604030504040204" pitchFamily="50" charset="-128"/>
                <a:ea typeface="メイリオ" panose="020B0604030504040204" pitchFamily="50" charset="-128"/>
              </a:defRPr>
            </a:lvl1pPr>
          </a:lstStyle>
          <a:p>
            <a:fld id="{DE2B87E1-F9DF-4BEE-B07D-635D26011F4B}" type="slidenum">
              <a:rPr lang="de-DE" altLang="ja-JP" smtClean="0"/>
              <a:pPr/>
              <a:t>‹#›</a:t>
            </a:fld>
            <a:endParaRPr lang="de-DE" altLang="ja-JP"/>
          </a:p>
        </p:txBody>
      </p:sp>
      <p:sp>
        <p:nvSpPr>
          <p:cNvPr id="5" name="フッター プレースホルダー 4"/>
          <p:cNvSpPr>
            <a:spLocks noGrp="1"/>
          </p:cNvSpPr>
          <p:nvPr>
            <p:ph type="ftr" sz="quarter" idx="11"/>
          </p:nvPr>
        </p:nvSpPr>
        <p:spPr bwMode="gray"/>
        <p:txBody>
          <a:bodyPr/>
          <a:lstStyle>
            <a:lvl1pPr>
              <a:defRPr>
                <a:latin typeface="メイリオ" panose="020B0604030504040204" pitchFamily="50" charset="-128"/>
                <a:ea typeface="メイリオ" panose="020B0604030504040204" pitchFamily="50" charset="-128"/>
              </a:defRPr>
            </a:lvl1pPr>
          </a:lstStyle>
          <a:p>
            <a:r>
              <a:rPr lang="de-DE" altLang="ja-JP" smtClean="0"/>
              <a:t>Copyright 2019 FUJITSU LIMITED</a:t>
            </a:r>
            <a:endParaRPr lang="de-DE" altLang="ja-JP" dirty="0"/>
          </a:p>
        </p:txBody>
      </p:sp>
    </p:spTree>
    <p:extLst>
      <p:ext uri="{BB962C8B-B14F-4D97-AF65-F5344CB8AC3E}">
        <p14:creationId xmlns:p14="http://schemas.microsoft.com/office/powerpoint/2010/main" val="2531618580"/>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lvl1pPr>
              <a:defRPr>
                <a:latin typeface="メイリオ" panose="020B0604030504040204" pitchFamily="50" charset="-128"/>
                <a:ea typeface="メイリオ" panose="020B0604030504040204" pitchFamily="50" charset="-128"/>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atin typeface="メイリオ" panose="020B0604030504040204" pitchFamily="50" charset="-128"/>
                <a:ea typeface="メイリオ" panose="020B0604030504040204" pitchFamily="50" charset="-128"/>
              </a:defRPr>
            </a:lvl1pPr>
            <a:lvl2pPr>
              <a:defRPr sz="2000">
                <a:latin typeface="メイリオ" panose="020B0604030504040204" pitchFamily="50" charset="-128"/>
                <a:ea typeface="メイリオ" panose="020B0604030504040204" pitchFamily="50" charset="-128"/>
              </a:defRPr>
            </a:lvl2pPr>
            <a:lvl3pPr>
              <a:defRPr sz="1800">
                <a:latin typeface="メイリオ" panose="020B0604030504040204" pitchFamily="50" charset="-128"/>
                <a:ea typeface="メイリオ" panose="020B0604030504040204" pitchFamily="50" charset="-128"/>
              </a:defRPr>
            </a:lvl3pPr>
            <a:lvl4pPr>
              <a:defRPr sz="1600">
                <a:latin typeface="メイリオ" panose="020B0604030504040204" pitchFamily="50" charset="-128"/>
                <a:ea typeface="メイリオ" panose="020B0604030504040204" pitchFamily="50" charset="-128"/>
              </a:defRPr>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atin typeface="メイリオ" panose="020B0604030504040204" pitchFamily="50" charset="-128"/>
                <a:ea typeface="メイリオ" panose="020B0604030504040204" pitchFamily="50" charset="-128"/>
              </a:defRPr>
            </a:lvl1pPr>
            <a:lvl2pPr>
              <a:defRPr sz="2000">
                <a:latin typeface="メイリオ" panose="020B0604030504040204" pitchFamily="50" charset="-128"/>
                <a:ea typeface="メイリオ" panose="020B0604030504040204" pitchFamily="50" charset="-128"/>
              </a:defRPr>
            </a:lvl2pPr>
            <a:lvl3pPr>
              <a:defRPr sz="1800">
                <a:latin typeface="メイリオ" panose="020B0604030504040204" pitchFamily="50" charset="-128"/>
                <a:ea typeface="メイリオ" panose="020B0604030504040204" pitchFamily="50" charset="-128"/>
              </a:defRPr>
            </a:lvl3pPr>
            <a:lvl4pPr>
              <a:defRPr sz="1600">
                <a:latin typeface="メイリオ" panose="020B0604030504040204" pitchFamily="50" charset="-128"/>
                <a:ea typeface="メイリオ" panose="020B0604030504040204" pitchFamily="50" charset="-128"/>
              </a:defRPr>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bwMode="gray"/>
        <p:txBody>
          <a:bodyPr/>
          <a:lstStyle>
            <a:lvl1pPr>
              <a:defRPr>
                <a:latin typeface="メイリオ" panose="020B0604030504040204" pitchFamily="50" charset="-128"/>
                <a:ea typeface="メイリオ" panose="020B0604030504040204" pitchFamily="50" charset="-128"/>
              </a:defRPr>
            </a:lvl1pPr>
          </a:lstStyle>
          <a:p>
            <a:fld id="{FCB7B9BA-EF19-4458-B462-893E29D19B1E}" type="slidenum">
              <a:rPr lang="de-DE" altLang="ja-JP" smtClean="0"/>
              <a:pPr/>
              <a:t>‹#›</a:t>
            </a:fld>
            <a:endParaRPr lang="de-DE" altLang="ja-JP"/>
          </a:p>
        </p:txBody>
      </p:sp>
      <p:sp>
        <p:nvSpPr>
          <p:cNvPr id="6" name="フッター プレースホルダー 5"/>
          <p:cNvSpPr>
            <a:spLocks noGrp="1"/>
          </p:cNvSpPr>
          <p:nvPr>
            <p:ph type="ftr" sz="quarter" idx="11"/>
          </p:nvPr>
        </p:nvSpPr>
        <p:spPr bwMode="gray"/>
        <p:txBody>
          <a:bodyPr/>
          <a:lstStyle>
            <a:lvl1pPr>
              <a:defRPr>
                <a:latin typeface="メイリオ" panose="020B0604030504040204" pitchFamily="50" charset="-128"/>
                <a:ea typeface="メイリオ" panose="020B0604030504040204" pitchFamily="50" charset="-128"/>
              </a:defRPr>
            </a:lvl1pPr>
          </a:lstStyle>
          <a:p>
            <a:r>
              <a:rPr lang="de-DE" altLang="ja-JP" smtClean="0"/>
              <a:t>Copyright 2019 FUJITSU LIMITED</a:t>
            </a:r>
            <a:endParaRPr lang="de-DE" altLang="ja-JP" dirty="0"/>
          </a:p>
        </p:txBody>
      </p:sp>
    </p:spTree>
    <p:extLst>
      <p:ext uri="{BB962C8B-B14F-4D97-AF65-F5344CB8AC3E}">
        <p14:creationId xmlns:p14="http://schemas.microsoft.com/office/powerpoint/2010/main" val="71532109"/>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lvl1pPr>
              <a:defRPr>
                <a:latin typeface="メイリオ" panose="020B0604030504040204" pitchFamily="50" charset="-128"/>
                <a:ea typeface="メイリオ" panose="020B0604030504040204" pitchFamily="50" charset="-128"/>
              </a:defRPr>
            </a:lvl1p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bwMode="gray"/>
        <p:txBody>
          <a:bodyPr/>
          <a:lstStyle>
            <a:lvl1pPr>
              <a:defRPr>
                <a:latin typeface="メイリオ" panose="020B0604030504040204" pitchFamily="50" charset="-128"/>
                <a:ea typeface="メイリオ" panose="020B0604030504040204" pitchFamily="50" charset="-128"/>
              </a:defRPr>
            </a:lvl1pPr>
          </a:lstStyle>
          <a:p>
            <a:fld id="{1195C95A-030B-42EE-9D8D-E0455A77345A}" type="slidenum">
              <a:rPr lang="de-DE" altLang="ja-JP" smtClean="0"/>
              <a:pPr/>
              <a:t>‹#›</a:t>
            </a:fld>
            <a:endParaRPr lang="de-DE" altLang="ja-JP"/>
          </a:p>
        </p:txBody>
      </p:sp>
      <p:sp>
        <p:nvSpPr>
          <p:cNvPr id="4" name="フッター プレースホルダー 3"/>
          <p:cNvSpPr>
            <a:spLocks noGrp="1"/>
          </p:cNvSpPr>
          <p:nvPr>
            <p:ph type="ftr" sz="quarter" idx="11"/>
          </p:nvPr>
        </p:nvSpPr>
        <p:spPr bwMode="gray"/>
        <p:txBody>
          <a:bodyPr/>
          <a:lstStyle>
            <a:lvl1pPr>
              <a:defRPr>
                <a:latin typeface="メイリオ" panose="020B0604030504040204" pitchFamily="50" charset="-128"/>
                <a:ea typeface="メイリオ" panose="020B0604030504040204" pitchFamily="50" charset="-128"/>
              </a:defRPr>
            </a:lvl1pPr>
          </a:lstStyle>
          <a:p>
            <a:r>
              <a:rPr lang="de-DE" altLang="ja-JP" smtClean="0"/>
              <a:t>Copyright 2019 FUJITSU LIMITED</a:t>
            </a:r>
            <a:endParaRPr lang="de-DE" altLang="ja-JP" dirty="0"/>
          </a:p>
        </p:txBody>
      </p:sp>
      <p:sp>
        <p:nvSpPr>
          <p:cNvPr id="6" name="テキスト プレースホルダー 5"/>
          <p:cNvSpPr>
            <a:spLocks noGrp="1"/>
          </p:cNvSpPr>
          <p:nvPr>
            <p:ph type="body" sz="quarter" idx="12"/>
          </p:nvPr>
        </p:nvSpPr>
        <p:spPr>
          <a:xfrm>
            <a:off x="1116012" y="1484312"/>
            <a:ext cx="5328195" cy="2736775"/>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2073606256"/>
      </p:ext>
    </p:extLst>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smtClean="0"/>
              <a:t>Copyright 2019 FUJITSU LIMITED</a:t>
            </a:r>
            <a:endParaRPr lang="de-DE" altLang="ja-JP" dirty="0"/>
          </a:p>
        </p:txBody>
      </p:sp>
    </p:spTree>
    <p:extLst>
      <p:ext uri="{BB962C8B-B14F-4D97-AF65-F5344CB8AC3E}">
        <p14:creationId xmlns:p14="http://schemas.microsoft.com/office/powerpoint/2010/main" val="326108673"/>
      </p:ext>
    </p:extLst>
  </p:cSld>
  <p:clrMapOvr>
    <a:masterClrMapping/>
  </p:clrMapOvr>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smtClean="0"/>
              <a:t>Copyright 2019 FUJITSU LIMITED</a:t>
            </a:r>
            <a:endParaRPr lang="de-DE" altLang="ja-JP"/>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2019 FUJITSU LIMITED</a:t>
            </a:r>
            <a:endParaRPr lang="de-DE" altLang="ja-JP"/>
          </a:p>
        </p:txBody>
      </p:sp>
      <p:sp>
        <p:nvSpPr>
          <p:cNvPr id="3" name="テキスト ボックス 2"/>
          <p:cNvSpPr txBox="1"/>
          <p:nvPr userDrawn="1"/>
        </p:nvSpPr>
        <p:spPr bwMode="gray">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smtClean="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smtClean="0">
              <a:solidFill>
                <a:srgbClr val="000000"/>
              </a:solidFill>
              <a:latin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timing>
    <p:tnLst>
      <p:par>
        <p:cTn id="1" dur="indefinite" restart="never" nodeType="tmRoot"/>
      </p:par>
    </p:tnLst>
  </p:timing>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a3rt.recruit-tech.co.jp/product/SqlSuggestAPI/"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smtClean="0"/>
              <a:t>Copyright 2019 FUJITSU LIMITED</a:t>
            </a:r>
            <a:endParaRPr lang="de-DE" altLang="ja-JP"/>
          </a:p>
        </p:txBody>
      </p:sp>
      <p:sp>
        <p:nvSpPr>
          <p:cNvPr id="551938" name="Rectangle 2"/>
          <p:cNvSpPr>
            <a:spLocks noGrp="1" noChangeArrowheads="1"/>
          </p:cNvSpPr>
          <p:nvPr>
            <p:ph type="ctrTitle"/>
          </p:nvPr>
        </p:nvSpPr>
        <p:spPr/>
        <p:txBody>
          <a:bodyPr/>
          <a:lstStyle/>
          <a:p>
            <a:r>
              <a:rPr lang="ja-JP" altLang="en-US" dirty="0" smtClean="0"/>
              <a:t>ユニボの対話コンテンツ改善</a:t>
            </a:r>
            <a:r>
              <a:rPr lang="en-US" altLang="ja-JP" dirty="0" smtClean="0"/>
              <a:t/>
            </a:r>
            <a:br>
              <a:rPr lang="en-US" altLang="ja-JP" dirty="0" smtClean="0"/>
            </a:br>
            <a:r>
              <a:rPr lang="en-US" altLang="ja-JP" dirty="0" smtClean="0"/>
              <a:t>	</a:t>
            </a:r>
            <a:r>
              <a:rPr lang="en-US" altLang="ja-JP" dirty="0" smtClean="0"/>
              <a:t>     </a:t>
            </a:r>
            <a:r>
              <a:rPr lang="en-US" altLang="ja-JP" dirty="0" smtClean="0"/>
              <a:t>with </a:t>
            </a:r>
            <a:r>
              <a:rPr lang="ja-JP" altLang="en-US" dirty="0" smtClean="0"/>
              <a:t>機械学習</a:t>
            </a:r>
            <a:r>
              <a:rPr lang="en-US" altLang="ja-JP" dirty="0" smtClean="0"/>
              <a:t> </a:t>
            </a:r>
            <a:endParaRPr lang="ja-JP" altLang="en-US" dirty="0"/>
          </a:p>
        </p:txBody>
      </p:sp>
      <p:sp>
        <p:nvSpPr>
          <p:cNvPr id="551939" name="Rectangle 3"/>
          <p:cNvSpPr>
            <a:spLocks noGrp="1" noChangeArrowheads="1"/>
          </p:cNvSpPr>
          <p:nvPr>
            <p:ph type="subTitle" idx="1"/>
            <p:custDataLst>
              <p:tags r:id="rId1"/>
            </p:custDataLst>
          </p:nvPr>
        </p:nvSpPr>
        <p:spPr/>
        <p:txBody>
          <a:bodyPr/>
          <a:lstStyle/>
          <a:p>
            <a:r>
              <a:rPr lang="ja-JP" altLang="en-US" dirty="0">
                <a:latin typeface="メイリオ" panose="020B0604030504040204" pitchFamily="50" charset="-128"/>
                <a:ea typeface="メイリオ" panose="020B0604030504040204" pitchFamily="50" charset="-128"/>
              </a:rPr>
              <a:t>大平雄太郎</a:t>
            </a:r>
            <a:endParaRPr lang="en-US" altLang="ja-JP"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rPr>
              <a:t>目指す対話シーケンス：パターン</a:t>
            </a:r>
            <a:r>
              <a:rPr lang="en-US" altLang="ja-JP" dirty="0">
                <a:latin typeface="+mn-ea"/>
              </a:rPr>
              <a:t>B</a:t>
            </a:r>
            <a:endParaRPr kumimoji="1" lang="ja-JP" altLang="en-US" dirty="0"/>
          </a:p>
        </p:txBody>
      </p:sp>
      <p:sp>
        <p:nvSpPr>
          <p:cNvPr id="3" name="コンテンツ プレースホルダー 2"/>
          <p:cNvSpPr>
            <a:spLocks noGrp="1"/>
          </p:cNvSpPr>
          <p:nvPr>
            <p:ph idx="1"/>
          </p:nvPr>
        </p:nvSpPr>
        <p:spPr>
          <a:xfrm>
            <a:off x="168275" y="869950"/>
            <a:ext cx="8786813" cy="3495154"/>
          </a:xfrm>
        </p:spPr>
        <p:txBody>
          <a:bodyPr/>
          <a:lstStyle/>
          <a:p>
            <a:r>
              <a:rPr kumimoji="1" lang="ja-JP" altLang="en-US" sz="2000" dirty="0" smtClean="0"/>
              <a:t>マニュアルなどの</a:t>
            </a:r>
            <a:r>
              <a:rPr kumimoji="1" lang="en-US" altLang="ja-JP" sz="2000" dirty="0" smtClean="0"/>
              <a:t>QA</a:t>
            </a:r>
            <a:r>
              <a:rPr kumimoji="1" lang="ja-JP" altLang="en-US" sz="2000" dirty="0" smtClean="0"/>
              <a:t>テキストだけでは</a:t>
            </a:r>
            <a:r>
              <a:rPr kumimoji="1" lang="ja-JP" altLang="en-US" sz="2000" dirty="0" smtClean="0"/>
              <a:t>データ量が足りなすぎる</a:t>
            </a:r>
            <a:endParaRPr kumimoji="1" lang="en-US" altLang="ja-JP" sz="2000" dirty="0" smtClean="0"/>
          </a:p>
          <a:p>
            <a:pPr marL="0" indent="0">
              <a:buNone/>
            </a:pPr>
            <a:endParaRPr lang="en-US" altLang="ja-JP" sz="1400" dirty="0"/>
          </a:p>
          <a:p>
            <a:r>
              <a:rPr kumimoji="1" lang="ja-JP" altLang="en-US" sz="2000" dirty="0" smtClean="0"/>
              <a:t>お客様が</a:t>
            </a:r>
            <a:r>
              <a:rPr kumimoji="1" lang="en-US" altLang="ja-JP" sz="2000" dirty="0" smtClean="0"/>
              <a:t>DB</a:t>
            </a:r>
            <a:r>
              <a:rPr kumimoji="1" lang="ja-JP" altLang="en-US" sz="2000" dirty="0" smtClean="0"/>
              <a:t>を持って</a:t>
            </a:r>
            <a:r>
              <a:rPr kumimoji="1" lang="ja-JP" altLang="en-US" sz="2000" dirty="0" smtClean="0"/>
              <a:t>いて、ユーザー</a:t>
            </a:r>
            <a:r>
              <a:rPr lang="ja-JP" altLang="en-US" sz="2000" dirty="0"/>
              <a:t>は</a:t>
            </a:r>
            <a:r>
              <a:rPr kumimoji="1" lang="ja-JP" altLang="en-US" sz="2000" dirty="0" smtClean="0"/>
              <a:t>その</a:t>
            </a:r>
            <a:r>
              <a:rPr kumimoji="1" lang="ja-JP" altLang="en-US" sz="2000" dirty="0" smtClean="0"/>
              <a:t>内容をユニボに問い合せる</a:t>
            </a:r>
            <a:endParaRPr kumimoji="1" lang="en-US" altLang="ja-JP" sz="2000" dirty="0" smtClean="0"/>
          </a:p>
          <a:p>
            <a:pPr lvl="1"/>
            <a:r>
              <a:rPr kumimoji="1" lang="ja-JP" altLang="en-US" dirty="0" smtClean="0"/>
              <a:t>薬品情報</a:t>
            </a:r>
            <a:endParaRPr kumimoji="1" lang="en-US" altLang="ja-JP" dirty="0" smtClean="0"/>
          </a:p>
          <a:p>
            <a:pPr marL="657225" lvl="2" indent="0">
              <a:buNone/>
            </a:pPr>
            <a:endParaRPr kumimoji="1" lang="en-US" altLang="ja-JP" dirty="0" smtClean="0"/>
          </a:p>
          <a:p>
            <a:pPr marL="657225" lvl="2" indent="0">
              <a:buNone/>
            </a:pPr>
            <a:endParaRPr lang="en-US" altLang="ja-JP" dirty="0"/>
          </a:p>
          <a:p>
            <a:pPr marL="657225" lvl="2" indent="0">
              <a:buNone/>
            </a:pPr>
            <a:endParaRPr kumimoji="1" lang="en-US" altLang="ja-JP" dirty="0" smtClean="0"/>
          </a:p>
          <a:p>
            <a:pPr marL="657225" lvl="2" indent="0">
              <a:buNone/>
            </a:pPr>
            <a:endParaRPr kumimoji="1" lang="en-US" altLang="ja-JP" dirty="0" smtClean="0"/>
          </a:p>
          <a:p>
            <a:pPr lvl="1"/>
            <a:endParaRPr kumimoji="1" lang="en-US" altLang="ja-JP" sz="1100" dirty="0" smtClean="0"/>
          </a:p>
          <a:p>
            <a:pPr lvl="1"/>
            <a:r>
              <a:rPr kumimoji="1" lang="ja-JP" altLang="en-US" dirty="0" smtClean="0"/>
              <a:t>講義情報</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dirty="0"/>
          </a:p>
        </p:txBody>
      </p:sp>
      <p:graphicFrame>
        <p:nvGraphicFramePr>
          <p:cNvPr id="6" name="表 5"/>
          <p:cNvGraphicFramePr>
            <a:graphicFrameLocks noGrp="1"/>
          </p:cNvGraphicFramePr>
          <p:nvPr>
            <p:extLst>
              <p:ext uri="{D42A27DB-BD31-4B8C-83A1-F6EECF244321}">
                <p14:modId xmlns:p14="http://schemas.microsoft.com/office/powerpoint/2010/main" val="3863308108"/>
              </p:ext>
            </p:extLst>
          </p:nvPr>
        </p:nvGraphicFramePr>
        <p:xfrm>
          <a:off x="973277" y="4461528"/>
          <a:ext cx="7011942" cy="1651000"/>
        </p:xfrm>
        <a:graphic>
          <a:graphicData uri="http://schemas.openxmlformats.org/drawingml/2006/table">
            <a:tbl>
              <a:tblPr firstRow="1" bandRow="1">
                <a:tableStyleId>{5C22544A-7EE6-4342-B048-85BDC9FD1C3A}</a:tableStyleId>
              </a:tblPr>
              <a:tblGrid>
                <a:gridCol w="1168657"/>
                <a:gridCol w="1168657"/>
                <a:gridCol w="1168657"/>
                <a:gridCol w="1168657"/>
                <a:gridCol w="1168657"/>
                <a:gridCol w="1168657"/>
              </a:tblGrid>
              <a:tr h="370840">
                <a:tc>
                  <a:txBody>
                    <a:bodyPr/>
                    <a:lstStyle/>
                    <a:p>
                      <a:r>
                        <a:rPr kumimoji="1" lang="ja-JP" altLang="en-US" dirty="0" smtClean="0"/>
                        <a:t>講義名</a:t>
                      </a:r>
                      <a:endParaRPr kumimoji="1" lang="ja-JP" altLang="en-US" dirty="0"/>
                    </a:p>
                  </a:txBody>
                  <a:tcPr/>
                </a:tc>
                <a:tc>
                  <a:txBody>
                    <a:bodyPr/>
                    <a:lstStyle/>
                    <a:p>
                      <a:r>
                        <a:rPr kumimoji="1" lang="ja-JP" altLang="en-US" dirty="0" smtClean="0"/>
                        <a:t>時刻</a:t>
                      </a:r>
                      <a:endParaRPr kumimoji="1" lang="ja-JP" altLang="en-US" dirty="0"/>
                    </a:p>
                  </a:txBody>
                  <a:tcPr/>
                </a:tc>
                <a:tc>
                  <a:txBody>
                    <a:bodyPr/>
                    <a:lstStyle/>
                    <a:p>
                      <a:r>
                        <a:rPr kumimoji="1" lang="ja-JP" altLang="en-US" dirty="0" smtClean="0"/>
                        <a:t>教室</a:t>
                      </a:r>
                      <a:endParaRPr kumimoji="1" lang="ja-JP" altLang="en-US" dirty="0"/>
                    </a:p>
                  </a:txBody>
                  <a:tcPr/>
                </a:tc>
                <a:tc>
                  <a:txBody>
                    <a:bodyPr/>
                    <a:lstStyle/>
                    <a:p>
                      <a:r>
                        <a:rPr kumimoji="1" lang="ja-JP" altLang="en-US" dirty="0" smtClean="0"/>
                        <a:t>担当</a:t>
                      </a:r>
                      <a:endParaRPr kumimoji="1" lang="ja-JP" altLang="en-US" dirty="0"/>
                    </a:p>
                  </a:txBody>
                  <a:tcPr/>
                </a:tc>
                <a:tc>
                  <a:txBody>
                    <a:bodyPr/>
                    <a:lstStyle/>
                    <a:p>
                      <a:r>
                        <a:rPr kumimoji="1" lang="ja-JP" altLang="en-US" dirty="0" smtClean="0"/>
                        <a:t>シラバス</a:t>
                      </a:r>
                      <a:endParaRPr kumimoji="1" lang="ja-JP" altLang="en-US" dirty="0"/>
                    </a:p>
                  </a:txBody>
                  <a:tcPr/>
                </a:tc>
                <a:tc>
                  <a:txBody>
                    <a:bodyPr/>
                    <a:lstStyle/>
                    <a:p>
                      <a:r>
                        <a:rPr kumimoji="1" lang="ja-JP" altLang="en-US" dirty="0" smtClean="0"/>
                        <a:t>単位数</a:t>
                      </a:r>
                      <a:endParaRPr kumimoji="1" lang="ja-JP" altLang="en-US" dirty="0"/>
                    </a:p>
                  </a:txBody>
                  <a:tcPr/>
                </a:tc>
              </a:tr>
              <a:tr h="370840">
                <a:tc>
                  <a:txBody>
                    <a:bodyPr/>
                    <a:lstStyle/>
                    <a:p>
                      <a:r>
                        <a:rPr kumimoji="1" lang="ja-JP" altLang="en-US" dirty="0" smtClean="0"/>
                        <a:t>経済入門</a:t>
                      </a:r>
                      <a:endParaRPr kumimoji="1" lang="ja-JP" altLang="en-US" dirty="0"/>
                    </a:p>
                  </a:txBody>
                  <a:tcPr/>
                </a:tc>
                <a:tc>
                  <a:txBody>
                    <a:bodyPr/>
                    <a:lstStyle/>
                    <a:p>
                      <a:r>
                        <a:rPr kumimoji="1" lang="ja-JP" altLang="en-US" dirty="0" smtClean="0"/>
                        <a:t>月曜</a:t>
                      </a:r>
                      <a:r>
                        <a:rPr kumimoji="1" lang="en-US" altLang="ja-JP" dirty="0" smtClean="0"/>
                        <a:t>4</a:t>
                      </a:r>
                      <a:r>
                        <a:rPr kumimoji="1" lang="ja-JP" altLang="en-US" dirty="0" smtClean="0"/>
                        <a:t>限</a:t>
                      </a:r>
                      <a:endParaRPr kumimoji="1" lang="ja-JP" altLang="en-US" dirty="0"/>
                    </a:p>
                  </a:txBody>
                  <a:tcPr/>
                </a:tc>
                <a:tc>
                  <a:txBody>
                    <a:bodyPr/>
                    <a:lstStyle/>
                    <a:p>
                      <a:r>
                        <a:rPr kumimoji="1" lang="en-US" altLang="ja-JP" dirty="0" smtClean="0"/>
                        <a:t>A101</a:t>
                      </a:r>
                      <a:endParaRPr kumimoji="1" lang="ja-JP" altLang="en-US" dirty="0"/>
                    </a:p>
                  </a:txBody>
                  <a:tcPr/>
                </a:tc>
                <a:tc>
                  <a:txBody>
                    <a:bodyPr/>
                    <a:lstStyle/>
                    <a:p>
                      <a:r>
                        <a:rPr kumimoji="1" lang="ja-JP" altLang="en-US" dirty="0" smtClean="0"/>
                        <a:t>新井 雅晴</a:t>
                      </a:r>
                      <a:endParaRPr kumimoji="1" lang="ja-JP" altLang="en-US" dirty="0"/>
                    </a:p>
                  </a:txBody>
                  <a:tcPr/>
                </a:tc>
                <a:tc>
                  <a:txBody>
                    <a:bodyPr/>
                    <a:lstStyle/>
                    <a:p>
                      <a:r>
                        <a:rPr kumimoji="1" lang="ja-JP" altLang="en-US" dirty="0" smtClean="0"/>
                        <a:t>このクラスは～</a:t>
                      </a:r>
                      <a:endParaRPr kumimoji="1" lang="ja-JP" altLang="en-US" dirty="0"/>
                    </a:p>
                  </a:txBody>
                  <a:tcPr/>
                </a:tc>
                <a:tc>
                  <a:txBody>
                    <a:bodyPr/>
                    <a:lstStyle/>
                    <a:p>
                      <a:r>
                        <a:rPr kumimoji="1" lang="en-US" altLang="ja-JP" dirty="0" smtClean="0"/>
                        <a:t>2.0</a:t>
                      </a:r>
                      <a:endParaRPr kumimoji="1" lang="ja-JP" altLang="en-US" dirty="0"/>
                    </a:p>
                  </a:txBody>
                  <a:tcPr/>
                </a:tc>
              </a:tr>
              <a:tr h="370840">
                <a:tc>
                  <a:txBody>
                    <a:bodyPr/>
                    <a:lstStyle/>
                    <a:p>
                      <a:r>
                        <a:rPr kumimoji="1" lang="ja-JP" altLang="en-US" dirty="0" smtClean="0"/>
                        <a:t>経済入門</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火曜</a:t>
                      </a:r>
                      <a:r>
                        <a:rPr kumimoji="1" lang="en-US" altLang="ja-JP" dirty="0" smtClean="0"/>
                        <a:t>4</a:t>
                      </a:r>
                      <a:r>
                        <a:rPr kumimoji="1" lang="ja-JP" altLang="en-US" dirty="0" smtClean="0"/>
                        <a:t>限</a:t>
                      </a:r>
                    </a:p>
                  </a:txBody>
                  <a:tcPr/>
                </a:tc>
                <a:tc>
                  <a:txBody>
                    <a:bodyPr/>
                    <a:lstStyle/>
                    <a:p>
                      <a:r>
                        <a:rPr kumimoji="1" lang="en-US" altLang="ja-JP" dirty="0" smtClean="0"/>
                        <a:t>C206</a:t>
                      </a:r>
                      <a:endParaRPr kumimoji="1" lang="ja-JP" altLang="en-US" dirty="0"/>
                    </a:p>
                  </a:txBody>
                  <a:tcPr/>
                </a:tc>
                <a:tc>
                  <a:txBody>
                    <a:bodyPr/>
                    <a:lstStyle/>
                    <a:p>
                      <a:r>
                        <a:rPr kumimoji="1" lang="ja-JP" altLang="en-US" dirty="0" smtClean="0"/>
                        <a:t>石松春菜</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このクラスは～</a:t>
                      </a:r>
                    </a:p>
                  </a:txBody>
                  <a:tcPr/>
                </a:tc>
                <a:tc>
                  <a:txBody>
                    <a:bodyPr/>
                    <a:lstStyle/>
                    <a:p>
                      <a:r>
                        <a:rPr kumimoji="1" lang="en-US" altLang="ja-JP" dirty="0" smtClean="0"/>
                        <a:t>2.0</a:t>
                      </a:r>
                      <a:endParaRPr kumimoji="1" lang="ja-JP" altLang="en-US" dirty="0"/>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705946023"/>
              </p:ext>
            </p:extLst>
          </p:nvPr>
        </p:nvGraphicFramePr>
        <p:xfrm>
          <a:off x="973277" y="2423999"/>
          <a:ext cx="7011942" cy="1112520"/>
        </p:xfrm>
        <a:graphic>
          <a:graphicData uri="http://schemas.openxmlformats.org/drawingml/2006/table">
            <a:tbl>
              <a:tblPr firstRow="1" bandRow="1">
                <a:tableStyleId>{5C22544A-7EE6-4342-B048-85BDC9FD1C3A}</a:tableStyleId>
              </a:tblPr>
              <a:tblGrid>
                <a:gridCol w="1168657"/>
                <a:gridCol w="1168657"/>
                <a:gridCol w="1168657"/>
                <a:gridCol w="1168657"/>
                <a:gridCol w="1168657"/>
                <a:gridCol w="1168657"/>
              </a:tblGrid>
              <a:tr h="370840">
                <a:tc>
                  <a:txBody>
                    <a:bodyPr/>
                    <a:lstStyle/>
                    <a:p>
                      <a:r>
                        <a:rPr lang="ja-JP" altLang="en-US" sz="1800" dirty="0" smtClean="0">
                          <a:latin typeface="+mn-ea"/>
                          <a:ea typeface="+mn-ea"/>
                        </a:rPr>
                        <a:t> 名称</a:t>
                      </a:r>
                      <a:endParaRPr lang="ja-JP" altLang="en-US" sz="1800" dirty="0">
                        <a:latin typeface="+mn-ea"/>
                        <a:ea typeface="+mn-ea"/>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n-ea"/>
                          <a:ea typeface="+mn-ea"/>
                        </a:rPr>
                        <a:t> 作用 </a:t>
                      </a:r>
                      <a:endParaRPr lang="ja-JP" altLang="en-US" sz="1800" dirty="0">
                        <a:latin typeface="+mn-ea"/>
                        <a:ea typeface="+mn-ea"/>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n-ea"/>
                          <a:ea typeface="+mn-ea"/>
                        </a:rPr>
                        <a:t> 特徴 　</a:t>
                      </a:r>
                    </a:p>
                  </a:txBody>
                  <a:tcPr marL="0" marR="0" marT="0" marB="0" anchor="ctr"/>
                </a:tc>
                <a:tc>
                  <a:txBody>
                    <a:bodyPr/>
                    <a:lstStyle/>
                    <a:p>
                      <a:r>
                        <a:rPr lang="ja-JP" altLang="en-US" sz="1800" dirty="0" smtClean="0">
                          <a:latin typeface="+mn-ea"/>
                          <a:ea typeface="+mn-ea"/>
                        </a:rPr>
                        <a:t> 注意</a:t>
                      </a:r>
                      <a:endParaRPr lang="ja-JP" altLang="en-US" sz="1800" dirty="0">
                        <a:latin typeface="+mn-ea"/>
                        <a:ea typeface="+mn-ea"/>
                      </a:endParaRPr>
                    </a:p>
                  </a:txBody>
                  <a:tcPr marL="0" marR="0" marT="0" marB="0" anchor="ctr"/>
                </a:tc>
                <a:tc>
                  <a:txBody>
                    <a:bodyPr/>
                    <a:lstStyle/>
                    <a:p>
                      <a:r>
                        <a:rPr lang="ja-JP" altLang="en-US" sz="1800" dirty="0" smtClean="0">
                          <a:latin typeface="+mn-ea"/>
                          <a:ea typeface="+mn-ea"/>
                        </a:rPr>
                        <a:t> 効能</a:t>
                      </a:r>
                      <a:endParaRPr lang="ja-JP" altLang="en-US" sz="1800" dirty="0">
                        <a:latin typeface="+mn-ea"/>
                        <a:ea typeface="+mn-ea"/>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n-ea"/>
                          <a:ea typeface="+mn-ea"/>
                        </a:rPr>
                        <a:t> 用法</a:t>
                      </a:r>
                      <a:endParaRPr lang="ja-JP" altLang="en-US" sz="1800" dirty="0">
                        <a:latin typeface="+mn-ea"/>
                        <a:ea typeface="+mn-ea"/>
                      </a:endParaRPr>
                    </a:p>
                  </a:txBody>
                  <a:tcPr marL="0" marR="0" marT="0" marB="0" anchor="ctr"/>
                </a:tc>
              </a:tr>
              <a:tr h="370840">
                <a:tc>
                  <a:txBody>
                    <a:bodyPr/>
                    <a:lstStyle/>
                    <a:p>
                      <a:r>
                        <a:rPr kumimoji="1" lang="ja-JP" altLang="en-US" dirty="0" smtClean="0"/>
                        <a:t>タミフル</a:t>
                      </a:r>
                      <a:endParaRPr kumimoji="1" lang="ja-JP" altLang="en-US" dirty="0"/>
                    </a:p>
                  </a:txBody>
                  <a:tcPr/>
                </a:tc>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c>
                  <a:txBody>
                    <a:bodyPr/>
                    <a:lstStyle/>
                    <a:p>
                      <a:r>
                        <a:rPr kumimoji="1" lang="ja-JP" altLang="en-US" dirty="0" smtClean="0"/>
                        <a:t>一回一錠</a:t>
                      </a:r>
                      <a:endParaRPr kumimoji="1" lang="ja-JP" altLang="en-US" dirty="0"/>
                    </a:p>
                  </a:txBody>
                  <a:tcPr/>
                </a:tc>
              </a:tr>
              <a:tr h="370840">
                <a:tc>
                  <a:txBody>
                    <a:bodyPr/>
                    <a:lstStyle/>
                    <a:p>
                      <a:r>
                        <a:rPr kumimoji="1" lang="ja-JP" altLang="en-US" dirty="0" smtClean="0"/>
                        <a:t>リレンザ</a:t>
                      </a:r>
                      <a:endParaRPr kumimoji="1" lang="ja-JP" altLang="en-US" dirty="0"/>
                    </a:p>
                  </a:txBody>
                  <a:tcPr/>
                </a:tc>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一回一錠</a:t>
                      </a:r>
                    </a:p>
                  </a:txBody>
                  <a:tcPr/>
                </a:tc>
              </a:tr>
            </a:tbl>
          </a:graphicData>
        </a:graphic>
      </p:graphicFrame>
      <p:sp>
        <p:nvSpPr>
          <p:cNvPr id="15" name="スライド番号プレースホルダー 14"/>
          <p:cNvSpPr>
            <a:spLocks noGrp="1"/>
          </p:cNvSpPr>
          <p:nvPr>
            <p:ph type="sldNum" sz="quarter" idx="10"/>
          </p:nvPr>
        </p:nvSpPr>
        <p:spPr/>
        <p:txBody>
          <a:bodyPr/>
          <a:lstStyle/>
          <a:p>
            <a:fld id="{DE2B87E1-F9DF-4BEE-B07D-635D26011F4B}" type="slidenum">
              <a:rPr lang="de-DE" altLang="ja-JP" smtClean="0"/>
              <a:pPr/>
              <a:t>9</a:t>
            </a:fld>
            <a:endParaRPr lang="de-DE" altLang="ja-JP"/>
          </a:p>
        </p:txBody>
      </p:sp>
    </p:spTree>
    <p:extLst>
      <p:ext uri="{BB962C8B-B14F-4D97-AF65-F5344CB8AC3E}">
        <p14:creationId xmlns:p14="http://schemas.microsoft.com/office/powerpoint/2010/main" val="155035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n-ea"/>
                <a:ea typeface="+mn-ea"/>
              </a:rPr>
              <a:t>求められる技術</a:t>
            </a:r>
            <a:endParaRPr kumimoji="1" lang="ja-JP" altLang="en-US" dirty="0">
              <a:latin typeface="+mn-ea"/>
              <a:ea typeface="+mn-ea"/>
            </a:endParaRPr>
          </a:p>
        </p:txBody>
      </p:sp>
      <p:sp>
        <p:nvSpPr>
          <p:cNvPr id="3" name="コンテンツ プレースホルダー 2"/>
          <p:cNvSpPr>
            <a:spLocks noGrp="1"/>
          </p:cNvSpPr>
          <p:nvPr>
            <p:ph idx="1"/>
          </p:nvPr>
        </p:nvSpPr>
        <p:spPr>
          <a:xfrm>
            <a:off x="168275" y="869950"/>
            <a:ext cx="8786813" cy="3151261"/>
          </a:xfrm>
        </p:spPr>
        <p:txBody>
          <a:bodyPr/>
          <a:lstStyle/>
          <a:p>
            <a:r>
              <a:rPr kumimoji="1" lang="ja-JP" altLang="en-US" dirty="0" smtClean="0">
                <a:latin typeface="+mn-ea"/>
                <a:ea typeface="+mn-ea"/>
              </a:rPr>
              <a:t>ユニボに投げられた問いとデータベースの内容を結びつけることを目指す</a:t>
            </a:r>
            <a:endParaRPr kumimoji="1" lang="en-US" altLang="ja-JP" dirty="0" smtClean="0">
              <a:latin typeface="+mn-ea"/>
              <a:ea typeface="+mn-ea"/>
            </a:endParaRPr>
          </a:p>
          <a:p>
            <a:r>
              <a:rPr kumimoji="1" lang="ja-JP" altLang="en-US" dirty="0" smtClean="0">
                <a:latin typeface="+mn-ea"/>
                <a:ea typeface="+mn-ea"/>
              </a:rPr>
              <a:t>参考：</a:t>
            </a:r>
            <a:r>
              <a:rPr lang="ja-JP" altLang="en-US" dirty="0" smtClean="0">
                <a:latin typeface="+mn-ea"/>
                <a:ea typeface="+mn-ea"/>
              </a:rPr>
              <a:t>リクルー</a:t>
            </a:r>
            <a:r>
              <a:rPr lang="ja-JP" altLang="en-US" dirty="0">
                <a:latin typeface="+mn-ea"/>
                <a:ea typeface="+mn-ea"/>
              </a:rPr>
              <a:t>ト</a:t>
            </a:r>
            <a:r>
              <a:rPr kumimoji="1" lang="ja-JP" altLang="en-US" dirty="0" smtClean="0">
                <a:latin typeface="+mn-ea"/>
                <a:ea typeface="+mn-ea"/>
              </a:rPr>
              <a:t> </a:t>
            </a:r>
            <a:r>
              <a:rPr lang="en-US" altLang="ja-JP" dirty="0" smtClean="0">
                <a:latin typeface="+mn-ea"/>
                <a:ea typeface="+mn-ea"/>
              </a:rPr>
              <a:t>SQL </a:t>
            </a:r>
            <a:r>
              <a:rPr lang="en-US" altLang="ja-JP" dirty="0">
                <a:latin typeface="+mn-ea"/>
                <a:ea typeface="+mn-ea"/>
              </a:rPr>
              <a:t>Suggest </a:t>
            </a:r>
            <a:r>
              <a:rPr lang="en-US" altLang="ja-JP" dirty="0" smtClean="0">
                <a:latin typeface="+mn-ea"/>
                <a:ea typeface="+mn-ea"/>
              </a:rPr>
              <a:t>API</a:t>
            </a:r>
            <a:r>
              <a:rPr lang="en-US" altLang="ja-JP" dirty="0">
                <a:latin typeface="+mn-ea"/>
                <a:ea typeface="+mn-ea"/>
              </a:rPr>
              <a:t/>
            </a:r>
            <a:br>
              <a:rPr lang="en-US" altLang="ja-JP" dirty="0">
                <a:latin typeface="+mn-ea"/>
                <a:ea typeface="+mn-ea"/>
              </a:rPr>
            </a:br>
            <a:r>
              <a:rPr lang="en-US" altLang="ja-JP" dirty="0">
                <a:latin typeface="+mn-ea"/>
                <a:ea typeface="+mn-ea"/>
                <a:hlinkClick r:id="rId2"/>
              </a:rPr>
              <a:t>https://a3rt.recruit-tech.co.jp/product/SqlSuggestAPI</a:t>
            </a:r>
            <a:r>
              <a:rPr lang="en-US" altLang="ja-JP" dirty="0" smtClean="0">
                <a:latin typeface="+mn-ea"/>
                <a:ea typeface="+mn-ea"/>
                <a:hlinkClick r:id="rId2"/>
              </a:rPr>
              <a:t>/</a:t>
            </a:r>
            <a:endParaRPr lang="en-US" altLang="ja-JP" dirty="0" smtClean="0">
              <a:latin typeface="+mn-ea"/>
              <a:ea typeface="+mn-ea"/>
            </a:endParaRPr>
          </a:p>
          <a:p>
            <a:pPr marL="0" indent="0">
              <a:buNone/>
            </a:pPr>
            <a:endParaRPr lang="en-US" altLang="ja-JP" sz="1600" dirty="0" smtClean="0">
              <a:latin typeface="+mn-ea"/>
              <a:ea typeface="+mn-ea"/>
            </a:endParaRPr>
          </a:p>
          <a:p>
            <a:pPr marL="0" indent="0">
              <a:buNone/>
            </a:pPr>
            <a:r>
              <a:rPr kumimoji="1" lang="ja-JP" altLang="en-US" sz="2000" dirty="0" smtClean="0">
                <a:latin typeface="+mn-ea"/>
                <a:ea typeface="+mn-ea"/>
              </a:rPr>
              <a:t>＞</a:t>
            </a:r>
            <a:r>
              <a:rPr lang="en-US" altLang="ja-JP" sz="2000" dirty="0">
                <a:latin typeface="+mn-ea"/>
                <a:ea typeface="+mn-ea"/>
              </a:rPr>
              <a:t>SQL Suggest API </a:t>
            </a:r>
            <a:r>
              <a:rPr lang="ja-JP" altLang="en-US" sz="2000" dirty="0">
                <a:latin typeface="+mn-ea"/>
                <a:ea typeface="+mn-ea"/>
              </a:rPr>
              <a:t>は </a:t>
            </a:r>
            <a:r>
              <a:rPr lang="en-US" altLang="ja-JP" sz="2000" dirty="0">
                <a:latin typeface="+mn-ea"/>
                <a:ea typeface="+mn-ea"/>
              </a:rPr>
              <a:t>Seq2Seq </a:t>
            </a:r>
            <a:r>
              <a:rPr lang="ja-JP" altLang="en-US" sz="2000" dirty="0">
                <a:latin typeface="+mn-ea"/>
                <a:ea typeface="+mn-ea"/>
              </a:rPr>
              <a:t>の応用タスクであり、機械翻訳の分野で発展した技術です。</a:t>
            </a:r>
            <a:br>
              <a:rPr lang="ja-JP" altLang="en-US" sz="2000" dirty="0">
                <a:latin typeface="+mn-ea"/>
                <a:ea typeface="+mn-ea"/>
              </a:rPr>
            </a:br>
            <a:r>
              <a:rPr lang="ja-JP" altLang="en-US" sz="2000" dirty="0" smtClean="0">
                <a:latin typeface="+mn-ea"/>
                <a:ea typeface="+mn-ea"/>
              </a:rPr>
              <a:t>＞質問</a:t>
            </a:r>
            <a:r>
              <a:rPr lang="ja-JP" altLang="en-US" sz="2000" dirty="0">
                <a:latin typeface="+mn-ea"/>
                <a:ea typeface="+mn-ea"/>
              </a:rPr>
              <a:t>文と</a:t>
            </a:r>
            <a:r>
              <a:rPr lang="en-US" altLang="ja-JP" sz="2000" dirty="0">
                <a:latin typeface="+mn-ea"/>
                <a:ea typeface="+mn-ea"/>
              </a:rPr>
              <a:t>SQL</a:t>
            </a:r>
            <a:r>
              <a:rPr lang="ja-JP" altLang="en-US" sz="2000" dirty="0">
                <a:latin typeface="+mn-ea"/>
                <a:ea typeface="+mn-ea"/>
              </a:rPr>
              <a:t>の組み合わせを大量に学習させることで、未知の質問文に対しても</a:t>
            </a:r>
            <a:r>
              <a:rPr lang="en-US" altLang="ja-JP" sz="2000" dirty="0">
                <a:latin typeface="+mn-ea"/>
                <a:ea typeface="+mn-ea"/>
              </a:rPr>
              <a:t>SQL</a:t>
            </a:r>
            <a:r>
              <a:rPr lang="ja-JP" altLang="en-US" sz="2000" dirty="0">
                <a:latin typeface="+mn-ea"/>
                <a:ea typeface="+mn-ea"/>
              </a:rPr>
              <a:t>を予測することができる学習器です</a:t>
            </a:r>
            <a:r>
              <a:rPr lang="ja-JP" altLang="en-US" sz="2000" dirty="0" smtClean="0">
                <a:latin typeface="+mn-ea"/>
                <a:ea typeface="+mn-ea"/>
              </a:rPr>
              <a:t>。</a:t>
            </a:r>
            <a:endParaRPr lang="en-US" altLang="ja-JP" sz="2000" dirty="0" smtClean="0">
              <a:latin typeface="+mn-ea"/>
              <a:ea typeface="+mn-ea"/>
            </a:endParaRPr>
          </a:p>
          <a:p>
            <a:pPr marL="0" indent="0">
              <a:buNone/>
            </a:pPr>
            <a:endParaRPr kumimoji="1" lang="en-US" altLang="ja-JP" sz="2000" dirty="0">
              <a:latin typeface="+mn-ea"/>
              <a:ea typeface="+mn-ea"/>
            </a:endParaRPr>
          </a:p>
          <a:p>
            <a:pPr marL="0" indent="0">
              <a:buNone/>
            </a:pPr>
            <a:endParaRPr kumimoji="1" lang="ja-JP" altLang="en-US" sz="2000" dirty="0">
              <a:latin typeface="+mn-ea"/>
              <a:ea typeface="+mn-ea"/>
            </a:endParaRPr>
          </a:p>
        </p:txBody>
      </p:sp>
      <p:sp>
        <p:nvSpPr>
          <p:cNvPr id="5" name="フッター プレースホルダー 4"/>
          <p:cNvSpPr>
            <a:spLocks noGrp="1"/>
          </p:cNvSpPr>
          <p:nvPr>
            <p:ph type="ftr" sz="quarter" idx="11"/>
          </p:nvPr>
        </p:nvSpPr>
        <p:spPr/>
        <p:txBody>
          <a:bodyPr/>
          <a:lstStyle/>
          <a:p>
            <a:r>
              <a:rPr lang="de-DE" altLang="ja-JP" smtClean="0">
                <a:latin typeface="+mn-ea"/>
                <a:ea typeface="+mn-ea"/>
              </a:rPr>
              <a:t>Copyright 2019 FUJITSU LIMITED</a:t>
            </a:r>
            <a:endParaRPr lang="de-DE" altLang="ja-JP" dirty="0">
              <a:latin typeface="+mn-ea"/>
              <a:ea typeface="+mn-ea"/>
            </a:endParaRPr>
          </a:p>
        </p:txBody>
      </p:sp>
      <p:sp>
        <p:nvSpPr>
          <p:cNvPr id="8" name="円/楕円 7"/>
          <p:cNvSpPr/>
          <p:nvPr/>
        </p:nvSpPr>
        <p:spPr bwMode="gray">
          <a:xfrm>
            <a:off x="140092" y="4360415"/>
            <a:ext cx="1993381" cy="1953593"/>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n-ea"/>
                <a:ea typeface="+mn-ea"/>
              </a:rPr>
              <a:t>自然</a:t>
            </a:r>
            <a:r>
              <a:rPr kumimoji="1" lang="ja-JP" altLang="en-US" sz="1800" b="0" i="0" u="none" strike="noStrike" cap="none" normalizeH="0" baseline="0" dirty="0">
                <a:ln>
                  <a:noFill/>
                </a:ln>
                <a:effectLst/>
                <a:latin typeface="+mn-ea"/>
                <a:ea typeface="+mn-ea"/>
              </a:rPr>
              <a:t>言語</a:t>
            </a:r>
            <a:endParaRPr kumimoji="1" lang="en-US" altLang="ja-JP" sz="1800" b="0" i="0" u="none" strike="noStrike" cap="none" normalizeH="0" baseline="0" dirty="0" smtClean="0">
              <a:ln>
                <a:noFill/>
              </a:ln>
              <a:effectLst/>
              <a:latin typeface="+mn-ea"/>
              <a:ea typeface="+mn-ea"/>
            </a:endParaRPr>
          </a:p>
        </p:txBody>
      </p:sp>
      <p:sp>
        <p:nvSpPr>
          <p:cNvPr id="11" name="フローチャート: 内部記憶 10"/>
          <p:cNvSpPr/>
          <p:nvPr/>
        </p:nvSpPr>
        <p:spPr bwMode="gray">
          <a:xfrm>
            <a:off x="6660232" y="4517960"/>
            <a:ext cx="2294856" cy="1584176"/>
          </a:xfrm>
          <a:prstGeom prst="flowChartInternalStorage">
            <a:avLst/>
          </a:prstGeom>
          <a:solidFill>
            <a:schemeClr val="accent6">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smtClean="0">
                <a:latin typeface="+mn-ea"/>
                <a:ea typeface="+mn-ea"/>
              </a:rPr>
              <a:t>お</a:t>
            </a:r>
            <a:r>
              <a:rPr lang="ja-JP" altLang="en-US" dirty="0">
                <a:latin typeface="+mn-ea"/>
                <a:ea typeface="+mn-ea"/>
              </a:rPr>
              <a:t>客</a:t>
            </a:r>
            <a:r>
              <a:rPr lang="ja-JP" altLang="en-US" dirty="0" smtClean="0">
                <a:latin typeface="+mn-ea"/>
                <a:ea typeface="+mn-ea"/>
              </a:rPr>
              <a:t>様コンテンツ</a:t>
            </a:r>
            <a:endParaRPr lang="en-US" altLang="ja-JP"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n-ea"/>
                <a:ea typeface="+mn-ea"/>
              </a:rPr>
              <a:t>のデータベース</a:t>
            </a:r>
          </a:p>
        </p:txBody>
      </p:sp>
      <p:sp>
        <p:nvSpPr>
          <p:cNvPr id="12" name="ストライプ矢印 11"/>
          <p:cNvSpPr/>
          <p:nvPr/>
        </p:nvSpPr>
        <p:spPr bwMode="gray">
          <a:xfrm>
            <a:off x="2325182" y="4464563"/>
            <a:ext cx="1656184" cy="1737568"/>
          </a:xfrm>
          <a:prstGeom prst="stripedRightArrow">
            <a:avLst>
              <a:gd name="adj1" fmla="val 50000"/>
              <a:gd name="adj2" fmla="val 28354"/>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n-ea"/>
                <a:ea typeface="+mn-ea"/>
              </a:rPr>
              <a:t>学習器</a:t>
            </a:r>
          </a:p>
        </p:txBody>
      </p:sp>
      <p:sp>
        <p:nvSpPr>
          <p:cNvPr id="13" name="フローチャート: 処理 12"/>
          <p:cNvSpPr/>
          <p:nvPr/>
        </p:nvSpPr>
        <p:spPr bwMode="gray">
          <a:xfrm>
            <a:off x="4173076" y="4733984"/>
            <a:ext cx="1080120" cy="1152128"/>
          </a:xfrm>
          <a:prstGeom prst="flowChartProcess">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n-ea"/>
                <a:ea typeface="+mn-ea"/>
              </a:rPr>
              <a:t>SQL</a:t>
            </a:r>
            <a:r>
              <a:rPr kumimoji="1" lang="ja-JP" altLang="en-US" sz="1800" b="0" i="0" u="none" strike="noStrike" cap="none" normalizeH="0" baseline="0" dirty="0" smtClean="0">
                <a:ln>
                  <a:noFill/>
                </a:ln>
                <a:effectLst/>
                <a:latin typeface="+mn-ea"/>
                <a:ea typeface="+mn-ea"/>
              </a:rPr>
              <a:t>文</a:t>
            </a:r>
          </a:p>
        </p:txBody>
      </p:sp>
      <p:cxnSp>
        <p:nvCxnSpPr>
          <p:cNvPr id="15" name="直線矢印コネクタ 14"/>
          <p:cNvCxnSpPr/>
          <p:nvPr/>
        </p:nvCxnSpPr>
        <p:spPr bwMode="auto">
          <a:xfrm>
            <a:off x="5580112" y="4869160"/>
            <a:ext cx="792088"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 name="直線矢印コネクタ 15"/>
          <p:cNvCxnSpPr/>
          <p:nvPr/>
        </p:nvCxnSpPr>
        <p:spPr bwMode="auto">
          <a:xfrm flipH="1">
            <a:off x="5580112" y="5733256"/>
            <a:ext cx="792088"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2" name="テキスト ボックス 21"/>
          <p:cNvSpPr txBox="1"/>
          <p:nvPr/>
        </p:nvSpPr>
        <p:spPr>
          <a:xfrm>
            <a:off x="5555459" y="4443968"/>
            <a:ext cx="823933" cy="369332"/>
          </a:xfrm>
          <a:prstGeom prst="rect">
            <a:avLst/>
          </a:prstGeom>
          <a:noFill/>
        </p:spPr>
        <p:txBody>
          <a:bodyPr wrap="square" rtlCol="0">
            <a:spAutoFit/>
          </a:bodyPr>
          <a:lstStyle/>
          <a:p>
            <a:r>
              <a:rPr kumimoji="1" lang="ja-JP" altLang="en-US" dirty="0" smtClean="0">
                <a:latin typeface="+mn-lt"/>
              </a:rPr>
              <a:t>クエリ</a:t>
            </a:r>
          </a:p>
        </p:txBody>
      </p:sp>
      <p:sp>
        <p:nvSpPr>
          <p:cNvPr id="23" name="テキスト ボックス 22"/>
          <p:cNvSpPr txBox="1"/>
          <p:nvPr/>
        </p:nvSpPr>
        <p:spPr>
          <a:xfrm>
            <a:off x="5410165" y="5289628"/>
            <a:ext cx="1172722" cy="369332"/>
          </a:xfrm>
          <a:prstGeom prst="rect">
            <a:avLst/>
          </a:prstGeom>
          <a:noFill/>
        </p:spPr>
        <p:txBody>
          <a:bodyPr wrap="square" rtlCol="0">
            <a:spAutoFit/>
          </a:bodyPr>
          <a:lstStyle/>
          <a:p>
            <a:r>
              <a:rPr lang="ja-JP" altLang="en-US" dirty="0">
                <a:latin typeface="+mn-lt"/>
              </a:rPr>
              <a:t>コンテンツ</a:t>
            </a:r>
            <a:endParaRPr kumimoji="1" lang="ja-JP" altLang="en-US" dirty="0" smtClean="0">
              <a:latin typeface="+mn-lt"/>
            </a:endParaRPr>
          </a:p>
        </p:txBody>
      </p:sp>
      <p:sp>
        <p:nvSpPr>
          <p:cNvPr id="18" name="スライド番号プレースホルダー 17"/>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160993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a:p>
        </p:txBody>
      </p:sp>
      <p:sp>
        <p:nvSpPr>
          <p:cNvPr id="386080" name="Rectangle 32"/>
          <p:cNvSpPr>
            <a:spLocks noGrp="1" noChangeArrowheads="1"/>
          </p:cNvSpPr>
          <p:nvPr>
            <p:ph type="body" idx="1"/>
          </p:nvPr>
        </p:nvSpPr>
        <p:spPr>
          <a:xfrm>
            <a:off x="168275" y="869951"/>
            <a:ext cx="4619749" cy="759702"/>
          </a:xfrm>
        </p:spPr>
        <p:txBody>
          <a:bodyPr/>
          <a:lstStyle/>
          <a:p>
            <a:r>
              <a:rPr lang="ja-JP" altLang="en-US" dirty="0" smtClean="0"/>
              <a:t>月曜の　　     の教室はどこ</a:t>
            </a:r>
            <a:r>
              <a:rPr lang="ja-JP" altLang="en-US" dirty="0"/>
              <a:t>？</a:t>
            </a:r>
            <a:endParaRPr lang="en-US" altLang="ja-JP" dirty="0"/>
          </a:p>
        </p:txBody>
      </p:sp>
      <p:sp>
        <p:nvSpPr>
          <p:cNvPr id="386089" name="Rectangle 41"/>
          <p:cNvSpPr>
            <a:spLocks noGrp="1" noChangeArrowheads="1"/>
          </p:cNvSpPr>
          <p:nvPr>
            <p:ph type="title"/>
          </p:nvPr>
        </p:nvSpPr>
        <p:spPr/>
        <p:txBody>
          <a:bodyPr/>
          <a:lstStyle/>
          <a:p>
            <a:r>
              <a:rPr lang="ja-JP" altLang="en-US" dirty="0"/>
              <a:t>学習データとラベル</a:t>
            </a:r>
            <a:endParaRPr lang="en-US" altLang="ja-JP" dirty="0"/>
          </a:p>
        </p:txBody>
      </p:sp>
      <p:sp>
        <p:nvSpPr>
          <p:cNvPr id="8" name="Rectangle 32"/>
          <p:cNvSpPr txBox="1">
            <a:spLocks noChangeArrowheads="1"/>
          </p:cNvSpPr>
          <p:nvPr/>
        </p:nvSpPr>
        <p:spPr bwMode="gray">
          <a:xfrm>
            <a:off x="384299" y="5564543"/>
            <a:ext cx="4403725" cy="4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メイリオ" panose="020B0604030504040204" pitchFamily="50" charset="-128"/>
                <a:ea typeface="メイリオ"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メイリオ" panose="020B0604030504040204" pitchFamily="50" charset="-128"/>
                <a:ea typeface="メイリオ"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メイリオ" panose="020B0604030504040204" pitchFamily="50" charset="-128"/>
                <a:ea typeface="メイリオ"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メイリオ" panose="020B0604030504040204" pitchFamily="50" charset="-128"/>
                <a:ea typeface="メイリオ" panose="020B0604030504040204" pitchFamily="50" charset="-128"/>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r>
              <a:rPr lang="en-US" altLang="ja-JP" kern="0" dirty="0" smtClean="0"/>
              <a:t>A101</a:t>
            </a:r>
            <a:r>
              <a:rPr lang="ja-JP" altLang="en-US" kern="0" dirty="0" err="1" smtClean="0"/>
              <a:t>です</a:t>
            </a:r>
            <a:endParaRPr lang="en-US" altLang="ja-JP" kern="0" dirty="0"/>
          </a:p>
        </p:txBody>
      </p:sp>
      <p:sp>
        <p:nvSpPr>
          <p:cNvPr id="6" name="角丸四角形 5"/>
          <p:cNvSpPr/>
          <p:nvPr/>
        </p:nvSpPr>
        <p:spPr bwMode="gray">
          <a:xfrm>
            <a:off x="1445270" y="798779"/>
            <a:ext cx="1008112" cy="398811"/>
          </a:xfrm>
          <a:prstGeom prst="round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smtClean="0">
                <a:latin typeface="+mj-lt"/>
                <a:ea typeface="+mn-ea"/>
              </a:rPr>
              <a:t>経済入門</a:t>
            </a:r>
            <a:endParaRPr kumimoji="1" lang="ja-JP" altLang="en-US" sz="1800" b="0" i="0" u="none" strike="noStrike" cap="none" normalizeH="0" baseline="0" dirty="0" smtClean="0">
              <a:ln>
                <a:noFill/>
              </a:ln>
              <a:effectLst/>
              <a:latin typeface="+mj-lt"/>
              <a:ea typeface="+mn-ea"/>
            </a:endParaRPr>
          </a:p>
        </p:txBody>
      </p:sp>
      <p:graphicFrame>
        <p:nvGraphicFramePr>
          <p:cNvPr id="2" name="表 1"/>
          <p:cNvGraphicFramePr>
            <a:graphicFrameLocks noGrp="1"/>
          </p:cNvGraphicFramePr>
          <p:nvPr>
            <p:extLst>
              <p:ext uri="{D42A27DB-BD31-4B8C-83A1-F6EECF244321}">
                <p14:modId xmlns:p14="http://schemas.microsoft.com/office/powerpoint/2010/main" val="3230519428"/>
              </p:ext>
            </p:extLst>
          </p:nvPr>
        </p:nvGraphicFramePr>
        <p:xfrm>
          <a:off x="683566" y="1613236"/>
          <a:ext cx="7011942" cy="2392680"/>
        </p:xfrm>
        <a:graphic>
          <a:graphicData uri="http://schemas.openxmlformats.org/drawingml/2006/table">
            <a:tbl>
              <a:tblPr firstRow="1" bandRow="1">
                <a:tableStyleId>{5C22544A-7EE6-4342-B048-85BDC9FD1C3A}</a:tableStyleId>
              </a:tblPr>
              <a:tblGrid>
                <a:gridCol w="1168657"/>
                <a:gridCol w="1168657"/>
                <a:gridCol w="1168657"/>
                <a:gridCol w="1168657"/>
                <a:gridCol w="1168657"/>
                <a:gridCol w="1168657"/>
              </a:tblGrid>
              <a:tr h="370840">
                <a:tc>
                  <a:txBody>
                    <a:bodyPr/>
                    <a:lstStyle/>
                    <a:p>
                      <a:r>
                        <a:rPr kumimoji="1" lang="ja-JP" altLang="en-US" dirty="0" smtClean="0"/>
                        <a:t>講義名</a:t>
                      </a:r>
                      <a:endParaRPr kumimoji="1" lang="ja-JP" altLang="en-US" dirty="0"/>
                    </a:p>
                  </a:txBody>
                  <a:tcPr/>
                </a:tc>
                <a:tc>
                  <a:txBody>
                    <a:bodyPr/>
                    <a:lstStyle/>
                    <a:p>
                      <a:r>
                        <a:rPr kumimoji="1" lang="ja-JP" altLang="en-US" dirty="0" smtClean="0"/>
                        <a:t>曜日</a:t>
                      </a:r>
                      <a:endParaRPr kumimoji="1" lang="ja-JP" altLang="en-US" dirty="0"/>
                    </a:p>
                  </a:txBody>
                  <a:tcPr/>
                </a:tc>
                <a:tc>
                  <a:txBody>
                    <a:bodyPr/>
                    <a:lstStyle/>
                    <a:p>
                      <a:r>
                        <a:rPr kumimoji="1" lang="ja-JP" altLang="en-US" dirty="0" smtClean="0"/>
                        <a:t>教室</a:t>
                      </a:r>
                      <a:endParaRPr kumimoji="1" lang="ja-JP" altLang="en-US" dirty="0"/>
                    </a:p>
                  </a:txBody>
                  <a:tcPr/>
                </a:tc>
                <a:tc>
                  <a:txBody>
                    <a:bodyPr/>
                    <a:lstStyle/>
                    <a:p>
                      <a:r>
                        <a:rPr kumimoji="1" lang="ja-JP" altLang="en-US" dirty="0" smtClean="0"/>
                        <a:t>担当</a:t>
                      </a:r>
                      <a:endParaRPr kumimoji="1" lang="ja-JP" altLang="en-US" dirty="0"/>
                    </a:p>
                  </a:txBody>
                  <a:tcPr/>
                </a:tc>
                <a:tc>
                  <a:txBody>
                    <a:bodyPr/>
                    <a:lstStyle/>
                    <a:p>
                      <a:r>
                        <a:rPr kumimoji="1" lang="ja-JP" altLang="en-US" dirty="0" smtClean="0"/>
                        <a:t>シラバス</a:t>
                      </a:r>
                      <a:endParaRPr kumimoji="1" lang="ja-JP" altLang="en-US" dirty="0"/>
                    </a:p>
                  </a:txBody>
                  <a:tcPr/>
                </a:tc>
                <a:tc>
                  <a:txBody>
                    <a:bodyPr/>
                    <a:lstStyle/>
                    <a:p>
                      <a:r>
                        <a:rPr kumimoji="1" lang="ja-JP" altLang="en-US" dirty="0" smtClean="0"/>
                        <a:t>単位数</a:t>
                      </a:r>
                      <a:endParaRPr kumimoji="1" lang="ja-JP" altLang="en-US" dirty="0"/>
                    </a:p>
                  </a:txBody>
                  <a:tcPr/>
                </a:tc>
              </a:tr>
              <a:tr h="370840">
                <a:tc>
                  <a:txBody>
                    <a:bodyPr/>
                    <a:lstStyle/>
                    <a:p>
                      <a:r>
                        <a:rPr kumimoji="1" lang="ja-JP" altLang="en-US" dirty="0" smtClean="0"/>
                        <a:t>経済入門</a:t>
                      </a:r>
                      <a:endParaRPr kumimoji="1" lang="ja-JP" altLang="en-US" dirty="0"/>
                    </a:p>
                  </a:txBody>
                  <a:tcPr/>
                </a:tc>
                <a:tc>
                  <a:txBody>
                    <a:bodyPr/>
                    <a:lstStyle/>
                    <a:p>
                      <a:r>
                        <a:rPr kumimoji="1" lang="ja-JP" altLang="en-US" dirty="0" smtClean="0"/>
                        <a:t>月曜</a:t>
                      </a:r>
                      <a:endParaRPr kumimoji="1" lang="ja-JP" altLang="en-US" dirty="0"/>
                    </a:p>
                  </a:txBody>
                  <a:tcPr/>
                </a:tc>
                <a:tc>
                  <a:txBody>
                    <a:bodyPr/>
                    <a:lstStyle/>
                    <a:p>
                      <a:r>
                        <a:rPr kumimoji="1" lang="en-US" altLang="ja-JP" dirty="0" smtClean="0"/>
                        <a:t>A101</a:t>
                      </a:r>
                      <a:endParaRPr kumimoji="1" lang="ja-JP" altLang="en-US" dirty="0"/>
                    </a:p>
                  </a:txBody>
                  <a:tcPr/>
                </a:tc>
                <a:tc>
                  <a:txBody>
                    <a:bodyPr/>
                    <a:lstStyle/>
                    <a:p>
                      <a:r>
                        <a:rPr kumimoji="1" lang="ja-JP" altLang="en-US" dirty="0" smtClean="0"/>
                        <a:t>新井 雅晴</a:t>
                      </a:r>
                      <a:endParaRPr kumimoji="1" lang="ja-JP" altLang="en-US" dirty="0"/>
                    </a:p>
                  </a:txBody>
                  <a:tcPr/>
                </a:tc>
                <a:tc>
                  <a:txBody>
                    <a:bodyPr/>
                    <a:lstStyle/>
                    <a:p>
                      <a:r>
                        <a:rPr kumimoji="1" lang="ja-JP" altLang="en-US" dirty="0" smtClean="0"/>
                        <a:t>このクラスは～</a:t>
                      </a:r>
                      <a:endParaRPr kumimoji="1" lang="ja-JP" altLang="en-US" dirty="0"/>
                    </a:p>
                  </a:txBody>
                  <a:tcPr/>
                </a:tc>
                <a:tc>
                  <a:txBody>
                    <a:bodyPr/>
                    <a:lstStyle/>
                    <a:p>
                      <a:r>
                        <a:rPr kumimoji="1" lang="en-US" altLang="ja-JP" dirty="0" smtClean="0"/>
                        <a:t>2.0</a:t>
                      </a:r>
                      <a:endParaRPr kumimoji="1" lang="ja-JP" altLang="en-US" dirty="0"/>
                    </a:p>
                  </a:txBody>
                  <a:tcPr/>
                </a:tc>
              </a:tr>
              <a:tr h="370840">
                <a:tc>
                  <a:txBody>
                    <a:bodyPr/>
                    <a:lstStyle/>
                    <a:p>
                      <a:r>
                        <a:rPr kumimoji="1" lang="ja-JP" altLang="en-US" dirty="0" smtClean="0"/>
                        <a:t>経済入門</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火曜</a:t>
                      </a:r>
                      <a:endParaRPr kumimoji="1" lang="ja-JP" altLang="en-US" dirty="0" smtClean="0"/>
                    </a:p>
                  </a:txBody>
                  <a:tcPr/>
                </a:tc>
                <a:tc>
                  <a:txBody>
                    <a:bodyPr/>
                    <a:lstStyle/>
                    <a:p>
                      <a:r>
                        <a:rPr kumimoji="1" lang="en-US" altLang="ja-JP" dirty="0" smtClean="0"/>
                        <a:t>C206</a:t>
                      </a:r>
                      <a:endParaRPr kumimoji="1" lang="ja-JP" altLang="en-US" dirty="0"/>
                    </a:p>
                  </a:txBody>
                  <a:tcPr/>
                </a:tc>
                <a:tc>
                  <a:txBody>
                    <a:bodyPr/>
                    <a:lstStyle/>
                    <a:p>
                      <a:r>
                        <a:rPr kumimoji="1" lang="ja-JP" altLang="en-US" dirty="0" smtClean="0"/>
                        <a:t>石松春菜</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このクラスは～</a:t>
                      </a:r>
                    </a:p>
                  </a:txBody>
                  <a:tcPr/>
                </a:tc>
                <a:tc>
                  <a:txBody>
                    <a:bodyPr/>
                    <a:lstStyle/>
                    <a:p>
                      <a:r>
                        <a:rPr kumimoji="1" lang="en-US" altLang="ja-JP" dirty="0" smtClean="0"/>
                        <a:t>2.0</a:t>
                      </a:r>
                      <a:endParaRPr kumimoji="1" lang="ja-JP" altLang="en-US" dirty="0"/>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
        <p:nvSpPr>
          <p:cNvPr id="11" name="Rectangle 32"/>
          <p:cNvSpPr txBox="1">
            <a:spLocks noChangeArrowheads="1"/>
          </p:cNvSpPr>
          <p:nvPr/>
        </p:nvSpPr>
        <p:spPr bwMode="gray">
          <a:xfrm>
            <a:off x="3599100" y="3847940"/>
            <a:ext cx="1366565" cy="44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メイリオ" panose="020B0604030504040204" pitchFamily="50" charset="-128"/>
                <a:ea typeface="メイリオ"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メイリオ" panose="020B0604030504040204" pitchFamily="50" charset="-128"/>
                <a:ea typeface="メイリオ"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メイリオ" panose="020B0604030504040204" pitchFamily="50" charset="-128"/>
                <a:ea typeface="メイリオ"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メイリオ" panose="020B0604030504040204" pitchFamily="50" charset="-128"/>
                <a:ea typeface="メイリオ" panose="020B0604030504040204" pitchFamily="50" charset="-128"/>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0" indent="0" algn="ctr">
              <a:buNone/>
            </a:pPr>
            <a:r>
              <a:rPr lang="ja-JP" altLang="en-US" kern="0" dirty="0" smtClean="0"/>
              <a:t>講義</a:t>
            </a:r>
            <a:r>
              <a:rPr lang="en-US" altLang="ja-JP" kern="0" dirty="0" smtClean="0"/>
              <a:t>DB</a:t>
            </a:r>
            <a:endParaRPr lang="en-US" altLang="ja-JP" kern="0" dirty="0"/>
          </a:p>
        </p:txBody>
      </p:sp>
      <p:sp>
        <p:nvSpPr>
          <p:cNvPr id="7" name="テキスト ボックス 6"/>
          <p:cNvSpPr txBox="1"/>
          <p:nvPr/>
        </p:nvSpPr>
        <p:spPr>
          <a:xfrm>
            <a:off x="79933" y="4539353"/>
            <a:ext cx="8872637" cy="369332"/>
          </a:xfrm>
          <a:prstGeom prst="rect">
            <a:avLst/>
          </a:prstGeom>
          <a:noFill/>
        </p:spPr>
        <p:txBody>
          <a:bodyPr wrap="square" rtlCol="0">
            <a:spAutoFit/>
          </a:bodyPr>
          <a:lstStyle/>
          <a:p>
            <a:r>
              <a:rPr kumimoji="1" lang="en-US" altLang="ja-JP" dirty="0" smtClean="0">
                <a:latin typeface="+mn-lt"/>
              </a:rPr>
              <a:t>SELECT </a:t>
            </a:r>
            <a:r>
              <a:rPr lang="en-US" altLang="ja-JP" dirty="0" smtClean="0">
                <a:latin typeface="+mn-lt"/>
              </a:rPr>
              <a:t>“</a:t>
            </a:r>
            <a:r>
              <a:rPr lang="ja-JP" altLang="en-US" dirty="0" smtClean="0">
                <a:latin typeface="+mn-lt"/>
              </a:rPr>
              <a:t>教室” </a:t>
            </a:r>
            <a:r>
              <a:rPr lang="en-US" altLang="ja-JP" dirty="0" smtClean="0">
                <a:latin typeface="+mn-lt"/>
              </a:rPr>
              <a:t>FROM “</a:t>
            </a:r>
            <a:r>
              <a:rPr lang="ja-JP" altLang="en-US" kern="0" dirty="0" smtClean="0"/>
              <a:t>講義</a:t>
            </a:r>
            <a:r>
              <a:rPr lang="en-US" altLang="ja-JP" kern="0" dirty="0" smtClean="0"/>
              <a:t>DB” WHERE “</a:t>
            </a:r>
            <a:r>
              <a:rPr lang="ja-JP" altLang="en-US" kern="0" dirty="0" smtClean="0"/>
              <a:t>講義名</a:t>
            </a:r>
            <a:r>
              <a:rPr lang="en-US" altLang="ja-JP" kern="0" dirty="0" smtClean="0"/>
              <a:t>”=“</a:t>
            </a:r>
            <a:r>
              <a:rPr lang="ja-JP" altLang="en-US" kern="0" dirty="0" smtClean="0"/>
              <a:t>経済入門</a:t>
            </a:r>
            <a:r>
              <a:rPr lang="en-US" altLang="ja-JP" kern="0" dirty="0" smtClean="0"/>
              <a:t>”</a:t>
            </a:r>
            <a:r>
              <a:rPr lang="ja-JP" altLang="en-US" kern="0" dirty="0" smtClean="0"/>
              <a:t> </a:t>
            </a:r>
            <a:r>
              <a:rPr lang="en-US" altLang="ja-JP" kern="0" dirty="0" smtClean="0"/>
              <a:t>AND </a:t>
            </a:r>
            <a:r>
              <a:rPr lang="en-US" altLang="ja-JP" kern="0" dirty="0" smtClean="0"/>
              <a:t>“</a:t>
            </a:r>
            <a:r>
              <a:rPr lang="ja-JP" altLang="en-US" kern="0" dirty="0"/>
              <a:t>曜日</a:t>
            </a:r>
            <a:r>
              <a:rPr lang="en-US" altLang="ja-JP" kern="0" dirty="0" smtClean="0"/>
              <a:t>”</a:t>
            </a:r>
            <a:r>
              <a:rPr lang="ja-JP" altLang="en-US" kern="0" dirty="0" smtClean="0"/>
              <a:t> </a:t>
            </a:r>
            <a:r>
              <a:rPr lang="en-US" altLang="ja-JP" kern="0" dirty="0" smtClean="0"/>
              <a:t>= “</a:t>
            </a:r>
            <a:r>
              <a:rPr lang="ja-JP" altLang="en-US" kern="0" dirty="0" smtClean="0"/>
              <a:t>月曜</a:t>
            </a:r>
            <a:r>
              <a:rPr lang="en-US" altLang="ja-JP" kern="0" dirty="0" smtClean="0"/>
              <a:t>”</a:t>
            </a:r>
            <a:endParaRPr kumimoji="1" lang="ja-JP" altLang="en-US" dirty="0" smtClean="0">
              <a:latin typeface="+mn-lt"/>
            </a:endParaRPr>
          </a:p>
        </p:txBody>
      </p:sp>
      <p:sp>
        <p:nvSpPr>
          <p:cNvPr id="9" name="テキスト ボックス 8"/>
          <p:cNvSpPr txBox="1"/>
          <p:nvPr/>
        </p:nvSpPr>
        <p:spPr>
          <a:xfrm>
            <a:off x="35494" y="4096438"/>
            <a:ext cx="3024338" cy="584775"/>
          </a:xfrm>
          <a:prstGeom prst="rect">
            <a:avLst/>
          </a:prstGeom>
          <a:noFill/>
        </p:spPr>
        <p:txBody>
          <a:bodyPr wrap="square" rtlCol="0">
            <a:spAutoFit/>
          </a:bodyPr>
          <a:lstStyle/>
          <a:p>
            <a:pPr algn="l"/>
            <a:r>
              <a:rPr lang="en-US" altLang="ja-JP" sz="3200" dirty="0" smtClean="0">
                <a:solidFill>
                  <a:schemeClr val="accent2">
                    <a:lumMod val="60000"/>
                    <a:lumOff val="40000"/>
                  </a:schemeClr>
                </a:solidFill>
                <a:latin typeface="+mn-ea"/>
                <a:ea typeface="+mn-ea"/>
              </a:rPr>
              <a:t>A</a:t>
            </a:r>
            <a:r>
              <a:rPr lang="ja-JP" altLang="en-US" dirty="0">
                <a:solidFill>
                  <a:schemeClr val="accent2">
                    <a:lumMod val="60000"/>
                    <a:lumOff val="40000"/>
                  </a:schemeClr>
                </a:solidFill>
                <a:latin typeface="+mn-ea"/>
                <a:ea typeface="+mn-ea"/>
              </a:rPr>
              <a:t> </a:t>
            </a:r>
            <a:r>
              <a:rPr lang="ja-JP" altLang="en-US" dirty="0" smtClean="0">
                <a:solidFill>
                  <a:schemeClr val="accent2">
                    <a:lumMod val="60000"/>
                    <a:lumOff val="40000"/>
                  </a:schemeClr>
                </a:solidFill>
                <a:latin typeface="+mn-ea"/>
                <a:ea typeface="+mn-ea"/>
              </a:rPr>
              <a:t>　　　</a:t>
            </a:r>
            <a:r>
              <a:rPr lang="ja-JP" altLang="en-US" sz="2400" dirty="0" smtClean="0">
                <a:solidFill>
                  <a:schemeClr val="accent2">
                    <a:lumMod val="60000"/>
                    <a:lumOff val="40000"/>
                  </a:schemeClr>
                </a:solidFill>
                <a:latin typeface="+mn-ea"/>
                <a:ea typeface="+mn-ea"/>
              </a:rPr>
              <a:t>← ラベル</a:t>
            </a:r>
            <a:endParaRPr kumimoji="1" lang="ja-JP" altLang="en-US" dirty="0" smtClean="0">
              <a:solidFill>
                <a:schemeClr val="accent2">
                  <a:lumMod val="60000"/>
                  <a:lumOff val="40000"/>
                </a:schemeClr>
              </a:solidFill>
              <a:latin typeface="+mn-ea"/>
              <a:ea typeface="+mn-ea"/>
            </a:endParaRPr>
          </a:p>
        </p:txBody>
      </p:sp>
      <p:sp>
        <p:nvSpPr>
          <p:cNvPr id="14" name="テキスト ボックス 13"/>
          <p:cNvSpPr txBox="1"/>
          <p:nvPr/>
        </p:nvSpPr>
        <p:spPr>
          <a:xfrm>
            <a:off x="4516252" y="750965"/>
            <a:ext cx="3800164" cy="584775"/>
          </a:xfrm>
          <a:prstGeom prst="rect">
            <a:avLst/>
          </a:prstGeom>
          <a:noFill/>
        </p:spPr>
        <p:txBody>
          <a:bodyPr wrap="square" rtlCol="0">
            <a:spAutoFit/>
          </a:bodyPr>
          <a:lstStyle/>
          <a:p>
            <a:pPr algn="l"/>
            <a:r>
              <a:rPr lang="en-US" altLang="ja-JP" sz="3200" dirty="0" smtClean="0">
                <a:solidFill>
                  <a:schemeClr val="accent2">
                    <a:lumMod val="60000"/>
                    <a:lumOff val="40000"/>
                  </a:schemeClr>
                </a:solidFill>
                <a:latin typeface="+mn-ea"/>
                <a:ea typeface="+mn-ea"/>
              </a:rPr>
              <a:t>Q</a:t>
            </a:r>
            <a:r>
              <a:rPr lang="ja-JP" altLang="en-US" sz="3200" dirty="0" smtClean="0">
                <a:solidFill>
                  <a:schemeClr val="accent2">
                    <a:lumMod val="60000"/>
                    <a:lumOff val="40000"/>
                  </a:schemeClr>
                </a:solidFill>
                <a:latin typeface="+mn-ea"/>
                <a:ea typeface="+mn-ea"/>
              </a:rPr>
              <a:t>　　</a:t>
            </a:r>
            <a:r>
              <a:rPr lang="ja-JP" altLang="en-US" sz="2400" dirty="0" smtClean="0">
                <a:solidFill>
                  <a:schemeClr val="accent2">
                    <a:lumMod val="60000"/>
                    <a:lumOff val="40000"/>
                  </a:schemeClr>
                </a:solidFill>
                <a:latin typeface="+mn-ea"/>
                <a:ea typeface="+mn-ea"/>
              </a:rPr>
              <a:t>← 学習データ</a:t>
            </a:r>
            <a:endParaRPr kumimoji="1" lang="ja-JP" altLang="en-US" dirty="0" smtClean="0">
              <a:solidFill>
                <a:schemeClr val="accent2">
                  <a:lumMod val="60000"/>
                  <a:lumOff val="40000"/>
                </a:schemeClr>
              </a:solidFill>
              <a:latin typeface="+mn-ea"/>
              <a:ea typeface="+mn-ea"/>
            </a:endParaRPr>
          </a:p>
        </p:txBody>
      </p:sp>
      <p:sp>
        <p:nvSpPr>
          <p:cNvPr id="4" name="円/楕円 3"/>
          <p:cNvSpPr/>
          <p:nvPr/>
        </p:nvSpPr>
        <p:spPr bwMode="gray">
          <a:xfrm>
            <a:off x="2843808" y="1967679"/>
            <a:ext cx="1008112" cy="432048"/>
          </a:xfrm>
          <a:prstGeom prst="ellipse">
            <a:avLst/>
          </a:prstGeom>
          <a:noFill/>
          <a:ln w="1905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9" name="スライド番号プレースホルダー 18"/>
          <p:cNvSpPr>
            <a:spLocks noGrp="1"/>
          </p:cNvSpPr>
          <p:nvPr>
            <p:ph type="sldNum" sz="quarter" idx="10"/>
          </p:nvPr>
        </p:nvSpPr>
        <p:spPr/>
        <p:txBody>
          <a:bodyPr/>
          <a:lstStyle/>
          <a:p>
            <a:fld id="{DE2B87E1-F9DF-4BEE-B07D-635D26011F4B}" type="slidenum">
              <a:rPr lang="de-DE" altLang="ja-JP" smtClean="0"/>
              <a:pPr/>
              <a:t>11</a:t>
            </a:fld>
            <a:endParaRPr lang="de-DE" altLang="ja-JP"/>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学習データセットの作成</a:t>
            </a:r>
            <a:endParaRPr kumimoji="1" lang="ja-JP" altLang="en-US" dirty="0"/>
          </a:p>
        </p:txBody>
      </p:sp>
      <p:sp>
        <p:nvSpPr>
          <p:cNvPr id="3" name="コンテンツ プレースホルダー 2"/>
          <p:cNvSpPr>
            <a:spLocks noGrp="1"/>
          </p:cNvSpPr>
          <p:nvPr>
            <p:ph idx="1"/>
          </p:nvPr>
        </p:nvSpPr>
        <p:spPr>
          <a:xfrm>
            <a:off x="5777608" y="1243119"/>
            <a:ext cx="3384376" cy="2235740"/>
          </a:xfrm>
        </p:spPr>
        <p:txBody>
          <a:bodyPr/>
          <a:lstStyle/>
          <a:p>
            <a:r>
              <a:rPr kumimoji="1" lang="ja-JP" altLang="en-US" sz="1600" dirty="0" smtClean="0"/>
              <a:t>＜講義名＞はどこでやるの？</a:t>
            </a:r>
            <a:endParaRPr kumimoji="1" lang="en-US" altLang="ja-JP" sz="1600" dirty="0" smtClean="0"/>
          </a:p>
          <a:p>
            <a:r>
              <a:rPr lang="ja-JP" altLang="en-US" sz="1600" dirty="0" smtClean="0"/>
              <a:t>＜</a:t>
            </a:r>
            <a:r>
              <a:rPr lang="ja-JP" altLang="en-US" sz="1600" dirty="0"/>
              <a:t>講義名</a:t>
            </a:r>
            <a:r>
              <a:rPr lang="ja-JP" altLang="en-US" sz="1600" dirty="0" smtClean="0"/>
              <a:t>＞の教授教えて</a:t>
            </a:r>
            <a:endParaRPr lang="en-US" altLang="ja-JP" sz="1600" dirty="0" smtClean="0"/>
          </a:p>
          <a:p>
            <a:r>
              <a:rPr lang="ja-JP" altLang="en-US" sz="1600" dirty="0"/>
              <a:t>今日</a:t>
            </a:r>
            <a:r>
              <a:rPr lang="ja-JP" altLang="en-US" sz="1600" dirty="0" smtClean="0"/>
              <a:t>の＜</a:t>
            </a:r>
            <a:r>
              <a:rPr lang="ja-JP" altLang="en-US" sz="1600" dirty="0"/>
              <a:t>講義名</a:t>
            </a:r>
            <a:r>
              <a:rPr lang="ja-JP" altLang="en-US" sz="1600" dirty="0" smtClean="0"/>
              <a:t>＞の場所は？</a:t>
            </a:r>
            <a:endParaRPr lang="en-US" altLang="ja-JP" sz="1600" dirty="0" smtClean="0"/>
          </a:p>
          <a:p>
            <a:r>
              <a:rPr lang="ja-JP" altLang="en-US" sz="1600" dirty="0" smtClean="0"/>
              <a:t>＜</a:t>
            </a:r>
            <a:r>
              <a:rPr lang="ja-JP" altLang="en-US" sz="1600" dirty="0"/>
              <a:t>講義名</a:t>
            </a:r>
            <a:r>
              <a:rPr lang="ja-JP" altLang="en-US" sz="1600" dirty="0" smtClean="0"/>
              <a:t>＞の内容ってどんなの？</a:t>
            </a:r>
            <a:endParaRPr lang="en-US" altLang="ja-JP" sz="1600" dirty="0" smtClean="0"/>
          </a:p>
          <a:p>
            <a:pPr marL="0" indent="0">
              <a:buNone/>
            </a:pPr>
            <a:endParaRPr lang="en-US" altLang="ja-JP" sz="1600" dirty="0" smtClean="0"/>
          </a:p>
          <a:p>
            <a:r>
              <a:rPr kumimoji="1" lang="ja-JP" altLang="en-US" sz="1600" dirty="0" smtClean="0"/>
              <a:t>＜</a:t>
            </a:r>
            <a:r>
              <a:rPr lang="ja-JP" altLang="en-US" sz="1600" dirty="0"/>
              <a:t>講義名</a:t>
            </a:r>
            <a:r>
              <a:rPr kumimoji="1" lang="ja-JP" altLang="en-US" sz="1600" dirty="0" smtClean="0"/>
              <a:t>＞のテストはいつ？</a:t>
            </a:r>
            <a:endParaRPr kumimoji="1" lang="ja-JP" altLang="en-US" sz="1600" dirty="0"/>
          </a:p>
        </p:txBody>
      </p:sp>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dirty="0"/>
          </a:p>
        </p:txBody>
      </p:sp>
      <p:sp>
        <p:nvSpPr>
          <p:cNvPr id="6" name="乗算記号 5"/>
          <p:cNvSpPr/>
          <p:nvPr/>
        </p:nvSpPr>
        <p:spPr bwMode="gray">
          <a:xfrm>
            <a:off x="1368807" y="2398739"/>
            <a:ext cx="1008112" cy="1080120"/>
          </a:xfrm>
          <a:prstGeom prst="mathMultiply">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7" name="正方形/長方形 6"/>
          <p:cNvSpPr/>
          <p:nvPr/>
        </p:nvSpPr>
        <p:spPr>
          <a:xfrm>
            <a:off x="395536" y="3730696"/>
            <a:ext cx="3342582" cy="461665"/>
          </a:xfrm>
          <a:prstGeom prst="rect">
            <a:avLst/>
          </a:prstGeom>
        </p:spPr>
        <p:txBody>
          <a:bodyPr wrap="none">
            <a:spAutoFit/>
          </a:bodyPr>
          <a:lstStyle/>
          <a:p>
            <a:r>
              <a:rPr lang="ja-JP" altLang="en-US" sz="2400" dirty="0" smtClean="0">
                <a:latin typeface="+mn-ea"/>
                <a:ea typeface="+mn-ea"/>
              </a:rPr>
              <a:t>講義数（</a:t>
            </a:r>
            <a:r>
              <a:rPr lang="en-US" altLang="ja-JP" sz="2400" dirty="0" smtClean="0">
                <a:latin typeface="+mn-ea"/>
                <a:ea typeface="+mn-ea"/>
              </a:rPr>
              <a:t>DB</a:t>
            </a:r>
            <a:r>
              <a:rPr lang="ja-JP" altLang="en-US" sz="2400" dirty="0" smtClean="0">
                <a:latin typeface="+mn-ea"/>
                <a:ea typeface="+mn-ea"/>
              </a:rPr>
              <a:t>の</a:t>
            </a:r>
            <a:r>
              <a:rPr lang="en-US" altLang="ja-JP" sz="2400" dirty="0" smtClean="0">
                <a:latin typeface="+mn-ea"/>
                <a:ea typeface="+mn-ea"/>
              </a:rPr>
              <a:t>row</a:t>
            </a:r>
            <a:r>
              <a:rPr lang="ja-JP" altLang="en-US" sz="2400" dirty="0" smtClean="0">
                <a:latin typeface="+mn-ea"/>
                <a:ea typeface="+mn-ea"/>
              </a:rPr>
              <a:t>数）</a:t>
            </a:r>
            <a:endParaRPr lang="ja-JP" altLang="en-US" sz="2400" dirty="0">
              <a:latin typeface="+mn-ea"/>
              <a:ea typeface="+mn-ea"/>
            </a:endParaRPr>
          </a:p>
        </p:txBody>
      </p:sp>
      <p:sp>
        <p:nvSpPr>
          <p:cNvPr id="8" name="乗算記号 7"/>
          <p:cNvSpPr/>
          <p:nvPr/>
        </p:nvSpPr>
        <p:spPr bwMode="gray">
          <a:xfrm>
            <a:off x="1368807" y="4365104"/>
            <a:ext cx="1008112" cy="1080120"/>
          </a:xfrm>
          <a:prstGeom prst="mathMultiply">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9" name="正方形/長方形 8"/>
          <p:cNvSpPr/>
          <p:nvPr/>
        </p:nvSpPr>
        <p:spPr>
          <a:xfrm>
            <a:off x="703312" y="5611919"/>
            <a:ext cx="2339102" cy="461665"/>
          </a:xfrm>
          <a:prstGeom prst="rect">
            <a:avLst/>
          </a:prstGeom>
        </p:spPr>
        <p:txBody>
          <a:bodyPr wrap="none">
            <a:spAutoFit/>
          </a:bodyPr>
          <a:lstStyle/>
          <a:p>
            <a:r>
              <a:rPr lang="ja-JP" altLang="en-US" sz="2400" dirty="0" smtClean="0">
                <a:latin typeface="+mn-ea"/>
                <a:ea typeface="+mn-ea"/>
              </a:rPr>
              <a:t>品詞の並び替え</a:t>
            </a:r>
            <a:endParaRPr lang="ja-JP" altLang="en-US" sz="2400" dirty="0">
              <a:latin typeface="+mn-ea"/>
              <a:ea typeface="+mn-ea"/>
            </a:endParaRPr>
          </a:p>
        </p:txBody>
      </p:sp>
      <p:sp>
        <p:nvSpPr>
          <p:cNvPr id="10" name="正方形/長方形 9"/>
          <p:cNvSpPr/>
          <p:nvPr/>
        </p:nvSpPr>
        <p:spPr>
          <a:xfrm>
            <a:off x="857200" y="1486620"/>
            <a:ext cx="2031325" cy="830997"/>
          </a:xfrm>
          <a:prstGeom prst="rect">
            <a:avLst/>
          </a:prstGeom>
        </p:spPr>
        <p:txBody>
          <a:bodyPr wrap="none">
            <a:spAutoFit/>
          </a:bodyPr>
          <a:lstStyle/>
          <a:p>
            <a:r>
              <a:rPr lang="ja-JP" altLang="en-US" sz="2400" dirty="0" smtClean="0">
                <a:latin typeface="+mn-ea"/>
                <a:ea typeface="+mn-ea"/>
              </a:rPr>
              <a:t>講義に関する</a:t>
            </a:r>
            <a:endParaRPr lang="en-US" altLang="ja-JP" sz="2400" dirty="0" smtClean="0">
              <a:latin typeface="+mn-ea"/>
              <a:ea typeface="+mn-ea"/>
            </a:endParaRPr>
          </a:p>
          <a:p>
            <a:r>
              <a:rPr lang="ja-JP" altLang="en-US" sz="2400" dirty="0" smtClean="0">
                <a:latin typeface="+mn-ea"/>
                <a:ea typeface="+mn-ea"/>
              </a:rPr>
              <a:t>質問の構文</a:t>
            </a:r>
            <a:endParaRPr lang="ja-JP" altLang="en-US" sz="2400" dirty="0">
              <a:latin typeface="+mn-ea"/>
              <a:ea typeface="+mn-ea"/>
            </a:endParaRPr>
          </a:p>
        </p:txBody>
      </p:sp>
      <p:sp>
        <p:nvSpPr>
          <p:cNvPr id="11" name="コンテンツ プレースホルダー 2"/>
          <p:cNvSpPr txBox="1">
            <a:spLocks/>
          </p:cNvSpPr>
          <p:nvPr/>
        </p:nvSpPr>
        <p:spPr bwMode="gray">
          <a:xfrm>
            <a:off x="3719823" y="1924241"/>
            <a:ext cx="1469811" cy="48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メイリオ" panose="020B0604030504040204" pitchFamily="50" charset="-128"/>
                <a:ea typeface="メイリオ"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メイリオ" panose="020B0604030504040204" pitchFamily="50" charset="-128"/>
                <a:ea typeface="メイリオ"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メイリオ" panose="020B0604030504040204" pitchFamily="50" charset="-128"/>
                <a:ea typeface="メイリオ"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メイリオ" panose="020B0604030504040204" pitchFamily="50" charset="-128"/>
                <a:ea typeface="メイリオ" panose="020B0604030504040204" pitchFamily="50" charset="-128"/>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pPr marL="0" indent="0" algn="ctr">
              <a:buNone/>
            </a:pPr>
            <a:r>
              <a:rPr lang="en-US" altLang="ja-JP" kern="0" dirty="0" smtClean="0"/>
              <a:t>20~30</a:t>
            </a:r>
            <a:endParaRPr lang="ja-JP" altLang="en-US" kern="0" dirty="0"/>
          </a:p>
        </p:txBody>
      </p:sp>
      <p:sp>
        <p:nvSpPr>
          <p:cNvPr id="13" name="コンテンツ プレースホルダー 2"/>
          <p:cNvSpPr txBox="1">
            <a:spLocks/>
          </p:cNvSpPr>
          <p:nvPr/>
        </p:nvSpPr>
        <p:spPr bwMode="gray">
          <a:xfrm>
            <a:off x="3728282" y="3795271"/>
            <a:ext cx="1469811" cy="48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メイリオ" panose="020B0604030504040204" pitchFamily="50" charset="-128"/>
                <a:ea typeface="メイリオ"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メイリオ" panose="020B0604030504040204" pitchFamily="50" charset="-128"/>
                <a:ea typeface="メイリオ"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メイリオ" panose="020B0604030504040204" pitchFamily="50" charset="-128"/>
                <a:ea typeface="メイリオ"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メイリオ" panose="020B0604030504040204" pitchFamily="50" charset="-128"/>
                <a:ea typeface="メイリオ" panose="020B0604030504040204" pitchFamily="50" charset="-128"/>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pPr marL="0" indent="0" algn="ctr">
              <a:buNone/>
            </a:pPr>
            <a:r>
              <a:rPr lang="en-US" altLang="ja-JP" kern="0" dirty="0" smtClean="0"/>
              <a:t>50~100</a:t>
            </a:r>
            <a:endParaRPr lang="ja-JP" altLang="en-US" kern="0" dirty="0"/>
          </a:p>
        </p:txBody>
      </p:sp>
      <p:sp>
        <p:nvSpPr>
          <p:cNvPr id="14" name="コンテンツ プレースホルダー 2"/>
          <p:cNvSpPr txBox="1">
            <a:spLocks/>
          </p:cNvSpPr>
          <p:nvPr/>
        </p:nvSpPr>
        <p:spPr bwMode="gray">
          <a:xfrm>
            <a:off x="3728282" y="5605440"/>
            <a:ext cx="1469811" cy="48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メイリオ" panose="020B0604030504040204" pitchFamily="50" charset="-128"/>
                <a:ea typeface="メイリオ"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メイリオ" panose="020B0604030504040204" pitchFamily="50" charset="-128"/>
                <a:ea typeface="メイリオ"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メイリオ" panose="020B0604030504040204" pitchFamily="50" charset="-128"/>
                <a:ea typeface="メイリオ"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メイリオ" panose="020B0604030504040204" pitchFamily="50" charset="-128"/>
                <a:ea typeface="メイリオ" panose="020B0604030504040204" pitchFamily="50" charset="-128"/>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pPr marL="0" indent="0" algn="ctr">
              <a:buNone/>
            </a:pPr>
            <a:r>
              <a:rPr lang="ja-JP" altLang="en-US" kern="0" dirty="0" smtClean="0"/>
              <a:t>３～</a:t>
            </a:r>
            <a:r>
              <a:rPr lang="ja-JP" altLang="en-US" kern="0" dirty="0"/>
              <a:t>４</a:t>
            </a:r>
          </a:p>
        </p:txBody>
      </p:sp>
      <p:sp>
        <p:nvSpPr>
          <p:cNvPr id="15" name="テキスト ボックス 14"/>
          <p:cNvSpPr txBox="1"/>
          <p:nvPr/>
        </p:nvSpPr>
        <p:spPr>
          <a:xfrm>
            <a:off x="6156176" y="4120334"/>
            <a:ext cx="2016224" cy="1569660"/>
          </a:xfrm>
          <a:prstGeom prst="rect">
            <a:avLst/>
          </a:prstGeom>
          <a:noFill/>
        </p:spPr>
        <p:txBody>
          <a:bodyPr wrap="square" rtlCol="0">
            <a:spAutoFit/>
          </a:bodyPr>
          <a:lstStyle/>
          <a:p>
            <a:r>
              <a:rPr kumimoji="1" lang="en-US" altLang="ja-JP" sz="4800" dirty="0" smtClean="0">
                <a:solidFill>
                  <a:schemeClr val="tx1"/>
                </a:solidFill>
                <a:latin typeface="+mn-ea"/>
                <a:ea typeface="+mn-ea"/>
              </a:rPr>
              <a:t>Total</a:t>
            </a:r>
          </a:p>
          <a:p>
            <a:r>
              <a:rPr lang="ja-JP" altLang="en-US" sz="4800" b="1" dirty="0">
                <a:solidFill>
                  <a:schemeClr val="accent2">
                    <a:lumMod val="60000"/>
                    <a:lumOff val="40000"/>
                  </a:schemeClr>
                </a:solidFill>
                <a:latin typeface="+mn-ea"/>
                <a:ea typeface="+mn-ea"/>
              </a:rPr>
              <a:t>数千</a:t>
            </a:r>
            <a:endParaRPr kumimoji="1" lang="en-US" altLang="ja-JP" sz="4800" b="1" dirty="0" smtClean="0">
              <a:solidFill>
                <a:schemeClr val="accent2">
                  <a:lumMod val="60000"/>
                  <a:lumOff val="40000"/>
                </a:schemeClr>
              </a:solidFill>
              <a:latin typeface="+mn-ea"/>
              <a:ea typeface="+mn-ea"/>
            </a:endParaRPr>
          </a:p>
        </p:txBody>
      </p:sp>
      <p:sp>
        <p:nvSpPr>
          <p:cNvPr id="22" name="スライド番号プレースホルダー 21"/>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205423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n-ea"/>
                <a:ea typeface="+mn-ea"/>
              </a:rPr>
              <a:t>既存の発話</a:t>
            </a:r>
            <a:r>
              <a:rPr lang="en-US" altLang="ja-JP" dirty="0" smtClean="0">
                <a:latin typeface="+mn-ea"/>
                <a:ea typeface="+mn-ea"/>
              </a:rPr>
              <a:t>DB</a:t>
            </a:r>
            <a:r>
              <a:rPr lang="ja-JP" altLang="en-US" dirty="0" smtClean="0">
                <a:latin typeface="+mn-ea"/>
                <a:ea typeface="+mn-ea"/>
              </a:rPr>
              <a:t>構築との比較</a:t>
            </a:r>
            <a:endParaRPr kumimoji="1" lang="ja-JP" altLang="en-US" dirty="0">
              <a:latin typeface="+mn-ea"/>
              <a:ea typeface="+mn-ea"/>
            </a:endParaRPr>
          </a:p>
        </p:txBody>
      </p:sp>
      <p:sp>
        <p:nvSpPr>
          <p:cNvPr id="5" name="フッター プレースホルダー 4"/>
          <p:cNvSpPr>
            <a:spLocks noGrp="1"/>
          </p:cNvSpPr>
          <p:nvPr>
            <p:ph type="ftr" sz="quarter" idx="11"/>
          </p:nvPr>
        </p:nvSpPr>
        <p:spPr/>
        <p:txBody>
          <a:bodyPr/>
          <a:lstStyle/>
          <a:p>
            <a:r>
              <a:rPr lang="de-DE" altLang="ja-JP" smtClean="0">
                <a:latin typeface="+mn-ea"/>
                <a:ea typeface="+mn-ea"/>
              </a:rPr>
              <a:t>Copyright 2019 FUJITSU LIMITED</a:t>
            </a:r>
            <a:endParaRPr lang="de-DE" altLang="ja-JP" dirty="0">
              <a:latin typeface="+mn-ea"/>
              <a:ea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1016494648"/>
              </p:ext>
            </p:extLst>
          </p:nvPr>
        </p:nvGraphicFramePr>
        <p:xfrm>
          <a:off x="254634" y="1455363"/>
          <a:ext cx="8631558" cy="3505200"/>
        </p:xfrm>
        <a:graphic>
          <a:graphicData uri="http://schemas.openxmlformats.org/drawingml/2006/table">
            <a:tbl>
              <a:tblPr firstRow="1" bandRow="1">
                <a:tableStyleId>{21E4AEA4-8DFA-4A89-87EB-49C32662AFE0}</a:tableStyleId>
              </a:tblPr>
              <a:tblGrid>
                <a:gridCol w="1077006"/>
                <a:gridCol w="1800180"/>
                <a:gridCol w="1224156"/>
                <a:gridCol w="1653030"/>
                <a:gridCol w="1438593"/>
                <a:gridCol w="1438593"/>
              </a:tblGrid>
              <a:tr h="370840">
                <a:tc>
                  <a:txBody>
                    <a:bodyPr/>
                    <a:lstStyle/>
                    <a:p>
                      <a:endParaRPr kumimoji="1" lang="ja-JP" altLang="en-US" dirty="0"/>
                    </a:p>
                  </a:txBody>
                  <a:tcPr/>
                </a:tc>
                <a:tc>
                  <a:txBody>
                    <a:bodyPr/>
                    <a:lstStyle/>
                    <a:p>
                      <a:r>
                        <a:rPr kumimoji="1" lang="ja-JP" altLang="en-US" dirty="0" smtClean="0"/>
                        <a:t>人的コスト</a:t>
                      </a:r>
                      <a:endParaRPr kumimoji="1" lang="ja-JP" altLang="en-US" dirty="0"/>
                    </a:p>
                  </a:txBody>
                  <a:tcPr/>
                </a:tc>
                <a:tc>
                  <a:txBody>
                    <a:bodyPr/>
                    <a:lstStyle/>
                    <a:p>
                      <a:r>
                        <a:rPr kumimoji="1" lang="ja-JP" altLang="en-US" dirty="0" smtClean="0"/>
                        <a:t>リソース</a:t>
                      </a:r>
                      <a:endParaRPr kumimoji="1" lang="en-US" altLang="ja-JP" dirty="0" smtClean="0"/>
                    </a:p>
                    <a:p>
                      <a:r>
                        <a:rPr kumimoji="1" lang="ja-JP" altLang="en-US" dirty="0" smtClean="0"/>
                        <a:t>コスト</a:t>
                      </a:r>
                      <a:endParaRPr kumimoji="1" lang="ja-JP" altLang="en-US" dirty="0"/>
                    </a:p>
                  </a:txBody>
                  <a:tcPr/>
                </a:tc>
                <a:tc>
                  <a:txBody>
                    <a:bodyPr/>
                    <a:lstStyle/>
                    <a:p>
                      <a:r>
                        <a:rPr kumimoji="1" lang="ja-JP" altLang="en-US" dirty="0" smtClean="0"/>
                        <a:t>展開・応用性</a:t>
                      </a:r>
                      <a:endParaRPr kumimoji="1" lang="ja-JP" altLang="en-US" dirty="0"/>
                    </a:p>
                  </a:txBody>
                  <a:tcPr/>
                </a:tc>
                <a:tc>
                  <a:txBody>
                    <a:bodyPr/>
                    <a:lstStyle/>
                    <a:p>
                      <a:r>
                        <a:rPr kumimoji="1" lang="ja-JP" altLang="en-US" dirty="0" smtClean="0"/>
                        <a:t>安全性</a:t>
                      </a:r>
                      <a:endParaRPr kumimoji="1" lang="ja-JP" altLang="en-US" dirty="0"/>
                    </a:p>
                  </a:txBody>
                  <a:tcPr/>
                </a:tc>
                <a:tc>
                  <a:txBody>
                    <a:bodyPr/>
                    <a:lstStyle/>
                    <a:p>
                      <a:r>
                        <a:rPr kumimoji="1" lang="ja-JP" altLang="en-US" dirty="0" smtClean="0"/>
                        <a:t>応答速度</a:t>
                      </a:r>
                      <a:endParaRPr kumimoji="1" lang="ja-JP" altLang="en-US" dirty="0"/>
                    </a:p>
                  </a:txBody>
                  <a:tcPr/>
                </a:tc>
              </a:tr>
              <a:tr h="370840">
                <a:tc>
                  <a:txBody>
                    <a:bodyPr/>
                    <a:lstStyle/>
                    <a:p>
                      <a:r>
                        <a:rPr kumimoji="1" lang="ja-JP" altLang="en-US" dirty="0" smtClean="0"/>
                        <a:t>発話</a:t>
                      </a:r>
                      <a:r>
                        <a:rPr kumimoji="1" lang="en-US" altLang="ja-JP" dirty="0" smtClean="0"/>
                        <a:t>DB</a:t>
                      </a:r>
                      <a:endParaRPr kumimoji="1" lang="ja-JP" altLang="en-US" dirty="0"/>
                    </a:p>
                  </a:txBody>
                  <a:tcPr/>
                </a:tc>
                <a:tc>
                  <a:txBody>
                    <a:bodyPr/>
                    <a:lstStyle/>
                    <a:p>
                      <a:r>
                        <a:rPr kumimoji="1" lang="ja-JP" altLang="en-US" sz="1600" dirty="0" smtClean="0">
                          <a:latin typeface="+mn-ea"/>
                          <a:ea typeface="+mn-ea"/>
                        </a:rPr>
                        <a:t>トリガーワードと発話内容を１から登録する</a:t>
                      </a:r>
                      <a:endParaRPr kumimoji="1" lang="ja-JP" altLang="en-US" sz="1600" dirty="0">
                        <a:latin typeface="+mn-ea"/>
                        <a:ea typeface="+mn-ea"/>
                      </a:endParaRPr>
                    </a:p>
                  </a:txBody>
                  <a:tcPr/>
                </a:tc>
                <a:tc>
                  <a:txBody>
                    <a:bodyPr/>
                    <a:lstStyle/>
                    <a:p>
                      <a:r>
                        <a:rPr kumimoji="1" lang="en-US" altLang="ja-JP" dirty="0" smtClean="0"/>
                        <a:t>DB</a:t>
                      </a:r>
                      <a:r>
                        <a:rPr kumimoji="1" lang="ja-JP" altLang="en-US" dirty="0" smtClean="0"/>
                        <a:t>分</a:t>
                      </a:r>
                      <a:endParaRPr kumimoji="1" lang="ja-JP" altLang="en-US" dirty="0"/>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高い</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Seq2SQL</a:t>
                      </a:r>
                      <a:endParaRPr kumimoji="1" lang="ja-JP" altLang="en-US" dirty="0"/>
                    </a:p>
                  </a:txBody>
                  <a:tcPr/>
                </a:tc>
                <a:tc>
                  <a:txBody>
                    <a:bodyPr/>
                    <a:lstStyle/>
                    <a:p>
                      <a:pPr marL="285750" indent="-285750">
                        <a:buFont typeface="Arial" panose="020B0604020202020204" pitchFamily="34" charset="0"/>
                        <a:buChar char="•"/>
                      </a:pPr>
                      <a:r>
                        <a:rPr kumimoji="1" lang="ja-JP" altLang="en-US" sz="1600" dirty="0" smtClean="0">
                          <a:latin typeface="+mn-ea"/>
                          <a:ea typeface="+mn-ea"/>
                        </a:rPr>
                        <a:t>学習モデルをチューニングする</a:t>
                      </a:r>
                      <a:endParaRPr kumimoji="1" lang="en-US" altLang="ja-JP" sz="1600" dirty="0" smtClean="0">
                        <a:latin typeface="+mn-ea"/>
                        <a:ea typeface="+mn-ea"/>
                      </a:endParaRPr>
                    </a:p>
                    <a:p>
                      <a:pPr marL="285750" indent="-285750">
                        <a:buFont typeface="Arial" panose="020B0604020202020204" pitchFamily="34" charset="0"/>
                        <a:buChar char="•"/>
                      </a:pPr>
                      <a:r>
                        <a:rPr kumimoji="1" lang="en-US" altLang="ja-JP" sz="1600" dirty="0" smtClean="0">
                          <a:latin typeface="+mn-ea"/>
                          <a:ea typeface="+mn-ea"/>
                        </a:rPr>
                        <a:t>DB</a:t>
                      </a:r>
                      <a:r>
                        <a:rPr kumimoji="1" lang="ja-JP" altLang="en-US" sz="1600" dirty="0" smtClean="0">
                          <a:latin typeface="+mn-ea"/>
                          <a:ea typeface="+mn-ea"/>
                        </a:rPr>
                        <a:t>がない場合、ホームページやイントラサイトの</a:t>
                      </a:r>
                      <a:r>
                        <a:rPr kumimoji="1" lang="en-US" altLang="ja-JP" sz="1600" dirty="0" smtClean="0">
                          <a:latin typeface="+mn-ea"/>
                          <a:ea typeface="+mn-ea"/>
                        </a:rPr>
                        <a:t>HTML</a:t>
                      </a:r>
                      <a:r>
                        <a:rPr kumimoji="1" lang="ja-JP" altLang="en-US" sz="1600" dirty="0" smtClean="0">
                          <a:latin typeface="+mn-ea"/>
                          <a:ea typeface="+mn-ea"/>
                        </a:rPr>
                        <a:t>などから拾う</a:t>
                      </a:r>
                      <a:endParaRPr kumimoji="1" lang="ja-JP" altLang="en-US" sz="1600" dirty="0">
                        <a:latin typeface="+mn-ea"/>
                        <a:ea typeface="+mn-ea"/>
                      </a:endParaRPr>
                    </a:p>
                  </a:txBody>
                  <a:tcPr/>
                </a:tc>
                <a:tc>
                  <a:txBody>
                    <a:bodyPr/>
                    <a:lstStyle/>
                    <a:p>
                      <a:r>
                        <a:rPr kumimoji="1" lang="en-US" altLang="ja-JP" dirty="0" smtClean="0"/>
                        <a:t>DB</a:t>
                      </a:r>
                      <a:r>
                        <a:rPr kumimoji="1" lang="ja-JP" altLang="en-US" dirty="0" smtClean="0"/>
                        <a:t>分</a:t>
                      </a:r>
                      <a:endParaRPr kumimoji="1" lang="ja-JP" altLang="en-US" dirty="0"/>
                    </a:p>
                  </a:txBody>
                  <a:tcPr/>
                </a:tc>
                <a:tc>
                  <a:txBody>
                    <a:bodyPr/>
                    <a:lstStyle/>
                    <a:p>
                      <a:r>
                        <a:rPr kumimoji="1" lang="en-US" altLang="ja-JP" dirty="0" smtClean="0"/>
                        <a:t>DB</a:t>
                      </a:r>
                      <a:r>
                        <a:rPr kumimoji="1" lang="ja-JP" altLang="en-US" dirty="0" smtClean="0"/>
                        <a:t>のサイズが同じくらいなら、他のお客様</a:t>
                      </a:r>
                      <a:r>
                        <a:rPr kumimoji="1" lang="ja-JP" altLang="en-US" dirty="0" smtClean="0"/>
                        <a:t>でも多少のチューニングだけで展開可能</a:t>
                      </a:r>
                      <a:endParaRPr kumimoji="1" lang="ja-JP" altLang="en-US" dirty="0"/>
                    </a:p>
                  </a:txBody>
                  <a:tcPr/>
                </a:tc>
                <a:tc>
                  <a:txBody>
                    <a:bodyPr/>
                    <a:lstStyle/>
                    <a:p>
                      <a:r>
                        <a:rPr kumimoji="1" lang="ja-JP" altLang="en-US" dirty="0" smtClean="0"/>
                        <a:t>生成される</a:t>
                      </a:r>
                      <a:r>
                        <a:rPr kumimoji="1" lang="en-US" altLang="ja-JP" dirty="0" smtClean="0"/>
                        <a:t>SQL</a:t>
                      </a:r>
                      <a:r>
                        <a:rPr kumimoji="1" lang="ja-JP" altLang="en-US" dirty="0" smtClean="0"/>
                        <a:t>に間違いがある可能性がある</a:t>
                      </a:r>
                      <a:endParaRPr kumimoji="1" lang="ja-JP" altLang="en-US" dirty="0"/>
                    </a:p>
                  </a:txBody>
                  <a:tcPr/>
                </a:tc>
                <a:tc>
                  <a:txBody>
                    <a:bodyPr/>
                    <a:lstStyle/>
                    <a:p>
                      <a:endParaRPr kumimoji="1" lang="ja-JP" altLang="en-US" dirty="0"/>
                    </a:p>
                  </a:txBody>
                  <a:tcPr/>
                </a:tc>
              </a:tr>
            </a:tbl>
          </a:graphicData>
        </a:graphic>
      </p:graphicFrame>
      <p:sp>
        <p:nvSpPr>
          <p:cNvPr id="14" name="スライド番号プレースホルダー 13"/>
          <p:cNvSpPr>
            <a:spLocks noGrp="1"/>
          </p:cNvSpPr>
          <p:nvPr>
            <p:ph type="sldNum" sz="quarter" idx="10"/>
          </p:nvPr>
        </p:nvSpPr>
        <p:spPr/>
        <p:txBody>
          <a:bodyPr/>
          <a:lstStyle/>
          <a:p>
            <a:fld id="{DE2B87E1-F9DF-4BEE-B07D-635D26011F4B}" type="slidenum">
              <a:rPr lang="de-DE" altLang="ja-JP" smtClean="0"/>
              <a:pPr/>
              <a:t>13</a:t>
            </a:fld>
            <a:endParaRPr lang="de-DE" altLang="ja-JP"/>
          </a:p>
        </p:txBody>
      </p:sp>
    </p:spTree>
    <p:extLst>
      <p:ext uri="{BB962C8B-B14F-4D97-AF65-F5344CB8AC3E}">
        <p14:creationId xmlns:p14="http://schemas.microsoft.com/office/powerpoint/2010/main" val="1933238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lang="ja-JP" altLang="en-US" dirty="0" smtClean="0"/>
              <a:t>：自然言語のベクトル化</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自然言語処理の機会学習では、前処理としてベクトル化を行ってから解析する</a:t>
            </a:r>
            <a:endParaRPr lang="en-US" altLang="ja-JP" dirty="0"/>
          </a:p>
          <a:p>
            <a:r>
              <a:rPr lang="ja-JP" altLang="en-US" dirty="0" smtClean="0"/>
              <a:t>”イチロー</a:t>
            </a:r>
            <a:r>
              <a:rPr lang="ja-JP" altLang="en-US" dirty="0"/>
              <a:t>、プログラマー、パリ、道頓堀、</a:t>
            </a:r>
            <a:r>
              <a:rPr lang="ja-JP" altLang="en-US" dirty="0" smtClean="0"/>
              <a:t>打つ“という５単語があったときにそれぞれの</a:t>
            </a:r>
            <a:r>
              <a:rPr lang="en-US" altLang="ja-JP" dirty="0" smtClean="0"/>
              <a:t>Index</a:t>
            </a:r>
            <a:r>
              <a:rPr lang="ja-JP" altLang="en-US" dirty="0" smtClean="0"/>
              <a:t>で各ベクトルを作成したものが</a:t>
            </a:r>
            <a:r>
              <a:rPr lang="en-US" altLang="ja-JP" dirty="0" smtClean="0"/>
              <a:t>One-Hot</a:t>
            </a:r>
            <a:r>
              <a:rPr lang="ja-JP" altLang="en-US" dirty="0" smtClean="0"/>
              <a:t>ベクトル</a:t>
            </a:r>
            <a:r>
              <a:rPr lang="ja-JP" altLang="en-US" sz="2000" dirty="0" smtClean="0"/>
              <a:t>（数値化することで計算できるようにする）</a:t>
            </a:r>
            <a:endParaRPr lang="en-US" altLang="ja-JP" dirty="0" smtClean="0"/>
          </a:p>
          <a:p>
            <a:r>
              <a:rPr lang="ja-JP" altLang="en-US" dirty="0" smtClean="0"/>
              <a:t>単語の含む意味合いまでとらえるためにベクトルを作成したものが単語の</a:t>
            </a:r>
            <a:r>
              <a:rPr lang="ja-JP" altLang="en-US" dirty="0"/>
              <a:t>分散</a:t>
            </a:r>
            <a:r>
              <a:rPr lang="ja-JP" altLang="en-US" dirty="0" smtClean="0"/>
              <a:t>表現</a:t>
            </a:r>
            <a:r>
              <a:rPr lang="ja-JP" altLang="en-US" sz="2000" dirty="0" smtClean="0">
                <a:solidFill>
                  <a:schemeClr val="accent2">
                    <a:lumMod val="60000"/>
                    <a:lumOff val="40000"/>
                  </a:schemeClr>
                </a:solidFill>
              </a:rPr>
              <a:t>（これを作るのが</a:t>
            </a:r>
            <a:r>
              <a:rPr lang="en-US" altLang="ja-JP" sz="2000" dirty="0" smtClean="0">
                <a:solidFill>
                  <a:schemeClr val="accent2">
                    <a:lumMod val="60000"/>
                    <a:lumOff val="40000"/>
                  </a:schemeClr>
                </a:solidFill>
              </a:rPr>
              <a:t>Word2Vec</a:t>
            </a:r>
            <a:r>
              <a:rPr lang="ja-JP" altLang="en-US" sz="2000" dirty="0" smtClean="0">
                <a:solidFill>
                  <a:schemeClr val="accent2">
                    <a:lumMod val="60000"/>
                    <a:lumOff val="40000"/>
                  </a:schemeClr>
                </a:solidFill>
              </a:rPr>
              <a:t>）</a:t>
            </a:r>
            <a:endParaRPr lang="en-US" altLang="ja-JP" dirty="0" smtClean="0">
              <a:solidFill>
                <a:schemeClr val="accent2">
                  <a:lumMod val="60000"/>
                  <a:lumOff val="40000"/>
                </a:schemeClr>
              </a:solidFill>
            </a:endParaRPr>
          </a:p>
          <a:p>
            <a:r>
              <a:rPr lang="en-US" altLang="ja-JP" dirty="0" smtClean="0">
                <a:solidFill>
                  <a:schemeClr val="tx1"/>
                </a:solidFill>
              </a:rPr>
              <a:t>Word2Vec</a:t>
            </a:r>
            <a:r>
              <a:rPr lang="ja-JP" altLang="en-US" dirty="0" smtClean="0">
                <a:solidFill>
                  <a:schemeClr val="tx1"/>
                </a:solidFill>
              </a:rPr>
              <a:t>の仕組み</a:t>
            </a:r>
            <a:endParaRPr lang="en-US" altLang="ja-JP" dirty="0" smtClean="0">
              <a:solidFill>
                <a:schemeClr val="tx1"/>
              </a:solidFill>
            </a:endParaRPr>
          </a:p>
          <a:p>
            <a:pPr marL="338137" lvl="1" indent="0">
              <a:buNone/>
            </a:pPr>
            <a:r>
              <a:rPr lang="en-US" altLang="ja-JP" sz="2400" dirty="0" smtClean="0">
                <a:solidFill>
                  <a:schemeClr val="tx1"/>
                </a:solidFill>
              </a:rPr>
              <a:t>EX) </a:t>
            </a:r>
            <a:r>
              <a:rPr lang="ja-JP" altLang="en-US" sz="2400" dirty="0" smtClean="0">
                <a:solidFill>
                  <a:schemeClr val="tx1"/>
                </a:solidFill>
              </a:rPr>
              <a:t>私</a:t>
            </a:r>
            <a:r>
              <a:rPr lang="en-US" altLang="ja-JP" sz="2400" dirty="0" smtClean="0">
                <a:solidFill>
                  <a:schemeClr val="tx1"/>
                </a:solidFill>
              </a:rPr>
              <a:t>/</a:t>
            </a:r>
            <a:r>
              <a:rPr lang="ja-JP" altLang="en-US" sz="2400" dirty="0" smtClean="0">
                <a:solidFill>
                  <a:schemeClr val="tx1"/>
                </a:solidFill>
              </a:rPr>
              <a:t>は</a:t>
            </a:r>
            <a:r>
              <a:rPr lang="en-US" altLang="ja-JP" sz="2400" dirty="0" smtClean="0">
                <a:solidFill>
                  <a:schemeClr val="tx1"/>
                </a:solidFill>
              </a:rPr>
              <a:t>/</a:t>
            </a:r>
            <a:r>
              <a:rPr lang="ja-JP" altLang="en-US" sz="2400" dirty="0" smtClean="0">
                <a:solidFill>
                  <a:schemeClr val="tx1"/>
                </a:solidFill>
              </a:rPr>
              <a:t>今朝</a:t>
            </a:r>
            <a:r>
              <a:rPr lang="en-US" altLang="ja-JP" sz="2400" dirty="0" smtClean="0">
                <a:solidFill>
                  <a:schemeClr val="tx1"/>
                </a:solidFill>
              </a:rPr>
              <a:t>/</a:t>
            </a:r>
            <a:r>
              <a:rPr lang="ja-JP" altLang="en-US" sz="2400" dirty="0" smtClean="0">
                <a:solidFill>
                  <a:schemeClr val="tx1"/>
                </a:solidFill>
              </a:rPr>
              <a:t>寝坊</a:t>
            </a:r>
            <a:r>
              <a:rPr lang="en-US" altLang="ja-JP" sz="2400" dirty="0" smtClean="0">
                <a:solidFill>
                  <a:schemeClr val="tx1"/>
                </a:solidFill>
              </a:rPr>
              <a:t>/</a:t>
            </a:r>
            <a:r>
              <a:rPr lang="ja-JP" altLang="en-US" sz="2400" dirty="0" smtClean="0">
                <a:solidFill>
                  <a:schemeClr val="tx1"/>
                </a:solidFill>
              </a:rPr>
              <a:t>を</a:t>
            </a:r>
            <a:r>
              <a:rPr lang="en-US" altLang="ja-JP" sz="2400" dirty="0" smtClean="0">
                <a:solidFill>
                  <a:schemeClr val="tx1"/>
                </a:solidFill>
              </a:rPr>
              <a:t>/</a:t>
            </a:r>
            <a:r>
              <a:rPr lang="ja-JP" altLang="en-US" sz="2400" dirty="0" smtClean="0">
                <a:solidFill>
                  <a:schemeClr val="tx1"/>
                </a:solidFill>
              </a:rPr>
              <a:t>した</a:t>
            </a:r>
            <a:r>
              <a:rPr lang="en-US" altLang="ja-JP" sz="2400" dirty="0" smtClean="0">
                <a:solidFill>
                  <a:schemeClr val="tx1"/>
                </a:solidFill>
              </a:rPr>
              <a:t>/</a:t>
            </a:r>
            <a:r>
              <a:rPr lang="ja-JP" altLang="en-US" sz="2400" dirty="0" smtClean="0">
                <a:solidFill>
                  <a:schemeClr val="tx1"/>
                </a:solidFill>
              </a:rPr>
              <a:t>の</a:t>
            </a:r>
            <a:r>
              <a:rPr lang="en-US" altLang="ja-JP" sz="2400" dirty="0" smtClean="0">
                <a:solidFill>
                  <a:schemeClr val="tx1"/>
                </a:solidFill>
              </a:rPr>
              <a:t>/</a:t>
            </a:r>
            <a:r>
              <a:rPr lang="ja-JP" altLang="en-US" sz="2400" dirty="0" smtClean="0">
                <a:solidFill>
                  <a:schemeClr val="tx1"/>
                </a:solidFill>
              </a:rPr>
              <a:t>で</a:t>
            </a:r>
            <a:r>
              <a:rPr lang="en-US" altLang="ja-JP" sz="2400" dirty="0" smtClean="0">
                <a:solidFill>
                  <a:schemeClr val="tx1"/>
                </a:solidFill>
              </a:rPr>
              <a:t>/</a:t>
            </a:r>
            <a:r>
              <a:rPr lang="ja-JP" altLang="en-US" sz="2400" dirty="0" smtClean="0">
                <a:solidFill>
                  <a:schemeClr val="accent2">
                    <a:lumMod val="60000"/>
                    <a:lumOff val="40000"/>
                  </a:schemeClr>
                </a:solidFill>
              </a:rPr>
              <a:t>遅刻</a:t>
            </a:r>
            <a:r>
              <a:rPr lang="en-US" altLang="ja-JP" sz="2400" dirty="0" smtClean="0">
                <a:solidFill>
                  <a:schemeClr val="tx1"/>
                </a:solidFill>
              </a:rPr>
              <a:t>/</a:t>
            </a:r>
            <a:r>
              <a:rPr lang="ja-JP" altLang="en-US" sz="2400" dirty="0" smtClean="0">
                <a:solidFill>
                  <a:schemeClr val="tx1"/>
                </a:solidFill>
              </a:rPr>
              <a:t>し</a:t>
            </a:r>
            <a:r>
              <a:rPr lang="en-US" altLang="ja-JP" sz="2400" dirty="0" smtClean="0">
                <a:solidFill>
                  <a:schemeClr val="tx1"/>
                </a:solidFill>
              </a:rPr>
              <a:t>/</a:t>
            </a:r>
            <a:r>
              <a:rPr lang="ja-JP" altLang="en-US" sz="2400" dirty="0" smtClean="0">
                <a:solidFill>
                  <a:schemeClr val="tx1"/>
                </a:solidFill>
              </a:rPr>
              <a:t>て</a:t>
            </a:r>
            <a:r>
              <a:rPr lang="en-US" altLang="ja-JP" sz="2400" dirty="0" smtClean="0">
                <a:solidFill>
                  <a:schemeClr val="tx1"/>
                </a:solidFill>
              </a:rPr>
              <a:t>/</a:t>
            </a:r>
            <a:r>
              <a:rPr lang="ja-JP" altLang="en-US" sz="2400" dirty="0" err="1" smtClean="0">
                <a:solidFill>
                  <a:schemeClr val="tx1"/>
                </a:solidFill>
              </a:rPr>
              <a:t>しまっ</a:t>
            </a:r>
            <a:r>
              <a:rPr lang="en-US" altLang="ja-JP" sz="2400" dirty="0" smtClean="0">
                <a:solidFill>
                  <a:schemeClr val="tx1"/>
                </a:solidFill>
              </a:rPr>
              <a:t>/</a:t>
            </a:r>
            <a:r>
              <a:rPr lang="ja-JP" altLang="en-US" sz="2400" dirty="0" smtClean="0">
                <a:solidFill>
                  <a:schemeClr val="tx1"/>
                </a:solidFill>
              </a:rPr>
              <a:t>た</a:t>
            </a:r>
            <a:r>
              <a:rPr lang="en-US" altLang="ja-JP" sz="2400" dirty="0" smtClean="0">
                <a:solidFill>
                  <a:schemeClr val="tx1"/>
                </a:solidFill>
              </a:rPr>
              <a:t>/</a:t>
            </a:r>
            <a:r>
              <a:rPr lang="ja-JP" altLang="en-US" sz="2400" dirty="0" err="1" smtClean="0">
                <a:solidFill>
                  <a:schemeClr val="tx1"/>
                </a:solidFill>
              </a:rPr>
              <a:t>。</a:t>
            </a:r>
            <a:endParaRPr lang="en-US" altLang="ja-JP" sz="2400" dirty="0" smtClean="0">
              <a:solidFill>
                <a:schemeClr val="tx1"/>
              </a:solidFill>
            </a:endParaRPr>
          </a:p>
          <a:p>
            <a:pPr lvl="1"/>
            <a:r>
              <a:rPr lang="en-US" altLang="ja-JP" dirty="0" err="1" smtClean="0">
                <a:solidFill>
                  <a:schemeClr val="tx1"/>
                </a:solidFill>
              </a:rPr>
              <a:t>CBoW</a:t>
            </a:r>
            <a:endParaRPr lang="en-US" altLang="ja-JP" dirty="0" smtClean="0">
              <a:solidFill>
                <a:schemeClr val="tx1"/>
              </a:solidFill>
            </a:endParaRPr>
          </a:p>
          <a:p>
            <a:pPr marL="552450" lvl="2" indent="0">
              <a:buNone/>
            </a:pPr>
            <a:r>
              <a:rPr lang="ja-JP" altLang="en-US" dirty="0" smtClean="0">
                <a:solidFill>
                  <a:schemeClr val="tx1"/>
                </a:solidFill>
              </a:rPr>
              <a:t>遅刻の「周辺５単語」の</a:t>
            </a:r>
            <a:r>
              <a:rPr lang="en-US" altLang="ja-JP" dirty="0" smtClean="0">
                <a:solidFill>
                  <a:schemeClr val="tx1"/>
                </a:solidFill>
              </a:rPr>
              <a:t>One-Hot</a:t>
            </a:r>
            <a:r>
              <a:rPr lang="ja-JP" altLang="en-US" dirty="0" smtClean="0">
                <a:solidFill>
                  <a:schemeClr val="tx1"/>
                </a:solidFill>
              </a:rPr>
              <a:t>ベクトルから遅刻が当てはまる確率が最大化するように</a:t>
            </a:r>
            <a:r>
              <a:rPr lang="en-US" altLang="ja-JP" dirty="0" smtClean="0">
                <a:solidFill>
                  <a:schemeClr val="tx1"/>
                </a:solidFill>
              </a:rPr>
              <a:t>NN</a:t>
            </a:r>
            <a:r>
              <a:rPr lang="ja-JP" altLang="en-US" dirty="0" smtClean="0">
                <a:solidFill>
                  <a:schemeClr val="tx1"/>
                </a:solidFill>
              </a:rPr>
              <a:t>で学習させる。</a:t>
            </a:r>
            <a:endParaRPr lang="en-US" altLang="ja-JP" dirty="0" smtClean="0">
              <a:solidFill>
                <a:schemeClr val="tx1"/>
              </a:solidFill>
            </a:endParaRPr>
          </a:p>
          <a:p>
            <a:pPr lvl="1"/>
            <a:r>
              <a:rPr lang="en-US" altLang="ja-JP" dirty="0" smtClean="0">
                <a:solidFill>
                  <a:schemeClr val="tx1"/>
                </a:solidFill>
              </a:rPr>
              <a:t>Skip-gram</a:t>
            </a:r>
          </a:p>
          <a:p>
            <a:pPr marL="552450" lvl="2" indent="0">
              <a:buNone/>
            </a:pPr>
            <a:r>
              <a:rPr lang="ja-JP" altLang="en-US" dirty="0" smtClean="0"/>
              <a:t>「遅刻」から周辺にどんな単語がくるか予測するように</a:t>
            </a:r>
            <a:r>
              <a:rPr lang="en-US" altLang="ja-JP" dirty="0" smtClean="0"/>
              <a:t>NN</a:t>
            </a:r>
            <a:r>
              <a:rPr lang="ja-JP" altLang="en-US" dirty="0" smtClean="0"/>
              <a:t>を学習させる。</a:t>
            </a:r>
            <a:endParaRPr lang="en-US" altLang="ja-JP"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pPr marL="0" indent="0">
              <a:buNone/>
            </a:pPr>
            <a:r>
              <a:rPr lang="ja-JP" altLang="en-US" sz="1400" dirty="0" smtClean="0"/>
              <a:t>参考：</a:t>
            </a:r>
            <a:r>
              <a:rPr lang="en-US" altLang="ja-JP" sz="1400" dirty="0" smtClean="0"/>
              <a:t>https</a:t>
            </a:r>
            <a:r>
              <a:rPr lang="en-US" altLang="ja-JP" sz="1400" dirty="0"/>
              <a:t>://deepage.net/bigdata/machine_learning/2016/09/02/word2vec_power_of_word_vector.html</a:t>
            </a:r>
            <a:endParaRPr kumimoji="1" lang="ja-JP" altLang="en-US" sz="1400" dirty="0"/>
          </a:p>
        </p:txBody>
      </p:sp>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dirty="0"/>
          </a:p>
        </p:txBody>
      </p:sp>
      <p:sp>
        <p:nvSpPr>
          <p:cNvPr id="13" name="スライド番号プレースホルダー 12"/>
          <p:cNvSpPr>
            <a:spLocks noGrp="1"/>
          </p:cNvSpPr>
          <p:nvPr>
            <p:ph type="sldNum" sz="quarter" idx="10"/>
          </p:nvPr>
        </p:nvSpPr>
        <p:spPr/>
        <p:txBody>
          <a:bodyPr/>
          <a:lstStyle/>
          <a:p>
            <a:fld id="{DE2B87E1-F9DF-4BEE-B07D-635D26011F4B}" type="slidenum">
              <a:rPr lang="de-DE" altLang="ja-JP" smtClean="0"/>
              <a:pPr/>
              <a:t>14</a:t>
            </a:fld>
            <a:endParaRPr lang="de-DE" altLang="ja-JP"/>
          </a:p>
        </p:txBody>
      </p:sp>
    </p:spTree>
    <p:extLst>
      <p:ext uri="{BB962C8B-B14F-4D97-AF65-F5344CB8AC3E}">
        <p14:creationId xmlns:p14="http://schemas.microsoft.com/office/powerpoint/2010/main" val="339034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検証環境</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OS</a:t>
            </a:r>
            <a:r>
              <a:rPr kumimoji="1" lang="ja-JP" altLang="en-US" dirty="0" smtClean="0"/>
              <a:t>：</a:t>
            </a:r>
            <a:r>
              <a:rPr kumimoji="1" lang="en-US" altLang="ja-JP" dirty="0" err="1" smtClean="0"/>
              <a:t>MacOS</a:t>
            </a:r>
            <a:endParaRPr kumimoji="1" lang="en-US" altLang="ja-JP" dirty="0" smtClean="0"/>
          </a:p>
          <a:p>
            <a:r>
              <a:rPr kumimoji="1" lang="ja-JP" altLang="en-US" dirty="0" smtClean="0"/>
              <a:t>言語：</a:t>
            </a:r>
            <a:r>
              <a:rPr kumimoji="1" lang="en-US" altLang="ja-JP" dirty="0" smtClean="0"/>
              <a:t>Python</a:t>
            </a:r>
          </a:p>
          <a:p>
            <a:r>
              <a:rPr kumimoji="1" lang="en-US" altLang="ja-JP" dirty="0" smtClean="0"/>
              <a:t>ML</a:t>
            </a:r>
            <a:r>
              <a:rPr kumimoji="1" lang="ja-JP" altLang="en-US" dirty="0" smtClean="0"/>
              <a:t>ライブラリ：</a:t>
            </a:r>
            <a:r>
              <a:rPr kumimoji="1" lang="en-US" altLang="ja-JP" dirty="0" err="1" smtClean="0"/>
              <a:t>Keras</a:t>
            </a:r>
            <a:r>
              <a:rPr kumimoji="1" lang="en-US" altLang="ja-JP" dirty="0" smtClean="0"/>
              <a:t> + </a:t>
            </a:r>
            <a:r>
              <a:rPr kumimoji="1" lang="en-US" altLang="ja-JP" dirty="0" err="1" smtClean="0"/>
              <a:t>Tensorflow</a:t>
            </a:r>
            <a:endParaRPr kumimoji="1" lang="en-US" altLang="ja-JP" dirty="0" smtClean="0"/>
          </a:p>
          <a:p>
            <a:r>
              <a:rPr kumimoji="1" lang="ja-JP" altLang="en-US" dirty="0" smtClean="0"/>
              <a:t>言語処理ライブラリ</a:t>
            </a:r>
            <a:endParaRPr kumimoji="1" lang="en-US" altLang="ja-JP" dirty="0" smtClean="0"/>
          </a:p>
          <a:p>
            <a:pPr lvl="1"/>
            <a:r>
              <a:rPr lang="ja-JP" altLang="en-US" dirty="0" smtClean="0"/>
              <a:t>形態素解析：</a:t>
            </a:r>
            <a:r>
              <a:rPr lang="en-US" altLang="ja-JP" dirty="0" err="1" smtClean="0"/>
              <a:t>MeCab</a:t>
            </a:r>
            <a:endParaRPr lang="en-US" altLang="ja-JP" dirty="0" smtClean="0"/>
          </a:p>
          <a:p>
            <a:pPr lvl="1"/>
            <a:r>
              <a:rPr kumimoji="1" lang="ja-JP" altLang="en-US" dirty="0" smtClean="0"/>
              <a:t>言語ベクトル処理：</a:t>
            </a:r>
            <a:r>
              <a:rPr kumimoji="1" lang="en-US" altLang="ja-JP" dirty="0" err="1" smtClean="0"/>
              <a:t>Gensim</a:t>
            </a:r>
            <a:endParaRPr lang="en-US" altLang="ja-JP" dirty="0" smtClean="0"/>
          </a:p>
          <a:p>
            <a:r>
              <a:rPr kumimoji="1" lang="en-US" altLang="ja-JP" dirty="0" smtClean="0"/>
              <a:t>DB</a:t>
            </a:r>
            <a:r>
              <a:rPr kumimoji="1" lang="ja-JP" altLang="en-US" dirty="0" smtClean="0"/>
              <a:t>：</a:t>
            </a:r>
            <a:r>
              <a:rPr lang="en-US" altLang="ja-JP" dirty="0" smtClean="0"/>
              <a:t>SQLite</a:t>
            </a:r>
          </a:p>
          <a:p>
            <a:r>
              <a:rPr lang="ja-JP" altLang="en-US" dirty="0"/>
              <a:t>学習</a:t>
            </a:r>
            <a:r>
              <a:rPr lang="ja-JP" altLang="en-US" dirty="0" smtClean="0"/>
              <a:t>モデル：＜</a:t>
            </a:r>
            <a:r>
              <a:rPr lang="en-US" altLang="ja-JP" dirty="0" smtClean="0"/>
              <a:t>TBD</a:t>
            </a:r>
            <a:r>
              <a:rPr lang="ja-JP" altLang="en-US" dirty="0" smtClean="0"/>
              <a:t>＞</a:t>
            </a:r>
            <a:endParaRPr lang="en-US" altLang="ja-JP" dirty="0" smtClean="0"/>
          </a:p>
          <a:p>
            <a:pPr lvl="1"/>
            <a:endParaRPr kumimoji="1" lang="en-US" altLang="ja-JP" dirty="0" smtClean="0"/>
          </a:p>
        </p:txBody>
      </p:sp>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dirty="0"/>
          </a:p>
        </p:txBody>
      </p:sp>
      <p:sp>
        <p:nvSpPr>
          <p:cNvPr id="13" name="スライド番号プレースホルダー 12"/>
          <p:cNvSpPr>
            <a:spLocks noGrp="1"/>
          </p:cNvSpPr>
          <p:nvPr>
            <p:ph type="sldNum" sz="quarter" idx="10"/>
          </p:nvPr>
        </p:nvSpPr>
        <p:spPr/>
        <p:txBody>
          <a:bodyPr/>
          <a:lstStyle/>
          <a:p>
            <a:fld id="{DE2B87E1-F9DF-4BEE-B07D-635D26011F4B}" type="slidenum">
              <a:rPr lang="de-DE" altLang="ja-JP" smtClean="0"/>
              <a:pPr/>
              <a:t>15</a:t>
            </a:fld>
            <a:endParaRPr lang="de-DE" altLang="ja-JP"/>
          </a:p>
        </p:txBody>
      </p:sp>
    </p:spTree>
    <p:extLst>
      <p:ext uri="{BB962C8B-B14F-4D97-AF65-F5344CB8AC3E}">
        <p14:creationId xmlns:p14="http://schemas.microsoft.com/office/powerpoint/2010/main" val="165689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できれば両方やってみたい</a:t>
            </a:r>
            <a:endParaRPr kumimoji="1" lang="en-US" altLang="ja-JP" dirty="0" smtClean="0"/>
          </a:p>
          <a:p>
            <a:r>
              <a:rPr kumimoji="1" lang="ja-JP" altLang="en-US" dirty="0" smtClean="0"/>
              <a:t>成果が出た場合にユニボに応用しやすいのは</a:t>
            </a:r>
            <a:r>
              <a:rPr kumimoji="1" lang="en-US" altLang="ja-JP" dirty="0" smtClean="0"/>
              <a:t>Seq2SQL</a:t>
            </a:r>
          </a:p>
          <a:p>
            <a:pPr lvl="1"/>
            <a:r>
              <a:rPr lang="ja-JP" altLang="en-US" dirty="0" smtClean="0"/>
              <a:t>お</a:t>
            </a:r>
            <a:r>
              <a:rPr lang="ja-JP" altLang="en-US" dirty="0"/>
              <a:t>客</a:t>
            </a:r>
            <a:r>
              <a:rPr lang="ja-JP" altLang="en-US" dirty="0" smtClean="0"/>
              <a:t>様から業務利用している</a:t>
            </a:r>
            <a:r>
              <a:rPr lang="en-US" altLang="ja-JP" dirty="0" smtClean="0"/>
              <a:t>DB</a:t>
            </a:r>
            <a:r>
              <a:rPr lang="ja-JP" altLang="en-US" dirty="0" smtClean="0"/>
              <a:t>をもらうだけで検証可能</a:t>
            </a:r>
            <a:endParaRPr lang="en-US" altLang="ja-JP" dirty="0" smtClean="0"/>
          </a:p>
          <a:p>
            <a:pPr lvl="1"/>
            <a:r>
              <a:rPr kumimoji="1" lang="ja-JP" altLang="en-US" dirty="0" smtClean="0"/>
              <a:t>パターン</a:t>
            </a:r>
            <a:r>
              <a:rPr kumimoji="1" lang="en-US" altLang="ja-JP" dirty="0" smtClean="0"/>
              <a:t>B</a:t>
            </a:r>
            <a:r>
              <a:rPr kumimoji="1" lang="ja-JP" altLang="en-US" dirty="0" smtClean="0"/>
              <a:t>：応答パーソナライズは、現状そもそもユニボで利用できる機能や</a:t>
            </a:r>
            <a:r>
              <a:rPr kumimoji="1" lang="en-US" altLang="ja-JP" dirty="0" smtClean="0"/>
              <a:t>API</a:t>
            </a:r>
            <a:r>
              <a:rPr kumimoji="1" lang="ja-JP" altLang="en-US" dirty="0" smtClean="0"/>
              <a:t>が少ないため、話しかけられることが</a:t>
            </a:r>
            <a:r>
              <a:rPr lang="ja-JP" altLang="en-US" dirty="0" smtClean="0"/>
              <a:t>少ない</a:t>
            </a:r>
            <a:endParaRPr lang="en-US" altLang="ja-JP" dirty="0" smtClean="0"/>
          </a:p>
          <a:p>
            <a:r>
              <a:rPr lang="en-US" altLang="ja-JP" dirty="0" smtClean="0"/>
              <a:t>Seq2SQL</a:t>
            </a:r>
            <a:r>
              <a:rPr lang="ja-JP" altLang="en-US" dirty="0" smtClean="0"/>
              <a:t>のトイモデルと評価値を今月末までに出す</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dirty="0"/>
          </a:p>
        </p:txBody>
      </p:sp>
      <p:sp>
        <p:nvSpPr>
          <p:cNvPr id="13" name="スライド番号プレースホルダー 12"/>
          <p:cNvSpPr>
            <a:spLocks noGrp="1"/>
          </p:cNvSpPr>
          <p:nvPr>
            <p:ph type="sldNum" sz="quarter" idx="10"/>
          </p:nvPr>
        </p:nvSpPr>
        <p:spPr/>
        <p:txBody>
          <a:bodyPr/>
          <a:lstStyle/>
          <a:p>
            <a:fld id="{DE2B87E1-F9DF-4BEE-B07D-635D26011F4B}" type="slidenum">
              <a:rPr lang="de-DE" altLang="ja-JP" smtClean="0"/>
              <a:pPr/>
              <a:t>16</a:t>
            </a:fld>
            <a:endParaRPr lang="de-DE" altLang="ja-JP"/>
          </a:p>
        </p:txBody>
      </p:sp>
    </p:spTree>
    <p:extLst>
      <p:ext uri="{BB962C8B-B14F-4D97-AF65-F5344CB8AC3E}">
        <p14:creationId xmlns:p14="http://schemas.microsoft.com/office/powerpoint/2010/main" val="2776556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04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振り返り</a:t>
            </a:r>
            <a:endParaRPr kumimoji="1" lang="ja-JP" altLang="en-US" dirty="0"/>
          </a:p>
        </p:txBody>
      </p:sp>
      <p:sp>
        <p:nvSpPr>
          <p:cNvPr id="3" name="コンテンツ プレースホルダー 2"/>
          <p:cNvSpPr>
            <a:spLocks noGrp="1"/>
          </p:cNvSpPr>
          <p:nvPr>
            <p:ph idx="1"/>
          </p:nvPr>
        </p:nvSpPr>
        <p:spPr>
          <a:xfrm>
            <a:off x="168275" y="869950"/>
            <a:ext cx="8786813" cy="2254325"/>
          </a:xfrm>
        </p:spPr>
        <p:txBody>
          <a:bodyPr/>
          <a:lstStyle/>
          <a:p>
            <a:r>
              <a:rPr lang="ja-JP" altLang="en-US" dirty="0" smtClean="0"/>
              <a:t>前々</a:t>
            </a:r>
            <a:r>
              <a:rPr kumimoji="1" lang="ja-JP" altLang="en-US" dirty="0" smtClean="0"/>
              <a:t>回</a:t>
            </a:r>
            <a:r>
              <a:rPr kumimoji="1" lang="ja-JP" altLang="en-US" dirty="0" smtClean="0"/>
              <a:t>の技検で対話コンテンツの改善を提起</a:t>
            </a:r>
            <a:endParaRPr kumimoji="1" lang="en-US" altLang="ja-JP" dirty="0" smtClean="0"/>
          </a:p>
          <a:p>
            <a:r>
              <a:rPr lang="ja-JP" altLang="en-US" dirty="0" smtClean="0"/>
              <a:t>ポジティブなフィードバックをいただいたの</a:t>
            </a:r>
            <a:r>
              <a:rPr lang="ja-JP" altLang="en-US" dirty="0" smtClean="0"/>
              <a:t>が次の３点</a:t>
            </a:r>
            <a:endParaRPr lang="en-US" altLang="ja-JP" dirty="0" smtClean="0"/>
          </a:p>
          <a:p>
            <a:pPr lvl="1"/>
            <a:r>
              <a:rPr lang="ja-JP" altLang="en-US" dirty="0" smtClean="0"/>
              <a:t>対話</a:t>
            </a:r>
            <a:r>
              <a:rPr lang="ja-JP" altLang="en-US" dirty="0"/>
              <a:t>アプリ</a:t>
            </a:r>
            <a:r>
              <a:rPr kumimoji="1" lang="ja-JP" altLang="en-US" dirty="0" smtClean="0"/>
              <a:t>のガイドライン作成</a:t>
            </a:r>
            <a:endParaRPr kumimoji="1" lang="en-US" altLang="ja-JP" dirty="0" smtClean="0"/>
          </a:p>
          <a:p>
            <a:pPr lvl="1"/>
            <a:r>
              <a:rPr kumimoji="1" lang="ja-JP" altLang="en-US" dirty="0" smtClean="0"/>
              <a:t>パーソナル</a:t>
            </a:r>
            <a:r>
              <a:rPr kumimoji="1" lang="ja-JP" altLang="en-US" dirty="0"/>
              <a:t>情報</a:t>
            </a:r>
            <a:r>
              <a:rPr kumimoji="1" lang="ja-JP" altLang="en-US" dirty="0" smtClean="0"/>
              <a:t>の自動更新</a:t>
            </a:r>
            <a:endParaRPr kumimoji="1" lang="en-US" altLang="ja-JP" dirty="0" smtClean="0"/>
          </a:p>
          <a:p>
            <a:pPr lvl="1"/>
            <a:r>
              <a:rPr lang="ja-JP" altLang="en-US" dirty="0"/>
              <a:t>機械学習の</a:t>
            </a:r>
            <a:r>
              <a:rPr lang="ja-JP" altLang="en-US" dirty="0" smtClean="0"/>
              <a:t>導入</a:t>
            </a:r>
            <a:endParaRPr lang="en-US" altLang="ja-JP" dirty="0"/>
          </a:p>
        </p:txBody>
      </p:sp>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dirty="0"/>
          </a:p>
        </p:txBody>
      </p:sp>
      <p:sp>
        <p:nvSpPr>
          <p:cNvPr id="6" name="円/楕円 5"/>
          <p:cNvSpPr/>
          <p:nvPr/>
        </p:nvSpPr>
        <p:spPr bwMode="gray">
          <a:xfrm>
            <a:off x="3419872" y="3429000"/>
            <a:ext cx="2374677" cy="792088"/>
          </a:xfrm>
          <a:prstGeom prst="ellipse">
            <a:avLst/>
          </a:prstGeom>
          <a:noFill/>
          <a:ln w="38100" cap="flat" cmpd="sng" algn="ctr">
            <a:solidFill>
              <a:schemeClr val="accent2">
                <a:lumMod val="20000"/>
                <a:lumOff val="8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a:latin typeface="+mj-lt"/>
                <a:ea typeface="+mn-ea"/>
              </a:rPr>
              <a:t>機械学習</a:t>
            </a:r>
            <a:endParaRPr kumimoji="1" lang="ja-JP" altLang="en-US" sz="1800" b="0" i="0" u="none" strike="noStrike" cap="none" normalizeH="0" baseline="0" dirty="0" smtClean="0">
              <a:ln>
                <a:noFill/>
              </a:ln>
              <a:effectLst/>
              <a:latin typeface="+mj-lt"/>
              <a:ea typeface="+mn-ea"/>
            </a:endParaRPr>
          </a:p>
        </p:txBody>
      </p:sp>
      <p:sp>
        <p:nvSpPr>
          <p:cNvPr id="8" name="角丸四角形 7"/>
          <p:cNvSpPr/>
          <p:nvPr/>
        </p:nvSpPr>
        <p:spPr bwMode="gray">
          <a:xfrm>
            <a:off x="875282" y="3490354"/>
            <a:ext cx="1872208" cy="669379"/>
          </a:xfrm>
          <a:prstGeom prst="roundRect">
            <a:avLst/>
          </a:prstGeom>
          <a:noFill/>
          <a:ln w="38100" cap="flat" cmpd="sng" algn="ctr">
            <a:solidFill>
              <a:schemeClr val="accent2">
                <a:lumMod val="20000"/>
                <a:lumOff val="8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latin typeface="+mj-lt"/>
                <a:ea typeface="+mn-ea"/>
              </a:rPr>
              <a:t>パーソナル情報</a:t>
            </a:r>
          </a:p>
          <a:p>
            <a:r>
              <a:rPr lang="ja-JP" altLang="en-US" dirty="0">
                <a:latin typeface="+mj-lt"/>
                <a:ea typeface="+mn-ea"/>
              </a:rPr>
              <a:t>自動更新</a:t>
            </a:r>
          </a:p>
        </p:txBody>
      </p:sp>
      <p:sp>
        <p:nvSpPr>
          <p:cNvPr id="9" name="角丸四角形 8"/>
          <p:cNvSpPr/>
          <p:nvPr/>
        </p:nvSpPr>
        <p:spPr bwMode="gray">
          <a:xfrm>
            <a:off x="6466931" y="3490353"/>
            <a:ext cx="1872208" cy="669379"/>
          </a:xfrm>
          <a:prstGeom prst="roundRect">
            <a:avLst/>
          </a:prstGeom>
          <a:noFill/>
          <a:ln w="38100" cap="flat" cmpd="sng" algn="ctr">
            <a:solidFill>
              <a:schemeClr val="accent2">
                <a:lumMod val="20000"/>
                <a:lumOff val="8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latin typeface="+mj-lt"/>
                <a:ea typeface="+mn-ea"/>
              </a:rPr>
              <a:t>対話アプリ改善</a:t>
            </a:r>
          </a:p>
        </p:txBody>
      </p:sp>
      <p:sp>
        <p:nvSpPr>
          <p:cNvPr id="10" name="加算記号 9"/>
          <p:cNvSpPr/>
          <p:nvPr/>
        </p:nvSpPr>
        <p:spPr bwMode="gray">
          <a:xfrm>
            <a:off x="2747490" y="3501006"/>
            <a:ext cx="672382" cy="648072"/>
          </a:xfrm>
          <a:prstGeom prst="mathPlus">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1" name="加算記号 10"/>
          <p:cNvSpPr/>
          <p:nvPr/>
        </p:nvSpPr>
        <p:spPr bwMode="gray">
          <a:xfrm>
            <a:off x="5780068" y="3501006"/>
            <a:ext cx="672382" cy="648072"/>
          </a:xfrm>
          <a:prstGeom prst="mathPlus">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2" name="下矢印 11"/>
          <p:cNvSpPr/>
          <p:nvPr/>
        </p:nvSpPr>
        <p:spPr bwMode="gray">
          <a:xfrm>
            <a:off x="2855502" y="4221084"/>
            <a:ext cx="456358" cy="864096"/>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3" name="下矢印 12"/>
          <p:cNvSpPr/>
          <p:nvPr/>
        </p:nvSpPr>
        <p:spPr bwMode="gray">
          <a:xfrm>
            <a:off x="5888080" y="4221084"/>
            <a:ext cx="456358" cy="864096"/>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4" name="テキスト ボックス 13"/>
          <p:cNvSpPr txBox="1"/>
          <p:nvPr/>
        </p:nvSpPr>
        <p:spPr>
          <a:xfrm>
            <a:off x="359989" y="4345355"/>
            <a:ext cx="2387501" cy="584775"/>
          </a:xfrm>
          <a:prstGeom prst="rect">
            <a:avLst/>
          </a:prstGeom>
          <a:noFill/>
        </p:spPr>
        <p:txBody>
          <a:bodyPr wrap="square" rtlCol="0">
            <a:spAutoFit/>
          </a:bodyPr>
          <a:lstStyle/>
          <a:p>
            <a:r>
              <a:rPr lang="ja-JP" altLang="en-US" sz="1600" dirty="0">
                <a:latin typeface="+mn-ea"/>
                <a:ea typeface="+mn-ea"/>
              </a:rPr>
              <a:t>ルールベースから脱却する</a:t>
            </a:r>
          </a:p>
        </p:txBody>
      </p:sp>
      <p:sp>
        <p:nvSpPr>
          <p:cNvPr id="15" name="テキスト ボックス 14"/>
          <p:cNvSpPr txBox="1"/>
          <p:nvPr/>
        </p:nvSpPr>
        <p:spPr>
          <a:xfrm>
            <a:off x="6344692" y="4317541"/>
            <a:ext cx="2387501" cy="584775"/>
          </a:xfrm>
          <a:prstGeom prst="rect">
            <a:avLst/>
          </a:prstGeom>
          <a:noFill/>
        </p:spPr>
        <p:txBody>
          <a:bodyPr wrap="square" rtlCol="0">
            <a:spAutoFit/>
          </a:bodyPr>
          <a:lstStyle/>
          <a:p>
            <a:r>
              <a:rPr lang="ja-JP" altLang="en-US" sz="1600" dirty="0" smtClean="0">
                <a:latin typeface="+mn-ea"/>
                <a:ea typeface="+mn-ea"/>
              </a:rPr>
              <a:t>お客</a:t>
            </a:r>
            <a:r>
              <a:rPr lang="ja-JP" altLang="en-US" sz="1600" dirty="0">
                <a:latin typeface="+mn-ea"/>
                <a:ea typeface="+mn-ea"/>
              </a:rPr>
              <a:t>様コンテンツ作成のコストを下げる</a:t>
            </a:r>
          </a:p>
        </p:txBody>
      </p:sp>
      <p:sp>
        <p:nvSpPr>
          <p:cNvPr id="16" name="円/楕円 15"/>
          <p:cNvSpPr/>
          <p:nvPr/>
        </p:nvSpPr>
        <p:spPr bwMode="gray">
          <a:xfrm>
            <a:off x="1815256" y="5157186"/>
            <a:ext cx="2536850" cy="792088"/>
          </a:xfrm>
          <a:prstGeom prst="ellipse">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j-lt"/>
                <a:ea typeface="+mn-ea"/>
              </a:rPr>
              <a:t>パターン</a:t>
            </a:r>
            <a:r>
              <a:rPr kumimoji="1" lang="en-US" altLang="ja-JP" sz="1800" b="0" i="0" u="none" strike="noStrike" cap="none" normalizeH="0" baseline="0" dirty="0" smtClean="0">
                <a:ln>
                  <a:noFill/>
                </a:ln>
                <a:effectLst/>
                <a:latin typeface="+mj-lt"/>
                <a:ea typeface="+mn-ea"/>
              </a:rPr>
              <a:t>A</a:t>
            </a:r>
            <a:endParaRPr kumimoji="1" lang="ja-JP" altLang="en-US" sz="1800" b="0" i="0" u="none" strike="noStrike" cap="none" normalizeH="0" baseline="0" dirty="0" err="1" smtClean="0">
              <a:ln>
                <a:noFill/>
              </a:ln>
              <a:effectLst/>
              <a:latin typeface="+mj-lt"/>
              <a:ea typeface="+mn-ea"/>
            </a:endParaRPr>
          </a:p>
        </p:txBody>
      </p:sp>
      <p:sp>
        <p:nvSpPr>
          <p:cNvPr id="18" name="円/楕円 17"/>
          <p:cNvSpPr/>
          <p:nvPr/>
        </p:nvSpPr>
        <p:spPr bwMode="gray">
          <a:xfrm>
            <a:off x="4847834" y="5181637"/>
            <a:ext cx="2536850" cy="792088"/>
          </a:xfrm>
          <a:prstGeom prst="ellipse">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j-lt"/>
                <a:ea typeface="+mn-ea"/>
              </a:rPr>
              <a:t>パターン</a:t>
            </a:r>
            <a:r>
              <a:rPr lang="en-US" altLang="ja-JP" dirty="0">
                <a:latin typeface="+mj-lt"/>
                <a:ea typeface="+mn-ea"/>
              </a:rPr>
              <a:t>B</a:t>
            </a:r>
            <a:endParaRPr kumimoji="1" lang="ja-JP" altLang="en-US" sz="1800" b="0" i="0" u="none" strike="noStrike" cap="none" normalizeH="0" baseline="0" dirty="0" err="1" smtClean="0">
              <a:ln>
                <a:noFill/>
              </a:ln>
              <a:effectLst/>
              <a:latin typeface="+mj-lt"/>
              <a:ea typeface="+mn-ea"/>
            </a:endParaRPr>
          </a:p>
        </p:txBody>
      </p:sp>
      <p:sp>
        <p:nvSpPr>
          <p:cNvPr id="4" name="テキスト ボックス 3"/>
          <p:cNvSpPr txBox="1"/>
          <p:nvPr/>
        </p:nvSpPr>
        <p:spPr>
          <a:xfrm>
            <a:off x="467544" y="2942725"/>
            <a:ext cx="1607564" cy="400110"/>
          </a:xfrm>
          <a:prstGeom prst="rect">
            <a:avLst/>
          </a:prstGeom>
          <a:noFill/>
        </p:spPr>
        <p:txBody>
          <a:bodyPr wrap="square" rtlCol="0">
            <a:spAutoFit/>
          </a:bodyPr>
          <a:lstStyle/>
          <a:p>
            <a:r>
              <a:rPr kumimoji="1" lang="ja-JP" altLang="en-US" sz="2000" dirty="0" smtClean="0">
                <a:solidFill>
                  <a:schemeClr val="accent2">
                    <a:lumMod val="60000"/>
                    <a:lumOff val="40000"/>
                  </a:schemeClr>
                </a:solidFill>
                <a:latin typeface="+mj-ea"/>
                <a:ea typeface="+mj-ea"/>
              </a:rPr>
              <a:t>今回は</a:t>
            </a:r>
            <a:r>
              <a:rPr kumimoji="1" lang="en-US" altLang="ja-JP" sz="2000" dirty="0" smtClean="0">
                <a:solidFill>
                  <a:schemeClr val="accent2">
                    <a:lumMod val="60000"/>
                    <a:lumOff val="40000"/>
                  </a:schemeClr>
                </a:solidFill>
                <a:latin typeface="+mj-ea"/>
                <a:ea typeface="+mj-ea"/>
              </a:rPr>
              <a:t>…</a:t>
            </a:r>
            <a:endParaRPr kumimoji="1" lang="ja-JP" altLang="en-US" sz="2000" dirty="0" smtClean="0">
              <a:solidFill>
                <a:schemeClr val="accent2">
                  <a:lumMod val="60000"/>
                  <a:lumOff val="40000"/>
                </a:schemeClr>
              </a:solidFill>
              <a:latin typeface="+mj-ea"/>
              <a:ea typeface="+mj-ea"/>
            </a:endParaRPr>
          </a:p>
        </p:txBody>
      </p:sp>
      <p:sp>
        <p:nvSpPr>
          <p:cNvPr id="21" name="スライド番号プレースホルダー 20"/>
          <p:cNvSpPr>
            <a:spLocks noGrp="1"/>
          </p:cNvSpPr>
          <p:nvPr>
            <p:ph type="sldNum" sz="quarter" idx="10"/>
          </p:nvPr>
        </p:nvSpPr>
        <p:spPr/>
        <p:txBody>
          <a:bodyPr/>
          <a:lstStyle/>
          <a:p>
            <a:fld id="{DE2B87E1-F9DF-4BEE-B07D-635D26011F4B}" type="slidenum">
              <a:rPr lang="de-DE" altLang="ja-JP" smtClean="0"/>
              <a:pPr/>
              <a:t>1</a:t>
            </a:fld>
            <a:endParaRPr lang="de-DE" altLang="ja-JP"/>
          </a:p>
        </p:txBody>
      </p:sp>
    </p:spTree>
    <p:extLst>
      <p:ext uri="{BB962C8B-B14F-4D97-AF65-F5344CB8AC3E}">
        <p14:creationId xmlns:p14="http://schemas.microsoft.com/office/powerpoint/2010/main" val="1164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目指す対話シーケンス：パターン</a:t>
            </a:r>
            <a:r>
              <a:rPr kumimoji="1" lang="en-US" altLang="ja-JP" dirty="0" smtClean="0"/>
              <a:t>A</a:t>
            </a:r>
          </a:p>
          <a:p>
            <a:pPr lvl="1"/>
            <a:r>
              <a:rPr lang="ja-JP" altLang="en-US" dirty="0" smtClean="0"/>
              <a:t>実装案</a:t>
            </a:r>
            <a:endParaRPr lang="en-US" altLang="ja-JP" dirty="0" smtClean="0"/>
          </a:p>
          <a:p>
            <a:pPr lvl="1"/>
            <a:r>
              <a:rPr lang="ja-JP" altLang="en-US" dirty="0"/>
              <a:t>学習データとラベル</a:t>
            </a:r>
            <a:endParaRPr lang="en-US" altLang="ja-JP" dirty="0"/>
          </a:p>
          <a:p>
            <a:r>
              <a:rPr lang="ja-JP" altLang="en-US" dirty="0" smtClean="0"/>
              <a:t>目指す</a:t>
            </a:r>
            <a:r>
              <a:rPr lang="ja-JP" altLang="en-US" dirty="0"/>
              <a:t>対話シーケンス：</a:t>
            </a:r>
            <a:r>
              <a:rPr lang="ja-JP" altLang="en-US" dirty="0" smtClean="0"/>
              <a:t>パターン</a:t>
            </a:r>
            <a:r>
              <a:rPr lang="en-US" altLang="ja-JP" dirty="0" smtClean="0"/>
              <a:t>B</a:t>
            </a:r>
            <a:endParaRPr lang="en-US" altLang="ja-JP" dirty="0"/>
          </a:p>
          <a:p>
            <a:pPr lvl="1"/>
            <a:r>
              <a:rPr lang="ja-JP" altLang="en-US" dirty="0"/>
              <a:t>実装案</a:t>
            </a:r>
            <a:endParaRPr lang="en-US" altLang="ja-JP" dirty="0"/>
          </a:p>
          <a:p>
            <a:pPr lvl="1"/>
            <a:r>
              <a:rPr lang="ja-JP" altLang="en-US" dirty="0"/>
              <a:t>学習</a:t>
            </a:r>
            <a:r>
              <a:rPr lang="ja-JP" altLang="en-US" dirty="0" smtClean="0"/>
              <a:t>データと</a:t>
            </a:r>
            <a:r>
              <a:rPr lang="ja-JP" altLang="en-US" dirty="0" smtClean="0"/>
              <a:t>ラベル</a:t>
            </a:r>
            <a:endParaRPr lang="en-US" altLang="ja-JP" dirty="0" smtClean="0"/>
          </a:p>
          <a:p>
            <a:pPr lvl="1"/>
            <a:r>
              <a:rPr lang="ja-JP" altLang="en-US" dirty="0" smtClean="0"/>
              <a:t>既存の対話</a:t>
            </a:r>
            <a:r>
              <a:rPr lang="en-US" altLang="ja-JP" dirty="0" smtClean="0"/>
              <a:t>DB</a:t>
            </a:r>
            <a:r>
              <a:rPr lang="ja-JP" altLang="en-US" dirty="0" smtClean="0"/>
              <a:t>との比較</a:t>
            </a:r>
            <a:endParaRPr lang="en-US" altLang="ja-JP" dirty="0" smtClean="0"/>
          </a:p>
          <a:p>
            <a:r>
              <a:rPr kumimoji="1" lang="ja-JP" altLang="en-US" dirty="0"/>
              <a:t>検証環境</a:t>
            </a:r>
            <a:endParaRPr kumimoji="1" lang="en-US" altLang="ja-JP" dirty="0" smtClean="0"/>
          </a:p>
          <a:p>
            <a:r>
              <a:rPr kumimoji="1" lang="ja-JP" altLang="en-US" dirty="0" smtClean="0"/>
              <a:t>目標</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dirty="0"/>
          </a:p>
        </p:txBody>
      </p:sp>
      <p:sp>
        <p:nvSpPr>
          <p:cNvPr id="13" name="スライド番号プレースホルダー 12"/>
          <p:cNvSpPr>
            <a:spLocks noGrp="1"/>
          </p:cNvSpPr>
          <p:nvPr>
            <p:ph type="sldNum" sz="quarter" idx="10"/>
          </p:nvPr>
        </p:nvSpPr>
        <p:spPr/>
        <p:txBody>
          <a:bodyPr/>
          <a:lstStyle/>
          <a:p>
            <a:fld id="{DE2B87E1-F9DF-4BEE-B07D-635D26011F4B}" type="slidenum">
              <a:rPr lang="de-DE" altLang="ja-JP" smtClean="0"/>
              <a:pPr/>
              <a:t>2</a:t>
            </a:fld>
            <a:endParaRPr lang="de-DE" altLang="ja-JP"/>
          </a:p>
        </p:txBody>
      </p:sp>
    </p:spTree>
    <p:extLst>
      <p:ext uri="{BB962C8B-B14F-4D97-AF65-F5344CB8AC3E}">
        <p14:creationId xmlns:p14="http://schemas.microsoft.com/office/powerpoint/2010/main" val="70754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目指す対話シーケンス</a:t>
            </a:r>
            <a:r>
              <a:rPr lang="ja-JP" altLang="en-US" dirty="0">
                <a:latin typeface="+mn-ea"/>
              </a:rPr>
              <a:t>：パターン</a:t>
            </a:r>
            <a:r>
              <a:rPr lang="en-US" altLang="ja-JP" dirty="0">
                <a:latin typeface="+mn-ea"/>
              </a:rPr>
              <a:t>A</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698376"/>
            <a:ext cx="1482616" cy="1985123"/>
          </a:xfrm>
          <a:prstGeom prst="rect">
            <a:avLst/>
          </a:prstGeom>
        </p:spPr>
      </p:pic>
      <p:sp>
        <p:nvSpPr>
          <p:cNvPr id="15" name="スマイル 14"/>
          <p:cNvSpPr/>
          <p:nvPr/>
        </p:nvSpPr>
        <p:spPr bwMode="gray">
          <a:xfrm>
            <a:off x="6814595" y="3140968"/>
            <a:ext cx="1224136" cy="1231265"/>
          </a:xfrm>
          <a:prstGeom prst="smileyFac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n-ea"/>
              <a:ea typeface="+mn-ea"/>
            </a:endParaRPr>
          </a:p>
        </p:txBody>
      </p:sp>
      <p:sp>
        <p:nvSpPr>
          <p:cNvPr id="16" name="角丸四角形吹き出し 15"/>
          <p:cNvSpPr/>
          <p:nvPr/>
        </p:nvSpPr>
        <p:spPr bwMode="gray">
          <a:xfrm>
            <a:off x="2771800" y="1628800"/>
            <a:ext cx="3600400" cy="504056"/>
          </a:xfrm>
          <a:prstGeom prst="wedgeRoundRectCallout">
            <a:avLst>
              <a:gd name="adj1" fmla="val 44403"/>
              <a:gd name="adj2" fmla="val 90956"/>
              <a:gd name="adj3" fmla="val 16667"/>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j-lt"/>
                <a:ea typeface="+mn-ea"/>
              </a:rPr>
              <a:t>巨人戦の結果教えて</a:t>
            </a:r>
          </a:p>
        </p:txBody>
      </p:sp>
      <p:sp>
        <p:nvSpPr>
          <p:cNvPr id="17" name="角丸四角形吹き出し 16"/>
          <p:cNvSpPr/>
          <p:nvPr/>
        </p:nvSpPr>
        <p:spPr bwMode="gray">
          <a:xfrm>
            <a:off x="2792923" y="2556032"/>
            <a:ext cx="3600400" cy="504056"/>
          </a:xfrm>
          <a:prstGeom prst="wedgeRoundRectCallout">
            <a:avLst>
              <a:gd name="adj1" fmla="val -53202"/>
              <a:gd name="adj2" fmla="val 115855"/>
              <a:gd name="adj3" fmla="val 16667"/>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j-lt"/>
                <a:ea typeface="+mn-ea"/>
              </a:rPr>
              <a:t>４－３で勝利しました</a:t>
            </a:r>
          </a:p>
        </p:txBody>
      </p:sp>
      <p:sp>
        <p:nvSpPr>
          <p:cNvPr id="3" name="雲形吹き出し 2"/>
          <p:cNvSpPr/>
          <p:nvPr/>
        </p:nvSpPr>
        <p:spPr bwMode="gray">
          <a:xfrm>
            <a:off x="2195736" y="4683499"/>
            <a:ext cx="3888432" cy="1121765"/>
          </a:xfrm>
          <a:prstGeom prst="cloudCallout">
            <a:avLst>
              <a:gd name="adj1" fmla="val -40397"/>
              <a:gd name="adj2" fmla="val -58173"/>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j-lt"/>
                <a:ea typeface="+mn-ea"/>
              </a:rPr>
              <a:t>この人はスポーツの中で</a:t>
            </a:r>
            <a:endParaRPr kumimoji="1" lang="en-US" altLang="ja-JP" sz="1800" b="0" i="0" u="none" strike="noStrike" cap="none" normalizeH="0" baseline="0" dirty="0" smtClean="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effectLst/>
                <a:latin typeface="+mj-lt"/>
                <a:ea typeface="+mn-ea"/>
              </a:rPr>
              <a:t>野球が好きなんだな</a:t>
            </a:r>
            <a:r>
              <a:rPr kumimoji="1" lang="en-US" altLang="ja-JP" sz="1800" b="0" i="0" u="none" strike="noStrike" cap="none" normalizeH="0" baseline="0" dirty="0" smtClean="0">
                <a:ln>
                  <a:noFill/>
                </a:ln>
                <a:effectLst/>
                <a:latin typeface="+mj-lt"/>
                <a:ea typeface="+mn-ea"/>
              </a:rPr>
              <a:t>…</a:t>
            </a:r>
            <a:endParaRPr kumimoji="1" lang="ja-JP" altLang="en-US" sz="1800" b="0" i="0" u="none" strike="noStrike" cap="none" normalizeH="0" baseline="0" dirty="0" err="1" smtClean="0">
              <a:ln>
                <a:noFill/>
              </a:ln>
              <a:effectLst/>
              <a:latin typeface="+mj-lt"/>
              <a:ea typeface="+mn-ea"/>
            </a:endParaRPr>
          </a:p>
        </p:txBody>
      </p:sp>
      <p:sp>
        <p:nvSpPr>
          <p:cNvPr id="14" name="角丸四角形 13"/>
          <p:cNvSpPr/>
          <p:nvPr/>
        </p:nvSpPr>
        <p:spPr bwMode="gray">
          <a:xfrm>
            <a:off x="467544" y="1088365"/>
            <a:ext cx="1872208" cy="669379"/>
          </a:xfrm>
          <a:prstGeom prst="roundRect">
            <a:avLst/>
          </a:prstGeom>
          <a:noFill/>
          <a:ln w="38100" cap="flat" cmpd="sng" algn="ctr">
            <a:solidFill>
              <a:schemeClr val="accent2">
                <a:lumMod val="20000"/>
                <a:lumOff val="8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latin typeface="+mj-lt"/>
                <a:ea typeface="+mn-ea"/>
              </a:rPr>
              <a:t>パーソナル情報</a:t>
            </a:r>
          </a:p>
          <a:p>
            <a:r>
              <a:rPr lang="ja-JP" altLang="en-US" dirty="0">
                <a:latin typeface="+mj-lt"/>
                <a:ea typeface="+mn-ea"/>
              </a:rPr>
              <a:t>自動更新</a:t>
            </a:r>
          </a:p>
        </p:txBody>
      </p:sp>
      <p:sp>
        <p:nvSpPr>
          <p:cNvPr id="18" name="スライド番号プレースホルダー 17"/>
          <p:cNvSpPr>
            <a:spLocks noGrp="1"/>
          </p:cNvSpPr>
          <p:nvPr>
            <p:ph type="sldNum" sz="quarter" idx="10"/>
          </p:nvPr>
        </p:nvSpPr>
        <p:spPr/>
        <p:txBody>
          <a:bodyPr/>
          <a:lstStyle/>
          <a:p>
            <a:fld id="{DE2B87E1-F9DF-4BEE-B07D-635D26011F4B}" type="slidenum">
              <a:rPr lang="de-DE" altLang="ja-JP" smtClean="0"/>
              <a:pPr/>
              <a:t>3</a:t>
            </a:fld>
            <a:endParaRPr lang="de-DE" altLang="ja-JP"/>
          </a:p>
        </p:txBody>
      </p:sp>
    </p:spTree>
    <p:extLst>
      <p:ext uri="{BB962C8B-B14F-4D97-AF65-F5344CB8AC3E}">
        <p14:creationId xmlns:p14="http://schemas.microsoft.com/office/powerpoint/2010/main" val="171167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ea typeface="+mn-ea"/>
              </a:rPr>
              <a:t>目指す対話</a:t>
            </a:r>
            <a:r>
              <a:rPr lang="ja-JP" altLang="en-US" dirty="0" smtClean="0">
                <a:latin typeface="+mn-ea"/>
                <a:ea typeface="+mn-ea"/>
              </a:rPr>
              <a:t>シーケンス：パターン</a:t>
            </a:r>
            <a:r>
              <a:rPr lang="en-US" altLang="ja-JP" dirty="0" smtClean="0">
                <a:latin typeface="+mn-ea"/>
                <a:ea typeface="+mn-ea"/>
              </a:rPr>
              <a:t>A</a:t>
            </a:r>
            <a:endParaRPr kumimoji="1" lang="ja-JP" altLang="en-US" dirty="0">
              <a:latin typeface="+mn-ea"/>
              <a:ea typeface="+mn-ea"/>
            </a:endParaRPr>
          </a:p>
        </p:txBody>
      </p:sp>
      <p:sp>
        <p:nvSpPr>
          <p:cNvPr id="5" name="フッター プレースホルダー 4"/>
          <p:cNvSpPr>
            <a:spLocks noGrp="1"/>
          </p:cNvSpPr>
          <p:nvPr>
            <p:ph type="ftr" sz="quarter" idx="11"/>
          </p:nvPr>
        </p:nvSpPr>
        <p:spPr/>
        <p:txBody>
          <a:bodyPr/>
          <a:lstStyle/>
          <a:p>
            <a:r>
              <a:rPr lang="de-DE" altLang="ja-JP" smtClean="0">
                <a:latin typeface="+mn-ea"/>
                <a:ea typeface="+mn-ea"/>
              </a:rPr>
              <a:t>Copyright 2019 FUJITSU LIMITED</a:t>
            </a:r>
            <a:endParaRPr lang="de-DE" altLang="ja-JP" dirty="0">
              <a:latin typeface="+mn-ea"/>
              <a:ea typeface="+mn-ea"/>
            </a:endParaRPr>
          </a:p>
        </p:txBody>
      </p:sp>
      <p:sp>
        <p:nvSpPr>
          <p:cNvPr id="6" name="テキスト ボックス 175"/>
          <p:cNvSpPr txBox="1"/>
          <p:nvPr/>
        </p:nvSpPr>
        <p:spPr>
          <a:xfrm>
            <a:off x="251520" y="2161537"/>
            <a:ext cx="3848886" cy="2799224"/>
          </a:xfrm>
          <a:prstGeom prst="rect">
            <a:avLst/>
          </a:prstGeom>
          <a:solidFill>
            <a:schemeClr val="accent6">
              <a:lumMod val="40000"/>
              <a:lumOff val="60000"/>
            </a:schemeClr>
          </a:solidFill>
          <a:ln w="19050">
            <a:solidFill>
              <a:schemeClr val="bg1">
                <a:lumMod val="50000"/>
              </a:schemeClr>
            </a:solidFill>
            <a:prstDash val="sysDash"/>
          </a:ln>
          <a:effectLst>
            <a:outerShdw blurRad="50800" dist="38100" dir="2700000" algn="tl" rotWithShape="0">
              <a:prstClr val="black">
                <a:alpha val="40000"/>
              </a:prstClr>
            </a:outerShdw>
          </a:effectLst>
        </p:spPr>
        <p:txBody>
          <a:bodyPr wrap="none" lIns="35995" tIns="35995" rIns="35995" bIns="35995" rtlCol="0" anchor="ctr" anchorCtr="0">
            <a:noAutofit/>
          </a:bodyPr>
          <a:lstStyle>
            <a:defPPr>
              <a:defRPr lang="ja-JP"/>
            </a:defPPr>
            <a:lvl1pPr algn="ctr" rtl="0" fontAlgn="ctr">
              <a:spcBef>
                <a:spcPct val="0"/>
              </a:spcBef>
              <a:spcAft>
                <a:spcPct val="0"/>
              </a:spcAft>
              <a:defRPr kumimoji="1" sz="1600" kern="1200">
                <a:solidFill>
                  <a:srgbClr val="000000"/>
                </a:solidFill>
                <a:latin typeface="Arial" charset="0"/>
                <a:ea typeface="ＭＳ Ｐゴシック" pitchFamily="50" charset="-128"/>
                <a:cs typeface="+mn-cs"/>
              </a:defRPr>
            </a:lvl1pPr>
            <a:lvl2pPr marL="526596" algn="ctr" rtl="0" fontAlgn="ctr">
              <a:spcBef>
                <a:spcPct val="0"/>
              </a:spcBef>
              <a:spcAft>
                <a:spcPct val="0"/>
              </a:spcAft>
              <a:defRPr kumimoji="1" sz="1600" kern="1200">
                <a:solidFill>
                  <a:srgbClr val="000000"/>
                </a:solidFill>
                <a:latin typeface="Arial" charset="0"/>
                <a:ea typeface="ＭＳ Ｐゴシック" pitchFamily="50" charset="-128"/>
                <a:cs typeface="+mn-cs"/>
              </a:defRPr>
            </a:lvl2pPr>
            <a:lvl3pPr marL="1053190" algn="ctr" rtl="0" fontAlgn="ctr">
              <a:spcBef>
                <a:spcPct val="0"/>
              </a:spcBef>
              <a:spcAft>
                <a:spcPct val="0"/>
              </a:spcAft>
              <a:defRPr kumimoji="1" sz="1600" kern="1200">
                <a:solidFill>
                  <a:srgbClr val="000000"/>
                </a:solidFill>
                <a:latin typeface="Arial" charset="0"/>
                <a:ea typeface="ＭＳ Ｐゴシック" pitchFamily="50" charset="-128"/>
                <a:cs typeface="+mn-cs"/>
              </a:defRPr>
            </a:lvl3pPr>
            <a:lvl4pPr marL="1579789" algn="ctr" rtl="0" fontAlgn="ctr">
              <a:spcBef>
                <a:spcPct val="0"/>
              </a:spcBef>
              <a:spcAft>
                <a:spcPct val="0"/>
              </a:spcAft>
              <a:defRPr kumimoji="1" sz="1600" kern="1200">
                <a:solidFill>
                  <a:srgbClr val="000000"/>
                </a:solidFill>
                <a:latin typeface="Arial" charset="0"/>
                <a:ea typeface="ＭＳ Ｐゴシック" pitchFamily="50" charset="-128"/>
                <a:cs typeface="+mn-cs"/>
              </a:defRPr>
            </a:lvl4pPr>
            <a:lvl5pPr marL="2106383" algn="ctr" rtl="0" fontAlgn="ctr">
              <a:spcBef>
                <a:spcPct val="0"/>
              </a:spcBef>
              <a:spcAft>
                <a:spcPct val="0"/>
              </a:spcAft>
              <a:defRPr kumimoji="1" sz="1600" kern="1200">
                <a:solidFill>
                  <a:srgbClr val="000000"/>
                </a:solidFill>
                <a:latin typeface="Arial" charset="0"/>
                <a:ea typeface="ＭＳ Ｐゴシック" pitchFamily="50" charset="-128"/>
                <a:cs typeface="+mn-cs"/>
              </a:defRPr>
            </a:lvl5pPr>
            <a:lvl6pPr marL="2632979" algn="l" defTabSz="1053190" rtl="0" eaLnBrk="1" latinLnBrk="0" hangingPunct="1">
              <a:defRPr kumimoji="1" sz="1600" kern="1200">
                <a:solidFill>
                  <a:srgbClr val="000000"/>
                </a:solidFill>
                <a:latin typeface="Arial" charset="0"/>
                <a:ea typeface="ＭＳ Ｐゴシック" pitchFamily="50" charset="-128"/>
                <a:cs typeface="+mn-cs"/>
              </a:defRPr>
            </a:lvl6pPr>
            <a:lvl7pPr marL="3159574" algn="l" defTabSz="1053190" rtl="0" eaLnBrk="1" latinLnBrk="0" hangingPunct="1">
              <a:defRPr kumimoji="1" sz="1600" kern="1200">
                <a:solidFill>
                  <a:srgbClr val="000000"/>
                </a:solidFill>
                <a:latin typeface="Arial" charset="0"/>
                <a:ea typeface="ＭＳ Ｐゴシック" pitchFamily="50" charset="-128"/>
                <a:cs typeface="+mn-cs"/>
              </a:defRPr>
            </a:lvl7pPr>
            <a:lvl8pPr marL="3686169" algn="l" defTabSz="1053190" rtl="0" eaLnBrk="1" latinLnBrk="0" hangingPunct="1">
              <a:defRPr kumimoji="1" sz="1600" kern="1200">
                <a:solidFill>
                  <a:srgbClr val="000000"/>
                </a:solidFill>
                <a:latin typeface="Arial" charset="0"/>
                <a:ea typeface="ＭＳ Ｐゴシック" pitchFamily="50" charset="-128"/>
                <a:cs typeface="+mn-cs"/>
              </a:defRPr>
            </a:lvl8pPr>
            <a:lvl9pPr marL="4212765" algn="l" defTabSz="1053190" rtl="0" eaLnBrk="1" latinLnBrk="0" hangingPunct="1">
              <a:defRPr kumimoji="1" sz="1600" kern="1200">
                <a:solidFill>
                  <a:srgbClr val="000000"/>
                </a:solidFill>
                <a:latin typeface="Arial" charset="0"/>
                <a:ea typeface="ＭＳ Ｐゴシック" pitchFamily="50" charset="-128"/>
                <a:cs typeface="+mn-cs"/>
              </a:defRPr>
            </a:lvl9pPr>
          </a:lstStyle>
          <a:p>
            <a:pPr marL="0" marR="0" lvl="0" indent="0" algn="ctr" defTabSz="914070" eaLnBrk="1" fontAlgn="base" latinLnBrk="0" hangingPunct="1">
              <a:lnSpc>
                <a:spcPct val="100000"/>
              </a:lnSpc>
              <a:spcBef>
                <a:spcPct val="0"/>
              </a:spcBef>
              <a:spcAft>
                <a:spcPct val="0"/>
              </a:spcAft>
              <a:buClrTx/>
              <a:buSzTx/>
              <a:buFontTx/>
              <a:buNone/>
              <a:tabLst/>
              <a:defRPr/>
            </a:pPr>
            <a:r>
              <a:rPr kumimoji="0" lang="en-US" altLang="ja-JP" sz="1600" b="1" i="0" u="none" strike="noStrike" kern="0" cap="none" spc="0" normalizeH="0" baseline="0" noProof="0" dirty="0">
                <a:ln>
                  <a:noFill/>
                </a:ln>
                <a:solidFill>
                  <a:prstClr val="black"/>
                </a:solidFill>
                <a:effectLst/>
                <a:uLnTx/>
                <a:uFillTx/>
                <a:latin typeface="+mn-ea"/>
                <a:ea typeface="+mn-ea"/>
                <a:cs typeface="Meiryo UI" panose="020B0604030504040204" pitchFamily="50" charset="-128"/>
              </a:rPr>
              <a:t> </a:t>
            </a:r>
            <a:endParaRPr kumimoji="0" lang="ja-JP" altLang="en-US" sz="1600" b="1" i="0" u="none" strike="noStrike" kern="0" cap="none" spc="0" normalizeH="0" baseline="0" noProof="0" dirty="0">
              <a:ln>
                <a:noFill/>
              </a:ln>
              <a:solidFill>
                <a:prstClr val="black"/>
              </a:solidFill>
              <a:effectLst/>
              <a:uLnTx/>
              <a:uFillTx/>
              <a:latin typeface="+mn-ea"/>
              <a:ea typeface="+mn-ea"/>
              <a:cs typeface="Meiryo UI" panose="020B0604030504040204" pitchFamily="50" charset="-128"/>
            </a:endParaRPr>
          </a:p>
        </p:txBody>
      </p:sp>
      <p:sp>
        <p:nvSpPr>
          <p:cNvPr id="8" name="雲 7"/>
          <p:cNvSpPr/>
          <p:nvPr/>
        </p:nvSpPr>
        <p:spPr bwMode="auto">
          <a:xfrm>
            <a:off x="2665669" y="836712"/>
            <a:ext cx="1473123" cy="830201"/>
          </a:xfrm>
          <a:prstGeom prst="cloud">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i="0" u="none" strike="noStrike" cap="none" normalizeH="0" baseline="0" dirty="0" smtClean="0">
                <a:ln>
                  <a:noFill/>
                </a:ln>
                <a:solidFill>
                  <a:srgbClr val="000000"/>
                </a:solidFill>
                <a:effectLst/>
                <a:latin typeface="+mn-ea"/>
                <a:ea typeface="+mn-ea"/>
              </a:rPr>
              <a:t>各種</a:t>
            </a:r>
            <a:r>
              <a:rPr kumimoji="1" lang="en-US" altLang="ja-JP" sz="1400" i="0" u="none" strike="noStrike" cap="none" normalizeH="0" baseline="0" dirty="0" smtClean="0">
                <a:ln>
                  <a:noFill/>
                </a:ln>
                <a:solidFill>
                  <a:srgbClr val="000000"/>
                </a:solidFill>
                <a:effectLst/>
                <a:latin typeface="+mn-ea"/>
                <a:ea typeface="+mn-ea"/>
              </a:rPr>
              <a:t>API</a:t>
            </a:r>
            <a:endParaRPr kumimoji="1" lang="ja-JP" altLang="en-US" sz="1400" i="0" u="none" strike="noStrike" cap="none" normalizeH="0" baseline="0" dirty="0" smtClean="0">
              <a:ln>
                <a:noFill/>
              </a:ln>
              <a:solidFill>
                <a:srgbClr val="000000"/>
              </a:solidFill>
              <a:effectLst/>
              <a:latin typeface="+mn-ea"/>
              <a:ea typeface="+mn-ea"/>
            </a:endParaRPr>
          </a:p>
        </p:txBody>
      </p:sp>
      <p:sp>
        <p:nvSpPr>
          <p:cNvPr id="11" name="正方形/長方形 10"/>
          <p:cNvSpPr/>
          <p:nvPr/>
        </p:nvSpPr>
        <p:spPr bwMode="auto">
          <a:xfrm>
            <a:off x="375471" y="2324782"/>
            <a:ext cx="2142622" cy="1409693"/>
          </a:xfrm>
          <a:prstGeom prst="rect">
            <a:avLst/>
          </a:prstGeom>
          <a:solidFill>
            <a:schemeClr val="bg2">
              <a:lumMod val="90000"/>
            </a:schemeClr>
          </a:solidFill>
          <a:ln w="19050" cap="flat" cmpd="sng" algn="ctr">
            <a:solidFill>
              <a:schemeClr val="accent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600" i="0" u="none" strike="noStrike" cap="none" normalizeH="0" baseline="0" dirty="0" smtClean="0">
                <a:ln>
                  <a:noFill/>
                </a:ln>
                <a:solidFill>
                  <a:srgbClr val="000000"/>
                </a:solidFill>
                <a:effectLst/>
                <a:latin typeface="+mn-ea"/>
                <a:ea typeface="+mn-ea"/>
              </a:rPr>
              <a:t>対話サービス基盤</a:t>
            </a:r>
            <a:endParaRPr kumimoji="1" lang="en-US" altLang="ja-JP" sz="1600" i="0" u="none" strike="noStrike" cap="none" normalizeH="0" baseline="0" dirty="0" smtClean="0">
              <a:ln>
                <a:noFill/>
              </a:ln>
              <a:solidFill>
                <a:srgbClr val="000000"/>
              </a:solidFill>
              <a:effectLst/>
              <a:latin typeface="+mn-ea"/>
              <a:ea typeface="+mn-ea"/>
            </a:endParaRPr>
          </a:p>
        </p:txBody>
      </p:sp>
      <p:sp>
        <p:nvSpPr>
          <p:cNvPr id="12" name="正方形/長方形 11"/>
          <p:cNvSpPr/>
          <p:nvPr/>
        </p:nvSpPr>
        <p:spPr bwMode="gray">
          <a:xfrm>
            <a:off x="367817" y="3744262"/>
            <a:ext cx="3616293" cy="708143"/>
          </a:xfrm>
          <a:prstGeom prst="rect">
            <a:avLst/>
          </a:prstGeom>
          <a:solidFill>
            <a:schemeClr val="bg2">
              <a:lumMod val="90000"/>
            </a:schemeClr>
          </a:solidFill>
          <a:ln w="508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effectLst/>
                <a:latin typeface="+mn-ea"/>
                <a:ea typeface="+mn-ea"/>
              </a:rPr>
              <a:t>Dialog Front I/F</a:t>
            </a:r>
            <a:endParaRPr kumimoji="1" lang="ja-JP" altLang="en-US" sz="2000" b="1" i="0" u="none" strike="noStrike" cap="none" normalizeH="0" baseline="0" dirty="0" err="1" smtClean="0">
              <a:ln>
                <a:noFill/>
              </a:ln>
              <a:effectLst/>
              <a:latin typeface="+mn-ea"/>
              <a:ea typeface="+mn-ea"/>
            </a:endParaRPr>
          </a:p>
        </p:txBody>
      </p:sp>
      <p:sp>
        <p:nvSpPr>
          <p:cNvPr id="17" name="正方形/長方形 16"/>
          <p:cNvSpPr/>
          <p:nvPr/>
        </p:nvSpPr>
        <p:spPr bwMode="auto">
          <a:xfrm>
            <a:off x="2524190" y="2311780"/>
            <a:ext cx="1471068" cy="1411624"/>
          </a:xfrm>
          <a:prstGeom prst="rect">
            <a:avLst/>
          </a:prstGeom>
          <a:solidFill>
            <a:schemeClr val="bg1">
              <a:lumMod val="85000"/>
            </a:schemeClr>
          </a:solidFill>
          <a:ln w="19050"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600" dirty="0" smtClean="0">
                <a:latin typeface="+mn-ea"/>
                <a:ea typeface="+mn-ea"/>
              </a:rPr>
              <a:t>スキル</a:t>
            </a:r>
            <a:r>
              <a:rPr lang="ja-JP" altLang="en-US" sz="1600" dirty="0">
                <a:latin typeface="+mn-ea"/>
                <a:ea typeface="+mn-ea"/>
              </a:rPr>
              <a:t>パック</a:t>
            </a:r>
            <a:endParaRPr lang="en-US" altLang="ja-JP" sz="1600" dirty="0" smtClean="0">
              <a:latin typeface="+mn-ea"/>
              <a:ea typeface="+mn-ea"/>
            </a:endParaRPr>
          </a:p>
        </p:txBody>
      </p:sp>
      <p:sp>
        <p:nvSpPr>
          <p:cNvPr id="18" name="上下矢印 17"/>
          <p:cNvSpPr/>
          <p:nvPr/>
        </p:nvSpPr>
        <p:spPr bwMode="gray">
          <a:xfrm>
            <a:off x="1653032" y="1731610"/>
            <a:ext cx="336294" cy="597652"/>
          </a:xfrm>
          <a:prstGeom prst="upDownArrow">
            <a:avLst/>
          </a:prstGeom>
          <a:solidFill>
            <a:schemeClr val="accent1">
              <a:lumMod val="40000"/>
              <a:lumOff val="60000"/>
            </a:schemeClr>
          </a:solidFill>
          <a:ln w="1905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i="0" u="none" strike="noStrike" cap="none" normalizeH="0" baseline="0" dirty="0" err="1" smtClean="0">
              <a:ln>
                <a:noFill/>
              </a:ln>
              <a:effectLst/>
              <a:latin typeface="+mn-ea"/>
              <a:ea typeface="+mn-ea"/>
            </a:endParaRPr>
          </a:p>
        </p:txBody>
      </p:sp>
      <p:sp>
        <p:nvSpPr>
          <p:cNvPr id="21" name="円柱 20"/>
          <p:cNvSpPr/>
          <p:nvPr/>
        </p:nvSpPr>
        <p:spPr bwMode="auto">
          <a:xfrm>
            <a:off x="539583" y="850409"/>
            <a:ext cx="805638" cy="845448"/>
          </a:xfrm>
          <a:prstGeom prst="can">
            <a:avLst/>
          </a:prstGeom>
          <a:solidFill>
            <a:schemeClr val="accent2">
              <a:lumMod val="20000"/>
              <a:lumOff val="80000"/>
            </a:schemeClr>
          </a:solidFill>
          <a:ln w="19050"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400" dirty="0">
                <a:latin typeface="+mn-ea"/>
                <a:ea typeface="+mn-ea"/>
              </a:rPr>
              <a:t>雑学</a:t>
            </a:r>
            <a:endParaRPr lang="en-US" altLang="ja-JP" sz="14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latin typeface="+mn-ea"/>
                <a:ea typeface="+mn-ea"/>
              </a:rPr>
              <a:t>DB</a:t>
            </a:r>
          </a:p>
        </p:txBody>
      </p:sp>
      <p:sp>
        <p:nvSpPr>
          <p:cNvPr id="22" name="円柱 21"/>
          <p:cNvSpPr/>
          <p:nvPr/>
        </p:nvSpPr>
        <p:spPr bwMode="auto">
          <a:xfrm>
            <a:off x="1425344" y="847232"/>
            <a:ext cx="805638" cy="845448"/>
          </a:xfrm>
          <a:prstGeom prst="can">
            <a:avLst/>
          </a:prstGeom>
          <a:solidFill>
            <a:schemeClr val="accent2">
              <a:lumMod val="20000"/>
              <a:lumOff val="80000"/>
            </a:schemeClr>
          </a:solidFill>
          <a:ln w="19050"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400" dirty="0" smtClean="0">
                <a:latin typeface="+mn-ea"/>
                <a:ea typeface="+mn-ea"/>
              </a:rPr>
              <a:t>相槌</a:t>
            </a:r>
            <a:endParaRPr kumimoji="1" lang="en-US" altLang="ja-JP" sz="1400" b="0" i="0" u="none" strike="noStrike" cap="none" normalizeH="0" baseline="0" dirty="0" smtClean="0">
              <a:ln>
                <a:noFill/>
              </a:ln>
              <a:solidFill>
                <a:srgbClr val="000000"/>
              </a:solidFill>
              <a:effectLst/>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latin typeface="+mn-ea"/>
                <a:ea typeface="+mn-ea"/>
              </a:rPr>
              <a:t>DB</a:t>
            </a:r>
            <a:endParaRPr kumimoji="1" lang="ja-JP" altLang="en-US" sz="1400" b="0" i="0" u="none" strike="noStrike" cap="none" normalizeH="0" baseline="0" dirty="0" smtClean="0">
              <a:ln>
                <a:noFill/>
              </a:ln>
              <a:solidFill>
                <a:srgbClr val="000000"/>
              </a:solidFill>
              <a:effectLst/>
              <a:latin typeface="+mn-ea"/>
              <a:ea typeface="+mn-ea"/>
            </a:endParaRPr>
          </a:p>
        </p:txBody>
      </p:sp>
      <p:sp>
        <p:nvSpPr>
          <p:cNvPr id="23" name="テキスト ボックス 22"/>
          <p:cNvSpPr txBox="1"/>
          <p:nvPr/>
        </p:nvSpPr>
        <p:spPr>
          <a:xfrm>
            <a:off x="543314" y="4513764"/>
            <a:ext cx="3479863" cy="400110"/>
          </a:xfrm>
          <a:prstGeom prst="rect">
            <a:avLst/>
          </a:prstGeom>
          <a:noFill/>
        </p:spPr>
        <p:txBody>
          <a:bodyPr wrap="square" rtlCol="0">
            <a:spAutoFit/>
          </a:bodyPr>
          <a:lstStyle/>
          <a:p>
            <a:pPr algn="ctr"/>
            <a:r>
              <a:rPr lang="ja-JP" altLang="en-US" sz="2000" dirty="0" smtClean="0">
                <a:latin typeface="+mn-ea"/>
                <a:ea typeface="+mn-ea"/>
              </a:rPr>
              <a:t>自然対話プラットフォーム</a:t>
            </a:r>
            <a:endParaRPr kumimoji="1" lang="ja-JP" altLang="en-US" sz="2000" dirty="0">
              <a:latin typeface="+mn-ea"/>
              <a:ea typeface="+mn-ea"/>
            </a:endParaRPr>
          </a:p>
        </p:txBody>
      </p:sp>
      <p:sp>
        <p:nvSpPr>
          <p:cNvPr id="28" name="上下矢印 27"/>
          <p:cNvSpPr/>
          <p:nvPr/>
        </p:nvSpPr>
        <p:spPr bwMode="gray">
          <a:xfrm>
            <a:off x="817613" y="1721340"/>
            <a:ext cx="336294" cy="597652"/>
          </a:xfrm>
          <a:prstGeom prst="upDownArrow">
            <a:avLst/>
          </a:prstGeom>
          <a:solidFill>
            <a:schemeClr val="accent1">
              <a:lumMod val="40000"/>
              <a:lumOff val="60000"/>
            </a:schemeClr>
          </a:solidFill>
          <a:ln w="1905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i="0" u="none" strike="noStrike" cap="none" normalizeH="0" baseline="0" dirty="0" err="1" smtClean="0">
              <a:ln>
                <a:noFill/>
              </a:ln>
              <a:effectLst/>
              <a:latin typeface="+mn-ea"/>
              <a:ea typeface="+mn-ea"/>
            </a:endParaRPr>
          </a:p>
        </p:txBody>
      </p:sp>
      <p:sp>
        <p:nvSpPr>
          <p:cNvPr id="29" name="正方形/長方形 28"/>
          <p:cNvSpPr/>
          <p:nvPr/>
        </p:nvSpPr>
        <p:spPr bwMode="auto">
          <a:xfrm>
            <a:off x="4848570" y="4735397"/>
            <a:ext cx="1019574" cy="860906"/>
          </a:xfrm>
          <a:prstGeom prst="rect">
            <a:avLst/>
          </a:prstGeom>
          <a:solidFill>
            <a:schemeClr val="accent3">
              <a:lumMod val="60000"/>
              <a:lumOff val="40000"/>
            </a:schemeClr>
          </a:solidFill>
          <a:ln w="19050"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i="0" u="none" strike="noStrike" cap="none" normalizeH="0" baseline="0" dirty="0" smtClean="0">
                <a:ln>
                  <a:noFill/>
                </a:ln>
                <a:solidFill>
                  <a:srgbClr val="000000"/>
                </a:solidFill>
                <a:effectLst/>
                <a:latin typeface="+mn-ea"/>
                <a:ea typeface="+mn-ea"/>
              </a:rPr>
              <a:t>Account</a:t>
            </a:r>
          </a:p>
          <a:p>
            <a:pPr marL="0" marR="0" indent="0" algn="ctr" defTabSz="914400" rtl="0" eaLnBrk="1" fontAlgn="ctr" latinLnBrk="0" hangingPunct="1">
              <a:lnSpc>
                <a:spcPct val="100000"/>
              </a:lnSpc>
              <a:spcBef>
                <a:spcPct val="0"/>
              </a:spcBef>
              <a:spcAft>
                <a:spcPct val="0"/>
              </a:spcAft>
              <a:buClrTx/>
              <a:buSzTx/>
              <a:buFontTx/>
              <a:buNone/>
              <a:tabLst/>
            </a:pPr>
            <a:r>
              <a:rPr lang="ja-JP" altLang="en-US" sz="1600" dirty="0">
                <a:latin typeface="+mn-ea"/>
                <a:ea typeface="+mn-ea"/>
              </a:rPr>
              <a:t>情報</a:t>
            </a:r>
            <a:endParaRPr kumimoji="1" lang="ja-JP" altLang="en-US" sz="1600" i="0" u="none" strike="noStrike" cap="none" normalizeH="0" baseline="0" dirty="0" smtClean="0">
              <a:ln>
                <a:noFill/>
              </a:ln>
              <a:solidFill>
                <a:srgbClr val="000000"/>
              </a:solidFill>
              <a:effectLst/>
              <a:latin typeface="+mn-ea"/>
              <a:ea typeface="+mn-ea"/>
            </a:endParaRPr>
          </a:p>
        </p:txBody>
      </p:sp>
      <p:sp>
        <p:nvSpPr>
          <p:cNvPr id="30" name="正方形/長方形 29"/>
          <p:cNvSpPr/>
          <p:nvPr/>
        </p:nvSpPr>
        <p:spPr bwMode="auto">
          <a:xfrm>
            <a:off x="5868144" y="4735397"/>
            <a:ext cx="925957" cy="860906"/>
          </a:xfrm>
          <a:prstGeom prst="rect">
            <a:avLst/>
          </a:prstGeom>
          <a:solidFill>
            <a:schemeClr val="accent3">
              <a:lumMod val="60000"/>
              <a:lumOff val="40000"/>
            </a:schemeClr>
          </a:solidFill>
          <a:ln w="19050"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600" dirty="0" smtClean="0">
                <a:latin typeface="+mn-ea"/>
                <a:ea typeface="+mn-ea"/>
              </a:rPr>
              <a:t>Logge</a:t>
            </a:r>
            <a:r>
              <a:rPr lang="en-US" altLang="ja-JP" sz="1600" dirty="0">
                <a:latin typeface="+mn-ea"/>
                <a:ea typeface="+mn-ea"/>
              </a:rPr>
              <a:t>r</a:t>
            </a:r>
            <a:endParaRPr kumimoji="1" lang="en-US" altLang="ja-JP" sz="1600" i="0" u="none" strike="noStrike" cap="none" normalizeH="0" baseline="0" dirty="0" smtClean="0">
              <a:ln>
                <a:noFill/>
              </a:ln>
              <a:solidFill>
                <a:srgbClr val="000000"/>
              </a:solidFill>
              <a:effectLst/>
              <a:latin typeface="+mn-ea"/>
              <a:ea typeface="+mn-ea"/>
            </a:endParaRPr>
          </a:p>
        </p:txBody>
      </p:sp>
      <p:sp>
        <p:nvSpPr>
          <p:cNvPr id="31" name="円柱 30"/>
          <p:cNvSpPr/>
          <p:nvPr/>
        </p:nvSpPr>
        <p:spPr bwMode="auto">
          <a:xfrm>
            <a:off x="7625169" y="4725144"/>
            <a:ext cx="805638" cy="845448"/>
          </a:xfrm>
          <a:prstGeom prst="can">
            <a:avLst/>
          </a:prstGeom>
          <a:solidFill>
            <a:schemeClr val="accent2">
              <a:lumMod val="20000"/>
              <a:lumOff val="80000"/>
            </a:schemeClr>
          </a:solidFill>
          <a:ln w="19050"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latin typeface="+mn-ea"/>
                <a:ea typeface="+mn-ea"/>
              </a:rPr>
              <a:t>User</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000000"/>
                </a:solidFill>
                <a:effectLst/>
                <a:latin typeface="+mn-ea"/>
                <a:ea typeface="+mn-ea"/>
              </a:rPr>
              <a:t>Profil</a:t>
            </a:r>
            <a:r>
              <a:rPr kumimoji="1" lang="en-US" altLang="ja-JP" sz="1400" b="0" i="0" u="none" strike="noStrike" cap="none" normalizeH="0" baseline="0" dirty="0">
                <a:ln>
                  <a:noFill/>
                </a:ln>
                <a:solidFill>
                  <a:srgbClr val="000000"/>
                </a:solidFill>
                <a:effectLst/>
                <a:latin typeface="+mn-ea"/>
                <a:ea typeface="+mn-ea"/>
              </a:rPr>
              <a:t>e</a:t>
            </a:r>
            <a:endParaRPr kumimoji="1" lang="en-US" altLang="ja-JP" sz="1400" b="0" i="0" u="none" strike="noStrike" cap="none" normalizeH="0" baseline="0" dirty="0" smtClean="0">
              <a:ln>
                <a:noFill/>
              </a:ln>
              <a:solidFill>
                <a:srgbClr val="000000"/>
              </a:solidFill>
              <a:effectLst/>
              <a:latin typeface="+mn-ea"/>
              <a:ea typeface="+mn-ea"/>
            </a:endParaRPr>
          </a:p>
        </p:txBody>
      </p:sp>
      <p:sp>
        <p:nvSpPr>
          <p:cNvPr id="9" name="上下矢印 8"/>
          <p:cNvSpPr/>
          <p:nvPr/>
        </p:nvSpPr>
        <p:spPr bwMode="gray">
          <a:xfrm>
            <a:off x="3237766" y="1720471"/>
            <a:ext cx="324962" cy="623458"/>
          </a:xfrm>
          <a:prstGeom prst="upDownArrow">
            <a:avLst/>
          </a:prstGeom>
          <a:solidFill>
            <a:schemeClr val="tx2">
              <a:lumMod val="20000"/>
              <a:lumOff val="80000"/>
            </a:schemeClr>
          </a:solidFill>
          <a:ln w="1905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i="0" u="none" strike="noStrike" cap="none" normalizeH="0" baseline="0" dirty="0" err="1" smtClean="0">
              <a:ln>
                <a:noFill/>
              </a:ln>
              <a:effectLst/>
              <a:latin typeface="+mn-ea"/>
              <a:ea typeface="+mn-ea"/>
            </a:endParaRPr>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8695" y="5455385"/>
            <a:ext cx="778142" cy="1041879"/>
          </a:xfrm>
          <a:prstGeom prst="rect">
            <a:avLst/>
          </a:prstGeom>
        </p:spPr>
      </p:pic>
      <p:sp>
        <p:nvSpPr>
          <p:cNvPr id="33" name="スマイル 32"/>
          <p:cNvSpPr/>
          <p:nvPr/>
        </p:nvSpPr>
        <p:spPr bwMode="gray">
          <a:xfrm>
            <a:off x="251520" y="5808153"/>
            <a:ext cx="527608" cy="557098"/>
          </a:xfrm>
          <a:prstGeom prst="smileyFac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n-ea"/>
              <a:ea typeface="+mn-ea"/>
            </a:endParaRPr>
          </a:p>
        </p:txBody>
      </p:sp>
      <p:sp>
        <p:nvSpPr>
          <p:cNvPr id="34" name="円形吹き出し 33"/>
          <p:cNvSpPr/>
          <p:nvPr/>
        </p:nvSpPr>
        <p:spPr bwMode="gray">
          <a:xfrm>
            <a:off x="611560" y="5131383"/>
            <a:ext cx="2054109" cy="619738"/>
          </a:xfrm>
          <a:prstGeom prst="wedgeEllipseCallout">
            <a:avLst>
              <a:gd name="adj1" fmla="val -37729"/>
              <a:gd name="adj2" fmla="val 69733"/>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effectLst/>
                <a:latin typeface="+mn-ea"/>
                <a:ea typeface="+mn-ea"/>
              </a:rPr>
              <a:t>ラーメン食べたい</a:t>
            </a:r>
          </a:p>
        </p:txBody>
      </p:sp>
      <p:sp>
        <p:nvSpPr>
          <p:cNvPr id="35" name="円形吹き出し 34"/>
          <p:cNvSpPr/>
          <p:nvPr/>
        </p:nvSpPr>
        <p:spPr bwMode="gray">
          <a:xfrm>
            <a:off x="899592" y="5921743"/>
            <a:ext cx="1857590" cy="575521"/>
          </a:xfrm>
          <a:prstGeom prst="wedgeEllipseCallout">
            <a:avLst>
              <a:gd name="adj1" fmla="val 45511"/>
              <a:gd name="adj2" fmla="val -53113"/>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effectLst/>
                <a:latin typeface="+mn-ea"/>
                <a:ea typeface="+mn-ea"/>
              </a:rPr>
              <a:t>近くのお店は・・・</a:t>
            </a:r>
          </a:p>
        </p:txBody>
      </p:sp>
      <p:cxnSp>
        <p:nvCxnSpPr>
          <p:cNvPr id="37" name="直線矢印コネクタ 36"/>
          <p:cNvCxnSpPr/>
          <p:nvPr/>
        </p:nvCxnSpPr>
        <p:spPr bwMode="auto">
          <a:xfrm flipV="1">
            <a:off x="3419872" y="4293096"/>
            <a:ext cx="0" cy="1008112"/>
          </a:xfrm>
          <a:prstGeom prst="straightConnector1">
            <a:avLst/>
          </a:prstGeom>
          <a:gradFill rotWithShape="0">
            <a:gsLst>
              <a:gs pos="0">
                <a:srgbClr val="FFFFFF"/>
              </a:gs>
              <a:gs pos="100000">
                <a:srgbClr val="CACAC7"/>
              </a:gs>
            </a:gsLst>
            <a:lin ang="5400000" scaled="1"/>
          </a:gradFill>
          <a:ln w="2857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8" name="直線矢印コネクタ 37"/>
          <p:cNvCxnSpPr/>
          <p:nvPr/>
        </p:nvCxnSpPr>
        <p:spPr bwMode="auto">
          <a:xfrm flipV="1">
            <a:off x="3419872" y="2420888"/>
            <a:ext cx="0" cy="1152128"/>
          </a:xfrm>
          <a:prstGeom prst="straightConnector1">
            <a:avLst/>
          </a:prstGeom>
          <a:gradFill rotWithShape="0">
            <a:gsLst>
              <a:gs pos="0">
                <a:srgbClr val="FFFFFF"/>
              </a:gs>
              <a:gs pos="100000">
                <a:srgbClr val="CACAC7"/>
              </a:gs>
            </a:gsLst>
            <a:lin ang="5400000" scaled="1"/>
          </a:gradFill>
          <a:ln w="2857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0" name="直線矢印コネクタ 39"/>
          <p:cNvCxnSpPr>
            <a:endCxn id="29" idx="1"/>
          </p:cNvCxnSpPr>
          <p:nvPr/>
        </p:nvCxnSpPr>
        <p:spPr bwMode="auto">
          <a:xfrm>
            <a:off x="3917657" y="4419453"/>
            <a:ext cx="930913" cy="746397"/>
          </a:xfrm>
          <a:prstGeom prst="straightConnector1">
            <a:avLst/>
          </a:prstGeom>
          <a:gradFill rotWithShape="0">
            <a:gsLst>
              <a:gs pos="0">
                <a:srgbClr val="FFFFFF"/>
              </a:gs>
              <a:gs pos="100000">
                <a:srgbClr val="CACAC7"/>
              </a:gs>
            </a:gsLst>
            <a:lin ang="5400000" scaled="1"/>
          </a:gradFill>
          <a:ln w="2857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6" name="直線矢印コネクタ 45"/>
          <p:cNvCxnSpPr>
            <a:stCxn id="30" idx="3"/>
            <a:endCxn id="31" idx="2"/>
          </p:cNvCxnSpPr>
          <p:nvPr/>
        </p:nvCxnSpPr>
        <p:spPr bwMode="auto">
          <a:xfrm flipV="1">
            <a:off x="6794101" y="5147868"/>
            <a:ext cx="831068" cy="17982"/>
          </a:xfrm>
          <a:prstGeom prst="straightConnector1">
            <a:avLst/>
          </a:prstGeom>
          <a:gradFill rotWithShape="0">
            <a:gsLst>
              <a:gs pos="0">
                <a:srgbClr val="FFFFFF"/>
              </a:gs>
              <a:gs pos="100000">
                <a:srgbClr val="CACAC7"/>
              </a:gs>
            </a:gsLst>
            <a:lin ang="5400000" scaled="1"/>
          </a:gradFill>
          <a:ln w="2857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9" name="円/楕円 48"/>
          <p:cNvSpPr/>
          <p:nvPr/>
        </p:nvSpPr>
        <p:spPr bwMode="gray">
          <a:xfrm>
            <a:off x="4500319" y="1008094"/>
            <a:ext cx="4314084" cy="2690335"/>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ja-JP" altLang="en-US" sz="1800" b="1" i="0" u="none" strike="noStrike" cap="none" normalizeH="0" baseline="0" smtClean="0">
                <a:ln>
                  <a:noFill/>
                </a:ln>
                <a:effectLst/>
                <a:latin typeface="+mn-ea"/>
                <a:ea typeface="+mn-ea"/>
              </a:rPr>
              <a:t>ベクトル化</a:t>
            </a:r>
            <a:r>
              <a:rPr kumimoji="1" lang="ja-JP" altLang="en-US" sz="1800" b="0" i="0" u="none" strike="noStrike" cap="none" normalizeH="0" baseline="0" smtClean="0">
                <a:ln>
                  <a:noFill/>
                </a:ln>
                <a:effectLst/>
                <a:latin typeface="+mn-ea"/>
                <a:ea typeface="+mn-ea"/>
              </a:rPr>
              <a:t>　＋　</a:t>
            </a:r>
            <a:r>
              <a:rPr kumimoji="1" lang="ja-JP" altLang="en-US" sz="1800" b="1" i="0" u="none" strike="noStrike" cap="none" normalizeH="0" baseline="0" smtClean="0">
                <a:ln>
                  <a:noFill/>
                </a:ln>
                <a:effectLst/>
                <a:latin typeface="+mn-ea"/>
                <a:ea typeface="+mn-ea"/>
              </a:rPr>
              <a:t>多クラス分類</a:t>
            </a:r>
            <a:endParaRPr kumimoji="1" lang="en-US" altLang="ja-JP" sz="1800" b="1" i="0" u="none" strike="noStrike" cap="none" normalizeH="0" baseline="0" smtClean="0">
              <a:ln>
                <a:noFill/>
              </a:ln>
              <a:effectLst/>
              <a:latin typeface="+mn-ea"/>
              <a:ea typeface="+mn-ea"/>
            </a:endParaRPr>
          </a:p>
          <a:p>
            <a:pPr marL="285750" marR="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1" lang="en-US" altLang="ja-JP" sz="1600" b="0" i="0" u="none" strike="noStrike" cap="none" normalizeH="0" baseline="0" smtClean="0">
                <a:ln>
                  <a:noFill/>
                </a:ln>
                <a:effectLst/>
                <a:latin typeface="+mn-ea"/>
                <a:ea typeface="+mn-ea"/>
              </a:rPr>
              <a:t>Word2Vec</a:t>
            </a:r>
          </a:p>
          <a:p>
            <a:pPr marL="285750" marR="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altLang="ja-JP" sz="1600" smtClean="0">
                <a:latin typeface="+mn-ea"/>
                <a:ea typeface="+mn-ea"/>
              </a:rPr>
              <a:t>Doc2Vec</a:t>
            </a:r>
            <a:endParaRPr lang="en-US" altLang="ja-JP" sz="1600" dirty="0" smtClean="0">
              <a:latin typeface="+mn-ea"/>
              <a:ea typeface="+mn-ea"/>
            </a:endParaRPr>
          </a:p>
        </p:txBody>
      </p:sp>
      <p:cxnSp>
        <p:nvCxnSpPr>
          <p:cNvPr id="51" name="直線コネクタ 50"/>
          <p:cNvCxnSpPr/>
          <p:nvPr/>
        </p:nvCxnSpPr>
        <p:spPr bwMode="auto">
          <a:xfrm flipV="1">
            <a:off x="3779912" y="2492896"/>
            <a:ext cx="520626" cy="1440160"/>
          </a:xfrm>
          <a:prstGeom prst="line">
            <a:avLst/>
          </a:prstGeom>
          <a:gradFill rotWithShape="0">
            <a:gsLst>
              <a:gs pos="0">
                <a:srgbClr val="FFFFFF"/>
              </a:gs>
              <a:gs pos="100000">
                <a:srgbClr val="CACAC7"/>
              </a:gs>
            </a:gsLst>
            <a:lin ang="5400000" scaled="1"/>
          </a:gradFill>
          <a:ln w="38100" cap="flat" cmpd="sng" algn="ctr">
            <a:solidFill>
              <a:srgbClr val="57564F"/>
            </a:solidFill>
            <a:prstDash val="sysDash"/>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2" name="直線コネクタ 51"/>
          <p:cNvCxnSpPr/>
          <p:nvPr/>
        </p:nvCxnSpPr>
        <p:spPr bwMode="auto">
          <a:xfrm flipV="1">
            <a:off x="3922739" y="3794820"/>
            <a:ext cx="1433389" cy="343159"/>
          </a:xfrm>
          <a:prstGeom prst="line">
            <a:avLst/>
          </a:prstGeom>
          <a:gradFill rotWithShape="0">
            <a:gsLst>
              <a:gs pos="0">
                <a:srgbClr val="FFFFFF"/>
              </a:gs>
              <a:gs pos="100000">
                <a:srgbClr val="CACAC7"/>
              </a:gs>
            </a:gsLst>
            <a:lin ang="5400000" scaled="1"/>
          </a:gradFill>
          <a:ln w="38100" cap="flat" cmpd="sng" algn="ctr">
            <a:solidFill>
              <a:srgbClr val="57564F"/>
            </a:solidFill>
            <a:prstDash val="sysDash"/>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1" name="テキスト ボックス 60"/>
          <p:cNvSpPr txBox="1"/>
          <p:nvPr/>
        </p:nvSpPr>
        <p:spPr>
          <a:xfrm>
            <a:off x="6738929" y="1689813"/>
            <a:ext cx="1772480" cy="1077218"/>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600" dirty="0" smtClean="0">
                <a:latin typeface="+mn-ea"/>
                <a:ea typeface="+mn-ea"/>
              </a:rPr>
              <a:t>ランダムフォレスト</a:t>
            </a:r>
            <a:endParaRPr kumimoji="1" lang="en-US" altLang="ja-JP" sz="1600" dirty="0" smtClean="0">
              <a:latin typeface="+mn-ea"/>
              <a:ea typeface="+mn-ea"/>
            </a:endParaRPr>
          </a:p>
          <a:p>
            <a:pPr marL="285750" indent="-285750" algn="l">
              <a:buFont typeface="Arial" panose="020B0604020202020204" pitchFamily="34" charset="0"/>
              <a:buChar char="•"/>
            </a:pPr>
            <a:r>
              <a:rPr lang="en-US" altLang="ja-JP" sz="1600" dirty="0" smtClean="0">
                <a:latin typeface="+mn-ea"/>
                <a:ea typeface="+mn-ea"/>
              </a:rPr>
              <a:t>SVM</a:t>
            </a:r>
          </a:p>
          <a:p>
            <a:pPr marL="285750" indent="-285750" algn="l">
              <a:buFont typeface="Arial" panose="020B0604020202020204" pitchFamily="34" charset="0"/>
              <a:buChar char="•"/>
            </a:pPr>
            <a:r>
              <a:rPr kumimoji="1" lang="en-US" altLang="ja-JP" sz="1600" dirty="0" smtClean="0">
                <a:latin typeface="+mn-ea"/>
                <a:ea typeface="+mn-ea"/>
              </a:rPr>
              <a:t>RN</a:t>
            </a:r>
            <a:r>
              <a:rPr kumimoji="1" lang="en-US" altLang="ja-JP" sz="1600" dirty="0">
                <a:latin typeface="+mn-ea"/>
                <a:ea typeface="+mn-ea"/>
              </a:rPr>
              <a:t>N</a:t>
            </a:r>
            <a:endParaRPr kumimoji="1" lang="ja-JP" altLang="en-US" sz="1600" dirty="0" smtClean="0">
              <a:latin typeface="+mn-ea"/>
              <a:ea typeface="+mn-ea"/>
            </a:endParaRPr>
          </a:p>
        </p:txBody>
      </p:sp>
      <p:sp>
        <p:nvSpPr>
          <p:cNvPr id="3" name="正方形/長方形 2"/>
          <p:cNvSpPr/>
          <p:nvPr/>
        </p:nvSpPr>
        <p:spPr>
          <a:xfrm>
            <a:off x="5179994" y="2639183"/>
            <a:ext cx="4572000" cy="646331"/>
          </a:xfrm>
          <a:prstGeom prst="rect">
            <a:avLst/>
          </a:prstGeom>
        </p:spPr>
        <p:txBody>
          <a:bodyPr>
            <a:spAutoFit/>
          </a:bodyPr>
          <a:lstStyle/>
          <a:p>
            <a:pPr algn="l"/>
            <a:r>
              <a:rPr lang="en-US" altLang="ja-JP" b="1" dirty="0">
                <a:latin typeface="+mn-ea"/>
              </a:rPr>
              <a:t>TF-IDF</a:t>
            </a:r>
          </a:p>
          <a:p>
            <a:pPr algn="l"/>
            <a:r>
              <a:rPr lang="en-US" altLang="ja-JP" b="1" dirty="0">
                <a:latin typeface="+mn-ea"/>
              </a:rPr>
              <a:t>LDA</a:t>
            </a:r>
          </a:p>
        </p:txBody>
      </p:sp>
      <p:sp>
        <p:nvSpPr>
          <p:cNvPr id="20" name="スライド番号プレースホルダー 19"/>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190844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n-ea"/>
                <a:ea typeface="+mn-ea"/>
              </a:rPr>
              <a:t>学習データとラベル</a:t>
            </a:r>
            <a:endParaRPr kumimoji="1" lang="ja-JP" altLang="en-US" dirty="0">
              <a:latin typeface="+mn-ea"/>
              <a:ea typeface="+mn-ea"/>
            </a:endParaRPr>
          </a:p>
        </p:txBody>
      </p:sp>
      <p:sp>
        <p:nvSpPr>
          <p:cNvPr id="5" name="フッター プレースホルダー 4"/>
          <p:cNvSpPr>
            <a:spLocks noGrp="1"/>
          </p:cNvSpPr>
          <p:nvPr>
            <p:ph type="ftr" sz="quarter" idx="11"/>
          </p:nvPr>
        </p:nvSpPr>
        <p:spPr/>
        <p:txBody>
          <a:bodyPr/>
          <a:lstStyle/>
          <a:p>
            <a:r>
              <a:rPr lang="de-DE" altLang="ja-JP" smtClean="0">
                <a:latin typeface="+mn-ea"/>
                <a:ea typeface="+mn-ea"/>
              </a:rPr>
              <a:t>Copyright 2019 FUJITSU LIMITED</a:t>
            </a:r>
            <a:endParaRPr lang="de-DE" altLang="ja-JP" dirty="0">
              <a:latin typeface="+mn-ea"/>
              <a:ea typeface="+mn-ea"/>
            </a:endParaRP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719082262"/>
              </p:ext>
            </p:extLst>
          </p:nvPr>
        </p:nvGraphicFramePr>
        <p:xfrm>
          <a:off x="168275" y="869950"/>
          <a:ext cx="2211977" cy="4820920"/>
        </p:xfrm>
        <a:graphic>
          <a:graphicData uri="http://schemas.openxmlformats.org/drawingml/2006/table">
            <a:tbl>
              <a:tblPr firstRow="1" bandRow="1">
                <a:tableStyleId>{5C22544A-7EE6-4342-B048-85BDC9FD1C3A}</a:tableStyleId>
              </a:tblPr>
              <a:tblGrid>
                <a:gridCol w="2211977"/>
              </a:tblGrid>
              <a:tr h="370840">
                <a:tc>
                  <a:txBody>
                    <a:bodyPr/>
                    <a:lstStyle/>
                    <a:p>
                      <a:pPr algn="ctr"/>
                      <a:r>
                        <a:rPr kumimoji="1" lang="ja-JP" altLang="en-US" dirty="0" smtClean="0">
                          <a:solidFill>
                            <a:schemeClr val="accent1">
                              <a:lumMod val="50000"/>
                            </a:schemeClr>
                          </a:solidFill>
                          <a:latin typeface="メイリオ" panose="020B0604030504040204" pitchFamily="50" charset="-128"/>
                          <a:ea typeface="メイリオ" panose="020B0604030504040204" pitchFamily="50" charset="-128"/>
                        </a:rPr>
                        <a:t>ジャンル</a:t>
                      </a:r>
                      <a:endParaRPr kumimoji="1" lang="ja-JP" altLang="en-US" dirty="0">
                        <a:solidFill>
                          <a:schemeClr val="accent1">
                            <a:lumMod val="50000"/>
                          </a:schemeClr>
                        </a:solidFill>
                        <a:latin typeface="メイリオ" panose="020B0604030504040204" pitchFamily="50" charset="-128"/>
                        <a:ea typeface="メイリオ" panose="020B0604030504040204" pitchFamily="50" charset="-128"/>
                      </a:endParaRP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居住地域</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出身</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食べ物</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映画</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テレビ</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スポーツ</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好きな芸能人</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本</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友人や上司、同僚</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家族</a:t>
                      </a:r>
                    </a:p>
                  </a:txBody>
                  <a:tcPr anchor="ctr"/>
                </a:tc>
              </a:tr>
              <a:tr h="370840">
                <a:tc>
                  <a:txBody>
                    <a:bodyPr/>
                    <a:lstStyle/>
                    <a:p>
                      <a:pPr marL="0" indent="0" algn="ctr">
                        <a:buNone/>
                      </a:pPr>
                      <a:r>
                        <a:rPr lang="ja-JP" altLang="en-US" sz="1400" dirty="0" smtClean="0">
                          <a:latin typeface="メイリオ" panose="020B0604030504040204" pitchFamily="50" charset="-128"/>
                          <a:ea typeface="メイリオ" panose="020B0604030504040204" pitchFamily="50" charset="-128"/>
                        </a:rPr>
                        <a:t>仕事</a:t>
                      </a:r>
                    </a:p>
                  </a:txBody>
                  <a:tcPr anchor="ctr"/>
                </a:tc>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400" dirty="0" smtClean="0">
                          <a:latin typeface="メイリオ" panose="020B0604030504040204" pitchFamily="50" charset="-128"/>
                          <a:ea typeface="メイリオ" panose="020B0604030504040204" pitchFamily="50" charset="-128"/>
                        </a:rPr>
                        <a:t>恋愛</a:t>
                      </a:r>
                      <a:endParaRPr lang="en-US" altLang="ja-JP" sz="1400" dirty="0" smtClean="0">
                        <a:latin typeface="メイリオ" panose="020B0604030504040204" pitchFamily="50" charset="-128"/>
                        <a:ea typeface="メイリオ" panose="020B0604030504040204" pitchFamily="50" charset="-128"/>
                      </a:endParaRPr>
                    </a:p>
                  </a:txBody>
                  <a:tcPr anchor="ctr"/>
                </a:tc>
              </a:tr>
            </a:tbl>
          </a:graphicData>
        </a:graphic>
      </p:graphicFrame>
      <p:sp>
        <p:nvSpPr>
          <p:cNvPr id="8" name="コンテンツ プレースホルダー 2"/>
          <p:cNvSpPr txBox="1">
            <a:spLocks/>
          </p:cNvSpPr>
          <p:nvPr/>
        </p:nvSpPr>
        <p:spPr bwMode="gray">
          <a:xfrm>
            <a:off x="2759659" y="869950"/>
            <a:ext cx="6183288" cy="558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メイリオ" panose="020B0604030504040204" pitchFamily="50" charset="-128"/>
                <a:ea typeface="メイリオ"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メイリオ" panose="020B0604030504040204" pitchFamily="50" charset="-128"/>
                <a:ea typeface="メイリオ"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メイリオ" panose="020B0604030504040204" pitchFamily="50" charset="-128"/>
                <a:ea typeface="メイリオ"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メイリオ" panose="020B0604030504040204" pitchFamily="50" charset="-128"/>
                <a:ea typeface="メイリオ" panose="020B0604030504040204" pitchFamily="50" charset="-128"/>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r>
              <a:rPr lang="ja-JP" altLang="en-US" kern="0" dirty="0" smtClean="0">
                <a:latin typeface="+mn-ea"/>
                <a:ea typeface="+mn-ea"/>
              </a:rPr>
              <a:t>収集するデータ</a:t>
            </a:r>
            <a:endParaRPr lang="en-US" altLang="ja-JP" kern="0" dirty="0" smtClean="0">
              <a:latin typeface="+mn-ea"/>
              <a:ea typeface="+mn-ea"/>
            </a:endParaRPr>
          </a:p>
          <a:p>
            <a:pPr lvl="1"/>
            <a:r>
              <a:rPr lang="en-US" altLang="ja-JP" dirty="0">
                <a:solidFill>
                  <a:schemeClr val="accent2">
                    <a:lumMod val="60000"/>
                    <a:lumOff val="40000"/>
                  </a:schemeClr>
                </a:solidFill>
                <a:latin typeface="+mn-ea"/>
                <a:ea typeface="+mn-ea"/>
              </a:rPr>
              <a:t> </a:t>
            </a:r>
            <a:r>
              <a:rPr lang="en-US" altLang="ja-JP" dirty="0">
                <a:latin typeface="+mn-ea"/>
                <a:ea typeface="+mn-ea"/>
              </a:rPr>
              <a:t>livedoor</a:t>
            </a:r>
            <a:r>
              <a:rPr lang="ja-JP" altLang="en-US" dirty="0" smtClean="0">
                <a:latin typeface="+mn-ea"/>
                <a:ea typeface="+mn-ea"/>
              </a:rPr>
              <a:t>ニュースコーパス</a:t>
            </a:r>
            <a:endParaRPr lang="en-US" altLang="ja-JP" dirty="0" smtClean="0">
              <a:latin typeface="+mn-ea"/>
              <a:ea typeface="+mn-ea"/>
            </a:endParaRPr>
          </a:p>
          <a:p>
            <a:pPr lvl="2"/>
            <a:r>
              <a:rPr lang="ja-JP" altLang="en-US" dirty="0" smtClean="0">
                <a:latin typeface="+mn-ea"/>
                <a:ea typeface="+mn-ea"/>
              </a:rPr>
              <a:t>スポーツ、映画、芸能ニュースがデータセットとして公開されているため、それぞれのジャンルをラベルにし、各ニュースタイトルを学習データとする</a:t>
            </a:r>
            <a:endParaRPr lang="en-US" altLang="ja-JP" dirty="0" smtClean="0">
              <a:latin typeface="+mn-ea"/>
              <a:ea typeface="+mn-ea"/>
            </a:endParaRPr>
          </a:p>
          <a:p>
            <a:pPr marL="657225" lvl="2" indent="0">
              <a:buNone/>
            </a:pPr>
            <a:endParaRPr lang="en-US" altLang="ja-JP" sz="1200" dirty="0">
              <a:latin typeface="+mn-ea"/>
              <a:ea typeface="+mn-ea"/>
            </a:endParaRPr>
          </a:p>
          <a:p>
            <a:pPr lvl="1"/>
            <a:r>
              <a:rPr lang="ja-JP" altLang="en-US" dirty="0">
                <a:latin typeface="+mn-ea"/>
                <a:ea typeface="+mn-ea"/>
              </a:rPr>
              <a:t> </a:t>
            </a:r>
            <a:r>
              <a:rPr lang="en-US" altLang="ja-JP" dirty="0">
                <a:latin typeface="+mn-ea"/>
                <a:ea typeface="+mn-ea"/>
              </a:rPr>
              <a:t>Instagram, </a:t>
            </a:r>
            <a:r>
              <a:rPr lang="en-US" altLang="ja-JP" dirty="0" smtClean="0">
                <a:latin typeface="+mn-ea"/>
                <a:ea typeface="+mn-ea"/>
              </a:rPr>
              <a:t>Twitter</a:t>
            </a:r>
          </a:p>
          <a:p>
            <a:pPr lvl="2"/>
            <a:r>
              <a:rPr lang="ja-JP" altLang="en-US" dirty="0" smtClean="0">
                <a:latin typeface="+mn-ea"/>
                <a:ea typeface="+mn-ea"/>
              </a:rPr>
              <a:t>各ジャンルに関連するハッシュタグをラベルとして投稿文を学習データにする</a:t>
            </a:r>
            <a:endParaRPr lang="en-US" altLang="ja-JP" dirty="0" smtClean="0">
              <a:latin typeface="+mn-ea"/>
              <a:ea typeface="+mn-ea"/>
            </a:endParaRPr>
          </a:p>
          <a:p>
            <a:pPr marL="152400" indent="0">
              <a:buNone/>
            </a:pPr>
            <a:r>
              <a:rPr lang="en-US" altLang="ja-JP" sz="1800" dirty="0" smtClean="0">
                <a:latin typeface="+mn-ea"/>
                <a:ea typeface="+mn-ea"/>
              </a:rPr>
              <a:t>EX)</a:t>
            </a:r>
          </a:p>
          <a:p>
            <a:pPr marL="152400" indent="0">
              <a:buNone/>
            </a:pPr>
            <a:r>
              <a:rPr lang="en-US" altLang="ja-JP" sz="1800" dirty="0" smtClean="0">
                <a:latin typeface="+mn-ea"/>
                <a:ea typeface="+mn-ea"/>
              </a:rPr>
              <a:t>@</a:t>
            </a:r>
            <a:r>
              <a:rPr lang="en-US" altLang="ja-JP" sz="1800" dirty="0" err="1" smtClean="0">
                <a:latin typeface="+mn-ea"/>
                <a:ea typeface="+mn-ea"/>
              </a:rPr>
              <a:t>unibo</a:t>
            </a:r>
            <a:endParaRPr lang="en-US" altLang="ja-JP" sz="1800" dirty="0" smtClean="0">
              <a:latin typeface="+mn-ea"/>
              <a:ea typeface="+mn-ea"/>
            </a:endParaRPr>
          </a:p>
          <a:p>
            <a:pPr marL="152400" indent="0">
              <a:buNone/>
            </a:pPr>
            <a:r>
              <a:rPr lang="ja-JP" altLang="en-US" sz="1800" dirty="0" smtClean="0">
                <a:latin typeface="+mn-ea"/>
                <a:ea typeface="+mn-ea"/>
              </a:rPr>
              <a:t>「ラミマレックおめでとーー！ </a:t>
            </a:r>
            <a:r>
              <a:rPr lang="en-US" altLang="ja-JP" sz="1800" dirty="0" smtClean="0">
                <a:solidFill>
                  <a:schemeClr val="accent2">
                    <a:lumMod val="60000"/>
                    <a:lumOff val="40000"/>
                  </a:schemeClr>
                </a:solidFill>
                <a:latin typeface="+mn-ea"/>
                <a:ea typeface="+mn-ea"/>
              </a:rPr>
              <a:t>#</a:t>
            </a:r>
            <a:r>
              <a:rPr lang="ja-JP" altLang="en-US" sz="1800" dirty="0" smtClean="0">
                <a:solidFill>
                  <a:schemeClr val="accent2">
                    <a:lumMod val="60000"/>
                    <a:lumOff val="40000"/>
                  </a:schemeClr>
                </a:solidFill>
                <a:latin typeface="+mn-ea"/>
                <a:ea typeface="+mn-ea"/>
              </a:rPr>
              <a:t>アカデミー </a:t>
            </a:r>
            <a:r>
              <a:rPr lang="en-US" altLang="ja-JP" sz="1800" dirty="0" smtClean="0">
                <a:latin typeface="+mn-ea"/>
                <a:ea typeface="+mn-ea"/>
              </a:rPr>
              <a:t>#</a:t>
            </a:r>
            <a:r>
              <a:rPr lang="ja-JP" altLang="en-US" sz="1800" dirty="0" smtClean="0">
                <a:latin typeface="+mn-ea"/>
                <a:ea typeface="+mn-ea"/>
              </a:rPr>
              <a:t>受賞 </a:t>
            </a:r>
            <a:r>
              <a:rPr lang="en-US" altLang="ja-JP" sz="1800" dirty="0" smtClean="0">
                <a:latin typeface="+mn-ea"/>
                <a:ea typeface="+mn-ea"/>
              </a:rPr>
              <a:t>#</a:t>
            </a:r>
            <a:r>
              <a:rPr lang="en-US" altLang="ja-JP" sz="1800" dirty="0" err="1" smtClean="0">
                <a:latin typeface="+mn-ea"/>
                <a:ea typeface="+mn-ea"/>
              </a:rPr>
              <a:t>BohemianRhapsody</a:t>
            </a:r>
            <a:r>
              <a:rPr lang="ja-JP" altLang="en-US" sz="1800" dirty="0" smtClean="0">
                <a:latin typeface="+mn-ea"/>
                <a:ea typeface="+mn-ea"/>
              </a:rPr>
              <a:t>」</a:t>
            </a:r>
            <a:endParaRPr lang="en-US" altLang="ja-JP" sz="1800" dirty="0" smtClean="0">
              <a:latin typeface="+mn-ea"/>
              <a:ea typeface="+mn-ea"/>
            </a:endParaRPr>
          </a:p>
          <a:p>
            <a:pPr marL="152400" indent="0">
              <a:buNone/>
            </a:pPr>
            <a:r>
              <a:rPr lang="en-US" altLang="ja-JP" sz="1800" dirty="0" smtClean="0">
                <a:latin typeface="+mn-ea"/>
                <a:ea typeface="+mn-ea"/>
              </a:rPr>
              <a:t>@</a:t>
            </a:r>
            <a:r>
              <a:rPr lang="en-US" altLang="ja-JP" sz="1800" dirty="0" err="1" smtClean="0">
                <a:latin typeface="+mn-ea"/>
                <a:ea typeface="+mn-ea"/>
              </a:rPr>
              <a:t>unibo</a:t>
            </a:r>
            <a:endParaRPr lang="en-US" altLang="ja-JP" sz="1800" dirty="0" smtClean="0">
              <a:latin typeface="+mn-ea"/>
              <a:ea typeface="+mn-ea"/>
            </a:endParaRPr>
          </a:p>
          <a:p>
            <a:pPr marL="152400" indent="0">
              <a:buNone/>
            </a:pPr>
            <a:r>
              <a:rPr lang="ja-JP" altLang="en-US" sz="1800" dirty="0" smtClean="0">
                <a:latin typeface="+mn-ea"/>
                <a:ea typeface="+mn-ea"/>
              </a:rPr>
              <a:t>「めっちゃ並んだけど安定のおいしさ </a:t>
            </a:r>
            <a:r>
              <a:rPr lang="en-US" altLang="ja-JP" sz="1800" dirty="0" smtClean="0">
                <a:solidFill>
                  <a:schemeClr val="accent2">
                    <a:lumMod val="60000"/>
                    <a:lumOff val="40000"/>
                  </a:schemeClr>
                </a:solidFill>
                <a:latin typeface="+mn-ea"/>
                <a:ea typeface="+mn-ea"/>
              </a:rPr>
              <a:t>#</a:t>
            </a:r>
            <a:r>
              <a:rPr lang="ja-JP" altLang="en-US" sz="1800" dirty="0" smtClean="0">
                <a:solidFill>
                  <a:schemeClr val="accent2">
                    <a:lumMod val="60000"/>
                    <a:lumOff val="40000"/>
                  </a:schemeClr>
                </a:solidFill>
                <a:latin typeface="+mn-ea"/>
                <a:ea typeface="+mn-ea"/>
              </a:rPr>
              <a:t>パンケーキ </a:t>
            </a:r>
            <a:r>
              <a:rPr lang="en-US" altLang="ja-JP" sz="1800" dirty="0" smtClean="0">
                <a:latin typeface="+mn-ea"/>
                <a:ea typeface="+mn-ea"/>
              </a:rPr>
              <a:t>#</a:t>
            </a:r>
            <a:r>
              <a:rPr lang="ja-JP" altLang="en-US" sz="1800" dirty="0" smtClean="0">
                <a:latin typeface="+mn-ea"/>
                <a:ea typeface="+mn-ea"/>
              </a:rPr>
              <a:t>テスト終了 </a:t>
            </a:r>
            <a:r>
              <a:rPr lang="en-US" altLang="ja-JP" sz="1800" dirty="0" smtClean="0">
                <a:latin typeface="+mn-ea"/>
                <a:ea typeface="+mn-ea"/>
              </a:rPr>
              <a:t>#</a:t>
            </a:r>
            <a:r>
              <a:rPr lang="ja-JP" altLang="en-US" sz="1800" dirty="0" smtClean="0">
                <a:latin typeface="+mn-ea"/>
                <a:ea typeface="+mn-ea"/>
              </a:rPr>
              <a:t>ストレス発散」</a:t>
            </a:r>
            <a:endParaRPr lang="en-US" altLang="ja-JP" dirty="0" smtClean="0">
              <a:latin typeface="+mn-ea"/>
              <a:ea typeface="+mn-ea"/>
            </a:endParaRPr>
          </a:p>
          <a:p>
            <a:pPr lvl="1"/>
            <a:endParaRPr lang="ja-JP" altLang="en-US" kern="0" dirty="0">
              <a:latin typeface="+mn-ea"/>
              <a:ea typeface="+mn-ea"/>
            </a:endParaRPr>
          </a:p>
        </p:txBody>
      </p:sp>
      <p:sp>
        <p:nvSpPr>
          <p:cNvPr id="9" name="正方形/長方形 8"/>
          <p:cNvSpPr/>
          <p:nvPr/>
        </p:nvSpPr>
        <p:spPr>
          <a:xfrm>
            <a:off x="6695366" y="5733256"/>
            <a:ext cx="2340705" cy="369332"/>
          </a:xfrm>
          <a:prstGeom prst="rect">
            <a:avLst/>
          </a:prstGeom>
        </p:spPr>
        <p:txBody>
          <a:bodyPr wrap="none">
            <a:spAutoFit/>
          </a:bodyPr>
          <a:lstStyle/>
          <a:p>
            <a:pPr algn="l"/>
            <a:r>
              <a:rPr lang="ja-JP" altLang="en-US" dirty="0" smtClean="0">
                <a:solidFill>
                  <a:schemeClr val="accent2">
                    <a:lumMod val="60000"/>
                    <a:lumOff val="40000"/>
                  </a:schemeClr>
                </a:solidFill>
                <a:latin typeface="+mn-ea"/>
                <a:ea typeface="+mn-ea"/>
              </a:rPr>
              <a:t>（食べ物）→ ラベル</a:t>
            </a:r>
            <a:endParaRPr lang="ja-JP" altLang="en-US" dirty="0">
              <a:solidFill>
                <a:schemeClr val="accent2">
                  <a:lumMod val="60000"/>
                  <a:lumOff val="40000"/>
                </a:schemeClr>
              </a:solidFill>
              <a:latin typeface="+mn-ea"/>
              <a:ea typeface="+mn-ea"/>
            </a:endParaRPr>
          </a:p>
        </p:txBody>
      </p:sp>
      <p:sp>
        <p:nvSpPr>
          <p:cNvPr id="10" name="正方形/長方形 9"/>
          <p:cNvSpPr/>
          <p:nvPr/>
        </p:nvSpPr>
        <p:spPr>
          <a:xfrm>
            <a:off x="5755847" y="4806125"/>
            <a:ext cx="2109873" cy="369332"/>
          </a:xfrm>
          <a:prstGeom prst="rect">
            <a:avLst/>
          </a:prstGeom>
        </p:spPr>
        <p:txBody>
          <a:bodyPr wrap="none">
            <a:spAutoFit/>
          </a:bodyPr>
          <a:lstStyle/>
          <a:p>
            <a:r>
              <a:rPr lang="ja-JP" altLang="en-US" dirty="0" smtClean="0">
                <a:solidFill>
                  <a:schemeClr val="accent2">
                    <a:lumMod val="60000"/>
                    <a:lumOff val="40000"/>
                  </a:schemeClr>
                </a:solidFill>
                <a:latin typeface="+mn-ea"/>
                <a:ea typeface="+mn-ea"/>
              </a:rPr>
              <a:t>（映画）→ ラベル</a:t>
            </a:r>
            <a:endParaRPr lang="ja-JP" altLang="en-US" dirty="0">
              <a:latin typeface="+mn-ea"/>
              <a:ea typeface="+mn-ea"/>
            </a:endParaRPr>
          </a:p>
        </p:txBody>
      </p:sp>
      <p:sp>
        <p:nvSpPr>
          <p:cNvPr id="11" name="正方形/長方形 10"/>
          <p:cNvSpPr/>
          <p:nvPr/>
        </p:nvSpPr>
        <p:spPr>
          <a:xfrm>
            <a:off x="5230702" y="3918525"/>
            <a:ext cx="1338829" cy="369332"/>
          </a:xfrm>
          <a:prstGeom prst="rect">
            <a:avLst/>
          </a:prstGeom>
        </p:spPr>
        <p:txBody>
          <a:bodyPr wrap="none">
            <a:spAutoFit/>
          </a:bodyPr>
          <a:lstStyle/>
          <a:p>
            <a:r>
              <a:rPr lang="ja-JP" altLang="en-US" dirty="0" smtClean="0">
                <a:latin typeface="+mn-ea"/>
                <a:ea typeface="+mn-ea"/>
              </a:rPr>
              <a:t>学習データ</a:t>
            </a:r>
            <a:endParaRPr lang="ja-JP" altLang="en-US" dirty="0">
              <a:latin typeface="+mn-ea"/>
              <a:ea typeface="+mn-ea"/>
            </a:endParaRPr>
          </a:p>
        </p:txBody>
      </p:sp>
      <p:cxnSp>
        <p:nvCxnSpPr>
          <p:cNvPr id="13" name="直線矢印コネクタ 12"/>
          <p:cNvCxnSpPr/>
          <p:nvPr/>
        </p:nvCxnSpPr>
        <p:spPr bwMode="auto">
          <a:xfrm flipH="1">
            <a:off x="5436096" y="4275981"/>
            <a:ext cx="415207" cy="18967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 name="直線矢印コネクタ 13"/>
          <p:cNvCxnSpPr/>
          <p:nvPr/>
        </p:nvCxnSpPr>
        <p:spPr bwMode="auto">
          <a:xfrm flipH="1">
            <a:off x="5520710" y="4275981"/>
            <a:ext cx="330593" cy="110446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 name="スライド番号プレースホルダー 17"/>
          <p:cNvSpPr>
            <a:spLocks noGrp="1"/>
          </p:cNvSpPr>
          <p:nvPr>
            <p:ph type="sldNum" sz="quarter" idx="10"/>
          </p:nvPr>
        </p:nvSpPr>
        <p:spPr/>
        <p:txBody>
          <a:bodyPr/>
          <a:lstStyle/>
          <a:p>
            <a:fld id="{DE2B87E1-F9DF-4BEE-B07D-635D26011F4B}" type="slidenum">
              <a:rPr lang="de-DE" altLang="ja-JP" smtClean="0"/>
              <a:pPr/>
              <a:t>5</a:t>
            </a:fld>
            <a:endParaRPr lang="de-DE" altLang="ja-JP"/>
          </a:p>
        </p:txBody>
      </p:sp>
    </p:spTree>
    <p:extLst>
      <p:ext uri="{BB962C8B-B14F-4D97-AF65-F5344CB8AC3E}">
        <p14:creationId xmlns:p14="http://schemas.microsoft.com/office/powerpoint/2010/main" val="387577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n-ea"/>
                <a:ea typeface="+mn-ea"/>
              </a:rPr>
              <a:t>学習後</a:t>
            </a:r>
            <a:endParaRPr kumimoji="1" lang="ja-JP" altLang="en-US" dirty="0">
              <a:latin typeface="+mn-ea"/>
              <a:ea typeface="+mn-ea"/>
            </a:endParaRPr>
          </a:p>
        </p:txBody>
      </p:sp>
      <p:sp>
        <p:nvSpPr>
          <p:cNvPr id="3" name="コンテンツ プレースホルダー 2"/>
          <p:cNvSpPr>
            <a:spLocks noGrp="1"/>
          </p:cNvSpPr>
          <p:nvPr>
            <p:ph idx="1"/>
          </p:nvPr>
        </p:nvSpPr>
        <p:spPr>
          <a:xfrm>
            <a:off x="168275" y="869951"/>
            <a:ext cx="8786813" cy="758850"/>
          </a:xfrm>
        </p:spPr>
        <p:txBody>
          <a:bodyPr/>
          <a:lstStyle/>
          <a:p>
            <a:r>
              <a:rPr kumimoji="1" lang="ja-JP" altLang="en-US" sz="2000" dirty="0" smtClean="0">
                <a:latin typeface="+mn-ea"/>
                <a:ea typeface="+mn-ea"/>
              </a:rPr>
              <a:t>ユーザー「ラーメン食べたい」</a:t>
            </a:r>
            <a:r>
              <a:rPr lang="ja-JP" altLang="en-US" sz="2000" dirty="0" smtClean="0">
                <a:latin typeface="+mn-ea"/>
                <a:ea typeface="+mn-ea"/>
              </a:rPr>
              <a:t>ユニボ「近くに日高屋があります。」</a:t>
            </a:r>
            <a:endParaRPr kumimoji="1" lang="en-US" altLang="ja-JP" sz="2000" dirty="0" smtClean="0">
              <a:latin typeface="+mn-ea"/>
              <a:ea typeface="+mn-ea"/>
            </a:endParaRPr>
          </a:p>
          <a:p>
            <a:pPr marL="0" indent="0">
              <a:buNone/>
            </a:pPr>
            <a:endParaRPr kumimoji="1" lang="ja-JP" altLang="en-US" dirty="0">
              <a:latin typeface="+mn-ea"/>
              <a:ea typeface="+mn-ea"/>
            </a:endParaRPr>
          </a:p>
        </p:txBody>
      </p:sp>
      <p:sp>
        <p:nvSpPr>
          <p:cNvPr id="5" name="フッター プレースホルダー 4"/>
          <p:cNvSpPr>
            <a:spLocks noGrp="1"/>
          </p:cNvSpPr>
          <p:nvPr>
            <p:ph type="ftr" sz="quarter" idx="11"/>
          </p:nvPr>
        </p:nvSpPr>
        <p:spPr/>
        <p:txBody>
          <a:bodyPr/>
          <a:lstStyle/>
          <a:p>
            <a:r>
              <a:rPr lang="de-DE" altLang="ja-JP" smtClean="0">
                <a:latin typeface="+mn-ea"/>
                <a:ea typeface="+mn-ea"/>
              </a:rPr>
              <a:t>Copyright 2019 FUJITSU LIMITED</a:t>
            </a:r>
            <a:endParaRPr lang="de-DE" altLang="ja-JP" dirty="0">
              <a:latin typeface="+mn-ea"/>
              <a:ea typeface="+mn-ea"/>
            </a:endParaRPr>
          </a:p>
        </p:txBody>
      </p:sp>
      <p:sp>
        <p:nvSpPr>
          <p:cNvPr id="6" name="円柱 5"/>
          <p:cNvSpPr/>
          <p:nvPr/>
        </p:nvSpPr>
        <p:spPr bwMode="auto">
          <a:xfrm>
            <a:off x="786754" y="4437112"/>
            <a:ext cx="805638" cy="845448"/>
          </a:xfrm>
          <a:prstGeom prst="can">
            <a:avLst/>
          </a:prstGeom>
          <a:solidFill>
            <a:schemeClr val="accent2">
              <a:lumMod val="20000"/>
              <a:lumOff val="80000"/>
            </a:schemeClr>
          </a:solidFill>
          <a:ln w="19050"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latin typeface="+mn-ea"/>
                <a:ea typeface="+mn-ea"/>
              </a:rPr>
              <a:t>User</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000000"/>
                </a:solidFill>
                <a:effectLst/>
                <a:latin typeface="+mn-ea"/>
                <a:ea typeface="+mn-ea"/>
              </a:rPr>
              <a:t>Profil</a:t>
            </a:r>
            <a:r>
              <a:rPr kumimoji="1" lang="en-US" altLang="ja-JP" sz="1400" b="0" i="0" u="none" strike="noStrike" cap="none" normalizeH="0" baseline="0" dirty="0">
                <a:ln>
                  <a:noFill/>
                </a:ln>
                <a:solidFill>
                  <a:srgbClr val="000000"/>
                </a:solidFill>
                <a:effectLst/>
                <a:latin typeface="+mn-ea"/>
                <a:ea typeface="+mn-ea"/>
              </a:rPr>
              <a:t>e</a:t>
            </a:r>
            <a:endParaRPr kumimoji="1" lang="en-US" altLang="ja-JP" sz="1400" b="0" i="0" u="none" strike="noStrike" cap="none" normalizeH="0" baseline="0" dirty="0" smtClean="0">
              <a:ln>
                <a:noFill/>
              </a:ln>
              <a:solidFill>
                <a:srgbClr val="000000"/>
              </a:solidFill>
              <a:effectLst/>
              <a:latin typeface="+mn-ea"/>
              <a:ea typeface="+mn-ea"/>
            </a:endParaRPr>
          </a:p>
        </p:txBody>
      </p:sp>
      <p:sp>
        <p:nvSpPr>
          <p:cNvPr id="7" name="テキスト ボックス 6"/>
          <p:cNvSpPr txBox="1"/>
          <p:nvPr/>
        </p:nvSpPr>
        <p:spPr>
          <a:xfrm>
            <a:off x="430327" y="5422507"/>
            <a:ext cx="2644581" cy="369332"/>
          </a:xfrm>
          <a:prstGeom prst="rect">
            <a:avLst/>
          </a:prstGeom>
          <a:noFill/>
        </p:spPr>
        <p:txBody>
          <a:bodyPr wrap="square" rtlCol="0">
            <a:spAutoFit/>
          </a:bodyPr>
          <a:lstStyle/>
          <a:p>
            <a:pPr algn="l"/>
            <a:r>
              <a:rPr lang="en-US" altLang="ja-JP" dirty="0" err="1" smtClean="0">
                <a:latin typeface="+mn-ea"/>
                <a:ea typeface="+mn-ea"/>
              </a:rPr>
              <a:t>Userid</a:t>
            </a:r>
            <a:r>
              <a:rPr lang="en-US" altLang="ja-JP" dirty="0" smtClean="0">
                <a:latin typeface="+mn-ea"/>
                <a:ea typeface="+mn-ea"/>
              </a:rPr>
              <a:t>, … , </a:t>
            </a:r>
            <a:r>
              <a:rPr lang="en-US" altLang="ja-JP" dirty="0" err="1" smtClean="0">
                <a:latin typeface="+mn-ea"/>
                <a:ea typeface="+mn-ea"/>
              </a:rPr>
              <a:t>favo_data</a:t>
            </a:r>
            <a:endParaRPr kumimoji="1" lang="ja-JP" altLang="en-US" dirty="0" smtClean="0">
              <a:latin typeface="+mn-ea"/>
              <a:ea typeface="+mn-ea"/>
            </a:endParaRPr>
          </a:p>
        </p:txBody>
      </p:sp>
      <p:sp>
        <p:nvSpPr>
          <p:cNvPr id="8" name="正方形/長方形 7"/>
          <p:cNvSpPr/>
          <p:nvPr/>
        </p:nvSpPr>
        <p:spPr>
          <a:xfrm>
            <a:off x="3386372" y="4128398"/>
            <a:ext cx="5688632" cy="2308324"/>
          </a:xfrm>
          <a:prstGeom prst="rect">
            <a:avLst/>
          </a:prstGeom>
        </p:spPr>
        <p:txBody>
          <a:bodyPr wrap="square">
            <a:spAutoFit/>
          </a:bodyPr>
          <a:lstStyle/>
          <a:p>
            <a:pPr algn="l"/>
            <a:r>
              <a:rPr lang="en-US" altLang="ja-JP" dirty="0">
                <a:latin typeface="+mn-ea"/>
                <a:ea typeface="+mn-ea"/>
              </a:rPr>
              <a:t> {</a:t>
            </a:r>
          </a:p>
          <a:p>
            <a:pPr algn="l"/>
            <a:r>
              <a:rPr lang="en-US" altLang="ja-JP" dirty="0">
                <a:latin typeface="+mn-ea"/>
                <a:ea typeface="+mn-ea"/>
              </a:rPr>
              <a:t>	food</a:t>
            </a:r>
            <a:r>
              <a:rPr lang="en-US" altLang="ja-JP" dirty="0" smtClean="0">
                <a:latin typeface="+mn-ea"/>
                <a:ea typeface="+mn-ea"/>
              </a:rPr>
              <a:t>:</a:t>
            </a:r>
            <a:r>
              <a:rPr lang="ja-JP" altLang="en-US" dirty="0">
                <a:latin typeface="+mn-ea"/>
                <a:ea typeface="+mn-ea"/>
              </a:rPr>
              <a:t> </a:t>
            </a:r>
            <a:r>
              <a:rPr lang="en-US" altLang="ja-JP" dirty="0" smtClean="0">
                <a:latin typeface="+mn-ea"/>
                <a:ea typeface="+mn-ea"/>
              </a:rPr>
              <a:t>{ </a:t>
            </a:r>
          </a:p>
          <a:p>
            <a:pPr algn="l"/>
            <a:r>
              <a:rPr lang="en-US" altLang="ja-JP" dirty="0">
                <a:latin typeface="+mn-ea"/>
                <a:ea typeface="+mn-ea"/>
              </a:rPr>
              <a:t>	</a:t>
            </a:r>
            <a:r>
              <a:rPr lang="en-US" altLang="ja-JP" dirty="0" smtClean="0">
                <a:latin typeface="+mn-ea"/>
                <a:ea typeface="+mn-ea"/>
              </a:rPr>
              <a:t>	1: {name</a:t>
            </a:r>
            <a:r>
              <a:rPr lang="en-US" altLang="ja-JP" dirty="0">
                <a:latin typeface="+mn-ea"/>
                <a:ea typeface="+mn-ea"/>
              </a:rPr>
              <a:t>:</a:t>
            </a:r>
            <a:r>
              <a:rPr lang="ja-JP" altLang="en-US" dirty="0" smtClean="0">
                <a:latin typeface="+mn-ea"/>
                <a:ea typeface="+mn-ea"/>
              </a:rPr>
              <a:t>“焼肉”</a:t>
            </a:r>
            <a:r>
              <a:rPr lang="en-US" altLang="ja-JP" dirty="0" smtClean="0">
                <a:latin typeface="+mn-ea"/>
                <a:ea typeface="+mn-ea"/>
              </a:rPr>
              <a:t>, count</a:t>
            </a:r>
            <a:r>
              <a:rPr lang="en-US" altLang="ja-JP" dirty="0">
                <a:latin typeface="+mn-ea"/>
                <a:ea typeface="+mn-ea"/>
              </a:rPr>
              <a:t>: </a:t>
            </a:r>
            <a:r>
              <a:rPr lang="en-US" altLang="ja-JP" dirty="0" smtClean="0">
                <a:latin typeface="+mn-ea"/>
                <a:ea typeface="+mn-ea"/>
              </a:rPr>
              <a:t>1},</a:t>
            </a:r>
          </a:p>
          <a:p>
            <a:pPr algn="l"/>
            <a:r>
              <a:rPr lang="en-US" altLang="ja-JP" dirty="0">
                <a:latin typeface="+mn-ea"/>
                <a:ea typeface="+mn-ea"/>
              </a:rPr>
              <a:t>	</a:t>
            </a:r>
            <a:r>
              <a:rPr lang="en-US" altLang="ja-JP" dirty="0" smtClean="0">
                <a:latin typeface="+mn-ea"/>
                <a:ea typeface="+mn-ea"/>
              </a:rPr>
              <a:t>	2: </a:t>
            </a:r>
            <a:r>
              <a:rPr lang="en-US" altLang="ja-JP" dirty="0">
                <a:latin typeface="+mn-ea"/>
                <a:ea typeface="+mn-ea"/>
              </a:rPr>
              <a:t>{name:</a:t>
            </a:r>
            <a:r>
              <a:rPr lang="ja-JP" altLang="en-US" dirty="0" smtClean="0">
                <a:latin typeface="+mn-ea"/>
                <a:ea typeface="+mn-ea"/>
              </a:rPr>
              <a:t>“</a:t>
            </a:r>
            <a:r>
              <a:rPr lang="ja-JP" altLang="en-US" dirty="0" smtClean="0">
                <a:solidFill>
                  <a:schemeClr val="accent2">
                    <a:lumMod val="60000"/>
                    <a:lumOff val="40000"/>
                  </a:schemeClr>
                </a:solidFill>
                <a:latin typeface="+mn-ea"/>
                <a:ea typeface="+mn-ea"/>
              </a:rPr>
              <a:t>ラーメン</a:t>
            </a:r>
            <a:r>
              <a:rPr lang="ja-JP" altLang="en-US" dirty="0" smtClean="0">
                <a:latin typeface="+mn-ea"/>
                <a:ea typeface="+mn-ea"/>
              </a:rPr>
              <a:t>”</a:t>
            </a:r>
            <a:r>
              <a:rPr lang="en-US" altLang="ja-JP" dirty="0">
                <a:latin typeface="+mn-ea"/>
                <a:ea typeface="+mn-ea"/>
              </a:rPr>
              <a:t>, count: 1</a:t>
            </a:r>
            <a:r>
              <a:rPr lang="en-US" altLang="ja-JP" dirty="0" smtClean="0">
                <a:latin typeface="+mn-ea"/>
                <a:ea typeface="+mn-ea"/>
              </a:rPr>
              <a:t>},</a:t>
            </a:r>
          </a:p>
          <a:p>
            <a:pPr algn="l"/>
            <a:r>
              <a:rPr lang="en-US" altLang="ja-JP" dirty="0">
                <a:latin typeface="+mn-ea"/>
                <a:ea typeface="+mn-ea"/>
              </a:rPr>
              <a:t>	</a:t>
            </a:r>
            <a:r>
              <a:rPr lang="en-US" altLang="ja-JP" dirty="0" smtClean="0">
                <a:latin typeface="+mn-ea"/>
                <a:ea typeface="+mn-ea"/>
              </a:rPr>
              <a:t>},</a:t>
            </a:r>
            <a:r>
              <a:rPr lang="en-US" altLang="ja-JP" dirty="0">
                <a:latin typeface="+mn-ea"/>
                <a:ea typeface="+mn-ea"/>
              </a:rPr>
              <a:t>	</a:t>
            </a:r>
            <a:endParaRPr lang="en-US" altLang="ja-JP" dirty="0">
              <a:latin typeface="+mn-ea"/>
              <a:ea typeface="+mn-ea"/>
            </a:endParaRPr>
          </a:p>
          <a:p>
            <a:pPr algn="l"/>
            <a:r>
              <a:rPr lang="en-US" altLang="ja-JP" dirty="0">
                <a:latin typeface="+mn-ea"/>
                <a:ea typeface="+mn-ea"/>
              </a:rPr>
              <a:t>	movie</a:t>
            </a:r>
            <a:r>
              <a:rPr lang="en-US" altLang="ja-JP" dirty="0" smtClean="0">
                <a:latin typeface="+mn-ea"/>
                <a:ea typeface="+mn-ea"/>
              </a:rPr>
              <a:t>: {name: “ ”     , count: },</a:t>
            </a:r>
            <a:endParaRPr lang="en-US" altLang="ja-JP" dirty="0">
              <a:latin typeface="+mn-ea"/>
              <a:ea typeface="+mn-ea"/>
            </a:endParaRPr>
          </a:p>
          <a:p>
            <a:pPr algn="l"/>
            <a:r>
              <a:rPr lang="en-US" altLang="ja-JP" dirty="0">
                <a:latin typeface="+mn-ea"/>
                <a:ea typeface="+mn-ea"/>
              </a:rPr>
              <a:t>	</a:t>
            </a:r>
            <a:r>
              <a:rPr lang="en-US" altLang="ja-JP" dirty="0" smtClean="0">
                <a:latin typeface="+mn-ea"/>
                <a:ea typeface="+mn-ea"/>
              </a:rPr>
              <a:t>…,</a:t>
            </a:r>
            <a:endParaRPr lang="en-US" altLang="ja-JP" dirty="0">
              <a:latin typeface="+mn-ea"/>
              <a:ea typeface="+mn-ea"/>
            </a:endParaRPr>
          </a:p>
          <a:p>
            <a:pPr algn="l"/>
            <a:r>
              <a:rPr lang="en-US" altLang="ja-JP" dirty="0" smtClean="0">
                <a:latin typeface="+mn-ea"/>
                <a:ea typeface="+mn-ea"/>
              </a:rPr>
              <a:t>}</a:t>
            </a:r>
            <a:endParaRPr lang="en-US" altLang="ja-JP" dirty="0">
              <a:latin typeface="+mn-ea"/>
              <a:ea typeface="+mn-ea"/>
            </a:endParaRPr>
          </a:p>
        </p:txBody>
      </p:sp>
      <p:sp>
        <p:nvSpPr>
          <p:cNvPr id="9" name="ストライプ矢印 8"/>
          <p:cNvSpPr/>
          <p:nvPr/>
        </p:nvSpPr>
        <p:spPr bwMode="gray">
          <a:xfrm rot="5400000">
            <a:off x="785199" y="1726376"/>
            <a:ext cx="1178440" cy="407224"/>
          </a:xfrm>
          <a:prstGeom prst="stripedRightArrow">
            <a:avLst>
              <a:gd name="adj1" fmla="val 45597"/>
              <a:gd name="adj2" fmla="val 36792"/>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n-ea"/>
              <a:ea typeface="+mn-ea"/>
            </a:endParaRPr>
          </a:p>
        </p:txBody>
      </p:sp>
      <p:sp>
        <p:nvSpPr>
          <p:cNvPr id="10" name="テキスト ボックス 9"/>
          <p:cNvSpPr txBox="1"/>
          <p:nvPr/>
        </p:nvSpPr>
        <p:spPr>
          <a:xfrm>
            <a:off x="1777238" y="1628801"/>
            <a:ext cx="2794762" cy="369332"/>
          </a:xfrm>
          <a:prstGeom prst="rect">
            <a:avLst/>
          </a:prstGeom>
          <a:noFill/>
        </p:spPr>
        <p:txBody>
          <a:bodyPr wrap="square" rtlCol="0">
            <a:spAutoFit/>
          </a:bodyPr>
          <a:lstStyle/>
          <a:p>
            <a:r>
              <a:rPr kumimoji="1" lang="ja-JP" altLang="en-US" dirty="0" smtClean="0">
                <a:latin typeface="+mn-ea"/>
                <a:ea typeface="+mn-ea"/>
              </a:rPr>
              <a:t>学習したモデルで分類</a:t>
            </a:r>
            <a:endParaRPr kumimoji="1" lang="ja-JP" altLang="en-US" dirty="0" smtClean="0">
              <a:latin typeface="+mn-ea"/>
              <a:ea typeface="+mn-ea"/>
            </a:endParaRPr>
          </a:p>
        </p:txBody>
      </p:sp>
      <p:sp>
        <p:nvSpPr>
          <p:cNvPr id="11" name="正方形/長方形 10"/>
          <p:cNvSpPr/>
          <p:nvPr/>
        </p:nvSpPr>
        <p:spPr>
          <a:xfrm>
            <a:off x="939388" y="2738244"/>
            <a:ext cx="2239716" cy="369332"/>
          </a:xfrm>
          <a:prstGeom prst="rect">
            <a:avLst/>
          </a:prstGeom>
        </p:spPr>
        <p:txBody>
          <a:bodyPr wrap="none">
            <a:spAutoFit/>
          </a:bodyPr>
          <a:lstStyle/>
          <a:p>
            <a:r>
              <a:rPr lang="ja-JP" altLang="en-US" dirty="0" smtClean="0">
                <a:latin typeface="+mn-ea"/>
                <a:ea typeface="+mn-ea"/>
              </a:rPr>
              <a:t>”ラーメン食べたい”</a:t>
            </a:r>
            <a:endParaRPr lang="ja-JP" altLang="en-US" dirty="0">
              <a:latin typeface="+mn-ea"/>
              <a:ea typeface="+mn-ea"/>
            </a:endParaRPr>
          </a:p>
        </p:txBody>
      </p:sp>
      <p:sp>
        <p:nvSpPr>
          <p:cNvPr id="12" name="等号 11"/>
          <p:cNvSpPr/>
          <p:nvPr/>
        </p:nvSpPr>
        <p:spPr bwMode="gray">
          <a:xfrm>
            <a:off x="3131840" y="2724730"/>
            <a:ext cx="576064" cy="372613"/>
          </a:xfrm>
          <a:prstGeom prst="mathEqual">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n-ea"/>
              <a:ea typeface="+mn-ea"/>
            </a:endParaRPr>
          </a:p>
        </p:txBody>
      </p:sp>
      <p:sp>
        <p:nvSpPr>
          <p:cNvPr id="13" name="正方形/長方形 12"/>
          <p:cNvSpPr/>
          <p:nvPr/>
        </p:nvSpPr>
        <p:spPr>
          <a:xfrm>
            <a:off x="3994224" y="2738244"/>
            <a:ext cx="1882631" cy="369332"/>
          </a:xfrm>
          <a:prstGeom prst="rect">
            <a:avLst/>
          </a:prstGeom>
        </p:spPr>
        <p:txBody>
          <a:bodyPr wrap="none">
            <a:spAutoFit/>
          </a:bodyPr>
          <a:lstStyle/>
          <a:p>
            <a:r>
              <a:rPr lang="ja-JP" altLang="en-US" dirty="0" smtClean="0">
                <a:latin typeface="+mn-ea"/>
                <a:ea typeface="+mn-ea"/>
              </a:rPr>
              <a:t>食べ物（</a:t>
            </a:r>
            <a:r>
              <a:rPr lang="en-US" altLang="ja-JP" dirty="0" smtClean="0">
                <a:latin typeface="+mn-ea"/>
                <a:ea typeface="+mn-ea"/>
              </a:rPr>
              <a:t>Food</a:t>
            </a:r>
            <a:r>
              <a:rPr lang="ja-JP" altLang="en-US" dirty="0" smtClean="0">
                <a:latin typeface="+mn-ea"/>
                <a:ea typeface="+mn-ea"/>
              </a:rPr>
              <a:t>）</a:t>
            </a:r>
            <a:endParaRPr lang="ja-JP" altLang="en-US" dirty="0">
              <a:latin typeface="+mn-ea"/>
              <a:ea typeface="+mn-ea"/>
            </a:endParaRPr>
          </a:p>
        </p:txBody>
      </p:sp>
      <p:sp>
        <p:nvSpPr>
          <p:cNvPr id="15" name="ストライプ矢印 14"/>
          <p:cNvSpPr/>
          <p:nvPr/>
        </p:nvSpPr>
        <p:spPr bwMode="gray">
          <a:xfrm rot="5400000">
            <a:off x="960705" y="3546482"/>
            <a:ext cx="860556" cy="402819"/>
          </a:xfrm>
          <a:prstGeom prst="stripedRightArrow">
            <a:avLst>
              <a:gd name="adj1" fmla="val 45597"/>
              <a:gd name="adj2" fmla="val 36792"/>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n-ea"/>
              <a:ea typeface="+mn-ea"/>
            </a:endParaRPr>
          </a:p>
        </p:txBody>
      </p:sp>
      <p:sp>
        <p:nvSpPr>
          <p:cNvPr id="16" name="テキスト ボックス 15"/>
          <p:cNvSpPr txBox="1"/>
          <p:nvPr/>
        </p:nvSpPr>
        <p:spPr>
          <a:xfrm>
            <a:off x="1664202" y="3509065"/>
            <a:ext cx="3411853" cy="369332"/>
          </a:xfrm>
          <a:prstGeom prst="rect">
            <a:avLst/>
          </a:prstGeom>
          <a:noFill/>
        </p:spPr>
        <p:txBody>
          <a:bodyPr wrap="square" rtlCol="0">
            <a:spAutoFit/>
          </a:bodyPr>
          <a:lstStyle/>
          <a:p>
            <a:r>
              <a:rPr lang="ja-JP" altLang="en-US" dirty="0" smtClean="0">
                <a:latin typeface="+mn-ea"/>
                <a:ea typeface="+mn-ea"/>
              </a:rPr>
              <a:t>名詞（</a:t>
            </a:r>
            <a:r>
              <a:rPr lang="ja-JP" altLang="en-US" dirty="0">
                <a:latin typeface="+mn-ea"/>
                <a:ea typeface="+mn-ea"/>
              </a:rPr>
              <a:t>ラーメン</a:t>
            </a:r>
            <a:r>
              <a:rPr lang="ja-JP" altLang="en-US" dirty="0" smtClean="0">
                <a:latin typeface="+mn-ea"/>
                <a:ea typeface="+mn-ea"/>
              </a:rPr>
              <a:t>）を</a:t>
            </a:r>
            <a:r>
              <a:rPr lang="en-US" altLang="ja-JP" dirty="0" smtClean="0">
                <a:latin typeface="+mn-ea"/>
                <a:ea typeface="+mn-ea"/>
              </a:rPr>
              <a:t>DB</a:t>
            </a:r>
            <a:r>
              <a:rPr lang="ja-JP" altLang="en-US" dirty="0" smtClean="0">
                <a:latin typeface="+mn-ea"/>
                <a:ea typeface="+mn-ea"/>
              </a:rPr>
              <a:t>に登録</a:t>
            </a:r>
            <a:endParaRPr kumimoji="1" lang="ja-JP" altLang="en-US" dirty="0" smtClean="0">
              <a:latin typeface="+mn-ea"/>
              <a:ea typeface="+mn-ea"/>
            </a:endParaRPr>
          </a:p>
        </p:txBody>
      </p:sp>
      <p:sp>
        <p:nvSpPr>
          <p:cNvPr id="20" name="スライド番号プレースホルダー 19"/>
          <p:cNvSpPr>
            <a:spLocks noGrp="1"/>
          </p:cNvSpPr>
          <p:nvPr>
            <p:ph type="sldNum" sz="quarter" idx="10"/>
          </p:nvPr>
        </p:nvSpPr>
        <p:spPr/>
        <p:txBody>
          <a:bodyPr/>
          <a:lstStyle/>
          <a:p>
            <a:fld id="{DE2B87E1-F9DF-4BEE-B07D-635D26011F4B}" type="slidenum">
              <a:rPr lang="de-DE" altLang="ja-JP" smtClean="0"/>
              <a:pPr/>
              <a:t>6</a:t>
            </a:fld>
            <a:endParaRPr lang="de-DE" altLang="ja-JP"/>
          </a:p>
        </p:txBody>
      </p:sp>
    </p:spTree>
    <p:extLst>
      <p:ext uri="{BB962C8B-B14F-4D97-AF65-F5344CB8AC3E}">
        <p14:creationId xmlns:p14="http://schemas.microsoft.com/office/powerpoint/2010/main" val="426224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目指す対話シーケンス</a:t>
            </a:r>
            <a:r>
              <a:rPr lang="ja-JP" altLang="en-US" dirty="0">
                <a:latin typeface="+mn-ea"/>
              </a:rPr>
              <a:t>：</a:t>
            </a:r>
            <a:r>
              <a:rPr lang="ja-JP" altLang="en-US" dirty="0" smtClean="0">
                <a:latin typeface="+mn-ea"/>
              </a:rPr>
              <a:t>パターン</a:t>
            </a:r>
            <a:r>
              <a:rPr lang="en-US" altLang="ja-JP" dirty="0">
                <a:latin typeface="+mn-ea"/>
              </a:rPr>
              <a:t>B</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smtClean="0"/>
              <a:t>Copyright 2019 FUJITSU LIMITED</a:t>
            </a:r>
            <a:endParaRPr lang="de-DE" altLang="ja-JP"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698376"/>
            <a:ext cx="1482616" cy="1985123"/>
          </a:xfrm>
          <a:prstGeom prst="rect">
            <a:avLst/>
          </a:prstGeom>
        </p:spPr>
      </p:pic>
      <p:sp>
        <p:nvSpPr>
          <p:cNvPr id="15" name="スマイル 14"/>
          <p:cNvSpPr/>
          <p:nvPr/>
        </p:nvSpPr>
        <p:spPr bwMode="gray">
          <a:xfrm>
            <a:off x="6814595" y="3140968"/>
            <a:ext cx="1224136" cy="1231265"/>
          </a:xfrm>
          <a:prstGeom prst="smileyFac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n-ea"/>
              <a:ea typeface="+mn-ea"/>
            </a:endParaRPr>
          </a:p>
        </p:txBody>
      </p:sp>
      <p:sp>
        <p:nvSpPr>
          <p:cNvPr id="16" name="角丸四角形吹き出し 15"/>
          <p:cNvSpPr/>
          <p:nvPr/>
        </p:nvSpPr>
        <p:spPr bwMode="gray">
          <a:xfrm>
            <a:off x="2771800" y="1628800"/>
            <a:ext cx="3600400" cy="504056"/>
          </a:xfrm>
          <a:prstGeom prst="wedgeRoundRectCallout">
            <a:avLst>
              <a:gd name="adj1" fmla="val 44403"/>
              <a:gd name="adj2" fmla="val 90956"/>
              <a:gd name="adj3" fmla="val 16667"/>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smtClean="0">
                <a:latin typeface="+mj-lt"/>
                <a:ea typeface="+mn-ea"/>
              </a:rPr>
              <a:t>経済学入門の教室はどこだっけ？</a:t>
            </a:r>
            <a:endParaRPr kumimoji="1" lang="ja-JP" altLang="en-US" sz="1800" b="0" i="0" u="none" strike="noStrike" cap="none" normalizeH="0" baseline="0" dirty="0" smtClean="0">
              <a:ln>
                <a:noFill/>
              </a:ln>
              <a:effectLst/>
              <a:latin typeface="+mj-lt"/>
              <a:ea typeface="+mn-ea"/>
            </a:endParaRPr>
          </a:p>
        </p:txBody>
      </p:sp>
      <p:sp>
        <p:nvSpPr>
          <p:cNvPr id="17" name="角丸四角形吹き出し 16"/>
          <p:cNvSpPr/>
          <p:nvPr/>
        </p:nvSpPr>
        <p:spPr bwMode="gray">
          <a:xfrm>
            <a:off x="2792923" y="2556032"/>
            <a:ext cx="3600400" cy="504056"/>
          </a:xfrm>
          <a:prstGeom prst="wedgeRoundRectCallout">
            <a:avLst>
              <a:gd name="adj1" fmla="val -53202"/>
              <a:gd name="adj2" fmla="val 115855"/>
              <a:gd name="adj3" fmla="val 16667"/>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smtClean="0">
                <a:latin typeface="+mj-lt"/>
                <a:ea typeface="+mn-ea"/>
              </a:rPr>
              <a:t>講義棟</a:t>
            </a:r>
            <a:r>
              <a:rPr lang="en-US" altLang="ja-JP" dirty="0" smtClean="0">
                <a:latin typeface="+mj-lt"/>
                <a:ea typeface="+mn-ea"/>
              </a:rPr>
              <a:t>A</a:t>
            </a:r>
            <a:r>
              <a:rPr lang="ja-JP" altLang="en-US" dirty="0" smtClean="0">
                <a:latin typeface="+mj-lt"/>
                <a:ea typeface="+mn-ea"/>
              </a:rPr>
              <a:t>の</a:t>
            </a:r>
            <a:r>
              <a:rPr lang="en-US" altLang="ja-JP" dirty="0" smtClean="0">
                <a:latin typeface="+mj-lt"/>
                <a:ea typeface="+mn-ea"/>
              </a:rPr>
              <a:t>105</a:t>
            </a:r>
            <a:r>
              <a:rPr lang="ja-JP" altLang="en-US" dirty="0" smtClean="0">
                <a:latin typeface="+mj-lt"/>
                <a:ea typeface="+mn-ea"/>
              </a:rPr>
              <a:t>で行われます</a:t>
            </a:r>
            <a:endParaRPr lang="en-US" altLang="ja-JP" dirty="0" smtClean="0">
              <a:latin typeface="+mj-lt"/>
              <a:ea typeface="+mn-ea"/>
            </a:endParaRPr>
          </a:p>
        </p:txBody>
      </p:sp>
      <p:sp>
        <p:nvSpPr>
          <p:cNvPr id="13" name="角丸四角形 12"/>
          <p:cNvSpPr/>
          <p:nvPr/>
        </p:nvSpPr>
        <p:spPr bwMode="gray">
          <a:xfrm>
            <a:off x="467544" y="1211449"/>
            <a:ext cx="1872208" cy="669379"/>
          </a:xfrm>
          <a:prstGeom prst="roundRect">
            <a:avLst/>
          </a:prstGeom>
          <a:noFill/>
          <a:ln w="38100" cap="flat" cmpd="sng" algn="ctr">
            <a:solidFill>
              <a:schemeClr val="accent2">
                <a:lumMod val="20000"/>
                <a:lumOff val="8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latin typeface="+mj-lt"/>
                <a:ea typeface="+mn-ea"/>
              </a:rPr>
              <a:t>対話アプリ改善</a:t>
            </a:r>
          </a:p>
        </p:txBody>
      </p:sp>
      <p:sp>
        <p:nvSpPr>
          <p:cNvPr id="14" name="スライド番号プレースホルダー 13"/>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413117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ea typeface="+mn-ea"/>
              </a:rPr>
              <a:t>目指す対話</a:t>
            </a:r>
            <a:r>
              <a:rPr lang="ja-JP" altLang="en-US" dirty="0" smtClean="0">
                <a:latin typeface="+mn-ea"/>
                <a:ea typeface="+mn-ea"/>
              </a:rPr>
              <a:t>シーケンス：パターン</a:t>
            </a:r>
            <a:r>
              <a:rPr lang="en-US" altLang="ja-JP" dirty="0">
                <a:latin typeface="+mn-ea"/>
                <a:ea typeface="+mn-ea"/>
              </a:rPr>
              <a:t>B</a:t>
            </a:r>
            <a:endParaRPr kumimoji="1" lang="ja-JP" altLang="en-US" dirty="0">
              <a:latin typeface="+mn-ea"/>
              <a:ea typeface="+mn-ea"/>
            </a:endParaRPr>
          </a:p>
        </p:txBody>
      </p:sp>
      <p:sp>
        <p:nvSpPr>
          <p:cNvPr id="5" name="フッター プレースホルダー 4"/>
          <p:cNvSpPr>
            <a:spLocks noGrp="1"/>
          </p:cNvSpPr>
          <p:nvPr>
            <p:ph type="ftr" sz="quarter" idx="11"/>
          </p:nvPr>
        </p:nvSpPr>
        <p:spPr/>
        <p:txBody>
          <a:bodyPr/>
          <a:lstStyle/>
          <a:p>
            <a:r>
              <a:rPr lang="de-DE" altLang="ja-JP" smtClean="0">
                <a:latin typeface="+mn-ea"/>
                <a:ea typeface="+mn-ea"/>
              </a:rPr>
              <a:t>Copyright 2019 FUJITSU LIMITED</a:t>
            </a:r>
            <a:endParaRPr lang="de-DE" altLang="ja-JP" dirty="0">
              <a:latin typeface="+mn-ea"/>
              <a:ea typeface="+mn-ea"/>
            </a:endParaRPr>
          </a:p>
        </p:txBody>
      </p:sp>
      <p:sp>
        <p:nvSpPr>
          <p:cNvPr id="6" name="テキスト ボックス 175"/>
          <p:cNvSpPr txBox="1"/>
          <p:nvPr/>
        </p:nvSpPr>
        <p:spPr>
          <a:xfrm>
            <a:off x="5005208" y="2161537"/>
            <a:ext cx="3848886" cy="2799224"/>
          </a:xfrm>
          <a:prstGeom prst="rect">
            <a:avLst/>
          </a:prstGeom>
          <a:solidFill>
            <a:schemeClr val="accent6">
              <a:lumMod val="40000"/>
              <a:lumOff val="60000"/>
            </a:schemeClr>
          </a:solidFill>
          <a:ln w="19050">
            <a:solidFill>
              <a:schemeClr val="bg1">
                <a:lumMod val="50000"/>
              </a:schemeClr>
            </a:solidFill>
            <a:prstDash val="sysDash"/>
          </a:ln>
          <a:effectLst>
            <a:outerShdw blurRad="50800" dist="38100" dir="2700000" algn="tl" rotWithShape="0">
              <a:prstClr val="black">
                <a:alpha val="40000"/>
              </a:prstClr>
            </a:outerShdw>
          </a:effectLst>
        </p:spPr>
        <p:txBody>
          <a:bodyPr wrap="none" lIns="35995" tIns="35995" rIns="35995" bIns="35995" rtlCol="0" anchor="ctr" anchorCtr="0">
            <a:noAutofit/>
          </a:bodyPr>
          <a:lstStyle>
            <a:defPPr>
              <a:defRPr lang="ja-JP"/>
            </a:defPPr>
            <a:lvl1pPr algn="ctr" rtl="0" fontAlgn="ctr">
              <a:spcBef>
                <a:spcPct val="0"/>
              </a:spcBef>
              <a:spcAft>
                <a:spcPct val="0"/>
              </a:spcAft>
              <a:defRPr kumimoji="1" sz="1600" kern="1200">
                <a:solidFill>
                  <a:srgbClr val="000000"/>
                </a:solidFill>
                <a:latin typeface="Arial" charset="0"/>
                <a:ea typeface="ＭＳ Ｐゴシック" pitchFamily="50" charset="-128"/>
                <a:cs typeface="+mn-cs"/>
              </a:defRPr>
            </a:lvl1pPr>
            <a:lvl2pPr marL="526596" algn="ctr" rtl="0" fontAlgn="ctr">
              <a:spcBef>
                <a:spcPct val="0"/>
              </a:spcBef>
              <a:spcAft>
                <a:spcPct val="0"/>
              </a:spcAft>
              <a:defRPr kumimoji="1" sz="1600" kern="1200">
                <a:solidFill>
                  <a:srgbClr val="000000"/>
                </a:solidFill>
                <a:latin typeface="Arial" charset="0"/>
                <a:ea typeface="ＭＳ Ｐゴシック" pitchFamily="50" charset="-128"/>
                <a:cs typeface="+mn-cs"/>
              </a:defRPr>
            </a:lvl2pPr>
            <a:lvl3pPr marL="1053190" algn="ctr" rtl="0" fontAlgn="ctr">
              <a:spcBef>
                <a:spcPct val="0"/>
              </a:spcBef>
              <a:spcAft>
                <a:spcPct val="0"/>
              </a:spcAft>
              <a:defRPr kumimoji="1" sz="1600" kern="1200">
                <a:solidFill>
                  <a:srgbClr val="000000"/>
                </a:solidFill>
                <a:latin typeface="Arial" charset="0"/>
                <a:ea typeface="ＭＳ Ｐゴシック" pitchFamily="50" charset="-128"/>
                <a:cs typeface="+mn-cs"/>
              </a:defRPr>
            </a:lvl3pPr>
            <a:lvl4pPr marL="1579789" algn="ctr" rtl="0" fontAlgn="ctr">
              <a:spcBef>
                <a:spcPct val="0"/>
              </a:spcBef>
              <a:spcAft>
                <a:spcPct val="0"/>
              </a:spcAft>
              <a:defRPr kumimoji="1" sz="1600" kern="1200">
                <a:solidFill>
                  <a:srgbClr val="000000"/>
                </a:solidFill>
                <a:latin typeface="Arial" charset="0"/>
                <a:ea typeface="ＭＳ Ｐゴシック" pitchFamily="50" charset="-128"/>
                <a:cs typeface="+mn-cs"/>
              </a:defRPr>
            </a:lvl4pPr>
            <a:lvl5pPr marL="2106383" algn="ctr" rtl="0" fontAlgn="ctr">
              <a:spcBef>
                <a:spcPct val="0"/>
              </a:spcBef>
              <a:spcAft>
                <a:spcPct val="0"/>
              </a:spcAft>
              <a:defRPr kumimoji="1" sz="1600" kern="1200">
                <a:solidFill>
                  <a:srgbClr val="000000"/>
                </a:solidFill>
                <a:latin typeface="Arial" charset="0"/>
                <a:ea typeface="ＭＳ Ｐゴシック" pitchFamily="50" charset="-128"/>
                <a:cs typeface="+mn-cs"/>
              </a:defRPr>
            </a:lvl5pPr>
            <a:lvl6pPr marL="2632979" algn="l" defTabSz="1053190" rtl="0" eaLnBrk="1" latinLnBrk="0" hangingPunct="1">
              <a:defRPr kumimoji="1" sz="1600" kern="1200">
                <a:solidFill>
                  <a:srgbClr val="000000"/>
                </a:solidFill>
                <a:latin typeface="Arial" charset="0"/>
                <a:ea typeface="ＭＳ Ｐゴシック" pitchFamily="50" charset="-128"/>
                <a:cs typeface="+mn-cs"/>
              </a:defRPr>
            </a:lvl6pPr>
            <a:lvl7pPr marL="3159574" algn="l" defTabSz="1053190" rtl="0" eaLnBrk="1" latinLnBrk="0" hangingPunct="1">
              <a:defRPr kumimoji="1" sz="1600" kern="1200">
                <a:solidFill>
                  <a:srgbClr val="000000"/>
                </a:solidFill>
                <a:latin typeface="Arial" charset="0"/>
                <a:ea typeface="ＭＳ Ｐゴシック" pitchFamily="50" charset="-128"/>
                <a:cs typeface="+mn-cs"/>
              </a:defRPr>
            </a:lvl7pPr>
            <a:lvl8pPr marL="3686169" algn="l" defTabSz="1053190" rtl="0" eaLnBrk="1" latinLnBrk="0" hangingPunct="1">
              <a:defRPr kumimoji="1" sz="1600" kern="1200">
                <a:solidFill>
                  <a:srgbClr val="000000"/>
                </a:solidFill>
                <a:latin typeface="Arial" charset="0"/>
                <a:ea typeface="ＭＳ Ｐゴシック" pitchFamily="50" charset="-128"/>
                <a:cs typeface="+mn-cs"/>
              </a:defRPr>
            </a:lvl8pPr>
            <a:lvl9pPr marL="4212765" algn="l" defTabSz="1053190" rtl="0" eaLnBrk="1" latinLnBrk="0" hangingPunct="1">
              <a:defRPr kumimoji="1" sz="1600" kern="1200">
                <a:solidFill>
                  <a:srgbClr val="000000"/>
                </a:solidFill>
                <a:latin typeface="Arial" charset="0"/>
                <a:ea typeface="ＭＳ Ｐゴシック" pitchFamily="50" charset="-128"/>
                <a:cs typeface="+mn-cs"/>
              </a:defRPr>
            </a:lvl9pPr>
          </a:lstStyle>
          <a:p>
            <a:pPr marL="0" marR="0" lvl="0" indent="0" algn="ctr" defTabSz="914070" eaLnBrk="1" fontAlgn="base" latinLnBrk="0" hangingPunct="1">
              <a:lnSpc>
                <a:spcPct val="100000"/>
              </a:lnSpc>
              <a:spcBef>
                <a:spcPct val="0"/>
              </a:spcBef>
              <a:spcAft>
                <a:spcPct val="0"/>
              </a:spcAft>
              <a:buClrTx/>
              <a:buSzTx/>
              <a:buFontTx/>
              <a:buNone/>
              <a:tabLst/>
              <a:defRPr/>
            </a:pPr>
            <a:r>
              <a:rPr kumimoji="0" lang="en-US" altLang="ja-JP" sz="1600" b="1" i="0" u="none" strike="noStrike" kern="0" cap="none" spc="0" normalizeH="0" baseline="0" noProof="0" dirty="0">
                <a:ln>
                  <a:noFill/>
                </a:ln>
                <a:solidFill>
                  <a:prstClr val="black"/>
                </a:solidFill>
                <a:effectLst/>
                <a:uLnTx/>
                <a:uFillTx/>
                <a:latin typeface="+mn-ea"/>
                <a:ea typeface="+mn-ea"/>
                <a:cs typeface="Meiryo UI" panose="020B0604030504040204" pitchFamily="50" charset="-128"/>
              </a:rPr>
              <a:t> </a:t>
            </a:r>
            <a:endParaRPr kumimoji="0" lang="ja-JP" altLang="en-US" sz="1600" b="1" i="0" u="none" strike="noStrike" kern="0" cap="none" spc="0" normalizeH="0" baseline="0" noProof="0" dirty="0">
              <a:ln>
                <a:noFill/>
              </a:ln>
              <a:solidFill>
                <a:prstClr val="black"/>
              </a:solidFill>
              <a:effectLst/>
              <a:uLnTx/>
              <a:uFillTx/>
              <a:latin typeface="+mn-ea"/>
              <a:ea typeface="+mn-ea"/>
              <a:cs typeface="Meiryo UI" panose="020B0604030504040204" pitchFamily="50" charset="-128"/>
            </a:endParaRPr>
          </a:p>
        </p:txBody>
      </p:sp>
      <p:sp>
        <p:nvSpPr>
          <p:cNvPr id="8" name="雲 7"/>
          <p:cNvSpPr/>
          <p:nvPr/>
        </p:nvSpPr>
        <p:spPr bwMode="auto">
          <a:xfrm>
            <a:off x="7419357" y="836712"/>
            <a:ext cx="1473123" cy="830201"/>
          </a:xfrm>
          <a:prstGeom prst="cloud">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i="0" u="none" strike="noStrike" cap="none" normalizeH="0" baseline="0" dirty="0" smtClean="0">
                <a:ln>
                  <a:noFill/>
                </a:ln>
                <a:solidFill>
                  <a:srgbClr val="000000"/>
                </a:solidFill>
                <a:effectLst/>
                <a:latin typeface="+mn-ea"/>
                <a:ea typeface="+mn-ea"/>
              </a:rPr>
              <a:t>各種</a:t>
            </a:r>
            <a:r>
              <a:rPr kumimoji="1" lang="en-US" altLang="ja-JP" sz="1400" i="0" u="none" strike="noStrike" cap="none" normalizeH="0" baseline="0" dirty="0" smtClean="0">
                <a:ln>
                  <a:noFill/>
                </a:ln>
                <a:solidFill>
                  <a:srgbClr val="000000"/>
                </a:solidFill>
                <a:effectLst/>
                <a:latin typeface="+mn-ea"/>
                <a:ea typeface="+mn-ea"/>
              </a:rPr>
              <a:t>API</a:t>
            </a:r>
            <a:endParaRPr kumimoji="1" lang="ja-JP" altLang="en-US" sz="1400" i="0" u="none" strike="noStrike" cap="none" normalizeH="0" baseline="0" dirty="0" smtClean="0">
              <a:ln>
                <a:noFill/>
              </a:ln>
              <a:solidFill>
                <a:srgbClr val="000000"/>
              </a:solidFill>
              <a:effectLst/>
              <a:latin typeface="+mn-ea"/>
              <a:ea typeface="+mn-ea"/>
            </a:endParaRPr>
          </a:p>
        </p:txBody>
      </p:sp>
      <p:sp>
        <p:nvSpPr>
          <p:cNvPr id="11" name="正方形/長方形 10"/>
          <p:cNvSpPr/>
          <p:nvPr/>
        </p:nvSpPr>
        <p:spPr bwMode="auto">
          <a:xfrm>
            <a:off x="5129159" y="2324782"/>
            <a:ext cx="2142622" cy="1409693"/>
          </a:xfrm>
          <a:prstGeom prst="rect">
            <a:avLst/>
          </a:prstGeom>
          <a:solidFill>
            <a:schemeClr val="bg2">
              <a:lumMod val="90000"/>
            </a:schemeClr>
          </a:solidFill>
          <a:ln w="19050" cap="flat" cmpd="sng" algn="ctr">
            <a:solidFill>
              <a:schemeClr val="accent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600" i="0" u="none" strike="noStrike" cap="none" normalizeH="0" baseline="0" dirty="0" smtClean="0">
                <a:ln>
                  <a:noFill/>
                </a:ln>
                <a:solidFill>
                  <a:srgbClr val="000000"/>
                </a:solidFill>
                <a:effectLst/>
                <a:latin typeface="+mn-ea"/>
                <a:ea typeface="+mn-ea"/>
              </a:rPr>
              <a:t>対話サービス基盤</a:t>
            </a:r>
            <a:endParaRPr kumimoji="1" lang="en-US" altLang="ja-JP" sz="1600" i="0" u="none" strike="noStrike" cap="none" normalizeH="0" baseline="0" dirty="0" smtClean="0">
              <a:ln>
                <a:noFill/>
              </a:ln>
              <a:solidFill>
                <a:srgbClr val="000000"/>
              </a:solidFill>
              <a:effectLst/>
              <a:latin typeface="+mn-ea"/>
              <a:ea typeface="+mn-ea"/>
            </a:endParaRPr>
          </a:p>
        </p:txBody>
      </p:sp>
      <p:sp>
        <p:nvSpPr>
          <p:cNvPr id="12" name="正方形/長方形 11"/>
          <p:cNvSpPr/>
          <p:nvPr/>
        </p:nvSpPr>
        <p:spPr bwMode="gray">
          <a:xfrm>
            <a:off x="5121505" y="3744262"/>
            <a:ext cx="3616293" cy="708143"/>
          </a:xfrm>
          <a:prstGeom prst="rect">
            <a:avLst/>
          </a:prstGeom>
          <a:solidFill>
            <a:schemeClr val="bg2">
              <a:lumMod val="90000"/>
            </a:schemeClr>
          </a:solidFill>
          <a:ln w="508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effectLst/>
                <a:latin typeface="+mn-ea"/>
                <a:ea typeface="+mn-ea"/>
              </a:rPr>
              <a:t>Dialog Front I/F</a:t>
            </a:r>
            <a:endParaRPr kumimoji="1" lang="ja-JP" altLang="en-US" sz="2000" b="1" i="0" u="none" strike="noStrike" cap="none" normalizeH="0" baseline="0" dirty="0" err="1" smtClean="0">
              <a:ln>
                <a:noFill/>
              </a:ln>
              <a:effectLst/>
              <a:latin typeface="+mn-ea"/>
              <a:ea typeface="+mn-ea"/>
            </a:endParaRPr>
          </a:p>
        </p:txBody>
      </p:sp>
      <p:sp>
        <p:nvSpPr>
          <p:cNvPr id="17" name="正方形/長方形 16"/>
          <p:cNvSpPr/>
          <p:nvPr/>
        </p:nvSpPr>
        <p:spPr bwMode="auto">
          <a:xfrm>
            <a:off x="7277878" y="2311780"/>
            <a:ext cx="1471068" cy="1411624"/>
          </a:xfrm>
          <a:prstGeom prst="rect">
            <a:avLst/>
          </a:prstGeom>
          <a:solidFill>
            <a:schemeClr val="bg1">
              <a:lumMod val="85000"/>
            </a:schemeClr>
          </a:solidFill>
          <a:ln w="19050"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600" dirty="0" smtClean="0">
                <a:latin typeface="+mn-ea"/>
                <a:ea typeface="+mn-ea"/>
              </a:rPr>
              <a:t>スキル</a:t>
            </a:r>
            <a:r>
              <a:rPr lang="ja-JP" altLang="en-US" sz="1600" dirty="0">
                <a:latin typeface="+mn-ea"/>
                <a:ea typeface="+mn-ea"/>
              </a:rPr>
              <a:t>パック</a:t>
            </a:r>
            <a:endParaRPr lang="en-US" altLang="ja-JP" sz="1600" dirty="0" smtClean="0">
              <a:latin typeface="+mn-ea"/>
              <a:ea typeface="+mn-ea"/>
            </a:endParaRPr>
          </a:p>
        </p:txBody>
      </p:sp>
      <p:sp>
        <p:nvSpPr>
          <p:cNvPr id="18" name="上下矢印 17"/>
          <p:cNvSpPr/>
          <p:nvPr/>
        </p:nvSpPr>
        <p:spPr bwMode="gray">
          <a:xfrm>
            <a:off x="6406720" y="1731610"/>
            <a:ext cx="336294" cy="597652"/>
          </a:xfrm>
          <a:prstGeom prst="upDownArrow">
            <a:avLst/>
          </a:prstGeom>
          <a:solidFill>
            <a:schemeClr val="accent1">
              <a:lumMod val="40000"/>
              <a:lumOff val="60000"/>
            </a:schemeClr>
          </a:solidFill>
          <a:ln w="1905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i="0" u="none" strike="noStrike" cap="none" normalizeH="0" baseline="0" dirty="0" err="1" smtClean="0">
              <a:ln>
                <a:noFill/>
              </a:ln>
              <a:effectLst/>
              <a:latin typeface="+mn-ea"/>
              <a:ea typeface="+mn-ea"/>
            </a:endParaRPr>
          </a:p>
        </p:txBody>
      </p:sp>
      <p:sp>
        <p:nvSpPr>
          <p:cNvPr id="21" name="円柱 20"/>
          <p:cNvSpPr/>
          <p:nvPr/>
        </p:nvSpPr>
        <p:spPr bwMode="auto">
          <a:xfrm>
            <a:off x="5293271" y="850409"/>
            <a:ext cx="805638" cy="845448"/>
          </a:xfrm>
          <a:prstGeom prst="can">
            <a:avLst/>
          </a:prstGeom>
          <a:solidFill>
            <a:schemeClr val="accent2">
              <a:lumMod val="20000"/>
              <a:lumOff val="80000"/>
            </a:schemeClr>
          </a:solidFill>
          <a:ln w="19050"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400" dirty="0">
                <a:latin typeface="+mn-ea"/>
                <a:ea typeface="+mn-ea"/>
              </a:rPr>
              <a:t>雑学</a:t>
            </a:r>
            <a:endParaRPr lang="en-US" altLang="ja-JP" sz="1400" dirty="0" smtClean="0">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latin typeface="+mn-ea"/>
                <a:ea typeface="+mn-ea"/>
              </a:rPr>
              <a:t>DB</a:t>
            </a:r>
          </a:p>
        </p:txBody>
      </p:sp>
      <p:sp>
        <p:nvSpPr>
          <p:cNvPr id="22" name="円柱 21"/>
          <p:cNvSpPr/>
          <p:nvPr/>
        </p:nvSpPr>
        <p:spPr bwMode="auto">
          <a:xfrm>
            <a:off x="6179032" y="847232"/>
            <a:ext cx="805638" cy="845448"/>
          </a:xfrm>
          <a:prstGeom prst="can">
            <a:avLst/>
          </a:prstGeom>
          <a:solidFill>
            <a:schemeClr val="accent2">
              <a:lumMod val="20000"/>
              <a:lumOff val="80000"/>
            </a:schemeClr>
          </a:solidFill>
          <a:ln w="19050" cap="flat" cmpd="sng" algn="ctr">
            <a:solidFill>
              <a:srgbClr val="57564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400" dirty="0" smtClean="0">
                <a:latin typeface="+mn-ea"/>
                <a:ea typeface="+mn-ea"/>
              </a:rPr>
              <a:t>相槌</a:t>
            </a:r>
            <a:endParaRPr kumimoji="1" lang="en-US" altLang="ja-JP" sz="1400" b="0" i="0" u="none" strike="noStrike" cap="none" normalizeH="0" baseline="0" dirty="0" smtClean="0">
              <a:ln>
                <a:noFill/>
              </a:ln>
              <a:solidFill>
                <a:srgbClr val="000000"/>
              </a:solidFill>
              <a:effectLst/>
              <a:latin typeface="+mn-ea"/>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400" dirty="0" smtClean="0">
                <a:latin typeface="+mn-ea"/>
                <a:ea typeface="+mn-ea"/>
              </a:rPr>
              <a:t>DB</a:t>
            </a:r>
            <a:endParaRPr kumimoji="1" lang="ja-JP" altLang="en-US" sz="1400" b="0" i="0" u="none" strike="noStrike" cap="none" normalizeH="0" baseline="0" dirty="0" smtClean="0">
              <a:ln>
                <a:noFill/>
              </a:ln>
              <a:solidFill>
                <a:srgbClr val="000000"/>
              </a:solidFill>
              <a:effectLst/>
              <a:latin typeface="+mn-ea"/>
              <a:ea typeface="+mn-ea"/>
            </a:endParaRPr>
          </a:p>
        </p:txBody>
      </p:sp>
      <p:sp>
        <p:nvSpPr>
          <p:cNvPr id="23" name="テキスト ボックス 22"/>
          <p:cNvSpPr txBox="1"/>
          <p:nvPr/>
        </p:nvSpPr>
        <p:spPr>
          <a:xfrm>
            <a:off x="5297002" y="4513764"/>
            <a:ext cx="3479863" cy="400110"/>
          </a:xfrm>
          <a:prstGeom prst="rect">
            <a:avLst/>
          </a:prstGeom>
          <a:noFill/>
        </p:spPr>
        <p:txBody>
          <a:bodyPr wrap="square" rtlCol="0">
            <a:spAutoFit/>
          </a:bodyPr>
          <a:lstStyle/>
          <a:p>
            <a:pPr algn="ctr"/>
            <a:r>
              <a:rPr lang="ja-JP" altLang="en-US" sz="2000" dirty="0" smtClean="0">
                <a:latin typeface="+mn-ea"/>
                <a:ea typeface="+mn-ea"/>
              </a:rPr>
              <a:t>自然対話プラットフォーム</a:t>
            </a:r>
            <a:endParaRPr kumimoji="1" lang="ja-JP" altLang="en-US" sz="2000" dirty="0">
              <a:latin typeface="+mn-ea"/>
              <a:ea typeface="+mn-ea"/>
            </a:endParaRPr>
          </a:p>
        </p:txBody>
      </p:sp>
      <p:sp>
        <p:nvSpPr>
          <p:cNvPr id="28" name="上下矢印 27"/>
          <p:cNvSpPr/>
          <p:nvPr/>
        </p:nvSpPr>
        <p:spPr bwMode="gray">
          <a:xfrm>
            <a:off x="5571301" y="1721340"/>
            <a:ext cx="336294" cy="597652"/>
          </a:xfrm>
          <a:prstGeom prst="upDownArrow">
            <a:avLst/>
          </a:prstGeom>
          <a:solidFill>
            <a:schemeClr val="accent1">
              <a:lumMod val="40000"/>
              <a:lumOff val="60000"/>
            </a:schemeClr>
          </a:solidFill>
          <a:ln w="1905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i="0" u="none" strike="noStrike" cap="none" normalizeH="0" baseline="0" dirty="0" err="1" smtClean="0">
              <a:ln>
                <a:noFill/>
              </a:ln>
              <a:effectLst/>
              <a:latin typeface="+mn-ea"/>
              <a:ea typeface="+mn-ea"/>
            </a:endParaRPr>
          </a:p>
        </p:txBody>
      </p:sp>
      <p:sp>
        <p:nvSpPr>
          <p:cNvPr id="9" name="上下矢印 8"/>
          <p:cNvSpPr/>
          <p:nvPr/>
        </p:nvSpPr>
        <p:spPr bwMode="gray">
          <a:xfrm>
            <a:off x="7991454" y="1720471"/>
            <a:ext cx="324962" cy="623458"/>
          </a:xfrm>
          <a:prstGeom prst="upDownArrow">
            <a:avLst/>
          </a:prstGeom>
          <a:solidFill>
            <a:schemeClr val="tx2">
              <a:lumMod val="20000"/>
              <a:lumOff val="80000"/>
            </a:schemeClr>
          </a:solidFill>
          <a:ln w="19050" cap="flat" cmpd="sng" algn="ctr">
            <a:solidFill>
              <a:schemeClr val="bg1">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i="0" u="none" strike="noStrike" cap="none" normalizeH="0" baseline="0" dirty="0" err="1" smtClean="0">
              <a:ln>
                <a:noFill/>
              </a:ln>
              <a:effectLst/>
              <a:latin typeface="+mn-ea"/>
              <a:ea typeface="+mn-ea"/>
            </a:endParaRPr>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2383" y="5455385"/>
            <a:ext cx="778142" cy="1041879"/>
          </a:xfrm>
          <a:prstGeom prst="rect">
            <a:avLst/>
          </a:prstGeom>
        </p:spPr>
      </p:pic>
      <p:sp>
        <p:nvSpPr>
          <p:cNvPr id="33" name="スマイル 32"/>
          <p:cNvSpPr/>
          <p:nvPr/>
        </p:nvSpPr>
        <p:spPr bwMode="gray">
          <a:xfrm>
            <a:off x="5005208" y="5808153"/>
            <a:ext cx="527608" cy="557098"/>
          </a:xfrm>
          <a:prstGeom prst="smileyFac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n-ea"/>
              <a:ea typeface="+mn-ea"/>
            </a:endParaRPr>
          </a:p>
        </p:txBody>
      </p:sp>
      <p:sp>
        <p:nvSpPr>
          <p:cNvPr id="34" name="円形吹き出し 33"/>
          <p:cNvSpPr/>
          <p:nvPr/>
        </p:nvSpPr>
        <p:spPr bwMode="gray">
          <a:xfrm>
            <a:off x="5365248" y="5131383"/>
            <a:ext cx="2054109" cy="619738"/>
          </a:xfrm>
          <a:prstGeom prst="wedgeEllipseCallout">
            <a:avLst>
              <a:gd name="adj1" fmla="val -37729"/>
              <a:gd name="adj2" fmla="val 69733"/>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600" dirty="0" smtClean="0">
                <a:latin typeface="+mn-ea"/>
                <a:ea typeface="+mn-ea"/>
              </a:rPr>
              <a:t>授業どこ？</a:t>
            </a:r>
            <a:endParaRPr kumimoji="1" lang="ja-JP" altLang="en-US" sz="1600" b="0" i="0" u="none" strike="noStrike" cap="none" normalizeH="0" baseline="0" dirty="0" smtClean="0">
              <a:ln>
                <a:noFill/>
              </a:ln>
              <a:effectLst/>
              <a:latin typeface="+mn-ea"/>
              <a:ea typeface="+mn-ea"/>
            </a:endParaRPr>
          </a:p>
        </p:txBody>
      </p:sp>
      <p:sp>
        <p:nvSpPr>
          <p:cNvPr id="35" name="円形吹き出し 34"/>
          <p:cNvSpPr/>
          <p:nvPr/>
        </p:nvSpPr>
        <p:spPr bwMode="gray">
          <a:xfrm>
            <a:off x="5653280" y="5921743"/>
            <a:ext cx="1857590" cy="575521"/>
          </a:xfrm>
          <a:prstGeom prst="wedgeEllipseCallout">
            <a:avLst>
              <a:gd name="adj1" fmla="val 45511"/>
              <a:gd name="adj2" fmla="val -53113"/>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effectLst/>
                <a:latin typeface="+mn-ea"/>
                <a:ea typeface="+mn-ea"/>
              </a:rPr>
              <a:t>105</a:t>
            </a:r>
            <a:r>
              <a:rPr kumimoji="1" lang="ja-JP" altLang="en-US" sz="1600" b="0" i="0" u="none" strike="noStrike" cap="none" normalizeH="0" baseline="0" dirty="0" smtClean="0">
                <a:ln>
                  <a:noFill/>
                </a:ln>
                <a:effectLst/>
                <a:latin typeface="+mn-ea"/>
                <a:ea typeface="+mn-ea"/>
              </a:rPr>
              <a:t>です</a:t>
            </a:r>
          </a:p>
        </p:txBody>
      </p:sp>
      <p:cxnSp>
        <p:nvCxnSpPr>
          <p:cNvPr id="37" name="直線矢印コネクタ 36"/>
          <p:cNvCxnSpPr/>
          <p:nvPr/>
        </p:nvCxnSpPr>
        <p:spPr bwMode="auto">
          <a:xfrm flipV="1">
            <a:off x="8173560" y="4293096"/>
            <a:ext cx="0" cy="1008112"/>
          </a:xfrm>
          <a:prstGeom prst="straightConnector1">
            <a:avLst/>
          </a:prstGeom>
          <a:gradFill rotWithShape="0">
            <a:gsLst>
              <a:gs pos="0">
                <a:srgbClr val="FFFFFF"/>
              </a:gs>
              <a:gs pos="100000">
                <a:srgbClr val="CACAC7"/>
              </a:gs>
            </a:gsLst>
            <a:lin ang="5400000" scaled="1"/>
          </a:gradFill>
          <a:ln w="2857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6" name="円/楕円 35"/>
          <p:cNvSpPr/>
          <p:nvPr/>
        </p:nvSpPr>
        <p:spPr bwMode="gray">
          <a:xfrm>
            <a:off x="482305" y="1395828"/>
            <a:ext cx="3744975" cy="542169"/>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defTabSz="914400" rtl="0" eaLnBrk="1" fontAlgn="ctr" latinLnBrk="0" hangingPunct="1">
              <a:lnSpc>
                <a:spcPct val="100000"/>
              </a:lnSpc>
              <a:spcBef>
                <a:spcPct val="0"/>
              </a:spcBef>
              <a:spcAft>
                <a:spcPct val="0"/>
              </a:spcAft>
              <a:buClrTx/>
              <a:buSzTx/>
              <a:buFontTx/>
              <a:buNone/>
              <a:tabLst/>
            </a:pPr>
            <a:r>
              <a:rPr lang="ja-JP" altLang="en-US" sz="1600" b="1" dirty="0" smtClean="0">
                <a:latin typeface="+mn-ea"/>
                <a:ea typeface="+mn-ea"/>
              </a:rPr>
              <a:t>対話アプリ</a:t>
            </a:r>
            <a:endParaRPr lang="en-US" altLang="ja-JP" sz="1600" b="1" dirty="0" smtClean="0">
              <a:latin typeface="+mn-ea"/>
              <a:ea typeface="+mn-ea"/>
            </a:endParaRPr>
          </a:p>
        </p:txBody>
      </p:sp>
      <p:sp>
        <p:nvSpPr>
          <p:cNvPr id="3" name="テキスト ボックス 2"/>
          <p:cNvSpPr txBox="1"/>
          <p:nvPr/>
        </p:nvSpPr>
        <p:spPr>
          <a:xfrm>
            <a:off x="516371" y="1921709"/>
            <a:ext cx="3629199" cy="1477328"/>
          </a:xfrm>
          <a:prstGeom prst="rect">
            <a:avLst/>
          </a:prstGeom>
          <a:noFill/>
          <a:ln w="19050">
            <a:solidFill>
              <a:schemeClr val="bg2">
                <a:lumMod val="90000"/>
              </a:schemeClr>
            </a:solidFill>
          </a:ln>
        </p:spPr>
        <p:txBody>
          <a:bodyPr wrap="square" rtlCol="0">
            <a:spAutoFit/>
          </a:bodyPr>
          <a:lstStyle/>
          <a:p>
            <a:pPr algn="l"/>
            <a:r>
              <a:rPr lang="ja-JP" altLang="en-US" dirty="0" smtClean="0">
                <a:latin typeface="+mn-ea"/>
                <a:ea typeface="+mn-ea"/>
              </a:rPr>
              <a:t>お</a:t>
            </a:r>
            <a:r>
              <a:rPr lang="ja-JP" altLang="en-US" dirty="0">
                <a:latin typeface="+mn-ea"/>
                <a:ea typeface="+mn-ea"/>
              </a:rPr>
              <a:t>客</a:t>
            </a:r>
            <a:r>
              <a:rPr lang="ja-JP" altLang="en-US" dirty="0" smtClean="0">
                <a:latin typeface="+mn-ea"/>
                <a:ea typeface="+mn-ea"/>
              </a:rPr>
              <a:t>様コンテンツの半自動登録</a:t>
            </a:r>
            <a:endParaRPr lang="en-US" altLang="ja-JP" dirty="0" smtClean="0">
              <a:latin typeface="+mn-ea"/>
              <a:ea typeface="+mn-ea"/>
            </a:endParaRPr>
          </a:p>
          <a:p>
            <a:pPr marL="285750" indent="-285750" algn="l">
              <a:buFont typeface="Arial" panose="020B0604020202020204" pitchFamily="34" charset="0"/>
              <a:buChar char="•"/>
            </a:pPr>
            <a:r>
              <a:rPr kumimoji="1" lang="ja-JP" altLang="en-US" dirty="0" smtClean="0">
                <a:latin typeface="+mn-ea"/>
                <a:ea typeface="+mn-ea"/>
              </a:rPr>
              <a:t>ロボットポータルに</a:t>
            </a:r>
            <a:r>
              <a:rPr kumimoji="1" lang="en-US" altLang="ja-JP" dirty="0" smtClean="0">
                <a:latin typeface="+mn-ea"/>
                <a:ea typeface="+mn-ea"/>
              </a:rPr>
              <a:t/>
            </a:r>
            <a:br>
              <a:rPr kumimoji="1" lang="en-US" altLang="ja-JP" dirty="0" smtClean="0">
                <a:latin typeface="+mn-ea"/>
                <a:ea typeface="+mn-ea"/>
              </a:rPr>
            </a:br>
            <a:r>
              <a:rPr kumimoji="1" lang="ja-JP" altLang="en-US" dirty="0" smtClean="0">
                <a:latin typeface="+mn-ea"/>
                <a:ea typeface="+mn-ea"/>
              </a:rPr>
              <a:t>入力</a:t>
            </a:r>
            <a:r>
              <a:rPr kumimoji="1" lang="ja-JP" altLang="en-US" dirty="0" smtClean="0">
                <a:latin typeface="+mn-ea"/>
                <a:ea typeface="+mn-ea"/>
              </a:rPr>
              <a:t>ガイドライン、</a:t>
            </a:r>
            <a:r>
              <a:rPr kumimoji="1" lang="en-US" altLang="ja-JP" dirty="0" smtClean="0">
                <a:latin typeface="+mn-ea"/>
                <a:ea typeface="+mn-ea"/>
              </a:rPr>
              <a:t>IF</a:t>
            </a:r>
            <a:r>
              <a:rPr kumimoji="1" lang="ja-JP" altLang="en-US" dirty="0" smtClean="0">
                <a:latin typeface="+mn-ea"/>
                <a:ea typeface="+mn-ea"/>
              </a:rPr>
              <a:t>を作成</a:t>
            </a:r>
            <a:endParaRPr kumimoji="1" lang="en-US" altLang="ja-JP" dirty="0" smtClean="0">
              <a:latin typeface="+mn-ea"/>
              <a:ea typeface="+mn-ea"/>
            </a:endParaRPr>
          </a:p>
          <a:p>
            <a:pPr marL="285750" indent="-285750" algn="l">
              <a:buFont typeface="Arial" panose="020B0604020202020204" pitchFamily="34" charset="0"/>
              <a:buChar char="•"/>
            </a:pPr>
            <a:r>
              <a:rPr lang="ja-JP" altLang="en-US" dirty="0" smtClean="0">
                <a:latin typeface="+mn-ea"/>
                <a:ea typeface="+mn-ea"/>
              </a:rPr>
              <a:t>既存</a:t>
            </a:r>
            <a:r>
              <a:rPr lang="ja-JP" altLang="en-US" dirty="0" smtClean="0">
                <a:latin typeface="+mn-ea"/>
                <a:ea typeface="+mn-ea"/>
              </a:rPr>
              <a:t>のマニュアルの流用</a:t>
            </a:r>
            <a:endParaRPr lang="en-US" altLang="ja-JP" dirty="0" smtClean="0">
              <a:latin typeface="+mn-ea"/>
              <a:ea typeface="+mn-ea"/>
            </a:endParaRPr>
          </a:p>
          <a:p>
            <a:pPr marL="285750" indent="-285750" algn="l">
              <a:buFont typeface="Arial" panose="020B0604020202020204" pitchFamily="34" charset="0"/>
              <a:buChar char="•"/>
            </a:pPr>
            <a:r>
              <a:rPr kumimoji="1" lang="ja-JP" altLang="en-US" dirty="0" smtClean="0">
                <a:latin typeface="+mn-ea"/>
                <a:ea typeface="+mn-ea"/>
              </a:rPr>
              <a:t>既存のサイト情報の流用</a:t>
            </a:r>
          </a:p>
        </p:txBody>
      </p:sp>
      <p:cxnSp>
        <p:nvCxnSpPr>
          <p:cNvPr id="38" name="直線矢印コネクタ 37"/>
          <p:cNvCxnSpPr/>
          <p:nvPr/>
        </p:nvCxnSpPr>
        <p:spPr bwMode="auto">
          <a:xfrm flipH="1" flipV="1">
            <a:off x="4067944" y="1937997"/>
            <a:ext cx="1201068" cy="978842"/>
          </a:xfrm>
          <a:prstGeom prst="straightConnector1">
            <a:avLst/>
          </a:prstGeom>
          <a:gradFill rotWithShape="0">
            <a:gsLst>
              <a:gs pos="0">
                <a:srgbClr val="FFFFFF"/>
              </a:gs>
              <a:gs pos="100000">
                <a:srgbClr val="CACAC7"/>
              </a:gs>
            </a:gsLst>
            <a:lin ang="5400000" scaled="1"/>
          </a:gradFill>
          <a:ln w="2857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テキスト ボックス 38"/>
          <p:cNvSpPr txBox="1"/>
          <p:nvPr/>
        </p:nvSpPr>
        <p:spPr>
          <a:xfrm>
            <a:off x="349292" y="4512399"/>
            <a:ext cx="4018010" cy="646331"/>
          </a:xfrm>
          <a:prstGeom prst="rect">
            <a:avLst/>
          </a:prstGeom>
          <a:noFill/>
          <a:ln w="19050">
            <a:solidFill>
              <a:schemeClr val="bg2">
                <a:lumMod val="90000"/>
              </a:schemeClr>
            </a:solidFill>
          </a:ln>
        </p:spPr>
        <p:txBody>
          <a:bodyPr wrap="square" rtlCol="0">
            <a:spAutoFit/>
          </a:bodyPr>
          <a:lstStyle/>
          <a:p>
            <a:pPr marL="342900" indent="-342900" algn="l">
              <a:buFont typeface="+mj-lt"/>
              <a:buAutoNum type="arabicPeriod"/>
            </a:pPr>
            <a:r>
              <a:rPr kumimoji="1" lang="en-US" altLang="ja-JP" dirty="0" smtClean="0">
                <a:latin typeface="+mn-ea"/>
                <a:ea typeface="+mn-ea"/>
              </a:rPr>
              <a:t>QA</a:t>
            </a:r>
            <a:r>
              <a:rPr lang="ja-JP" altLang="en-US" dirty="0" smtClean="0">
                <a:latin typeface="+mn-ea"/>
                <a:ea typeface="+mn-ea"/>
              </a:rPr>
              <a:t>の教師データを用意</a:t>
            </a:r>
            <a:endParaRPr lang="en-US" altLang="ja-JP" dirty="0" smtClean="0">
              <a:latin typeface="+mn-ea"/>
              <a:ea typeface="+mn-ea"/>
            </a:endParaRPr>
          </a:p>
          <a:p>
            <a:pPr marL="342900" indent="-342900" algn="l">
              <a:buFont typeface="+mj-lt"/>
              <a:buAutoNum type="arabicPeriod"/>
            </a:pPr>
            <a:r>
              <a:rPr lang="ja-JP" altLang="en-US" dirty="0" smtClean="0">
                <a:latin typeface="+mn-ea"/>
                <a:ea typeface="+mn-ea"/>
              </a:rPr>
              <a:t>特徴量を抽出してモデル構築</a:t>
            </a:r>
            <a:endParaRPr lang="en-US" altLang="ja-JP" dirty="0" smtClean="0">
              <a:latin typeface="+mn-ea"/>
              <a:ea typeface="+mn-ea"/>
            </a:endParaRPr>
          </a:p>
        </p:txBody>
      </p:sp>
      <p:sp>
        <p:nvSpPr>
          <p:cNvPr id="19" name="角丸四角形 18"/>
          <p:cNvSpPr/>
          <p:nvPr/>
        </p:nvSpPr>
        <p:spPr bwMode="gray">
          <a:xfrm>
            <a:off x="489199" y="2765420"/>
            <a:ext cx="3384376" cy="634397"/>
          </a:xfrm>
          <a:prstGeom prst="roundRect">
            <a:avLst/>
          </a:prstGeom>
          <a:noFill/>
          <a:ln w="28575" cap="flat" cmpd="sng" algn="ctr">
            <a:solidFill>
              <a:schemeClr val="accent2">
                <a:lumMod val="60000"/>
                <a:lumOff val="4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4" name="下矢印 3"/>
          <p:cNvSpPr/>
          <p:nvPr/>
        </p:nvSpPr>
        <p:spPr bwMode="gray">
          <a:xfrm>
            <a:off x="1403648" y="3645024"/>
            <a:ext cx="216024" cy="731947"/>
          </a:xfrm>
          <a:prstGeom prst="downArrow">
            <a:avLst>
              <a:gd name="adj1" fmla="val 50000"/>
              <a:gd name="adj2" fmla="val 112248"/>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7" name="テキスト ボックス 6"/>
          <p:cNvSpPr txBox="1"/>
          <p:nvPr/>
        </p:nvSpPr>
        <p:spPr>
          <a:xfrm>
            <a:off x="1774393" y="3824127"/>
            <a:ext cx="2947391" cy="338554"/>
          </a:xfrm>
          <a:prstGeom prst="rect">
            <a:avLst/>
          </a:prstGeom>
          <a:noFill/>
        </p:spPr>
        <p:txBody>
          <a:bodyPr wrap="square" rtlCol="0">
            <a:spAutoFit/>
          </a:bodyPr>
          <a:lstStyle/>
          <a:p>
            <a:r>
              <a:rPr kumimoji="1" lang="ja-JP" altLang="en-US" sz="1600" dirty="0" smtClean="0">
                <a:latin typeface="+mn-ea"/>
                <a:ea typeface="+mn-ea"/>
              </a:rPr>
              <a:t>これを機械学習で実装する</a:t>
            </a:r>
          </a:p>
        </p:txBody>
      </p:sp>
      <p:sp>
        <p:nvSpPr>
          <p:cNvPr id="26" name="スライド番号プレースホルダー 25"/>
          <p:cNvSpPr>
            <a:spLocks noGrp="1"/>
          </p:cNvSpPr>
          <p:nvPr>
            <p:ph type="sldNum" sz="quarter" idx="10"/>
          </p:nvPr>
        </p:nvSpPr>
        <p:spPr/>
        <p:txBody>
          <a:bodyPr/>
          <a:lstStyle/>
          <a:p>
            <a:fld id="{DE2B87E1-F9DF-4BEE-B07D-635D26011F4B}" type="slidenum">
              <a:rPr lang="de-DE" altLang="ja-JP" smtClean="0"/>
              <a:pPr/>
              <a:t>8</a:t>
            </a:fld>
            <a:endParaRPr lang="de-DE" altLang="ja-JP"/>
          </a:p>
        </p:txBody>
      </p:sp>
    </p:spTree>
    <p:extLst>
      <p:ext uri="{BB962C8B-B14F-4D97-AF65-F5344CB8AC3E}">
        <p14:creationId xmlns:p14="http://schemas.microsoft.com/office/powerpoint/2010/main" val="3522929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1180</Words>
  <Application>Microsoft Office PowerPoint</Application>
  <PresentationFormat>画面に合わせる (4:3)</PresentationFormat>
  <Paragraphs>329</Paragraphs>
  <Slides>18</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Meiryo UI</vt:lpstr>
      <vt:lpstr>ＭＳ Ｐゴシック</vt:lpstr>
      <vt:lpstr>メイリオ</vt:lpstr>
      <vt:lpstr>Arial</vt:lpstr>
      <vt:lpstr>Calibri</vt:lpstr>
      <vt:lpstr>Wingdings</vt:lpstr>
      <vt:lpstr>F_Tool_2_JA_R</vt:lpstr>
      <vt:lpstr>ユニボの対話コンテンツ改善       with 機械学習 </vt:lpstr>
      <vt:lpstr>振り返り</vt:lpstr>
      <vt:lpstr>目次</vt:lpstr>
      <vt:lpstr>目指す対話シーケンス：パターンA</vt:lpstr>
      <vt:lpstr>目指す対話シーケンス：パターンA</vt:lpstr>
      <vt:lpstr>学習データとラベル</vt:lpstr>
      <vt:lpstr>学習後</vt:lpstr>
      <vt:lpstr>目指す対話シーケンス：パターンB</vt:lpstr>
      <vt:lpstr>目指す対話シーケンス：パターンB</vt:lpstr>
      <vt:lpstr>目指す対話シーケンス：パターンB</vt:lpstr>
      <vt:lpstr>求められる技術</vt:lpstr>
      <vt:lpstr>学習データとラベル</vt:lpstr>
      <vt:lpstr>学習データセットの作成</vt:lpstr>
      <vt:lpstr>既存の発話DB構築との比較</vt:lpstr>
      <vt:lpstr>参考：自然言語のベクトル化</vt:lpstr>
      <vt:lpstr>検証環境</vt:lpstr>
      <vt:lpstr>目標</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2019-03-05T06:21:40Z</dcterms:modified>
</cp:coreProperties>
</file>