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5" r:id="rId3"/>
    <p:sldId id="267" r:id="rId4"/>
    <p:sldId id="266" r:id="rId5"/>
    <p:sldId id="257" r:id="rId6"/>
    <p:sldId id="258" r:id="rId7"/>
    <p:sldId id="260" r:id="rId8"/>
    <p:sldId id="269" r:id="rId9"/>
    <p:sldId id="271" r:id="rId10"/>
    <p:sldId id="262" r:id="rId11"/>
    <p:sldId id="259" r:id="rId12"/>
    <p:sldId id="27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08" autoAdjust="0"/>
    <p:restoredTop sz="94660"/>
  </p:normalViewPr>
  <p:slideViewPr>
    <p:cSldViewPr snapToGrid="0">
      <p:cViewPr>
        <p:scale>
          <a:sx n="90" d="100"/>
          <a:sy n="90" d="100"/>
        </p:scale>
        <p:origin x="66" y="48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4D600-71C0-496C-90D9-8C3B15CEC1D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42B42C2-61F6-48BF-8C9E-771CC968DA26}">
      <dgm:prSet/>
      <dgm:spPr/>
      <dgm:t>
        <a:bodyPr/>
        <a:lstStyle/>
        <a:p>
          <a:r>
            <a:rPr lang="en-US" b="0" i="0" baseline="0" dirty="0"/>
            <a:t>The AMR data was sourced from the publication "Global burden of antimicrobial resistance: essential pieces of a global puzzle" by </a:t>
          </a:r>
          <a:r>
            <a:rPr lang="en-US" b="0" i="0" baseline="0" dirty="0" err="1"/>
            <a:t>Charani</a:t>
          </a:r>
          <a:r>
            <a:rPr lang="en-US" b="0" i="0" baseline="0" dirty="0"/>
            <a:t> et al published in The Lancet</a:t>
          </a:r>
          <a:endParaRPr lang="en-US" dirty="0"/>
        </a:p>
      </dgm:t>
    </dgm:pt>
    <dgm:pt modelId="{00D1800C-4DEA-4FEB-AADB-5F0A208AFD4E}" type="parTrans" cxnId="{DF466F7A-2127-4068-BF09-FABE7CC5C129}">
      <dgm:prSet/>
      <dgm:spPr/>
      <dgm:t>
        <a:bodyPr/>
        <a:lstStyle/>
        <a:p>
          <a:endParaRPr lang="en-US"/>
        </a:p>
      </dgm:t>
    </dgm:pt>
    <dgm:pt modelId="{6F97DE18-8D72-4AA5-B0CB-AA2FC84F4EA7}" type="sibTrans" cxnId="{DF466F7A-2127-4068-BF09-FABE7CC5C129}">
      <dgm:prSet/>
      <dgm:spPr/>
      <dgm:t>
        <a:bodyPr/>
        <a:lstStyle/>
        <a:p>
          <a:endParaRPr lang="en-US"/>
        </a:p>
      </dgm:t>
    </dgm:pt>
    <dgm:pt modelId="{00499936-9953-42C7-B2E8-69F3D6502157}">
      <dgm:prSet/>
      <dgm:spPr/>
      <dgm:t>
        <a:bodyPr/>
        <a:lstStyle/>
        <a:p>
          <a:r>
            <a:rPr lang="en-US" b="0" i="0" baseline="0"/>
            <a:t>The health spending data was sourced from the Global Health Expenditure Database via the World Health Organization (WHO)</a:t>
          </a:r>
          <a:endParaRPr lang="en-US"/>
        </a:p>
      </dgm:t>
    </dgm:pt>
    <dgm:pt modelId="{082D8B42-B85C-433C-B3A0-32D8E86A1501}" type="parTrans" cxnId="{C2C4E6EF-4D35-4DCE-8EF7-FA81ABB3A9CD}">
      <dgm:prSet/>
      <dgm:spPr/>
      <dgm:t>
        <a:bodyPr/>
        <a:lstStyle/>
        <a:p>
          <a:endParaRPr lang="en-US"/>
        </a:p>
      </dgm:t>
    </dgm:pt>
    <dgm:pt modelId="{6A727056-F174-45D6-BF4F-265152A6268C}" type="sibTrans" cxnId="{C2C4E6EF-4D35-4DCE-8EF7-FA81ABB3A9CD}">
      <dgm:prSet/>
      <dgm:spPr/>
      <dgm:t>
        <a:bodyPr/>
        <a:lstStyle/>
        <a:p>
          <a:endParaRPr lang="en-US"/>
        </a:p>
      </dgm:t>
    </dgm:pt>
    <dgm:pt modelId="{3B8E5A47-A6DB-49BE-BC8A-875913021456}">
      <dgm:prSet/>
      <dgm:spPr/>
      <dgm:t>
        <a:bodyPr/>
        <a:lstStyle/>
        <a:p>
          <a:r>
            <a:rPr lang="en-US" b="0" i="0" baseline="0" dirty="0"/>
            <a:t>The coordinates for each country were sourced from a dataset on Kaggle</a:t>
          </a:r>
          <a:endParaRPr lang="en-US" dirty="0"/>
        </a:p>
      </dgm:t>
    </dgm:pt>
    <dgm:pt modelId="{92F79AD2-B730-4E40-A10E-01E22B2B56DD}" type="parTrans" cxnId="{53031B86-2C82-4949-B0AC-7E2EA5B9F589}">
      <dgm:prSet/>
      <dgm:spPr/>
      <dgm:t>
        <a:bodyPr/>
        <a:lstStyle/>
        <a:p>
          <a:endParaRPr lang="en-US"/>
        </a:p>
      </dgm:t>
    </dgm:pt>
    <dgm:pt modelId="{71BF7FE7-7E96-4461-B4A8-FB4D73A40B54}" type="sibTrans" cxnId="{53031B86-2C82-4949-B0AC-7E2EA5B9F589}">
      <dgm:prSet/>
      <dgm:spPr/>
      <dgm:t>
        <a:bodyPr/>
        <a:lstStyle/>
        <a:p>
          <a:endParaRPr lang="en-US"/>
        </a:p>
      </dgm:t>
    </dgm:pt>
    <dgm:pt modelId="{3BC80E04-B366-43C5-80CE-DB96525E9D88}">
      <dgm:prSet/>
      <dgm:spPr/>
      <dgm:t>
        <a:bodyPr/>
        <a:lstStyle/>
        <a:p>
          <a:r>
            <a:rPr lang="en-US" b="0" i="0" baseline="0" dirty="0"/>
            <a:t>The list of countries belonging to each region was scraped from the Global Health Data Exchange website (which is the site where the AMR data is posted)</a:t>
          </a:r>
          <a:endParaRPr lang="en-US" dirty="0"/>
        </a:p>
      </dgm:t>
    </dgm:pt>
    <dgm:pt modelId="{8376351E-AC59-4C30-A732-D447BBAA6DDB}" type="parTrans" cxnId="{B57657A3-1357-422F-BE8A-E47E6EA9D617}">
      <dgm:prSet/>
      <dgm:spPr/>
      <dgm:t>
        <a:bodyPr/>
        <a:lstStyle/>
        <a:p>
          <a:endParaRPr lang="en-US"/>
        </a:p>
      </dgm:t>
    </dgm:pt>
    <dgm:pt modelId="{3D843A24-09D8-41AB-9D90-2AFCFBC9F4F2}" type="sibTrans" cxnId="{B57657A3-1357-422F-BE8A-E47E6EA9D617}">
      <dgm:prSet/>
      <dgm:spPr/>
      <dgm:t>
        <a:bodyPr/>
        <a:lstStyle/>
        <a:p>
          <a:endParaRPr lang="en-US"/>
        </a:p>
      </dgm:t>
    </dgm:pt>
    <dgm:pt modelId="{B8E4B548-252D-4963-8B58-B2B8D4BB91CD}" type="pres">
      <dgm:prSet presAssocID="{9014D600-71C0-496C-90D9-8C3B15CEC1D5}" presName="linear" presStyleCnt="0">
        <dgm:presLayoutVars>
          <dgm:animLvl val="lvl"/>
          <dgm:resizeHandles val="exact"/>
        </dgm:presLayoutVars>
      </dgm:prSet>
      <dgm:spPr/>
    </dgm:pt>
    <dgm:pt modelId="{0252AC42-ED5C-42D3-9254-401C1829BCA2}" type="pres">
      <dgm:prSet presAssocID="{3B8E5A47-A6DB-49BE-BC8A-875913021456}" presName="parentText" presStyleLbl="node1" presStyleIdx="0" presStyleCnt="4">
        <dgm:presLayoutVars>
          <dgm:chMax val="0"/>
          <dgm:bulletEnabled val="1"/>
        </dgm:presLayoutVars>
      </dgm:prSet>
      <dgm:spPr/>
    </dgm:pt>
    <dgm:pt modelId="{88B656C0-4A57-460A-A10D-DEBDE76B6D15}" type="pres">
      <dgm:prSet presAssocID="{71BF7FE7-7E96-4461-B4A8-FB4D73A40B54}" presName="spacer" presStyleCnt="0"/>
      <dgm:spPr/>
    </dgm:pt>
    <dgm:pt modelId="{9A67BD3B-4F2B-4B13-A5F6-108F0C8C91EE}" type="pres">
      <dgm:prSet presAssocID="{3BC80E04-B366-43C5-80CE-DB96525E9D88}" presName="parentText" presStyleLbl="node1" presStyleIdx="1" presStyleCnt="4">
        <dgm:presLayoutVars>
          <dgm:chMax val="0"/>
          <dgm:bulletEnabled val="1"/>
        </dgm:presLayoutVars>
      </dgm:prSet>
      <dgm:spPr/>
    </dgm:pt>
    <dgm:pt modelId="{FC14E95F-F583-E449-A119-97E267AD8388}" type="pres">
      <dgm:prSet presAssocID="{3D843A24-09D8-41AB-9D90-2AFCFBC9F4F2}" presName="spacer" presStyleCnt="0"/>
      <dgm:spPr/>
    </dgm:pt>
    <dgm:pt modelId="{D5D0FDB9-4519-4E2C-9F4A-E1FAEA0827F8}" type="pres">
      <dgm:prSet presAssocID="{942B42C2-61F6-48BF-8C9E-771CC968DA26}" presName="parentText" presStyleLbl="node1" presStyleIdx="2" presStyleCnt="4">
        <dgm:presLayoutVars>
          <dgm:chMax val="0"/>
          <dgm:bulletEnabled val="1"/>
        </dgm:presLayoutVars>
      </dgm:prSet>
      <dgm:spPr/>
    </dgm:pt>
    <dgm:pt modelId="{6C41FAE4-AACA-4360-87F1-52110204E745}" type="pres">
      <dgm:prSet presAssocID="{6F97DE18-8D72-4AA5-B0CB-AA2FC84F4EA7}" presName="spacer" presStyleCnt="0"/>
      <dgm:spPr/>
    </dgm:pt>
    <dgm:pt modelId="{E1CD02FF-BC8F-4EA3-986A-EB0DBCBD3A33}" type="pres">
      <dgm:prSet presAssocID="{00499936-9953-42C7-B2E8-69F3D6502157}" presName="parentText" presStyleLbl="node1" presStyleIdx="3" presStyleCnt="4">
        <dgm:presLayoutVars>
          <dgm:chMax val="0"/>
          <dgm:bulletEnabled val="1"/>
        </dgm:presLayoutVars>
      </dgm:prSet>
      <dgm:spPr/>
    </dgm:pt>
  </dgm:ptLst>
  <dgm:cxnLst>
    <dgm:cxn modelId="{F681C92D-8F1E-E84E-9CBB-2ECD548EB802}" type="presOf" srcId="{942B42C2-61F6-48BF-8C9E-771CC968DA26}" destId="{D5D0FDB9-4519-4E2C-9F4A-E1FAEA0827F8}" srcOrd="0" destOrd="0" presId="urn:microsoft.com/office/officeart/2005/8/layout/vList2"/>
    <dgm:cxn modelId="{7B2C6736-8E8A-304D-926B-EFEE45B633F6}" type="presOf" srcId="{3B8E5A47-A6DB-49BE-BC8A-875913021456}" destId="{0252AC42-ED5C-42D3-9254-401C1829BCA2}" srcOrd="0" destOrd="0" presId="urn:microsoft.com/office/officeart/2005/8/layout/vList2"/>
    <dgm:cxn modelId="{DF466F7A-2127-4068-BF09-FABE7CC5C129}" srcId="{9014D600-71C0-496C-90D9-8C3B15CEC1D5}" destId="{942B42C2-61F6-48BF-8C9E-771CC968DA26}" srcOrd="2" destOrd="0" parTransId="{00D1800C-4DEA-4FEB-AADB-5F0A208AFD4E}" sibTransId="{6F97DE18-8D72-4AA5-B0CB-AA2FC84F4EA7}"/>
    <dgm:cxn modelId="{53031B86-2C82-4949-B0AC-7E2EA5B9F589}" srcId="{9014D600-71C0-496C-90D9-8C3B15CEC1D5}" destId="{3B8E5A47-A6DB-49BE-BC8A-875913021456}" srcOrd="0" destOrd="0" parTransId="{92F79AD2-B730-4E40-A10E-01E22B2B56DD}" sibTransId="{71BF7FE7-7E96-4461-B4A8-FB4D73A40B54}"/>
    <dgm:cxn modelId="{B57657A3-1357-422F-BE8A-E47E6EA9D617}" srcId="{9014D600-71C0-496C-90D9-8C3B15CEC1D5}" destId="{3BC80E04-B366-43C5-80CE-DB96525E9D88}" srcOrd="1" destOrd="0" parTransId="{8376351E-AC59-4C30-A732-D447BBAA6DDB}" sibTransId="{3D843A24-09D8-41AB-9D90-2AFCFBC9F4F2}"/>
    <dgm:cxn modelId="{8FDD27B2-0A81-4E46-845B-C1A411F3316D}" type="presOf" srcId="{9014D600-71C0-496C-90D9-8C3B15CEC1D5}" destId="{B8E4B548-252D-4963-8B58-B2B8D4BB91CD}" srcOrd="0" destOrd="0" presId="urn:microsoft.com/office/officeart/2005/8/layout/vList2"/>
    <dgm:cxn modelId="{20F18AB8-A65A-584A-850D-67920D8765E3}" type="presOf" srcId="{3BC80E04-B366-43C5-80CE-DB96525E9D88}" destId="{9A67BD3B-4F2B-4B13-A5F6-108F0C8C91EE}" srcOrd="0" destOrd="0" presId="urn:microsoft.com/office/officeart/2005/8/layout/vList2"/>
    <dgm:cxn modelId="{01A746E5-8139-B64C-BF41-FF668130796F}" type="presOf" srcId="{00499936-9953-42C7-B2E8-69F3D6502157}" destId="{E1CD02FF-BC8F-4EA3-986A-EB0DBCBD3A33}" srcOrd="0" destOrd="0" presId="urn:microsoft.com/office/officeart/2005/8/layout/vList2"/>
    <dgm:cxn modelId="{C2C4E6EF-4D35-4DCE-8EF7-FA81ABB3A9CD}" srcId="{9014D600-71C0-496C-90D9-8C3B15CEC1D5}" destId="{00499936-9953-42C7-B2E8-69F3D6502157}" srcOrd="3" destOrd="0" parTransId="{082D8B42-B85C-433C-B3A0-32D8E86A1501}" sibTransId="{6A727056-F174-45D6-BF4F-265152A6268C}"/>
    <dgm:cxn modelId="{6EFAF1C5-A631-8644-B589-4067E507A65C}" type="presParOf" srcId="{B8E4B548-252D-4963-8B58-B2B8D4BB91CD}" destId="{0252AC42-ED5C-42D3-9254-401C1829BCA2}" srcOrd="0" destOrd="0" presId="urn:microsoft.com/office/officeart/2005/8/layout/vList2"/>
    <dgm:cxn modelId="{D2131E40-F302-D142-81B6-55934A356A3A}" type="presParOf" srcId="{B8E4B548-252D-4963-8B58-B2B8D4BB91CD}" destId="{88B656C0-4A57-460A-A10D-DEBDE76B6D15}" srcOrd="1" destOrd="0" presId="urn:microsoft.com/office/officeart/2005/8/layout/vList2"/>
    <dgm:cxn modelId="{177CDBDB-E75C-9246-A58C-81942D46056B}" type="presParOf" srcId="{B8E4B548-252D-4963-8B58-B2B8D4BB91CD}" destId="{9A67BD3B-4F2B-4B13-A5F6-108F0C8C91EE}" srcOrd="2" destOrd="0" presId="urn:microsoft.com/office/officeart/2005/8/layout/vList2"/>
    <dgm:cxn modelId="{699F1F55-3CB4-6044-B084-9FEB9C0C41BD}" type="presParOf" srcId="{B8E4B548-252D-4963-8B58-B2B8D4BB91CD}" destId="{FC14E95F-F583-E449-A119-97E267AD8388}" srcOrd="3" destOrd="0" presId="urn:microsoft.com/office/officeart/2005/8/layout/vList2"/>
    <dgm:cxn modelId="{4CE806E4-0CD8-AF41-9714-1C5549DF0E93}" type="presParOf" srcId="{B8E4B548-252D-4963-8B58-B2B8D4BB91CD}" destId="{D5D0FDB9-4519-4E2C-9F4A-E1FAEA0827F8}" srcOrd="4" destOrd="0" presId="urn:microsoft.com/office/officeart/2005/8/layout/vList2"/>
    <dgm:cxn modelId="{A8E856FF-5002-FF4B-AAB7-09A60C90B457}" type="presParOf" srcId="{B8E4B548-252D-4963-8B58-B2B8D4BB91CD}" destId="{6C41FAE4-AACA-4360-87F1-52110204E745}" srcOrd="5" destOrd="0" presId="urn:microsoft.com/office/officeart/2005/8/layout/vList2"/>
    <dgm:cxn modelId="{60C6B8B1-1E22-4B45-B4F8-1C1F103F2C7A}" type="presParOf" srcId="{B8E4B548-252D-4963-8B58-B2B8D4BB91CD}" destId="{E1CD02FF-BC8F-4EA3-986A-EB0DBCBD3A3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A79B8B-6F8A-4B7E-A3D2-F28F62D8EFA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331F9AB-8A14-415F-8FB2-85AA653035D4}">
      <dgm:prSet custT="1"/>
      <dgm:spPr/>
      <dgm:t>
        <a:bodyPr/>
        <a:lstStyle/>
        <a:p>
          <a:r>
            <a:rPr lang="en-US" sz="2400" b="0" i="0" dirty="0"/>
            <a:t>1. Data availability</a:t>
          </a:r>
        </a:p>
        <a:p>
          <a:r>
            <a:rPr lang="en-US" sz="2400" b="0" i="0" dirty="0"/>
            <a:t>2. Methodological choices made by the authors.</a:t>
          </a:r>
        </a:p>
      </dgm:t>
    </dgm:pt>
    <dgm:pt modelId="{8AB8100E-DCC3-41CE-A0B0-30390E2FD52D}" type="parTrans" cxnId="{12EA2214-C8AC-41BB-8570-4EEF7A5910BB}">
      <dgm:prSet/>
      <dgm:spPr/>
      <dgm:t>
        <a:bodyPr/>
        <a:lstStyle/>
        <a:p>
          <a:endParaRPr lang="en-US"/>
        </a:p>
      </dgm:t>
    </dgm:pt>
    <dgm:pt modelId="{23CBEF08-602A-4DEA-9CFA-A3529DA73B79}" type="sibTrans" cxnId="{12EA2214-C8AC-41BB-8570-4EEF7A5910BB}">
      <dgm:prSet/>
      <dgm:spPr/>
      <dgm:t>
        <a:bodyPr/>
        <a:lstStyle/>
        <a:p>
          <a:endParaRPr lang="en-US"/>
        </a:p>
      </dgm:t>
    </dgm:pt>
    <dgm:pt modelId="{EF9DA89A-429A-42B7-A10C-2AA68F2CFB3C}">
      <dgm:prSet custT="1"/>
      <dgm:spPr/>
      <dgm:t>
        <a:bodyPr/>
        <a:lstStyle/>
        <a:p>
          <a:r>
            <a:rPr lang="en-CA" sz="1400" b="0" i="0" dirty="0"/>
            <a:t>The analysis compared health spending and AMR burden using data available by region and country. </a:t>
          </a:r>
        </a:p>
        <a:p>
          <a:r>
            <a:rPr lang="en-CA" sz="1400" b="0" i="0" dirty="0"/>
            <a:t>Countries not listed as part of a region were not included in the analysis. </a:t>
          </a:r>
        </a:p>
        <a:p>
          <a:r>
            <a:rPr lang="en-CA" sz="1400" b="0" i="0" dirty="0"/>
            <a:t>Only data from 2019 was considered for the analysis of discrete health spending compared to AMR burden</a:t>
          </a:r>
          <a:r>
            <a:rPr lang="en-US" sz="1400" b="0" i="0" dirty="0"/>
            <a:t>.</a:t>
          </a:r>
          <a:endParaRPr lang="en-US" sz="1400" dirty="0"/>
        </a:p>
      </dgm:t>
    </dgm:pt>
    <dgm:pt modelId="{6E1DF00A-F62C-4813-83F3-A9E3B0CB0D77}" type="parTrans" cxnId="{2F0B1489-AB87-4F6F-8797-EA40C78F522C}">
      <dgm:prSet/>
      <dgm:spPr/>
      <dgm:t>
        <a:bodyPr/>
        <a:lstStyle/>
        <a:p>
          <a:endParaRPr lang="en-US"/>
        </a:p>
      </dgm:t>
    </dgm:pt>
    <dgm:pt modelId="{AA2C8221-045B-455D-AC27-427D99BD59F3}" type="sibTrans" cxnId="{2F0B1489-AB87-4F6F-8797-EA40C78F522C}">
      <dgm:prSet/>
      <dgm:spPr/>
      <dgm:t>
        <a:bodyPr/>
        <a:lstStyle/>
        <a:p>
          <a:endParaRPr lang="en-US"/>
        </a:p>
      </dgm:t>
    </dgm:pt>
    <dgm:pt modelId="{00E198B5-7C66-4EAA-BBF0-9FC1D0F7FEB5}" type="pres">
      <dgm:prSet presAssocID="{EEA79B8B-6F8A-4B7E-A3D2-F28F62D8EFA8}" presName="hierChild1" presStyleCnt="0">
        <dgm:presLayoutVars>
          <dgm:chPref val="1"/>
          <dgm:dir/>
          <dgm:animOne val="branch"/>
          <dgm:animLvl val="lvl"/>
          <dgm:resizeHandles/>
        </dgm:presLayoutVars>
      </dgm:prSet>
      <dgm:spPr/>
    </dgm:pt>
    <dgm:pt modelId="{EFCD25FC-D92E-4DE4-9108-D812B9FDB3D0}" type="pres">
      <dgm:prSet presAssocID="{4331F9AB-8A14-415F-8FB2-85AA653035D4}" presName="hierRoot1" presStyleCnt="0"/>
      <dgm:spPr/>
    </dgm:pt>
    <dgm:pt modelId="{4A59EF4F-F81C-4436-8B6C-B8B2EAD28C8C}" type="pres">
      <dgm:prSet presAssocID="{4331F9AB-8A14-415F-8FB2-85AA653035D4}" presName="composite" presStyleCnt="0"/>
      <dgm:spPr/>
    </dgm:pt>
    <dgm:pt modelId="{8C380265-9D61-43FF-9854-8FA66F591D3E}" type="pres">
      <dgm:prSet presAssocID="{4331F9AB-8A14-415F-8FB2-85AA653035D4}" presName="background" presStyleLbl="node0" presStyleIdx="0" presStyleCnt="2"/>
      <dgm:spPr/>
    </dgm:pt>
    <dgm:pt modelId="{E9D36135-8317-48E3-86FA-1E62CB6F593F}" type="pres">
      <dgm:prSet presAssocID="{4331F9AB-8A14-415F-8FB2-85AA653035D4}" presName="text" presStyleLbl="fgAcc0" presStyleIdx="0" presStyleCnt="2">
        <dgm:presLayoutVars>
          <dgm:chPref val="3"/>
        </dgm:presLayoutVars>
      </dgm:prSet>
      <dgm:spPr/>
    </dgm:pt>
    <dgm:pt modelId="{E1AF560A-0704-48A1-9CDF-4C1EAB64AF00}" type="pres">
      <dgm:prSet presAssocID="{4331F9AB-8A14-415F-8FB2-85AA653035D4}" presName="hierChild2" presStyleCnt="0"/>
      <dgm:spPr/>
    </dgm:pt>
    <dgm:pt modelId="{A7539F04-CAE8-4608-803A-A75C2DE7261A}" type="pres">
      <dgm:prSet presAssocID="{EF9DA89A-429A-42B7-A10C-2AA68F2CFB3C}" presName="hierRoot1" presStyleCnt="0"/>
      <dgm:spPr/>
    </dgm:pt>
    <dgm:pt modelId="{81BD987B-E65B-4681-B90A-782CBD48B234}" type="pres">
      <dgm:prSet presAssocID="{EF9DA89A-429A-42B7-A10C-2AA68F2CFB3C}" presName="composite" presStyleCnt="0"/>
      <dgm:spPr/>
    </dgm:pt>
    <dgm:pt modelId="{0CD69FBB-511B-4F16-907C-3E1E72486781}" type="pres">
      <dgm:prSet presAssocID="{EF9DA89A-429A-42B7-A10C-2AA68F2CFB3C}" presName="background" presStyleLbl="node0" presStyleIdx="1" presStyleCnt="2"/>
      <dgm:spPr/>
    </dgm:pt>
    <dgm:pt modelId="{76810796-B213-45EC-8F8A-8C1580E091F3}" type="pres">
      <dgm:prSet presAssocID="{EF9DA89A-429A-42B7-A10C-2AA68F2CFB3C}" presName="text" presStyleLbl="fgAcc0" presStyleIdx="1" presStyleCnt="2">
        <dgm:presLayoutVars>
          <dgm:chPref val="3"/>
        </dgm:presLayoutVars>
      </dgm:prSet>
      <dgm:spPr/>
    </dgm:pt>
    <dgm:pt modelId="{B6FE1FBA-2B0D-46A2-97A9-973007843445}" type="pres">
      <dgm:prSet presAssocID="{EF9DA89A-429A-42B7-A10C-2AA68F2CFB3C}" presName="hierChild2" presStyleCnt="0"/>
      <dgm:spPr/>
    </dgm:pt>
  </dgm:ptLst>
  <dgm:cxnLst>
    <dgm:cxn modelId="{AB48930C-0034-46A7-A54C-B3DF8CD1693D}" type="presOf" srcId="{4331F9AB-8A14-415F-8FB2-85AA653035D4}" destId="{E9D36135-8317-48E3-86FA-1E62CB6F593F}" srcOrd="0" destOrd="0" presId="urn:microsoft.com/office/officeart/2005/8/layout/hierarchy1"/>
    <dgm:cxn modelId="{12EA2214-C8AC-41BB-8570-4EEF7A5910BB}" srcId="{EEA79B8B-6F8A-4B7E-A3D2-F28F62D8EFA8}" destId="{4331F9AB-8A14-415F-8FB2-85AA653035D4}" srcOrd="0" destOrd="0" parTransId="{8AB8100E-DCC3-41CE-A0B0-30390E2FD52D}" sibTransId="{23CBEF08-602A-4DEA-9CFA-A3529DA73B79}"/>
    <dgm:cxn modelId="{FF6F3F3C-E616-47BC-AC5E-CEFA2E2CC1B0}" type="presOf" srcId="{EEA79B8B-6F8A-4B7E-A3D2-F28F62D8EFA8}" destId="{00E198B5-7C66-4EAA-BBF0-9FC1D0F7FEB5}" srcOrd="0" destOrd="0" presId="urn:microsoft.com/office/officeart/2005/8/layout/hierarchy1"/>
    <dgm:cxn modelId="{2F0B1489-AB87-4F6F-8797-EA40C78F522C}" srcId="{EEA79B8B-6F8A-4B7E-A3D2-F28F62D8EFA8}" destId="{EF9DA89A-429A-42B7-A10C-2AA68F2CFB3C}" srcOrd="1" destOrd="0" parTransId="{6E1DF00A-F62C-4813-83F3-A9E3B0CB0D77}" sibTransId="{AA2C8221-045B-455D-AC27-427D99BD59F3}"/>
    <dgm:cxn modelId="{F37A1DF4-4C13-4A0A-B8C3-889EDF6CA71A}" type="presOf" srcId="{EF9DA89A-429A-42B7-A10C-2AA68F2CFB3C}" destId="{76810796-B213-45EC-8F8A-8C1580E091F3}" srcOrd="0" destOrd="0" presId="urn:microsoft.com/office/officeart/2005/8/layout/hierarchy1"/>
    <dgm:cxn modelId="{CC5D7D6A-9249-428A-9490-F85233B53EF3}" type="presParOf" srcId="{00E198B5-7C66-4EAA-BBF0-9FC1D0F7FEB5}" destId="{EFCD25FC-D92E-4DE4-9108-D812B9FDB3D0}" srcOrd="0" destOrd="0" presId="urn:microsoft.com/office/officeart/2005/8/layout/hierarchy1"/>
    <dgm:cxn modelId="{8CDB8D3E-C9EC-4914-8DE9-D9AE985DD4B8}" type="presParOf" srcId="{EFCD25FC-D92E-4DE4-9108-D812B9FDB3D0}" destId="{4A59EF4F-F81C-4436-8B6C-B8B2EAD28C8C}" srcOrd="0" destOrd="0" presId="urn:microsoft.com/office/officeart/2005/8/layout/hierarchy1"/>
    <dgm:cxn modelId="{53B5BD9D-1ECA-4301-953D-3409AE62A0D1}" type="presParOf" srcId="{4A59EF4F-F81C-4436-8B6C-B8B2EAD28C8C}" destId="{8C380265-9D61-43FF-9854-8FA66F591D3E}" srcOrd="0" destOrd="0" presId="urn:microsoft.com/office/officeart/2005/8/layout/hierarchy1"/>
    <dgm:cxn modelId="{7DBCCB5B-6A3F-40CD-B3DE-581DC0B93A41}" type="presParOf" srcId="{4A59EF4F-F81C-4436-8B6C-B8B2EAD28C8C}" destId="{E9D36135-8317-48E3-86FA-1E62CB6F593F}" srcOrd="1" destOrd="0" presId="urn:microsoft.com/office/officeart/2005/8/layout/hierarchy1"/>
    <dgm:cxn modelId="{95D9CC1A-944D-443A-A57A-DD3927BDFF1E}" type="presParOf" srcId="{EFCD25FC-D92E-4DE4-9108-D812B9FDB3D0}" destId="{E1AF560A-0704-48A1-9CDF-4C1EAB64AF00}" srcOrd="1" destOrd="0" presId="urn:microsoft.com/office/officeart/2005/8/layout/hierarchy1"/>
    <dgm:cxn modelId="{9371F2D1-8535-4DD4-946E-67C12A3C2127}" type="presParOf" srcId="{00E198B5-7C66-4EAA-BBF0-9FC1D0F7FEB5}" destId="{A7539F04-CAE8-4608-803A-A75C2DE7261A}" srcOrd="1" destOrd="0" presId="urn:microsoft.com/office/officeart/2005/8/layout/hierarchy1"/>
    <dgm:cxn modelId="{82A2760D-AFBC-476E-A8E2-B82E08C9F0E6}" type="presParOf" srcId="{A7539F04-CAE8-4608-803A-A75C2DE7261A}" destId="{81BD987B-E65B-4681-B90A-782CBD48B234}" srcOrd="0" destOrd="0" presId="urn:microsoft.com/office/officeart/2005/8/layout/hierarchy1"/>
    <dgm:cxn modelId="{E346EF22-C2EC-42A1-96CA-9CC91B0CD249}" type="presParOf" srcId="{81BD987B-E65B-4681-B90A-782CBD48B234}" destId="{0CD69FBB-511B-4F16-907C-3E1E72486781}" srcOrd="0" destOrd="0" presId="urn:microsoft.com/office/officeart/2005/8/layout/hierarchy1"/>
    <dgm:cxn modelId="{B3E56029-E0CC-4791-B14A-75F549B5BCE8}" type="presParOf" srcId="{81BD987B-E65B-4681-B90A-782CBD48B234}" destId="{76810796-B213-45EC-8F8A-8C1580E091F3}" srcOrd="1" destOrd="0" presId="urn:microsoft.com/office/officeart/2005/8/layout/hierarchy1"/>
    <dgm:cxn modelId="{8963B26F-85C1-4024-9B9A-5574D2AE9877}" type="presParOf" srcId="{A7539F04-CAE8-4608-803A-A75C2DE7261A}" destId="{B6FE1FBA-2B0D-46A2-97A9-9730078434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A79B8B-6F8A-4B7E-A3D2-F28F62D8EFA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331F9AB-8A14-415F-8FB2-85AA653035D4}">
      <dgm:prSet/>
      <dgm:spPr/>
      <dgm:t>
        <a:bodyPr/>
        <a:lstStyle/>
        <a:p>
          <a:r>
            <a:rPr lang="en-US" b="0" i="0"/>
            <a:t>The AMR data is only available by region while the health spending data is only available by country, so countries belonging to each region as defined by the Global Health Data Exchange was used to compare health spending to AMR burden. This means that any country in the health spending dataset that was not listed as part of a region in the Global Health Data Exchange is omitted from the analysis.</a:t>
          </a:r>
          <a:endParaRPr lang="en-US"/>
        </a:p>
      </dgm:t>
    </dgm:pt>
    <dgm:pt modelId="{8AB8100E-DCC3-41CE-A0B0-30390E2FD52D}" type="parTrans" cxnId="{12EA2214-C8AC-41BB-8570-4EEF7A5910BB}">
      <dgm:prSet/>
      <dgm:spPr/>
      <dgm:t>
        <a:bodyPr/>
        <a:lstStyle/>
        <a:p>
          <a:endParaRPr lang="en-US"/>
        </a:p>
      </dgm:t>
    </dgm:pt>
    <dgm:pt modelId="{23CBEF08-602A-4DEA-9CFA-A3529DA73B79}" type="sibTrans" cxnId="{12EA2214-C8AC-41BB-8570-4EEF7A5910BB}">
      <dgm:prSet/>
      <dgm:spPr/>
      <dgm:t>
        <a:bodyPr/>
        <a:lstStyle/>
        <a:p>
          <a:endParaRPr lang="en-US"/>
        </a:p>
      </dgm:t>
    </dgm:pt>
    <dgm:pt modelId="{EF9DA89A-429A-42B7-A10C-2AA68F2CFB3C}">
      <dgm:prSet/>
      <dgm:spPr/>
      <dgm:t>
        <a:bodyPr/>
        <a:lstStyle/>
        <a:p>
          <a:r>
            <a:rPr lang="en-US" b="0" i="0"/>
            <a:t>The AMR data is only available for 2019. This means that while health spending data is available for many different years, in the analysis of discrete health spending compared to AMR burden only 2019 is considered.</a:t>
          </a:r>
          <a:endParaRPr lang="en-US"/>
        </a:p>
      </dgm:t>
    </dgm:pt>
    <dgm:pt modelId="{6E1DF00A-F62C-4813-83F3-A9E3B0CB0D77}" type="parTrans" cxnId="{2F0B1489-AB87-4F6F-8797-EA40C78F522C}">
      <dgm:prSet/>
      <dgm:spPr/>
      <dgm:t>
        <a:bodyPr/>
        <a:lstStyle/>
        <a:p>
          <a:endParaRPr lang="en-US"/>
        </a:p>
      </dgm:t>
    </dgm:pt>
    <dgm:pt modelId="{AA2C8221-045B-455D-AC27-427D99BD59F3}" type="sibTrans" cxnId="{2F0B1489-AB87-4F6F-8797-EA40C78F522C}">
      <dgm:prSet/>
      <dgm:spPr/>
      <dgm:t>
        <a:bodyPr/>
        <a:lstStyle/>
        <a:p>
          <a:endParaRPr lang="en-US"/>
        </a:p>
      </dgm:t>
    </dgm:pt>
    <dgm:pt modelId="{00E198B5-7C66-4EAA-BBF0-9FC1D0F7FEB5}" type="pres">
      <dgm:prSet presAssocID="{EEA79B8B-6F8A-4B7E-A3D2-F28F62D8EFA8}" presName="hierChild1" presStyleCnt="0">
        <dgm:presLayoutVars>
          <dgm:chPref val="1"/>
          <dgm:dir/>
          <dgm:animOne val="branch"/>
          <dgm:animLvl val="lvl"/>
          <dgm:resizeHandles/>
        </dgm:presLayoutVars>
      </dgm:prSet>
      <dgm:spPr/>
    </dgm:pt>
    <dgm:pt modelId="{EFCD25FC-D92E-4DE4-9108-D812B9FDB3D0}" type="pres">
      <dgm:prSet presAssocID="{4331F9AB-8A14-415F-8FB2-85AA653035D4}" presName="hierRoot1" presStyleCnt="0"/>
      <dgm:spPr/>
    </dgm:pt>
    <dgm:pt modelId="{4A59EF4F-F81C-4436-8B6C-B8B2EAD28C8C}" type="pres">
      <dgm:prSet presAssocID="{4331F9AB-8A14-415F-8FB2-85AA653035D4}" presName="composite" presStyleCnt="0"/>
      <dgm:spPr/>
    </dgm:pt>
    <dgm:pt modelId="{8C380265-9D61-43FF-9854-8FA66F591D3E}" type="pres">
      <dgm:prSet presAssocID="{4331F9AB-8A14-415F-8FB2-85AA653035D4}" presName="background" presStyleLbl="node0" presStyleIdx="0" presStyleCnt="2"/>
      <dgm:spPr/>
    </dgm:pt>
    <dgm:pt modelId="{E9D36135-8317-48E3-86FA-1E62CB6F593F}" type="pres">
      <dgm:prSet presAssocID="{4331F9AB-8A14-415F-8FB2-85AA653035D4}" presName="text" presStyleLbl="fgAcc0" presStyleIdx="0" presStyleCnt="2">
        <dgm:presLayoutVars>
          <dgm:chPref val="3"/>
        </dgm:presLayoutVars>
      </dgm:prSet>
      <dgm:spPr/>
    </dgm:pt>
    <dgm:pt modelId="{E1AF560A-0704-48A1-9CDF-4C1EAB64AF00}" type="pres">
      <dgm:prSet presAssocID="{4331F9AB-8A14-415F-8FB2-85AA653035D4}" presName="hierChild2" presStyleCnt="0"/>
      <dgm:spPr/>
    </dgm:pt>
    <dgm:pt modelId="{A7539F04-CAE8-4608-803A-A75C2DE7261A}" type="pres">
      <dgm:prSet presAssocID="{EF9DA89A-429A-42B7-A10C-2AA68F2CFB3C}" presName="hierRoot1" presStyleCnt="0"/>
      <dgm:spPr/>
    </dgm:pt>
    <dgm:pt modelId="{81BD987B-E65B-4681-B90A-782CBD48B234}" type="pres">
      <dgm:prSet presAssocID="{EF9DA89A-429A-42B7-A10C-2AA68F2CFB3C}" presName="composite" presStyleCnt="0"/>
      <dgm:spPr/>
    </dgm:pt>
    <dgm:pt modelId="{0CD69FBB-511B-4F16-907C-3E1E72486781}" type="pres">
      <dgm:prSet presAssocID="{EF9DA89A-429A-42B7-A10C-2AA68F2CFB3C}" presName="background" presStyleLbl="node0" presStyleIdx="1" presStyleCnt="2"/>
      <dgm:spPr/>
    </dgm:pt>
    <dgm:pt modelId="{76810796-B213-45EC-8F8A-8C1580E091F3}" type="pres">
      <dgm:prSet presAssocID="{EF9DA89A-429A-42B7-A10C-2AA68F2CFB3C}" presName="text" presStyleLbl="fgAcc0" presStyleIdx="1" presStyleCnt="2">
        <dgm:presLayoutVars>
          <dgm:chPref val="3"/>
        </dgm:presLayoutVars>
      </dgm:prSet>
      <dgm:spPr/>
    </dgm:pt>
    <dgm:pt modelId="{B6FE1FBA-2B0D-46A2-97A9-973007843445}" type="pres">
      <dgm:prSet presAssocID="{EF9DA89A-429A-42B7-A10C-2AA68F2CFB3C}" presName="hierChild2" presStyleCnt="0"/>
      <dgm:spPr/>
    </dgm:pt>
  </dgm:ptLst>
  <dgm:cxnLst>
    <dgm:cxn modelId="{AB48930C-0034-46A7-A54C-B3DF8CD1693D}" type="presOf" srcId="{4331F9AB-8A14-415F-8FB2-85AA653035D4}" destId="{E9D36135-8317-48E3-86FA-1E62CB6F593F}" srcOrd="0" destOrd="0" presId="urn:microsoft.com/office/officeart/2005/8/layout/hierarchy1"/>
    <dgm:cxn modelId="{12EA2214-C8AC-41BB-8570-4EEF7A5910BB}" srcId="{EEA79B8B-6F8A-4B7E-A3D2-F28F62D8EFA8}" destId="{4331F9AB-8A14-415F-8FB2-85AA653035D4}" srcOrd="0" destOrd="0" parTransId="{8AB8100E-DCC3-41CE-A0B0-30390E2FD52D}" sibTransId="{23CBEF08-602A-4DEA-9CFA-A3529DA73B79}"/>
    <dgm:cxn modelId="{FF6F3F3C-E616-47BC-AC5E-CEFA2E2CC1B0}" type="presOf" srcId="{EEA79B8B-6F8A-4B7E-A3D2-F28F62D8EFA8}" destId="{00E198B5-7C66-4EAA-BBF0-9FC1D0F7FEB5}" srcOrd="0" destOrd="0" presId="urn:microsoft.com/office/officeart/2005/8/layout/hierarchy1"/>
    <dgm:cxn modelId="{2F0B1489-AB87-4F6F-8797-EA40C78F522C}" srcId="{EEA79B8B-6F8A-4B7E-A3D2-F28F62D8EFA8}" destId="{EF9DA89A-429A-42B7-A10C-2AA68F2CFB3C}" srcOrd="1" destOrd="0" parTransId="{6E1DF00A-F62C-4813-83F3-A9E3B0CB0D77}" sibTransId="{AA2C8221-045B-455D-AC27-427D99BD59F3}"/>
    <dgm:cxn modelId="{F37A1DF4-4C13-4A0A-B8C3-889EDF6CA71A}" type="presOf" srcId="{EF9DA89A-429A-42B7-A10C-2AA68F2CFB3C}" destId="{76810796-B213-45EC-8F8A-8C1580E091F3}" srcOrd="0" destOrd="0" presId="urn:microsoft.com/office/officeart/2005/8/layout/hierarchy1"/>
    <dgm:cxn modelId="{CC5D7D6A-9249-428A-9490-F85233B53EF3}" type="presParOf" srcId="{00E198B5-7C66-4EAA-BBF0-9FC1D0F7FEB5}" destId="{EFCD25FC-D92E-4DE4-9108-D812B9FDB3D0}" srcOrd="0" destOrd="0" presId="urn:microsoft.com/office/officeart/2005/8/layout/hierarchy1"/>
    <dgm:cxn modelId="{8CDB8D3E-C9EC-4914-8DE9-D9AE985DD4B8}" type="presParOf" srcId="{EFCD25FC-D92E-4DE4-9108-D812B9FDB3D0}" destId="{4A59EF4F-F81C-4436-8B6C-B8B2EAD28C8C}" srcOrd="0" destOrd="0" presId="urn:microsoft.com/office/officeart/2005/8/layout/hierarchy1"/>
    <dgm:cxn modelId="{53B5BD9D-1ECA-4301-953D-3409AE62A0D1}" type="presParOf" srcId="{4A59EF4F-F81C-4436-8B6C-B8B2EAD28C8C}" destId="{8C380265-9D61-43FF-9854-8FA66F591D3E}" srcOrd="0" destOrd="0" presId="urn:microsoft.com/office/officeart/2005/8/layout/hierarchy1"/>
    <dgm:cxn modelId="{7DBCCB5B-6A3F-40CD-B3DE-581DC0B93A41}" type="presParOf" srcId="{4A59EF4F-F81C-4436-8B6C-B8B2EAD28C8C}" destId="{E9D36135-8317-48E3-86FA-1E62CB6F593F}" srcOrd="1" destOrd="0" presId="urn:microsoft.com/office/officeart/2005/8/layout/hierarchy1"/>
    <dgm:cxn modelId="{95D9CC1A-944D-443A-A57A-DD3927BDFF1E}" type="presParOf" srcId="{EFCD25FC-D92E-4DE4-9108-D812B9FDB3D0}" destId="{E1AF560A-0704-48A1-9CDF-4C1EAB64AF00}" srcOrd="1" destOrd="0" presId="urn:microsoft.com/office/officeart/2005/8/layout/hierarchy1"/>
    <dgm:cxn modelId="{9371F2D1-8535-4DD4-946E-67C12A3C2127}" type="presParOf" srcId="{00E198B5-7C66-4EAA-BBF0-9FC1D0F7FEB5}" destId="{A7539F04-CAE8-4608-803A-A75C2DE7261A}" srcOrd="1" destOrd="0" presId="urn:microsoft.com/office/officeart/2005/8/layout/hierarchy1"/>
    <dgm:cxn modelId="{82A2760D-AFBC-476E-A8E2-B82E08C9F0E6}" type="presParOf" srcId="{A7539F04-CAE8-4608-803A-A75C2DE7261A}" destId="{81BD987B-E65B-4681-B90A-782CBD48B234}" srcOrd="0" destOrd="0" presId="urn:microsoft.com/office/officeart/2005/8/layout/hierarchy1"/>
    <dgm:cxn modelId="{E346EF22-C2EC-42A1-96CA-9CC91B0CD249}" type="presParOf" srcId="{81BD987B-E65B-4681-B90A-782CBD48B234}" destId="{0CD69FBB-511B-4F16-907C-3E1E72486781}" srcOrd="0" destOrd="0" presId="urn:microsoft.com/office/officeart/2005/8/layout/hierarchy1"/>
    <dgm:cxn modelId="{B3E56029-E0CC-4791-B14A-75F549B5BCE8}" type="presParOf" srcId="{81BD987B-E65B-4681-B90A-782CBD48B234}" destId="{76810796-B213-45EC-8F8A-8C1580E091F3}" srcOrd="1" destOrd="0" presId="urn:microsoft.com/office/officeart/2005/8/layout/hierarchy1"/>
    <dgm:cxn modelId="{8963B26F-85C1-4024-9B9A-5574D2AE9877}" type="presParOf" srcId="{A7539F04-CAE8-4608-803A-A75C2DE7261A}" destId="{B6FE1FBA-2B0D-46A2-97A9-9730078434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2AC42-ED5C-42D3-9254-401C1829BCA2}">
      <dsp:nvSpPr>
        <dsp:cNvPr id="0" name=""/>
        <dsp:cNvSpPr/>
      </dsp:nvSpPr>
      <dsp:spPr>
        <a:xfrm>
          <a:off x="0" y="143913"/>
          <a:ext cx="7603175" cy="116899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coordinates for each country were sourced from a dataset on Kaggle</a:t>
          </a:r>
          <a:endParaRPr lang="en-US" sz="1400" kern="1200" dirty="0"/>
        </a:p>
      </dsp:txBody>
      <dsp:txXfrm>
        <a:off x="57066" y="200979"/>
        <a:ext cx="7489043" cy="1054862"/>
      </dsp:txXfrm>
    </dsp:sp>
    <dsp:sp modelId="{9A67BD3B-4F2B-4B13-A5F6-108F0C8C91EE}">
      <dsp:nvSpPr>
        <dsp:cNvPr id="0" name=""/>
        <dsp:cNvSpPr/>
      </dsp:nvSpPr>
      <dsp:spPr>
        <a:xfrm>
          <a:off x="0" y="1353228"/>
          <a:ext cx="7603175" cy="1168994"/>
        </a:xfrm>
        <a:prstGeom prst="roundRect">
          <a:avLst/>
        </a:prstGeom>
        <a:solidFill>
          <a:schemeClr val="accent5">
            <a:hueOff val="-6240126"/>
            <a:satOff val="8505"/>
            <a:lumOff val="-1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list of countries belonging to each region was scraped from the Global Health Data Exchange website (which is the site where the AMR data is posted)</a:t>
          </a:r>
          <a:endParaRPr lang="en-US" sz="1400" kern="1200" dirty="0"/>
        </a:p>
      </dsp:txBody>
      <dsp:txXfrm>
        <a:off x="57066" y="1410294"/>
        <a:ext cx="7489043" cy="1054862"/>
      </dsp:txXfrm>
    </dsp:sp>
    <dsp:sp modelId="{D5D0FDB9-4519-4E2C-9F4A-E1FAEA0827F8}">
      <dsp:nvSpPr>
        <dsp:cNvPr id="0" name=""/>
        <dsp:cNvSpPr/>
      </dsp:nvSpPr>
      <dsp:spPr>
        <a:xfrm>
          <a:off x="0" y="2562543"/>
          <a:ext cx="7603175" cy="1168994"/>
        </a:xfrm>
        <a:prstGeom prst="roundRect">
          <a:avLst/>
        </a:prstGeom>
        <a:solidFill>
          <a:schemeClr val="accent5">
            <a:hueOff val="-12480253"/>
            <a:satOff val="17011"/>
            <a:lumOff val="-39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AMR data was sourced from the publication "Global burden of antimicrobial resistance: essential pieces of a global puzzle" by </a:t>
          </a:r>
          <a:r>
            <a:rPr lang="en-US" sz="1400" b="0" i="0" kern="1200" baseline="0" dirty="0" err="1"/>
            <a:t>Charani</a:t>
          </a:r>
          <a:r>
            <a:rPr lang="en-US" sz="1400" b="0" i="0" kern="1200" baseline="0" dirty="0"/>
            <a:t> et al published in The Lancet</a:t>
          </a:r>
          <a:endParaRPr lang="en-US" sz="1400" kern="1200" dirty="0"/>
        </a:p>
      </dsp:txBody>
      <dsp:txXfrm>
        <a:off x="57066" y="2619609"/>
        <a:ext cx="7489043" cy="1054862"/>
      </dsp:txXfrm>
    </dsp:sp>
    <dsp:sp modelId="{E1CD02FF-BC8F-4EA3-986A-EB0DBCBD3A33}">
      <dsp:nvSpPr>
        <dsp:cNvPr id="0" name=""/>
        <dsp:cNvSpPr/>
      </dsp:nvSpPr>
      <dsp:spPr>
        <a:xfrm>
          <a:off x="0" y="3771857"/>
          <a:ext cx="7603175" cy="1168994"/>
        </a:xfrm>
        <a:prstGeom prst="roundRect">
          <a:avLst/>
        </a:prstGeom>
        <a:solidFill>
          <a:schemeClr val="accent5">
            <a:hueOff val="-18720379"/>
            <a:satOff val="25516"/>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The health spending data was sourced from the Global Health Expenditure Database via the World Health Organization (WHO)</a:t>
          </a:r>
          <a:endParaRPr lang="en-US" sz="1400" kern="1200"/>
        </a:p>
      </dsp:txBody>
      <dsp:txXfrm>
        <a:off x="57066" y="3828923"/>
        <a:ext cx="7489043" cy="1054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80265-9D61-43FF-9854-8FA66F591D3E}">
      <dsp:nvSpPr>
        <dsp:cNvPr id="0" name=""/>
        <dsp:cNvSpPr/>
      </dsp:nvSpPr>
      <dsp:spPr>
        <a:xfrm>
          <a:off x="1287" y="373444"/>
          <a:ext cx="4519674" cy="28699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D36135-8317-48E3-86FA-1E62CB6F593F}">
      <dsp:nvSpPr>
        <dsp:cNvPr id="0" name=""/>
        <dsp:cNvSpPr/>
      </dsp:nvSpPr>
      <dsp:spPr>
        <a:xfrm>
          <a:off x="503473" y="850520"/>
          <a:ext cx="4519674" cy="28699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1. Data availability</a:t>
          </a:r>
        </a:p>
        <a:p>
          <a:pPr marL="0" lvl="0" indent="0" algn="ctr" defTabSz="1066800">
            <a:lnSpc>
              <a:spcPct val="90000"/>
            </a:lnSpc>
            <a:spcBef>
              <a:spcPct val="0"/>
            </a:spcBef>
            <a:spcAft>
              <a:spcPct val="35000"/>
            </a:spcAft>
            <a:buNone/>
          </a:pPr>
          <a:r>
            <a:rPr lang="en-US" sz="2400" b="0" i="0" kern="1200" dirty="0"/>
            <a:t>2. Methodological choices made by the authors.</a:t>
          </a:r>
        </a:p>
      </dsp:txBody>
      <dsp:txXfrm>
        <a:off x="587532" y="934579"/>
        <a:ext cx="4351556" cy="2701875"/>
      </dsp:txXfrm>
    </dsp:sp>
    <dsp:sp modelId="{0CD69FBB-511B-4F16-907C-3E1E72486781}">
      <dsp:nvSpPr>
        <dsp:cNvPr id="0" name=""/>
        <dsp:cNvSpPr/>
      </dsp:nvSpPr>
      <dsp:spPr>
        <a:xfrm>
          <a:off x="5525334" y="373444"/>
          <a:ext cx="4519674" cy="28699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10796-B213-45EC-8F8A-8C1580E091F3}">
      <dsp:nvSpPr>
        <dsp:cNvPr id="0" name=""/>
        <dsp:cNvSpPr/>
      </dsp:nvSpPr>
      <dsp:spPr>
        <a:xfrm>
          <a:off x="6027520" y="850520"/>
          <a:ext cx="4519674" cy="28699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i="0" kern="1200" dirty="0"/>
            <a:t>The analysis compared health spending and AMR burden using data available by region and country. </a:t>
          </a:r>
        </a:p>
        <a:p>
          <a:pPr marL="0" lvl="0" indent="0" algn="ctr" defTabSz="622300">
            <a:lnSpc>
              <a:spcPct val="90000"/>
            </a:lnSpc>
            <a:spcBef>
              <a:spcPct val="0"/>
            </a:spcBef>
            <a:spcAft>
              <a:spcPct val="35000"/>
            </a:spcAft>
            <a:buNone/>
          </a:pPr>
          <a:r>
            <a:rPr lang="en-CA" sz="1400" b="0" i="0" kern="1200" dirty="0"/>
            <a:t>Countries not listed as part of a region were not included in the analysis. </a:t>
          </a:r>
        </a:p>
        <a:p>
          <a:pPr marL="0" lvl="0" indent="0" algn="ctr" defTabSz="622300">
            <a:lnSpc>
              <a:spcPct val="90000"/>
            </a:lnSpc>
            <a:spcBef>
              <a:spcPct val="0"/>
            </a:spcBef>
            <a:spcAft>
              <a:spcPct val="35000"/>
            </a:spcAft>
            <a:buNone/>
          </a:pPr>
          <a:r>
            <a:rPr lang="en-CA" sz="1400" b="0" i="0" kern="1200" dirty="0"/>
            <a:t>Only data from 2019 was considered for the analysis of discrete health spending compared to AMR burden</a:t>
          </a:r>
          <a:r>
            <a:rPr lang="en-US" sz="1400" b="0" i="0" kern="1200" dirty="0"/>
            <a:t>.</a:t>
          </a:r>
          <a:endParaRPr lang="en-US" sz="1400" kern="1200" dirty="0"/>
        </a:p>
      </dsp:txBody>
      <dsp:txXfrm>
        <a:off x="6111579" y="934579"/>
        <a:ext cx="4351556" cy="2701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80265-9D61-43FF-9854-8FA66F591D3E}">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D36135-8317-48E3-86FA-1E62CB6F593F}">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AMR data is only available by region while the health spending data is only available by country, so countries belonging to each region as defined by the Global Health Data Exchange was used to compare health spending to AMR burden. This means that any country in the health spending dataset that was not listed as part of a region in the Global Health Data Exchange is omitted from the analysis.</a:t>
          </a:r>
          <a:endParaRPr lang="en-US" sz="1200" kern="1200"/>
        </a:p>
      </dsp:txBody>
      <dsp:txXfrm>
        <a:off x="547797" y="641626"/>
        <a:ext cx="4057260" cy="2519147"/>
      </dsp:txXfrm>
    </dsp:sp>
    <dsp:sp modelId="{0CD69FBB-511B-4F16-907C-3E1E72486781}">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10796-B213-45EC-8F8A-8C1580E091F3}">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AMR data is only available for 2019. This means that while health spending data is available for many different years, in the analysis of discrete health spending compared to AMR burden only 2019 is considered.</a:t>
          </a:r>
          <a:endParaRPr lang="en-US" sz="1200" kern="1200"/>
        </a:p>
      </dsp:txBody>
      <dsp:txXfrm>
        <a:off x="5698252" y="641626"/>
        <a:ext cx="4057260" cy="25191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4/24/2023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8573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27917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4/24/2023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58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0316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4/24/2023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01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804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96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0429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4/24/2023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4093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4/24/2023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6792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4/24/2023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81998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4/24/2023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28776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51"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heconversation.com/how-to-train-the-bodys-own-cells-to-combat-antibiotic-resistance-106052"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8" name="Rectangle 106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AB12FD-76DC-782C-83DE-4D9E845F92DC}"/>
              </a:ext>
            </a:extLst>
          </p:cNvPr>
          <p:cNvSpPr>
            <a:spLocks noGrp="1"/>
          </p:cNvSpPr>
          <p:nvPr>
            <p:ph type="subTitle" idx="1"/>
          </p:nvPr>
        </p:nvSpPr>
        <p:spPr>
          <a:xfrm>
            <a:off x="1635104" y="4899546"/>
            <a:ext cx="10274731" cy="1182421"/>
          </a:xfrm>
        </p:spPr>
        <p:txBody>
          <a:bodyPr anchor="t">
            <a:normAutofit/>
          </a:bodyPr>
          <a:lstStyle/>
          <a:p>
            <a:pPr>
              <a:lnSpc>
                <a:spcPct val="140000"/>
              </a:lnSpc>
            </a:pPr>
            <a:r>
              <a:rPr lang="en-CA" sz="1800" dirty="0">
                <a:solidFill>
                  <a:schemeClr val="bg1"/>
                </a:solidFill>
                <a:latin typeface="Arial Rounded MT Bold" panose="020F0704030504030204" pitchFamily="34" charset="0"/>
              </a:rPr>
              <a:t>Sarah Kronheim, Dianne </a:t>
            </a:r>
            <a:r>
              <a:rPr lang="en-CA" sz="1800" dirty="0" err="1">
                <a:solidFill>
                  <a:schemeClr val="bg1"/>
                </a:solidFill>
                <a:latin typeface="Arial Rounded MT Bold" panose="020F0704030504030204" pitchFamily="34" charset="0"/>
              </a:rPr>
              <a:t>Etmanski</a:t>
            </a:r>
            <a:r>
              <a:rPr lang="en-CA" sz="1800" dirty="0">
                <a:solidFill>
                  <a:schemeClr val="bg1"/>
                </a:solidFill>
                <a:latin typeface="Arial Rounded MT Bold" panose="020F0704030504030204" pitchFamily="34" charset="0"/>
              </a:rPr>
              <a:t>, Anabel </a:t>
            </a:r>
            <a:r>
              <a:rPr lang="en-CA" sz="1800" dirty="0" err="1">
                <a:solidFill>
                  <a:schemeClr val="bg1"/>
                </a:solidFill>
                <a:latin typeface="Arial Rounded MT Bold" panose="020F0704030504030204" pitchFamily="34" charset="0"/>
              </a:rPr>
              <a:t>Scaranelo</a:t>
            </a:r>
            <a:r>
              <a:rPr lang="en-CA" sz="1800" dirty="0">
                <a:solidFill>
                  <a:schemeClr val="bg1"/>
                </a:solidFill>
                <a:latin typeface="Arial Rounded MT Bold" panose="020F0704030504030204" pitchFamily="34" charset="0"/>
              </a:rPr>
              <a:t>, and Brenda Wardhaugh</a:t>
            </a:r>
          </a:p>
        </p:txBody>
      </p:sp>
      <p:sp>
        <p:nvSpPr>
          <p:cNvPr id="1074" name="Rectangle 1073">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arf, coelenterate">
            <a:extLst>
              <a:ext uri="{FF2B5EF4-FFF2-40B4-BE49-F238E27FC236}">
                <a16:creationId xmlns:a16="http://schemas.microsoft.com/office/drawing/2014/main" id="{895B9153-97F2-82FC-EB3B-57A4161F0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938" y="348527"/>
            <a:ext cx="10556897" cy="3219854"/>
          </a:xfrm>
          <a:prstGeom prst="rect">
            <a:avLst/>
          </a:prstGeom>
        </p:spPr>
      </p:pic>
    </p:spTree>
    <p:extLst>
      <p:ext uri="{BB962C8B-B14F-4D97-AF65-F5344CB8AC3E}">
        <p14:creationId xmlns:p14="http://schemas.microsoft.com/office/powerpoint/2010/main" val="173442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3" name="Rectangle 1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AFBD2-BC1E-A6B7-47BD-36E114643380}"/>
              </a:ext>
            </a:extLst>
          </p:cNvPr>
          <p:cNvSpPr>
            <a:spLocks noGrp="1"/>
          </p:cNvSpPr>
          <p:nvPr>
            <p:ph type="title"/>
          </p:nvPr>
        </p:nvSpPr>
        <p:spPr>
          <a:xfrm>
            <a:off x="1635103" y="1057522"/>
            <a:ext cx="4741843" cy="2173433"/>
          </a:xfrm>
        </p:spPr>
        <p:txBody>
          <a:bodyPr vert="horz" lIns="109728" tIns="109728" rIns="109728" bIns="91440" rtlCol="0" anchor="ctr">
            <a:normAutofit/>
          </a:bodyPr>
          <a:lstStyle/>
          <a:p>
            <a:pPr>
              <a:lnSpc>
                <a:spcPct val="125000"/>
              </a:lnSpc>
            </a:pPr>
            <a:r>
              <a:rPr lang="en-US" sz="4400" b="0" i="0" cap="all" dirty="0">
                <a:solidFill>
                  <a:schemeClr val="bg1"/>
                </a:solidFill>
                <a:effectLst/>
              </a:rPr>
              <a:t>HTML</a:t>
            </a:r>
            <a:endParaRPr lang="en-US" sz="4400" b="0" cap="all" dirty="0">
              <a:solidFill>
                <a:schemeClr val="bg1"/>
              </a:solidFill>
            </a:endParaRPr>
          </a:p>
        </p:txBody>
      </p:sp>
      <p:sp>
        <p:nvSpPr>
          <p:cNvPr id="19" name="Rectangle 18">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skript auf einem Bildschirm">
            <a:extLst>
              <a:ext uri="{FF2B5EF4-FFF2-40B4-BE49-F238E27FC236}">
                <a16:creationId xmlns:a16="http://schemas.microsoft.com/office/drawing/2014/main" id="{4EF932D1-6CDE-3AA8-4064-691A0A331C3A}"/>
              </a:ext>
            </a:extLst>
          </p:cNvPr>
          <p:cNvPicPr>
            <a:picLocks noChangeAspect="1"/>
          </p:cNvPicPr>
          <p:nvPr/>
        </p:nvPicPr>
        <p:blipFill rotWithShape="1">
          <a:blip r:embed="rId2"/>
          <a:srcRect l="4165" r="43937" b="-2"/>
          <a:stretch/>
        </p:blipFill>
        <p:spPr>
          <a:xfrm>
            <a:off x="6859936" y="-2"/>
            <a:ext cx="5332064" cy="6858002"/>
          </a:xfrm>
          <a:prstGeom prst="rect">
            <a:avLst/>
          </a:prstGeom>
        </p:spPr>
      </p:pic>
      <p:sp>
        <p:nvSpPr>
          <p:cNvPr id="4" name="TextBox 3">
            <a:extLst>
              <a:ext uri="{FF2B5EF4-FFF2-40B4-BE49-F238E27FC236}">
                <a16:creationId xmlns:a16="http://schemas.microsoft.com/office/drawing/2014/main" id="{82805920-1065-B908-8400-C7DF3FAA046A}"/>
              </a:ext>
            </a:extLst>
          </p:cNvPr>
          <p:cNvSpPr txBox="1"/>
          <p:nvPr/>
        </p:nvSpPr>
        <p:spPr>
          <a:xfrm>
            <a:off x="1456033" y="3859320"/>
            <a:ext cx="4639967" cy="2062103"/>
          </a:xfrm>
          <a:prstGeom prst="rect">
            <a:avLst/>
          </a:prstGeom>
          <a:noFill/>
        </p:spPr>
        <p:txBody>
          <a:bodyPr wrap="square" rtlCol="0">
            <a:spAutoFit/>
          </a:bodyPr>
          <a:lstStyle/>
          <a:p>
            <a:pPr algn="ctr"/>
            <a:r>
              <a:rPr lang="en-CA" sz="3200" dirty="0"/>
              <a:t>With a FULL interactive demonstration to class</a:t>
            </a:r>
          </a:p>
        </p:txBody>
      </p:sp>
    </p:spTree>
    <p:extLst>
      <p:ext uri="{BB962C8B-B14F-4D97-AF65-F5344CB8AC3E}">
        <p14:creationId xmlns:p14="http://schemas.microsoft.com/office/powerpoint/2010/main" val="415985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FE3D5-E959-0DC0-D111-10A071D53000}"/>
              </a:ext>
            </a:extLst>
          </p:cNvPr>
          <p:cNvSpPr>
            <a:spLocks noGrp="1"/>
          </p:cNvSpPr>
          <p:nvPr>
            <p:ph type="title"/>
          </p:nvPr>
        </p:nvSpPr>
        <p:spPr>
          <a:xfrm>
            <a:off x="1535354" y="1244876"/>
            <a:ext cx="10013709" cy="1030360"/>
          </a:xfrm>
        </p:spPr>
        <p:txBody>
          <a:bodyPr>
            <a:normAutofit fontScale="90000"/>
          </a:bodyPr>
          <a:lstStyle/>
          <a:p>
            <a:pPr>
              <a:lnSpc>
                <a:spcPct val="140000"/>
              </a:lnSpc>
            </a:pPr>
            <a:r>
              <a:rPr lang="en-CA" sz="4000" b="1" i="0" dirty="0">
                <a:solidFill>
                  <a:schemeClr val="bg1"/>
                </a:solidFill>
                <a:effectLst/>
                <a:latin typeface="Arial Rounded MT Bold" panose="020F0704030504030204" pitchFamily="34" charset="0"/>
              </a:rPr>
              <a:t>Limitations</a:t>
            </a:r>
            <a:br>
              <a:rPr lang="en-CA" sz="2000" b="1" i="0" dirty="0">
                <a:solidFill>
                  <a:schemeClr val="bg1"/>
                </a:solidFill>
                <a:effectLst/>
                <a:latin typeface="-apple-system"/>
              </a:rPr>
            </a:br>
            <a:endParaRPr lang="en-CA" sz="2000" dirty="0">
              <a:solidFill>
                <a:schemeClr val="bg1"/>
              </a:solidFill>
            </a:endParaRP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BB9AEBA-2E3B-AF8C-6996-DEA55DC5B91D}"/>
              </a:ext>
            </a:extLst>
          </p:cNvPr>
          <p:cNvGraphicFramePr>
            <a:graphicFrameLocks noGrp="1"/>
          </p:cNvGraphicFramePr>
          <p:nvPr>
            <p:ph idx="1"/>
            <p:extLst>
              <p:ext uri="{D42A27DB-BD31-4B8C-83A1-F6EECF244321}">
                <p14:modId xmlns:p14="http://schemas.microsoft.com/office/powerpoint/2010/main" val="3993487367"/>
              </p:ext>
            </p:extLst>
          </p:nvPr>
        </p:nvGraphicFramePr>
        <p:xfrm>
          <a:off x="1350148" y="2592592"/>
          <a:ext cx="10548482" cy="4093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05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FE3D5-E959-0DC0-D111-10A071D53000}"/>
              </a:ext>
            </a:extLst>
          </p:cNvPr>
          <p:cNvSpPr>
            <a:spLocks noGrp="1"/>
          </p:cNvSpPr>
          <p:nvPr>
            <p:ph type="title"/>
          </p:nvPr>
        </p:nvSpPr>
        <p:spPr>
          <a:xfrm>
            <a:off x="1535354" y="1244876"/>
            <a:ext cx="10013709" cy="1030360"/>
          </a:xfrm>
        </p:spPr>
        <p:txBody>
          <a:bodyPr>
            <a:normAutofit fontScale="90000"/>
          </a:bodyPr>
          <a:lstStyle/>
          <a:p>
            <a:pPr>
              <a:lnSpc>
                <a:spcPct val="140000"/>
              </a:lnSpc>
            </a:pPr>
            <a:r>
              <a:rPr lang="en-CA" sz="4000" b="1" i="0" dirty="0">
                <a:solidFill>
                  <a:schemeClr val="bg1"/>
                </a:solidFill>
                <a:effectLst/>
                <a:latin typeface="Arial Rounded MT Bold" panose="020F0704030504030204" pitchFamily="34" charset="0"/>
              </a:rPr>
              <a:t>Limitations</a:t>
            </a:r>
            <a:br>
              <a:rPr lang="en-CA" sz="2000" b="1" i="0" dirty="0">
                <a:solidFill>
                  <a:schemeClr val="bg1"/>
                </a:solidFill>
                <a:effectLst/>
                <a:latin typeface="-apple-system"/>
              </a:rPr>
            </a:br>
            <a:endParaRPr lang="en-CA" sz="2000" dirty="0">
              <a:solidFill>
                <a:schemeClr val="bg1"/>
              </a:solidFill>
            </a:endParaRP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BB9AEBA-2E3B-AF8C-6996-DEA55DC5B91D}"/>
              </a:ext>
            </a:extLst>
          </p:cNvPr>
          <p:cNvGraphicFramePr>
            <a:graphicFrameLocks noGrp="1"/>
          </p:cNvGraphicFramePr>
          <p:nvPr>
            <p:ph idx="1"/>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145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Lights On with solid fill">
            <a:extLst>
              <a:ext uri="{FF2B5EF4-FFF2-40B4-BE49-F238E27FC236}">
                <a16:creationId xmlns:a16="http://schemas.microsoft.com/office/drawing/2014/main" id="{05608F96-E77A-5C8C-F01C-2FD21058BF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646" y="1750192"/>
            <a:ext cx="3328786" cy="3328786"/>
          </a:xfrm>
          <a:prstGeom prst="rect">
            <a:avLst/>
          </a:prstGeom>
        </p:spPr>
      </p:pic>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BC302-805C-D246-2B53-BE1717F37B7A}"/>
              </a:ext>
            </a:extLst>
          </p:cNvPr>
          <p:cNvSpPr>
            <a:spLocks noGrp="1"/>
          </p:cNvSpPr>
          <p:nvPr>
            <p:ph type="title"/>
          </p:nvPr>
        </p:nvSpPr>
        <p:spPr>
          <a:xfrm>
            <a:off x="4610862" y="809943"/>
            <a:ext cx="6627226" cy="1154102"/>
          </a:xfrm>
        </p:spPr>
        <p:txBody>
          <a:bodyPr>
            <a:normAutofit/>
          </a:bodyPr>
          <a:lstStyle/>
          <a:p>
            <a:r>
              <a:rPr lang="en-CA" dirty="0">
                <a:solidFill>
                  <a:schemeClr val="tx1">
                    <a:lumMod val="95000"/>
                    <a:lumOff val="5000"/>
                  </a:schemeClr>
                </a:solidFill>
                <a:latin typeface="Arial Rounded MT Bold" panose="020F0704030504030204" pitchFamily="34" charset="0"/>
              </a:rPr>
              <a:t>Conclusions</a:t>
            </a:r>
          </a:p>
        </p:txBody>
      </p:sp>
      <p:sp>
        <p:nvSpPr>
          <p:cNvPr id="21" name="Rectangle 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277F4BCB-A6B4-AAD0-775B-E8C70B819F20}"/>
              </a:ext>
            </a:extLst>
          </p:cNvPr>
          <p:cNvSpPr>
            <a:spLocks noGrp="1"/>
          </p:cNvSpPr>
          <p:nvPr>
            <p:ph idx="1"/>
          </p:nvPr>
        </p:nvSpPr>
        <p:spPr>
          <a:xfrm>
            <a:off x="4610862" y="1913101"/>
            <a:ext cx="6627226" cy="3505938"/>
          </a:xfrm>
        </p:spPr>
        <p:txBody>
          <a:bodyPr anchor="t">
            <a:normAutofit/>
          </a:bodyPr>
          <a:lstStyle/>
          <a:p>
            <a:pPr algn="l"/>
            <a:endParaRPr lang="en-CA" sz="2400" b="0" i="0" dirty="0">
              <a:solidFill>
                <a:srgbClr val="1F2328"/>
              </a:solidFill>
              <a:effectLst/>
              <a:latin typeface="-apple-system"/>
            </a:endParaRPr>
          </a:p>
          <a:p>
            <a:pPr algn="l"/>
            <a:r>
              <a:rPr lang="en-CA" sz="2400" b="0" dirty="0">
                <a:solidFill>
                  <a:srgbClr val="1F2328"/>
                </a:solidFill>
                <a:latin typeface="-apple-system"/>
              </a:rPr>
              <a:t>This project provided interactive ways for people interested in know more about</a:t>
            </a:r>
            <a:r>
              <a:rPr lang="en-US" sz="2400" b="0" i="0" dirty="0">
                <a:effectLst/>
                <a:latin typeface="Arial" panose="020B0604020202020204" pitchFamily="34" charset="0"/>
                <a:cs typeface="Arial" panose="020B0604020202020204" pitchFamily="34" charset="0"/>
              </a:rPr>
              <a:t> antimicrobial resistance</a:t>
            </a:r>
            <a:r>
              <a:rPr lang="en-CA" sz="2400" b="0" dirty="0">
                <a:solidFill>
                  <a:srgbClr val="1F2328"/>
                </a:solidFill>
                <a:latin typeface="-apple-system"/>
              </a:rPr>
              <a:t>.</a:t>
            </a:r>
            <a:endParaRPr lang="en-US" sz="2400" dirty="0"/>
          </a:p>
        </p:txBody>
      </p:sp>
      <p:sp>
        <p:nvSpPr>
          <p:cNvPr id="23" name="Rectangle 2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16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up unopened pill packets">
            <a:extLst>
              <a:ext uri="{FF2B5EF4-FFF2-40B4-BE49-F238E27FC236}">
                <a16:creationId xmlns:a16="http://schemas.microsoft.com/office/drawing/2014/main" id="{DB6B9669-960F-7BC6-387A-E74E31F35431}"/>
              </a:ext>
            </a:extLst>
          </p:cNvPr>
          <p:cNvPicPr>
            <a:picLocks noChangeAspect="1"/>
          </p:cNvPicPr>
          <p:nvPr/>
        </p:nvPicPr>
        <p:blipFill rotWithShape="1">
          <a:blip r:embed="rId2"/>
          <a:srcRect l="25833" r="19781"/>
          <a:stretch/>
        </p:blipFill>
        <p:spPr>
          <a:xfrm>
            <a:off x="20" y="719747"/>
            <a:ext cx="4458058" cy="5389675"/>
          </a:xfrm>
          <a:prstGeom prst="rect">
            <a:avLst/>
          </a:prstGeom>
        </p:spPr>
      </p:pic>
      <p:sp>
        <p:nvSpPr>
          <p:cNvPr id="2" name="Title 1">
            <a:extLst>
              <a:ext uri="{FF2B5EF4-FFF2-40B4-BE49-F238E27FC236}">
                <a16:creationId xmlns:a16="http://schemas.microsoft.com/office/drawing/2014/main" id="{D93BC302-805C-D246-2B53-BE1717F37B7A}"/>
              </a:ext>
            </a:extLst>
          </p:cNvPr>
          <p:cNvSpPr>
            <a:spLocks noGrp="1"/>
          </p:cNvSpPr>
          <p:nvPr>
            <p:ph type="title"/>
          </p:nvPr>
        </p:nvSpPr>
        <p:spPr>
          <a:xfrm>
            <a:off x="4921857" y="728733"/>
            <a:ext cx="6627226" cy="1154102"/>
          </a:xfrm>
        </p:spPr>
        <p:txBody>
          <a:bodyPr>
            <a:normAutofit/>
          </a:bodyPr>
          <a:lstStyle/>
          <a:p>
            <a:r>
              <a:rPr lang="en-CA" dirty="0">
                <a:solidFill>
                  <a:schemeClr val="tx1">
                    <a:lumMod val="95000"/>
                    <a:lumOff val="5000"/>
                  </a:schemeClr>
                </a:solidFill>
                <a:latin typeface="Arial Rounded MT Bold" panose="020F0704030504030204" pitchFamily="34" charset="0"/>
              </a:rPr>
              <a:t>Rationale</a:t>
            </a:r>
          </a:p>
        </p:txBody>
      </p:sp>
      <p:sp>
        <p:nvSpPr>
          <p:cNvPr id="3" name="Content Placeholder 2">
            <a:extLst>
              <a:ext uri="{FF2B5EF4-FFF2-40B4-BE49-F238E27FC236}">
                <a16:creationId xmlns:a16="http://schemas.microsoft.com/office/drawing/2014/main" id="{4A6648F6-39D0-E02E-CFEB-02EB1F034585}"/>
              </a:ext>
            </a:extLst>
          </p:cNvPr>
          <p:cNvSpPr>
            <a:spLocks noGrp="1"/>
          </p:cNvSpPr>
          <p:nvPr>
            <p:ph idx="1"/>
          </p:nvPr>
        </p:nvSpPr>
        <p:spPr>
          <a:xfrm>
            <a:off x="4921856" y="2125980"/>
            <a:ext cx="7045354" cy="3983442"/>
          </a:xfrm>
        </p:spPr>
        <p:txBody>
          <a:bodyPr anchor="t">
            <a:normAutofit fontScale="77500" lnSpcReduction="20000"/>
          </a:bodyPr>
          <a:lstStyle/>
          <a:p>
            <a:pPr>
              <a:lnSpc>
                <a:spcPct val="130000"/>
              </a:lnSpc>
            </a:pPr>
            <a:r>
              <a:rPr lang="en-CA" sz="2600" b="0" dirty="0">
                <a:solidFill>
                  <a:srgbClr val="4D5156"/>
                </a:solidFill>
                <a:latin typeface="Arial" panose="020B0604020202020204" pitchFamily="34" charset="0"/>
                <a:cs typeface="Arial" panose="020B0604020202020204" pitchFamily="34" charset="0"/>
              </a:rPr>
              <a:t>Lack of clean water and sanitation and inadequate infection prevention and control promotes the spread of microbes, some of which can be resistant to antimicrobial treatment.</a:t>
            </a:r>
          </a:p>
          <a:p>
            <a:pPr>
              <a:lnSpc>
                <a:spcPct val="130000"/>
              </a:lnSpc>
            </a:pPr>
            <a:endParaRPr lang="en-CA" sz="2600" b="0" dirty="0">
              <a:solidFill>
                <a:srgbClr val="4D5156"/>
              </a:solidFill>
              <a:latin typeface="Arial" panose="020B0604020202020204" pitchFamily="34" charset="0"/>
              <a:cs typeface="Arial" panose="020B0604020202020204" pitchFamily="34" charset="0"/>
            </a:endParaRPr>
          </a:p>
          <a:p>
            <a:pPr>
              <a:lnSpc>
                <a:spcPct val="130000"/>
              </a:lnSpc>
            </a:pPr>
            <a:r>
              <a:rPr lang="en-CA" sz="2600" b="0" dirty="0">
                <a:solidFill>
                  <a:srgbClr val="4D5156"/>
                </a:solidFill>
                <a:latin typeface="Arial" panose="020B0604020202020204" pitchFamily="34" charset="0"/>
                <a:cs typeface="Arial" panose="020B0604020202020204" pitchFamily="34" charset="0"/>
              </a:rPr>
              <a:t>Some bacteria have developed resistance to antibiotics that were once commonly used to treat them. (Classic example of Neisseria gonorrhea and benzyl penicillin).</a:t>
            </a:r>
            <a:endParaRPr lang="en-US" sz="2600" b="0" dirty="0">
              <a:latin typeface="Arial" panose="020B0604020202020204" pitchFamily="34" charset="0"/>
              <a:cs typeface="Arial" panose="020B0604020202020204" pitchFamily="34" charset="0"/>
            </a:endParaRPr>
          </a:p>
          <a:p>
            <a:pPr>
              <a:lnSpc>
                <a:spcPct val="130000"/>
              </a:lnSpc>
            </a:pPr>
            <a:endParaRPr lang="en-US" sz="2000" b="0" i="0" dirty="0">
              <a:effectLst/>
              <a:latin typeface="Arial" panose="020B0604020202020204" pitchFamily="34" charset="0"/>
              <a:cs typeface="Arial" panose="020B0604020202020204" pitchFamily="34" charset="0"/>
            </a:endParaRPr>
          </a:p>
          <a:p>
            <a:pPr>
              <a:lnSpc>
                <a:spcPct val="130000"/>
              </a:lnSpc>
            </a:pPr>
            <a:endParaRPr lang="en-CA" sz="1700" dirty="0"/>
          </a:p>
        </p:txBody>
      </p:sp>
      <p:sp>
        <p:nvSpPr>
          <p:cNvPr id="4" name="TextBox 3">
            <a:extLst>
              <a:ext uri="{FF2B5EF4-FFF2-40B4-BE49-F238E27FC236}">
                <a16:creationId xmlns:a16="http://schemas.microsoft.com/office/drawing/2014/main" id="{E223CE27-ADC3-8840-AE83-C06E8C07885A}"/>
              </a:ext>
            </a:extLst>
          </p:cNvPr>
          <p:cNvSpPr txBox="1"/>
          <p:nvPr/>
        </p:nvSpPr>
        <p:spPr>
          <a:xfrm>
            <a:off x="5060887" y="5522530"/>
            <a:ext cx="6560745" cy="1335750"/>
          </a:xfrm>
          <a:prstGeom prst="rect">
            <a:avLst/>
          </a:prstGeom>
          <a:noFill/>
        </p:spPr>
        <p:txBody>
          <a:bodyPr wrap="square" rtlCol="0">
            <a:spAutoFit/>
          </a:bodyPr>
          <a:lstStyle/>
          <a:p>
            <a:pPr algn="ctr">
              <a:lnSpc>
                <a:spcPct val="130000"/>
              </a:lnSpc>
            </a:pPr>
            <a:r>
              <a:rPr lang="en-US" sz="3200" b="1" dirty="0">
                <a:solidFill>
                  <a:srgbClr val="FF0000"/>
                </a:solidFill>
                <a:latin typeface="Arial" panose="020B0604020202020204" pitchFamily="34" charset="0"/>
                <a:cs typeface="Arial" panose="020B0604020202020204" pitchFamily="34" charset="0"/>
              </a:rPr>
              <a:t>Antimicrobial resistance (AMR) is a global threat.</a:t>
            </a:r>
            <a:endParaRPr lang="en-US" sz="2400" dirty="0"/>
          </a:p>
        </p:txBody>
      </p:sp>
    </p:spTree>
    <p:extLst>
      <p:ext uri="{BB962C8B-B14F-4D97-AF65-F5344CB8AC3E}">
        <p14:creationId xmlns:p14="http://schemas.microsoft.com/office/powerpoint/2010/main" val="138289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1ED56FD-8A2F-411D-D71B-F74027BCC9CF}"/>
              </a:ext>
            </a:extLst>
          </p:cNvPr>
          <p:cNvPicPr>
            <a:picLocks noChangeAspect="1"/>
          </p:cNvPicPr>
          <p:nvPr/>
        </p:nvPicPr>
        <p:blipFill>
          <a:blip r:embed="rId2"/>
          <a:stretch>
            <a:fillRect/>
          </a:stretch>
        </p:blipFill>
        <p:spPr>
          <a:xfrm>
            <a:off x="0" y="0"/>
            <a:ext cx="12192000" cy="5999067"/>
          </a:xfrm>
          <a:prstGeom prst="rect">
            <a:avLst/>
          </a:prstGeom>
        </p:spPr>
      </p:pic>
      <p:sp>
        <p:nvSpPr>
          <p:cNvPr id="4" name="TextBox 3">
            <a:extLst>
              <a:ext uri="{FF2B5EF4-FFF2-40B4-BE49-F238E27FC236}">
                <a16:creationId xmlns:a16="http://schemas.microsoft.com/office/drawing/2014/main" id="{6841657F-9106-2936-4546-DC6C852B4005}"/>
              </a:ext>
            </a:extLst>
          </p:cNvPr>
          <p:cNvSpPr txBox="1"/>
          <p:nvPr/>
        </p:nvSpPr>
        <p:spPr>
          <a:xfrm>
            <a:off x="0" y="6488668"/>
            <a:ext cx="11729292" cy="369332"/>
          </a:xfrm>
          <a:prstGeom prst="rect">
            <a:avLst/>
          </a:prstGeom>
          <a:noFill/>
        </p:spPr>
        <p:txBody>
          <a:bodyPr wrap="square" rtlCol="0">
            <a:spAutoFit/>
          </a:bodyPr>
          <a:lstStyle/>
          <a:p>
            <a:r>
              <a:rPr lang="en-US" dirty="0"/>
              <a:t>Source: </a:t>
            </a:r>
            <a:r>
              <a:rPr lang="en-US" dirty="0">
                <a:hlinkClick r:id="rId3"/>
              </a:rPr>
              <a:t>How to train the body's own cells to combat antibiotic resistance (theconversation.com)</a:t>
            </a:r>
            <a:endParaRPr lang="en-CA" dirty="0"/>
          </a:p>
        </p:txBody>
      </p:sp>
    </p:spTree>
    <p:extLst>
      <p:ext uri="{BB962C8B-B14F-4D97-AF65-F5344CB8AC3E}">
        <p14:creationId xmlns:p14="http://schemas.microsoft.com/office/powerpoint/2010/main" val="118573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up unopened pill packets">
            <a:extLst>
              <a:ext uri="{FF2B5EF4-FFF2-40B4-BE49-F238E27FC236}">
                <a16:creationId xmlns:a16="http://schemas.microsoft.com/office/drawing/2014/main" id="{DB6B9669-960F-7BC6-387A-E74E31F35431}"/>
              </a:ext>
            </a:extLst>
          </p:cNvPr>
          <p:cNvPicPr>
            <a:picLocks noChangeAspect="1"/>
          </p:cNvPicPr>
          <p:nvPr/>
        </p:nvPicPr>
        <p:blipFill rotWithShape="1">
          <a:blip r:embed="rId2"/>
          <a:srcRect l="25833" r="19781"/>
          <a:stretch/>
        </p:blipFill>
        <p:spPr>
          <a:xfrm>
            <a:off x="20" y="719747"/>
            <a:ext cx="4458058" cy="5389675"/>
          </a:xfrm>
          <a:prstGeom prst="rect">
            <a:avLst/>
          </a:prstGeom>
        </p:spPr>
      </p:pic>
      <p:sp>
        <p:nvSpPr>
          <p:cNvPr id="2" name="Title 1">
            <a:extLst>
              <a:ext uri="{FF2B5EF4-FFF2-40B4-BE49-F238E27FC236}">
                <a16:creationId xmlns:a16="http://schemas.microsoft.com/office/drawing/2014/main" id="{D93BC302-805C-D246-2B53-BE1717F37B7A}"/>
              </a:ext>
            </a:extLst>
          </p:cNvPr>
          <p:cNvSpPr>
            <a:spLocks noGrp="1"/>
          </p:cNvSpPr>
          <p:nvPr>
            <p:ph type="title"/>
          </p:nvPr>
        </p:nvSpPr>
        <p:spPr>
          <a:xfrm>
            <a:off x="4921857" y="719747"/>
            <a:ext cx="6627226" cy="1154102"/>
          </a:xfrm>
        </p:spPr>
        <p:txBody>
          <a:bodyPr>
            <a:normAutofit/>
          </a:bodyPr>
          <a:lstStyle/>
          <a:p>
            <a:r>
              <a:rPr lang="en-CA" dirty="0">
                <a:solidFill>
                  <a:schemeClr val="tx1">
                    <a:lumMod val="95000"/>
                    <a:lumOff val="5000"/>
                  </a:schemeClr>
                </a:solidFill>
                <a:latin typeface="Arial Rounded MT Bold" panose="020F0704030504030204" pitchFamily="34" charset="0"/>
              </a:rPr>
              <a:t>Goal</a:t>
            </a:r>
          </a:p>
        </p:txBody>
      </p:sp>
      <p:sp>
        <p:nvSpPr>
          <p:cNvPr id="3" name="Content Placeholder 2">
            <a:extLst>
              <a:ext uri="{FF2B5EF4-FFF2-40B4-BE49-F238E27FC236}">
                <a16:creationId xmlns:a16="http://schemas.microsoft.com/office/drawing/2014/main" id="{4A6648F6-39D0-E02E-CFEB-02EB1F034585}"/>
              </a:ext>
            </a:extLst>
          </p:cNvPr>
          <p:cNvSpPr>
            <a:spLocks noGrp="1"/>
          </p:cNvSpPr>
          <p:nvPr>
            <p:ph idx="1"/>
          </p:nvPr>
        </p:nvSpPr>
        <p:spPr>
          <a:xfrm>
            <a:off x="4921856" y="2268656"/>
            <a:ext cx="6851043" cy="4120714"/>
          </a:xfrm>
        </p:spPr>
        <p:txBody>
          <a:bodyPr anchor="t">
            <a:normAutofit/>
          </a:bodyPr>
          <a:lstStyle/>
          <a:p>
            <a:pPr>
              <a:lnSpc>
                <a:spcPct val="130000"/>
              </a:lnSpc>
            </a:pPr>
            <a:r>
              <a:rPr lang="en-US" sz="2800" b="0" i="0" dirty="0">
                <a:effectLst/>
                <a:latin typeface="Arial" panose="020B0604020202020204" pitchFamily="34" charset="0"/>
                <a:cs typeface="Arial" panose="020B0604020202020204" pitchFamily="34" charset="0"/>
              </a:rPr>
              <a:t>To provide an interactive way to examine data published on the burden of antimicrobial resistance (AMR) by region and its correlation with regional health spending.</a:t>
            </a:r>
          </a:p>
          <a:p>
            <a:pPr>
              <a:lnSpc>
                <a:spcPct val="130000"/>
              </a:lnSpc>
            </a:pPr>
            <a:endParaRPr lang="en-US" sz="1700" b="0" i="0" dirty="0">
              <a:effectLst/>
              <a:latin typeface="Arial" panose="020B0604020202020204" pitchFamily="34" charset="0"/>
              <a:cs typeface="Arial" panose="020B0604020202020204" pitchFamily="34" charset="0"/>
            </a:endParaRPr>
          </a:p>
          <a:p>
            <a:pPr>
              <a:lnSpc>
                <a:spcPct val="130000"/>
              </a:lnSpc>
            </a:pPr>
            <a:endParaRPr lang="en-CA" sz="1700" dirty="0"/>
          </a:p>
        </p:txBody>
      </p:sp>
    </p:spTree>
    <p:extLst>
      <p:ext uri="{BB962C8B-B14F-4D97-AF65-F5344CB8AC3E}">
        <p14:creationId xmlns:p14="http://schemas.microsoft.com/office/powerpoint/2010/main" val="295673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unopened pill packets">
            <a:extLst>
              <a:ext uri="{FF2B5EF4-FFF2-40B4-BE49-F238E27FC236}">
                <a16:creationId xmlns:a16="http://schemas.microsoft.com/office/drawing/2014/main" id="{DB6B9669-960F-7BC6-387A-E74E31F35431}"/>
              </a:ext>
            </a:extLst>
          </p:cNvPr>
          <p:cNvPicPr>
            <a:picLocks noChangeAspect="1"/>
          </p:cNvPicPr>
          <p:nvPr/>
        </p:nvPicPr>
        <p:blipFill rotWithShape="1">
          <a:blip r:embed="rId2"/>
          <a:srcRect l="25833" r="19781"/>
          <a:stretch/>
        </p:blipFill>
        <p:spPr>
          <a:xfrm>
            <a:off x="20" y="719747"/>
            <a:ext cx="4458058" cy="5389675"/>
          </a:xfrm>
          <a:prstGeom prst="rect">
            <a:avLst/>
          </a:prstGeom>
        </p:spPr>
      </p:pic>
      <p:sp>
        <p:nvSpPr>
          <p:cNvPr id="13" name="Rectangle 1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BC302-805C-D246-2B53-BE1717F37B7A}"/>
              </a:ext>
            </a:extLst>
          </p:cNvPr>
          <p:cNvSpPr>
            <a:spLocks noGrp="1"/>
          </p:cNvSpPr>
          <p:nvPr>
            <p:ph type="title"/>
          </p:nvPr>
        </p:nvSpPr>
        <p:spPr>
          <a:xfrm>
            <a:off x="4748022" y="853219"/>
            <a:ext cx="6627226" cy="1154102"/>
          </a:xfrm>
        </p:spPr>
        <p:txBody>
          <a:bodyPr>
            <a:normAutofit/>
          </a:bodyPr>
          <a:lstStyle/>
          <a:p>
            <a:r>
              <a:rPr lang="en-CA" dirty="0">
                <a:solidFill>
                  <a:schemeClr val="tx1">
                    <a:lumMod val="95000"/>
                    <a:lumOff val="5000"/>
                  </a:schemeClr>
                </a:solidFill>
                <a:latin typeface="Arial Rounded MT Bold" panose="020F0704030504030204" pitchFamily="34" charset="0"/>
              </a:rPr>
              <a:t>Methods</a:t>
            </a:r>
          </a:p>
        </p:txBody>
      </p:sp>
      <p:sp>
        <p:nvSpPr>
          <p:cNvPr id="17" name="Rectangle 1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6648F6-39D0-E02E-CFEB-02EB1F034585}"/>
              </a:ext>
            </a:extLst>
          </p:cNvPr>
          <p:cNvSpPr>
            <a:spLocks noGrp="1"/>
          </p:cNvSpPr>
          <p:nvPr>
            <p:ph idx="1"/>
          </p:nvPr>
        </p:nvSpPr>
        <p:spPr>
          <a:xfrm>
            <a:off x="4458078" y="2007321"/>
            <a:ext cx="7463412" cy="4154479"/>
          </a:xfrm>
        </p:spPr>
        <p:txBody>
          <a:bodyPr anchor="t">
            <a:normAutofit fontScale="62500" lnSpcReduction="20000"/>
          </a:bodyPr>
          <a:lstStyle/>
          <a:p>
            <a:pPr>
              <a:lnSpc>
                <a:spcPct val="130000"/>
              </a:lnSpc>
            </a:pPr>
            <a:r>
              <a:rPr lang="en-US" sz="2400" b="0" i="0" dirty="0">
                <a:effectLst/>
                <a:latin typeface="Arial" panose="020B0604020202020204" pitchFamily="34" charset="0"/>
                <a:cs typeface="Arial" panose="020B0604020202020204" pitchFamily="34" charset="0"/>
              </a:rPr>
              <a:t>Data extraction:</a:t>
            </a:r>
          </a:p>
          <a:p>
            <a:pPr marL="342900" indent="-342900">
              <a:lnSpc>
                <a:spcPct val="130000"/>
              </a:lnSpc>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Download csv datasets (AMR, country coordinates, health spending)</a:t>
            </a:r>
          </a:p>
          <a:p>
            <a:pPr marL="342900" indent="-342900">
              <a:lnSpc>
                <a:spcPct val="130000"/>
              </a:lnSpc>
              <a:buFont typeface="Arial" panose="020B0604020202020204" pitchFamily="34" charset="0"/>
              <a:buChar char="•"/>
            </a:pPr>
            <a:r>
              <a:rPr lang="en-US" sz="2400" b="0" dirty="0">
                <a:latin typeface="Arial" panose="020B0604020202020204" pitchFamily="34" charset="0"/>
                <a:cs typeface="Arial" panose="020B0604020202020204" pitchFamily="34" charset="0"/>
              </a:rPr>
              <a:t>Website scraping (</a:t>
            </a:r>
            <a:r>
              <a:rPr lang="en-US" sz="2400" b="0" i="0" dirty="0">
                <a:effectLst/>
                <a:latin typeface="Arial" panose="020B0604020202020204" pitchFamily="34" charset="0"/>
                <a:cs typeface="Arial" panose="020B0604020202020204" pitchFamily="34" charset="0"/>
              </a:rPr>
              <a:t>countries in each region)</a:t>
            </a:r>
          </a:p>
          <a:p>
            <a:pPr>
              <a:lnSpc>
                <a:spcPct val="130000"/>
              </a:lnSpc>
            </a:pPr>
            <a:r>
              <a:rPr lang="en-US" sz="2400" b="0" dirty="0">
                <a:latin typeface="Arial" panose="020B0604020202020204" pitchFamily="34" charset="0"/>
                <a:cs typeface="Arial" panose="020B0604020202020204" pitchFamily="34" charset="0"/>
              </a:rPr>
              <a:t>Data cleaning:</a:t>
            </a:r>
          </a:p>
          <a:p>
            <a:pPr marL="342900" indent="-342900">
              <a:lnSpc>
                <a:spcPct val="130000"/>
              </a:lnSpc>
              <a:buFont typeface="Arial" panose="020B0604020202020204" pitchFamily="34" charset="0"/>
              <a:buChar char="•"/>
            </a:pPr>
            <a:r>
              <a:rPr lang="en-US" sz="2400" b="0" dirty="0">
                <a:latin typeface="Arial" panose="020B0604020202020204" pitchFamily="34" charset="0"/>
                <a:cs typeface="Arial" panose="020B0604020202020204" pitchFamily="34" charset="0"/>
              </a:rPr>
              <a:t>Clean csv datasets</a:t>
            </a:r>
          </a:p>
          <a:p>
            <a:pPr marL="342900" indent="-342900">
              <a:lnSpc>
                <a:spcPct val="130000"/>
              </a:lnSpc>
              <a:buFont typeface="Arial" panose="020B0604020202020204" pitchFamily="34" charset="0"/>
              <a:buChar char="•"/>
            </a:pPr>
            <a:r>
              <a:rPr lang="en-US" sz="2400" b="0" dirty="0">
                <a:latin typeface="Arial" panose="020B0604020202020204" pitchFamily="34" charset="0"/>
                <a:cs typeface="Arial" panose="020B0604020202020204" pitchFamily="34" charset="0"/>
              </a:rPr>
              <a:t>Load cleaned csv files into </a:t>
            </a:r>
            <a:r>
              <a:rPr lang="en-US" sz="2400" b="0" dirty="0" err="1">
                <a:latin typeface="Arial" panose="020B0604020202020204" pitchFamily="34" charset="0"/>
                <a:cs typeface="Arial" panose="020B0604020202020204" pitchFamily="34" charset="0"/>
              </a:rPr>
              <a:t>sqlite</a:t>
            </a:r>
            <a:r>
              <a:rPr lang="en-US" sz="2400" b="0" dirty="0">
                <a:latin typeface="Arial" panose="020B0604020202020204" pitchFamily="34" charset="0"/>
                <a:cs typeface="Arial" panose="020B0604020202020204" pitchFamily="34" charset="0"/>
              </a:rPr>
              <a:t> database</a:t>
            </a:r>
          </a:p>
          <a:p>
            <a:pPr>
              <a:lnSpc>
                <a:spcPct val="130000"/>
              </a:lnSpc>
            </a:pPr>
            <a:r>
              <a:rPr lang="en-US" sz="2400" b="0" dirty="0">
                <a:latin typeface="Arial" panose="020B0604020202020204" pitchFamily="34" charset="0"/>
                <a:cs typeface="Arial" panose="020B0604020202020204" pitchFamily="34" charset="0"/>
              </a:rPr>
              <a:t>Interactive charts : </a:t>
            </a:r>
          </a:p>
          <a:p>
            <a:pPr marL="342900" indent="-342900">
              <a:lnSpc>
                <a:spcPct val="130000"/>
              </a:lnSpc>
              <a:buFont typeface="Arial" panose="020B0604020202020204" pitchFamily="34" charset="0"/>
              <a:buChar char="•"/>
            </a:pPr>
            <a:r>
              <a:rPr lang="en-US" sz="2400" b="0" dirty="0">
                <a:latin typeface="Arial" panose="020B0604020202020204" pitchFamily="34" charset="0"/>
                <a:cs typeface="Arial" panose="020B0604020202020204" pitchFamily="34" charset="0"/>
              </a:rPr>
              <a:t>Metadata – countries in each region </a:t>
            </a:r>
          </a:p>
          <a:p>
            <a:pPr marL="342900" indent="-342900">
              <a:lnSpc>
                <a:spcPct val="130000"/>
              </a:lnSpc>
              <a:buFont typeface="Arial" panose="020B0604020202020204" pitchFamily="34" charset="0"/>
              <a:buChar char="•"/>
            </a:pPr>
            <a:r>
              <a:rPr lang="en-US" sz="2400" b="0" dirty="0">
                <a:latin typeface="Arial" panose="020B0604020202020204" pitchFamily="34" charset="0"/>
                <a:cs typeface="Arial" panose="020B0604020202020204" pitchFamily="34" charset="0"/>
              </a:rPr>
              <a:t>Metadata – number of datapoints </a:t>
            </a:r>
          </a:p>
          <a:p>
            <a:pPr marL="342900" indent="-342900">
              <a:lnSpc>
                <a:spcPct val="130000"/>
              </a:lnSpc>
              <a:buFont typeface="Arial" panose="020B0604020202020204" pitchFamily="34" charset="0"/>
              <a:buChar char="•"/>
            </a:pPr>
            <a:r>
              <a:rPr lang="en-US" sz="2400" b="0" dirty="0">
                <a:latin typeface="Arial" panose="020B0604020202020204" pitchFamily="34" charset="0"/>
                <a:cs typeface="Arial" panose="020B0604020202020204" pitchFamily="34" charset="0"/>
              </a:rPr>
              <a:t>AMR burden and healthcare spending visualizations</a:t>
            </a:r>
            <a:endParaRPr lang="en-CA" sz="2400" dirty="0"/>
          </a:p>
        </p:txBody>
      </p:sp>
      <p:sp>
        <p:nvSpPr>
          <p:cNvPr id="19" name="Rectangle 1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imeline&#10;&#10;Description automatically generated">
            <a:extLst>
              <a:ext uri="{FF2B5EF4-FFF2-40B4-BE49-F238E27FC236}">
                <a16:creationId xmlns:a16="http://schemas.microsoft.com/office/drawing/2014/main" id="{3989E380-D50B-526F-EADE-8FCC5846E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351" y="773007"/>
            <a:ext cx="4165600" cy="1739900"/>
          </a:xfrm>
          <a:prstGeom prst="rect">
            <a:avLst/>
          </a:prstGeom>
        </p:spPr>
      </p:pic>
    </p:spTree>
    <p:extLst>
      <p:ext uri="{BB962C8B-B14F-4D97-AF65-F5344CB8AC3E}">
        <p14:creationId xmlns:p14="http://schemas.microsoft.com/office/powerpoint/2010/main" val="13967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1363234-E0BA-4476-B051-D8D9FA506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0646"/>
            <a:ext cx="4062884" cy="57213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E95C3-6B59-C0E0-7D9A-465F4D2AD2D7}"/>
              </a:ext>
            </a:extLst>
          </p:cNvPr>
          <p:cNvSpPr>
            <a:spLocks noGrp="1"/>
          </p:cNvSpPr>
          <p:nvPr>
            <p:ph type="title"/>
          </p:nvPr>
        </p:nvSpPr>
        <p:spPr>
          <a:xfrm>
            <a:off x="645459" y="1200863"/>
            <a:ext cx="3119717" cy="4306007"/>
          </a:xfrm>
        </p:spPr>
        <p:txBody>
          <a:bodyPr>
            <a:normAutofit/>
          </a:bodyPr>
          <a:lstStyle/>
          <a:p>
            <a:pPr algn="ctr"/>
            <a:r>
              <a:rPr lang="en-CA" b="1" i="0" dirty="0">
                <a:solidFill>
                  <a:schemeClr val="bg1"/>
                </a:solidFill>
                <a:effectLst/>
                <a:latin typeface="Arial Rounded MT Bold" panose="020F0704030504030204" pitchFamily="34" charset="0"/>
              </a:rPr>
              <a:t>Data Sources</a:t>
            </a:r>
            <a:br>
              <a:rPr lang="en-CA" b="1" i="0" dirty="0">
                <a:solidFill>
                  <a:schemeClr val="bg1"/>
                </a:solidFill>
                <a:effectLst/>
                <a:latin typeface="-apple-system"/>
              </a:rPr>
            </a:br>
            <a:endParaRPr lang="en-CA" dirty="0">
              <a:solidFill>
                <a:schemeClr val="bg1"/>
              </a:solidFill>
            </a:endParaRPr>
          </a:p>
        </p:txBody>
      </p:sp>
      <p:sp>
        <p:nvSpPr>
          <p:cNvPr id="13" name="Rectangle 12">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6572"/>
            <a:ext cx="4056987" cy="5132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20996" y="534650"/>
            <a:ext cx="8071002" cy="568327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A286C7-EFC7-4DFE-967A-7E37BA0F3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92001"/>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6" name="Rectangle 18">
            <a:extLst>
              <a:ext uri="{FF2B5EF4-FFF2-40B4-BE49-F238E27FC236}">
                <a16:creationId xmlns:a16="http://schemas.microsoft.com/office/drawing/2014/main" id="{10C9F0E8-EF8B-43C1-9C77-E9DDAF1A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9990"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7" name="Rectangle 20">
            <a:extLst>
              <a:ext uri="{FF2B5EF4-FFF2-40B4-BE49-F238E27FC236}">
                <a16:creationId xmlns:a16="http://schemas.microsoft.com/office/drawing/2014/main" id="{379DC473-98F8-45DF-B136-EC0F0F4C6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aphicFrame>
        <p:nvGraphicFramePr>
          <p:cNvPr id="5" name="Content Placeholder 2">
            <a:extLst>
              <a:ext uri="{FF2B5EF4-FFF2-40B4-BE49-F238E27FC236}">
                <a16:creationId xmlns:a16="http://schemas.microsoft.com/office/drawing/2014/main" id="{1E020EBA-89EB-924C-B5E5-6E44300E36DD}"/>
              </a:ext>
            </a:extLst>
          </p:cNvPr>
          <p:cNvGraphicFramePr>
            <a:graphicFrameLocks noGrp="1"/>
          </p:cNvGraphicFramePr>
          <p:nvPr>
            <p:ph idx="1"/>
            <p:extLst>
              <p:ext uri="{D42A27DB-BD31-4B8C-83A1-F6EECF244321}">
                <p14:modId xmlns:p14="http://schemas.microsoft.com/office/powerpoint/2010/main" val="2961026877"/>
              </p:ext>
            </p:extLst>
          </p:nvPr>
        </p:nvGraphicFramePr>
        <p:xfrm>
          <a:off x="4410634" y="787791"/>
          <a:ext cx="7603175" cy="5084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0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Map&#10;&#10;Description automatically generated">
            <a:extLst>
              <a:ext uri="{FF2B5EF4-FFF2-40B4-BE49-F238E27FC236}">
                <a16:creationId xmlns:a16="http://schemas.microsoft.com/office/drawing/2014/main" id="{D9B76813-CFC5-D248-10DA-66F6A550BF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5714" y="1543793"/>
            <a:ext cx="7587963" cy="5137274"/>
          </a:xfrm>
        </p:spPr>
      </p:pic>
      <p:sp>
        <p:nvSpPr>
          <p:cNvPr id="6" name="Title 1">
            <a:extLst>
              <a:ext uri="{FF2B5EF4-FFF2-40B4-BE49-F238E27FC236}">
                <a16:creationId xmlns:a16="http://schemas.microsoft.com/office/drawing/2014/main" id="{29A6A722-9680-E8F8-CCB2-83F01751E2AC}"/>
              </a:ext>
            </a:extLst>
          </p:cNvPr>
          <p:cNvSpPr>
            <a:spLocks noGrp="1"/>
          </p:cNvSpPr>
          <p:nvPr>
            <p:ph type="title"/>
          </p:nvPr>
        </p:nvSpPr>
        <p:spPr>
          <a:xfrm>
            <a:off x="1535371" y="1044054"/>
            <a:ext cx="10013709" cy="1030360"/>
          </a:xfrm>
        </p:spPr>
        <p:txBody>
          <a:bodyPr>
            <a:normAutofit/>
          </a:bodyPr>
          <a:lstStyle/>
          <a:p>
            <a:r>
              <a:rPr lang="en-CA" b="1" i="0" dirty="0">
                <a:solidFill>
                  <a:schemeClr val="bg1"/>
                </a:solidFill>
                <a:effectLst/>
                <a:latin typeface="Arial Rounded MT Bold" panose="020F0704030504030204" pitchFamily="34" charset="0"/>
              </a:rPr>
              <a:t>Regions</a:t>
            </a:r>
            <a:endParaRPr lang="en-CA" dirty="0">
              <a:solidFill>
                <a:schemeClr val="bg1"/>
              </a:solidFill>
            </a:endParaRPr>
          </a:p>
        </p:txBody>
      </p:sp>
      <p:pic>
        <p:nvPicPr>
          <p:cNvPr id="7" name="Picture 6" descr="Map&#10;&#10;Description automatically generated">
            <a:extLst>
              <a:ext uri="{FF2B5EF4-FFF2-40B4-BE49-F238E27FC236}">
                <a16:creationId xmlns:a16="http://schemas.microsoft.com/office/drawing/2014/main" id="{4AA65E52-72A3-6AE0-F01F-D18918212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6689" y="2122999"/>
            <a:ext cx="8837782" cy="4679426"/>
          </a:xfrm>
          <a:prstGeom prst="rect">
            <a:avLst/>
          </a:prstGeom>
        </p:spPr>
      </p:pic>
    </p:spTree>
    <p:extLst>
      <p:ext uri="{BB962C8B-B14F-4D97-AF65-F5344CB8AC3E}">
        <p14:creationId xmlns:p14="http://schemas.microsoft.com/office/powerpoint/2010/main" val="125698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EC1A-7210-ADB6-B3B4-9A0EEEAC08F0}"/>
              </a:ext>
            </a:extLst>
          </p:cNvPr>
          <p:cNvSpPr>
            <a:spLocks noGrp="1"/>
          </p:cNvSpPr>
          <p:nvPr>
            <p:ph type="title"/>
          </p:nvPr>
        </p:nvSpPr>
        <p:spPr>
          <a:xfrm>
            <a:off x="1535371" y="1044054"/>
            <a:ext cx="10013709" cy="1030360"/>
          </a:xfrm>
        </p:spPr>
        <p:txBody>
          <a:bodyPr>
            <a:normAutofit/>
          </a:bodyPr>
          <a:lstStyle/>
          <a:p>
            <a:r>
              <a:rPr lang="en-CA" b="1" i="0" dirty="0">
                <a:solidFill>
                  <a:schemeClr val="bg1"/>
                </a:solidFill>
                <a:effectLst/>
                <a:latin typeface="Arial Rounded MT Bold" panose="020F0704030504030204" pitchFamily="34" charset="0"/>
              </a:rPr>
              <a:t>Datapoints</a:t>
            </a:r>
            <a:endParaRPr lang="en-CA"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2285C76F-DCDE-03CA-4757-1851CF203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334" y="2363867"/>
            <a:ext cx="8988266" cy="4494133"/>
          </a:xfrm>
        </p:spPr>
      </p:pic>
    </p:spTree>
    <p:extLst>
      <p:ext uri="{BB962C8B-B14F-4D97-AF65-F5344CB8AC3E}">
        <p14:creationId xmlns:p14="http://schemas.microsoft.com/office/powerpoint/2010/main" val="215611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EC1A-7210-ADB6-B3B4-9A0EEEAC08F0}"/>
              </a:ext>
            </a:extLst>
          </p:cNvPr>
          <p:cNvSpPr>
            <a:spLocks noGrp="1"/>
          </p:cNvSpPr>
          <p:nvPr>
            <p:ph type="title"/>
          </p:nvPr>
        </p:nvSpPr>
        <p:spPr>
          <a:xfrm>
            <a:off x="1535371" y="1044054"/>
            <a:ext cx="10013709" cy="1030360"/>
          </a:xfrm>
        </p:spPr>
        <p:txBody>
          <a:bodyPr>
            <a:normAutofit/>
          </a:bodyPr>
          <a:lstStyle/>
          <a:p>
            <a:r>
              <a:rPr lang="en-CA" b="1" i="0" dirty="0">
                <a:solidFill>
                  <a:schemeClr val="bg1"/>
                </a:solidFill>
                <a:effectLst/>
                <a:latin typeface="Arial Rounded MT Bold" panose="020F0704030504030204" pitchFamily="34" charset="0"/>
              </a:rPr>
              <a:t>AMR data</a:t>
            </a:r>
            <a:endParaRPr lang="en-CA"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44208D2-3CF7-78E5-2E0F-1F2C88CA9DD2}"/>
              </a:ext>
            </a:extLst>
          </p:cNvPr>
          <p:cNvPicPr>
            <a:picLocks noChangeAspect="1"/>
          </p:cNvPicPr>
          <p:nvPr/>
        </p:nvPicPr>
        <p:blipFill>
          <a:blip r:embed="rId2"/>
          <a:stretch>
            <a:fillRect/>
          </a:stretch>
        </p:blipFill>
        <p:spPr>
          <a:xfrm>
            <a:off x="1535371" y="2244357"/>
            <a:ext cx="9473994" cy="4618462"/>
          </a:xfrm>
          <a:prstGeom prst="rect">
            <a:avLst/>
          </a:prstGeom>
        </p:spPr>
      </p:pic>
    </p:spTree>
    <p:extLst>
      <p:ext uri="{BB962C8B-B14F-4D97-AF65-F5344CB8AC3E}">
        <p14:creationId xmlns:p14="http://schemas.microsoft.com/office/powerpoint/2010/main" val="3881370540"/>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364</TotalTime>
  <Words>482</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Meiryo</vt:lpstr>
      <vt:lpstr>-apple-system</vt:lpstr>
      <vt:lpstr>Arial</vt:lpstr>
      <vt:lpstr>Arial Rounded MT Bold</vt:lpstr>
      <vt:lpstr>Corbel</vt:lpstr>
      <vt:lpstr>ShojiVTI</vt:lpstr>
      <vt:lpstr>PowerPoint Presentation</vt:lpstr>
      <vt:lpstr>Rationale</vt:lpstr>
      <vt:lpstr>PowerPoint Presentation</vt:lpstr>
      <vt:lpstr>Goal</vt:lpstr>
      <vt:lpstr>Methods</vt:lpstr>
      <vt:lpstr>Data Sources </vt:lpstr>
      <vt:lpstr>Regions</vt:lpstr>
      <vt:lpstr>Datapoints</vt:lpstr>
      <vt:lpstr>AMR data</vt:lpstr>
      <vt:lpstr>HTML</vt:lpstr>
      <vt:lpstr>Limitations </vt:lpstr>
      <vt:lpstr>Limitations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 wardhaugh</dc:creator>
  <cp:lastModifiedBy>Sarah Kronheim</cp:lastModifiedBy>
  <cp:revision>9</cp:revision>
  <dcterms:created xsi:type="dcterms:W3CDTF">2023-04-20T22:45:04Z</dcterms:created>
  <dcterms:modified xsi:type="dcterms:W3CDTF">2023-04-24T16:59:23Z</dcterms:modified>
</cp:coreProperties>
</file>