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60" r:id="rId5"/>
    <p:sldId id="261" r:id="rId6"/>
    <p:sldId id="259" r:id="rId7"/>
    <p:sldId id="264"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4D600-71C0-496C-90D9-8C3B15CEC1D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42B42C2-61F6-48BF-8C9E-771CC968DA26}">
      <dgm:prSet/>
      <dgm:spPr/>
      <dgm:t>
        <a:bodyPr/>
        <a:lstStyle/>
        <a:p>
          <a:r>
            <a:rPr lang="en-US" b="0" i="0" baseline="0" dirty="0"/>
            <a:t>The AMR data was sourced from the publication "Global burden of antimicrobial resistance: essential pieces of a global puzzle" by </a:t>
          </a:r>
          <a:r>
            <a:rPr lang="en-US" b="0" i="0" baseline="0" dirty="0" err="1"/>
            <a:t>Charani</a:t>
          </a:r>
          <a:r>
            <a:rPr lang="en-US" b="0" i="0" baseline="0" dirty="0"/>
            <a:t> et al published in The Lancet</a:t>
          </a:r>
          <a:endParaRPr lang="en-US" dirty="0"/>
        </a:p>
      </dgm:t>
    </dgm:pt>
    <dgm:pt modelId="{00D1800C-4DEA-4FEB-AADB-5F0A208AFD4E}" type="parTrans" cxnId="{DF466F7A-2127-4068-BF09-FABE7CC5C129}">
      <dgm:prSet/>
      <dgm:spPr/>
      <dgm:t>
        <a:bodyPr/>
        <a:lstStyle/>
        <a:p>
          <a:endParaRPr lang="en-US"/>
        </a:p>
      </dgm:t>
    </dgm:pt>
    <dgm:pt modelId="{6F97DE18-8D72-4AA5-B0CB-AA2FC84F4EA7}" type="sibTrans" cxnId="{DF466F7A-2127-4068-BF09-FABE7CC5C129}">
      <dgm:prSet/>
      <dgm:spPr/>
      <dgm:t>
        <a:bodyPr/>
        <a:lstStyle/>
        <a:p>
          <a:endParaRPr lang="en-US"/>
        </a:p>
      </dgm:t>
    </dgm:pt>
    <dgm:pt modelId="{00499936-9953-42C7-B2E8-69F3D6502157}">
      <dgm:prSet/>
      <dgm:spPr/>
      <dgm:t>
        <a:bodyPr/>
        <a:lstStyle/>
        <a:p>
          <a:r>
            <a:rPr lang="en-US" b="0" i="0" baseline="0"/>
            <a:t>The health spending data was sourced from the Global Health Expenditure Database via the World Health Organization (WHO)</a:t>
          </a:r>
          <a:endParaRPr lang="en-US"/>
        </a:p>
      </dgm:t>
    </dgm:pt>
    <dgm:pt modelId="{082D8B42-B85C-433C-B3A0-32D8E86A1501}" type="parTrans" cxnId="{C2C4E6EF-4D35-4DCE-8EF7-FA81ABB3A9CD}">
      <dgm:prSet/>
      <dgm:spPr/>
      <dgm:t>
        <a:bodyPr/>
        <a:lstStyle/>
        <a:p>
          <a:endParaRPr lang="en-US"/>
        </a:p>
      </dgm:t>
    </dgm:pt>
    <dgm:pt modelId="{6A727056-F174-45D6-BF4F-265152A6268C}" type="sibTrans" cxnId="{C2C4E6EF-4D35-4DCE-8EF7-FA81ABB3A9CD}">
      <dgm:prSet/>
      <dgm:spPr/>
      <dgm:t>
        <a:bodyPr/>
        <a:lstStyle/>
        <a:p>
          <a:endParaRPr lang="en-US"/>
        </a:p>
      </dgm:t>
    </dgm:pt>
    <dgm:pt modelId="{3B8E5A47-A6DB-49BE-BC8A-875913021456}">
      <dgm:prSet/>
      <dgm:spPr/>
      <dgm:t>
        <a:bodyPr/>
        <a:lstStyle/>
        <a:p>
          <a:r>
            <a:rPr lang="en-US" b="0" i="0" baseline="0"/>
            <a:t>The coordinates for each country were sourced from a dataset on Kaggle</a:t>
          </a:r>
          <a:endParaRPr lang="en-US"/>
        </a:p>
      </dgm:t>
    </dgm:pt>
    <dgm:pt modelId="{92F79AD2-B730-4E40-A10E-01E22B2B56DD}" type="parTrans" cxnId="{53031B86-2C82-4949-B0AC-7E2EA5B9F589}">
      <dgm:prSet/>
      <dgm:spPr/>
      <dgm:t>
        <a:bodyPr/>
        <a:lstStyle/>
        <a:p>
          <a:endParaRPr lang="en-US"/>
        </a:p>
      </dgm:t>
    </dgm:pt>
    <dgm:pt modelId="{71BF7FE7-7E96-4461-B4A8-FB4D73A40B54}" type="sibTrans" cxnId="{53031B86-2C82-4949-B0AC-7E2EA5B9F589}">
      <dgm:prSet/>
      <dgm:spPr/>
      <dgm:t>
        <a:bodyPr/>
        <a:lstStyle/>
        <a:p>
          <a:endParaRPr lang="en-US"/>
        </a:p>
      </dgm:t>
    </dgm:pt>
    <dgm:pt modelId="{3BC80E04-B366-43C5-80CE-DB96525E9D88}">
      <dgm:prSet/>
      <dgm:spPr/>
      <dgm:t>
        <a:bodyPr/>
        <a:lstStyle/>
        <a:p>
          <a:r>
            <a:rPr lang="en-US" b="0" i="0" baseline="0"/>
            <a:t>The list of countries belonging to each region was scraped from the Global Health Data Exchange website (which is the site where the AMR data is posted)</a:t>
          </a:r>
          <a:endParaRPr lang="en-US"/>
        </a:p>
      </dgm:t>
    </dgm:pt>
    <dgm:pt modelId="{8376351E-AC59-4C30-A732-D447BBAA6DDB}" type="parTrans" cxnId="{B57657A3-1357-422F-BE8A-E47E6EA9D617}">
      <dgm:prSet/>
      <dgm:spPr/>
      <dgm:t>
        <a:bodyPr/>
        <a:lstStyle/>
        <a:p>
          <a:endParaRPr lang="en-US"/>
        </a:p>
      </dgm:t>
    </dgm:pt>
    <dgm:pt modelId="{3D843A24-09D8-41AB-9D90-2AFCFBC9F4F2}" type="sibTrans" cxnId="{B57657A3-1357-422F-BE8A-E47E6EA9D617}">
      <dgm:prSet/>
      <dgm:spPr/>
      <dgm:t>
        <a:bodyPr/>
        <a:lstStyle/>
        <a:p>
          <a:endParaRPr lang="en-US"/>
        </a:p>
      </dgm:t>
    </dgm:pt>
    <dgm:pt modelId="{B8E4B548-252D-4963-8B58-B2B8D4BB91CD}" type="pres">
      <dgm:prSet presAssocID="{9014D600-71C0-496C-90D9-8C3B15CEC1D5}" presName="linear" presStyleCnt="0">
        <dgm:presLayoutVars>
          <dgm:animLvl val="lvl"/>
          <dgm:resizeHandles val="exact"/>
        </dgm:presLayoutVars>
      </dgm:prSet>
      <dgm:spPr/>
    </dgm:pt>
    <dgm:pt modelId="{D5D0FDB9-4519-4E2C-9F4A-E1FAEA0827F8}" type="pres">
      <dgm:prSet presAssocID="{942B42C2-61F6-48BF-8C9E-771CC968DA26}" presName="parentText" presStyleLbl="node1" presStyleIdx="0" presStyleCnt="4">
        <dgm:presLayoutVars>
          <dgm:chMax val="0"/>
          <dgm:bulletEnabled val="1"/>
        </dgm:presLayoutVars>
      </dgm:prSet>
      <dgm:spPr/>
    </dgm:pt>
    <dgm:pt modelId="{6C41FAE4-AACA-4360-87F1-52110204E745}" type="pres">
      <dgm:prSet presAssocID="{6F97DE18-8D72-4AA5-B0CB-AA2FC84F4EA7}" presName="spacer" presStyleCnt="0"/>
      <dgm:spPr/>
    </dgm:pt>
    <dgm:pt modelId="{E1CD02FF-BC8F-4EA3-986A-EB0DBCBD3A33}" type="pres">
      <dgm:prSet presAssocID="{00499936-9953-42C7-B2E8-69F3D6502157}" presName="parentText" presStyleLbl="node1" presStyleIdx="1" presStyleCnt="4">
        <dgm:presLayoutVars>
          <dgm:chMax val="0"/>
          <dgm:bulletEnabled val="1"/>
        </dgm:presLayoutVars>
      </dgm:prSet>
      <dgm:spPr/>
    </dgm:pt>
    <dgm:pt modelId="{EAC482D1-8868-4194-A72E-17C07259C3F7}" type="pres">
      <dgm:prSet presAssocID="{6A727056-F174-45D6-BF4F-265152A6268C}" presName="spacer" presStyleCnt="0"/>
      <dgm:spPr/>
    </dgm:pt>
    <dgm:pt modelId="{0252AC42-ED5C-42D3-9254-401C1829BCA2}" type="pres">
      <dgm:prSet presAssocID="{3B8E5A47-A6DB-49BE-BC8A-875913021456}" presName="parentText" presStyleLbl="node1" presStyleIdx="2" presStyleCnt="4">
        <dgm:presLayoutVars>
          <dgm:chMax val="0"/>
          <dgm:bulletEnabled val="1"/>
        </dgm:presLayoutVars>
      </dgm:prSet>
      <dgm:spPr/>
    </dgm:pt>
    <dgm:pt modelId="{88B656C0-4A57-460A-A10D-DEBDE76B6D15}" type="pres">
      <dgm:prSet presAssocID="{71BF7FE7-7E96-4461-B4A8-FB4D73A40B54}" presName="spacer" presStyleCnt="0"/>
      <dgm:spPr/>
    </dgm:pt>
    <dgm:pt modelId="{9A67BD3B-4F2B-4B13-A5F6-108F0C8C91EE}" type="pres">
      <dgm:prSet presAssocID="{3BC80E04-B366-43C5-80CE-DB96525E9D88}" presName="parentText" presStyleLbl="node1" presStyleIdx="3" presStyleCnt="4">
        <dgm:presLayoutVars>
          <dgm:chMax val="0"/>
          <dgm:bulletEnabled val="1"/>
        </dgm:presLayoutVars>
      </dgm:prSet>
      <dgm:spPr/>
    </dgm:pt>
  </dgm:ptLst>
  <dgm:cxnLst>
    <dgm:cxn modelId="{8ABA3811-C4C7-43E8-B702-1CCF7329B3C8}" type="presOf" srcId="{942B42C2-61F6-48BF-8C9E-771CC968DA26}" destId="{D5D0FDB9-4519-4E2C-9F4A-E1FAEA0827F8}" srcOrd="0" destOrd="0" presId="urn:microsoft.com/office/officeart/2005/8/layout/vList2"/>
    <dgm:cxn modelId="{AE87ED14-28F5-4CEE-B57C-6DD9970CFAB4}" type="presOf" srcId="{3B8E5A47-A6DB-49BE-BC8A-875913021456}" destId="{0252AC42-ED5C-42D3-9254-401C1829BCA2}" srcOrd="0" destOrd="0" presId="urn:microsoft.com/office/officeart/2005/8/layout/vList2"/>
    <dgm:cxn modelId="{DF466F7A-2127-4068-BF09-FABE7CC5C129}" srcId="{9014D600-71C0-496C-90D9-8C3B15CEC1D5}" destId="{942B42C2-61F6-48BF-8C9E-771CC968DA26}" srcOrd="0" destOrd="0" parTransId="{00D1800C-4DEA-4FEB-AADB-5F0A208AFD4E}" sibTransId="{6F97DE18-8D72-4AA5-B0CB-AA2FC84F4EA7}"/>
    <dgm:cxn modelId="{53031B86-2C82-4949-B0AC-7E2EA5B9F589}" srcId="{9014D600-71C0-496C-90D9-8C3B15CEC1D5}" destId="{3B8E5A47-A6DB-49BE-BC8A-875913021456}" srcOrd="2" destOrd="0" parTransId="{92F79AD2-B730-4E40-A10E-01E22B2B56DD}" sibTransId="{71BF7FE7-7E96-4461-B4A8-FB4D73A40B54}"/>
    <dgm:cxn modelId="{09453289-4C75-404F-9B01-269020F38692}" type="presOf" srcId="{3BC80E04-B366-43C5-80CE-DB96525E9D88}" destId="{9A67BD3B-4F2B-4B13-A5F6-108F0C8C91EE}" srcOrd="0" destOrd="0" presId="urn:microsoft.com/office/officeart/2005/8/layout/vList2"/>
    <dgm:cxn modelId="{B57657A3-1357-422F-BE8A-E47E6EA9D617}" srcId="{9014D600-71C0-496C-90D9-8C3B15CEC1D5}" destId="{3BC80E04-B366-43C5-80CE-DB96525E9D88}" srcOrd="3" destOrd="0" parTransId="{8376351E-AC59-4C30-A732-D447BBAA6DDB}" sibTransId="{3D843A24-09D8-41AB-9D90-2AFCFBC9F4F2}"/>
    <dgm:cxn modelId="{8FDD27B2-0A81-4E46-845B-C1A411F3316D}" type="presOf" srcId="{9014D600-71C0-496C-90D9-8C3B15CEC1D5}" destId="{B8E4B548-252D-4963-8B58-B2B8D4BB91CD}" srcOrd="0" destOrd="0" presId="urn:microsoft.com/office/officeart/2005/8/layout/vList2"/>
    <dgm:cxn modelId="{8E8948ED-057B-4D83-A698-23E80E5C6789}" type="presOf" srcId="{00499936-9953-42C7-B2E8-69F3D6502157}" destId="{E1CD02FF-BC8F-4EA3-986A-EB0DBCBD3A33}" srcOrd="0" destOrd="0" presId="urn:microsoft.com/office/officeart/2005/8/layout/vList2"/>
    <dgm:cxn modelId="{C2C4E6EF-4D35-4DCE-8EF7-FA81ABB3A9CD}" srcId="{9014D600-71C0-496C-90D9-8C3B15CEC1D5}" destId="{00499936-9953-42C7-B2E8-69F3D6502157}" srcOrd="1" destOrd="0" parTransId="{082D8B42-B85C-433C-B3A0-32D8E86A1501}" sibTransId="{6A727056-F174-45D6-BF4F-265152A6268C}"/>
    <dgm:cxn modelId="{4223AD32-68AC-419D-81B3-281153DA75D5}" type="presParOf" srcId="{B8E4B548-252D-4963-8B58-B2B8D4BB91CD}" destId="{D5D0FDB9-4519-4E2C-9F4A-E1FAEA0827F8}" srcOrd="0" destOrd="0" presId="urn:microsoft.com/office/officeart/2005/8/layout/vList2"/>
    <dgm:cxn modelId="{D31C093B-43B0-4721-AB68-F88E8BA7857A}" type="presParOf" srcId="{B8E4B548-252D-4963-8B58-B2B8D4BB91CD}" destId="{6C41FAE4-AACA-4360-87F1-52110204E745}" srcOrd="1" destOrd="0" presId="urn:microsoft.com/office/officeart/2005/8/layout/vList2"/>
    <dgm:cxn modelId="{08FF4F8E-5DC6-44AF-99D3-620DE5902133}" type="presParOf" srcId="{B8E4B548-252D-4963-8B58-B2B8D4BB91CD}" destId="{E1CD02FF-BC8F-4EA3-986A-EB0DBCBD3A33}" srcOrd="2" destOrd="0" presId="urn:microsoft.com/office/officeart/2005/8/layout/vList2"/>
    <dgm:cxn modelId="{3537B5D8-98F4-45B2-8DD5-36AD662C6D85}" type="presParOf" srcId="{B8E4B548-252D-4963-8B58-B2B8D4BB91CD}" destId="{EAC482D1-8868-4194-A72E-17C07259C3F7}" srcOrd="3" destOrd="0" presId="urn:microsoft.com/office/officeart/2005/8/layout/vList2"/>
    <dgm:cxn modelId="{E3283F6D-1A6C-46C0-84D1-0EDF6DEA07CE}" type="presParOf" srcId="{B8E4B548-252D-4963-8B58-B2B8D4BB91CD}" destId="{0252AC42-ED5C-42D3-9254-401C1829BCA2}" srcOrd="4" destOrd="0" presId="urn:microsoft.com/office/officeart/2005/8/layout/vList2"/>
    <dgm:cxn modelId="{767BB2F4-151B-40B0-9264-838B96BDC7CD}" type="presParOf" srcId="{B8E4B548-252D-4963-8B58-B2B8D4BB91CD}" destId="{88B656C0-4A57-460A-A10D-DEBDE76B6D15}" srcOrd="5" destOrd="0" presId="urn:microsoft.com/office/officeart/2005/8/layout/vList2"/>
    <dgm:cxn modelId="{F3CEFE62-2BAD-4252-91F1-F0775A627870}" type="presParOf" srcId="{B8E4B548-252D-4963-8B58-B2B8D4BB91CD}" destId="{9A67BD3B-4F2B-4B13-A5F6-108F0C8C91E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A79B8B-6F8A-4B7E-A3D2-F28F62D8EFA8}"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4331F9AB-8A14-415F-8FB2-85AA653035D4}">
      <dgm:prSet/>
      <dgm:spPr/>
      <dgm:t>
        <a:bodyPr/>
        <a:lstStyle/>
        <a:p>
          <a:r>
            <a:rPr lang="en-US" b="0" i="0"/>
            <a:t>The AMR data is only available by region while the health spending data is only available by country, so countries belonging to each region as defined by the Global Health Data Exchange was used to compare health spending to AMR burden. This means that any country in the health spending dataset that was not listed as part of a region in the Global Health Data Exchange is omitted from the analysis.</a:t>
          </a:r>
          <a:endParaRPr lang="en-US"/>
        </a:p>
      </dgm:t>
    </dgm:pt>
    <dgm:pt modelId="{8AB8100E-DCC3-41CE-A0B0-30390E2FD52D}" type="parTrans" cxnId="{12EA2214-C8AC-41BB-8570-4EEF7A5910BB}">
      <dgm:prSet/>
      <dgm:spPr/>
      <dgm:t>
        <a:bodyPr/>
        <a:lstStyle/>
        <a:p>
          <a:endParaRPr lang="en-US"/>
        </a:p>
      </dgm:t>
    </dgm:pt>
    <dgm:pt modelId="{23CBEF08-602A-4DEA-9CFA-A3529DA73B79}" type="sibTrans" cxnId="{12EA2214-C8AC-41BB-8570-4EEF7A5910BB}">
      <dgm:prSet/>
      <dgm:spPr/>
      <dgm:t>
        <a:bodyPr/>
        <a:lstStyle/>
        <a:p>
          <a:endParaRPr lang="en-US"/>
        </a:p>
      </dgm:t>
    </dgm:pt>
    <dgm:pt modelId="{EF9DA89A-429A-42B7-A10C-2AA68F2CFB3C}">
      <dgm:prSet/>
      <dgm:spPr/>
      <dgm:t>
        <a:bodyPr/>
        <a:lstStyle/>
        <a:p>
          <a:r>
            <a:rPr lang="en-US" b="0" i="0"/>
            <a:t>The AMR data is only available for 2019. This means that while health spending data is available for many different years, in the analysis of discrete health spending compared to AMR burden only 2019 is considered.</a:t>
          </a:r>
          <a:endParaRPr lang="en-US"/>
        </a:p>
      </dgm:t>
    </dgm:pt>
    <dgm:pt modelId="{6E1DF00A-F62C-4813-83F3-A9E3B0CB0D77}" type="parTrans" cxnId="{2F0B1489-AB87-4F6F-8797-EA40C78F522C}">
      <dgm:prSet/>
      <dgm:spPr/>
      <dgm:t>
        <a:bodyPr/>
        <a:lstStyle/>
        <a:p>
          <a:endParaRPr lang="en-US"/>
        </a:p>
      </dgm:t>
    </dgm:pt>
    <dgm:pt modelId="{AA2C8221-045B-455D-AC27-427D99BD59F3}" type="sibTrans" cxnId="{2F0B1489-AB87-4F6F-8797-EA40C78F522C}">
      <dgm:prSet/>
      <dgm:spPr/>
      <dgm:t>
        <a:bodyPr/>
        <a:lstStyle/>
        <a:p>
          <a:endParaRPr lang="en-US"/>
        </a:p>
      </dgm:t>
    </dgm:pt>
    <dgm:pt modelId="{00E198B5-7C66-4EAA-BBF0-9FC1D0F7FEB5}" type="pres">
      <dgm:prSet presAssocID="{EEA79B8B-6F8A-4B7E-A3D2-F28F62D8EFA8}" presName="hierChild1" presStyleCnt="0">
        <dgm:presLayoutVars>
          <dgm:chPref val="1"/>
          <dgm:dir/>
          <dgm:animOne val="branch"/>
          <dgm:animLvl val="lvl"/>
          <dgm:resizeHandles/>
        </dgm:presLayoutVars>
      </dgm:prSet>
      <dgm:spPr/>
    </dgm:pt>
    <dgm:pt modelId="{EFCD25FC-D92E-4DE4-9108-D812B9FDB3D0}" type="pres">
      <dgm:prSet presAssocID="{4331F9AB-8A14-415F-8FB2-85AA653035D4}" presName="hierRoot1" presStyleCnt="0"/>
      <dgm:spPr/>
    </dgm:pt>
    <dgm:pt modelId="{4A59EF4F-F81C-4436-8B6C-B8B2EAD28C8C}" type="pres">
      <dgm:prSet presAssocID="{4331F9AB-8A14-415F-8FB2-85AA653035D4}" presName="composite" presStyleCnt="0"/>
      <dgm:spPr/>
    </dgm:pt>
    <dgm:pt modelId="{8C380265-9D61-43FF-9854-8FA66F591D3E}" type="pres">
      <dgm:prSet presAssocID="{4331F9AB-8A14-415F-8FB2-85AA653035D4}" presName="background" presStyleLbl="node0" presStyleIdx="0" presStyleCnt="2"/>
      <dgm:spPr/>
    </dgm:pt>
    <dgm:pt modelId="{E9D36135-8317-48E3-86FA-1E62CB6F593F}" type="pres">
      <dgm:prSet presAssocID="{4331F9AB-8A14-415F-8FB2-85AA653035D4}" presName="text" presStyleLbl="fgAcc0" presStyleIdx="0" presStyleCnt="2">
        <dgm:presLayoutVars>
          <dgm:chPref val="3"/>
        </dgm:presLayoutVars>
      </dgm:prSet>
      <dgm:spPr/>
    </dgm:pt>
    <dgm:pt modelId="{E1AF560A-0704-48A1-9CDF-4C1EAB64AF00}" type="pres">
      <dgm:prSet presAssocID="{4331F9AB-8A14-415F-8FB2-85AA653035D4}" presName="hierChild2" presStyleCnt="0"/>
      <dgm:spPr/>
    </dgm:pt>
    <dgm:pt modelId="{A7539F04-CAE8-4608-803A-A75C2DE7261A}" type="pres">
      <dgm:prSet presAssocID="{EF9DA89A-429A-42B7-A10C-2AA68F2CFB3C}" presName="hierRoot1" presStyleCnt="0"/>
      <dgm:spPr/>
    </dgm:pt>
    <dgm:pt modelId="{81BD987B-E65B-4681-B90A-782CBD48B234}" type="pres">
      <dgm:prSet presAssocID="{EF9DA89A-429A-42B7-A10C-2AA68F2CFB3C}" presName="composite" presStyleCnt="0"/>
      <dgm:spPr/>
    </dgm:pt>
    <dgm:pt modelId="{0CD69FBB-511B-4F16-907C-3E1E72486781}" type="pres">
      <dgm:prSet presAssocID="{EF9DA89A-429A-42B7-A10C-2AA68F2CFB3C}" presName="background" presStyleLbl="node0" presStyleIdx="1" presStyleCnt="2"/>
      <dgm:spPr/>
    </dgm:pt>
    <dgm:pt modelId="{76810796-B213-45EC-8F8A-8C1580E091F3}" type="pres">
      <dgm:prSet presAssocID="{EF9DA89A-429A-42B7-A10C-2AA68F2CFB3C}" presName="text" presStyleLbl="fgAcc0" presStyleIdx="1" presStyleCnt="2">
        <dgm:presLayoutVars>
          <dgm:chPref val="3"/>
        </dgm:presLayoutVars>
      </dgm:prSet>
      <dgm:spPr/>
    </dgm:pt>
    <dgm:pt modelId="{B6FE1FBA-2B0D-46A2-97A9-973007843445}" type="pres">
      <dgm:prSet presAssocID="{EF9DA89A-429A-42B7-A10C-2AA68F2CFB3C}" presName="hierChild2" presStyleCnt="0"/>
      <dgm:spPr/>
    </dgm:pt>
  </dgm:ptLst>
  <dgm:cxnLst>
    <dgm:cxn modelId="{AB48930C-0034-46A7-A54C-B3DF8CD1693D}" type="presOf" srcId="{4331F9AB-8A14-415F-8FB2-85AA653035D4}" destId="{E9D36135-8317-48E3-86FA-1E62CB6F593F}" srcOrd="0" destOrd="0" presId="urn:microsoft.com/office/officeart/2005/8/layout/hierarchy1"/>
    <dgm:cxn modelId="{12EA2214-C8AC-41BB-8570-4EEF7A5910BB}" srcId="{EEA79B8B-6F8A-4B7E-A3D2-F28F62D8EFA8}" destId="{4331F9AB-8A14-415F-8FB2-85AA653035D4}" srcOrd="0" destOrd="0" parTransId="{8AB8100E-DCC3-41CE-A0B0-30390E2FD52D}" sibTransId="{23CBEF08-602A-4DEA-9CFA-A3529DA73B79}"/>
    <dgm:cxn modelId="{FF6F3F3C-E616-47BC-AC5E-CEFA2E2CC1B0}" type="presOf" srcId="{EEA79B8B-6F8A-4B7E-A3D2-F28F62D8EFA8}" destId="{00E198B5-7C66-4EAA-BBF0-9FC1D0F7FEB5}" srcOrd="0" destOrd="0" presId="urn:microsoft.com/office/officeart/2005/8/layout/hierarchy1"/>
    <dgm:cxn modelId="{2F0B1489-AB87-4F6F-8797-EA40C78F522C}" srcId="{EEA79B8B-6F8A-4B7E-A3D2-F28F62D8EFA8}" destId="{EF9DA89A-429A-42B7-A10C-2AA68F2CFB3C}" srcOrd="1" destOrd="0" parTransId="{6E1DF00A-F62C-4813-83F3-A9E3B0CB0D77}" sibTransId="{AA2C8221-045B-455D-AC27-427D99BD59F3}"/>
    <dgm:cxn modelId="{F37A1DF4-4C13-4A0A-B8C3-889EDF6CA71A}" type="presOf" srcId="{EF9DA89A-429A-42B7-A10C-2AA68F2CFB3C}" destId="{76810796-B213-45EC-8F8A-8C1580E091F3}" srcOrd="0" destOrd="0" presId="urn:microsoft.com/office/officeart/2005/8/layout/hierarchy1"/>
    <dgm:cxn modelId="{CC5D7D6A-9249-428A-9490-F85233B53EF3}" type="presParOf" srcId="{00E198B5-7C66-4EAA-BBF0-9FC1D0F7FEB5}" destId="{EFCD25FC-D92E-4DE4-9108-D812B9FDB3D0}" srcOrd="0" destOrd="0" presId="urn:microsoft.com/office/officeart/2005/8/layout/hierarchy1"/>
    <dgm:cxn modelId="{8CDB8D3E-C9EC-4914-8DE9-D9AE985DD4B8}" type="presParOf" srcId="{EFCD25FC-D92E-4DE4-9108-D812B9FDB3D0}" destId="{4A59EF4F-F81C-4436-8B6C-B8B2EAD28C8C}" srcOrd="0" destOrd="0" presId="urn:microsoft.com/office/officeart/2005/8/layout/hierarchy1"/>
    <dgm:cxn modelId="{53B5BD9D-1ECA-4301-953D-3409AE62A0D1}" type="presParOf" srcId="{4A59EF4F-F81C-4436-8B6C-B8B2EAD28C8C}" destId="{8C380265-9D61-43FF-9854-8FA66F591D3E}" srcOrd="0" destOrd="0" presId="urn:microsoft.com/office/officeart/2005/8/layout/hierarchy1"/>
    <dgm:cxn modelId="{7DBCCB5B-6A3F-40CD-B3DE-581DC0B93A41}" type="presParOf" srcId="{4A59EF4F-F81C-4436-8B6C-B8B2EAD28C8C}" destId="{E9D36135-8317-48E3-86FA-1E62CB6F593F}" srcOrd="1" destOrd="0" presId="urn:microsoft.com/office/officeart/2005/8/layout/hierarchy1"/>
    <dgm:cxn modelId="{95D9CC1A-944D-443A-A57A-DD3927BDFF1E}" type="presParOf" srcId="{EFCD25FC-D92E-4DE4-9108-D812B9FDB3D0}" destId="{E1AF560A-0704-48A1-9CDF-4C1EAB64AF00}" srcOrd="1" destOrd="0" presId="urn:microsoft.com/office/officeart/2005/8/layout/hierarchy1"/>
    <dgm:cxn modelId="{9371F2D1-8535-4DD4-946E-67C12A3C2127}" type="presParOf" srcId="{00E198B5-7C66-4EAA-BBF0-9FC1D0F7FEB5}" destId="{A7539F04-CAE8-4608-803A-A75C2DE7261A}" srcOrd="1" destOrd="0" presId="urn:microsoft.com/office/officeart/2005/8/layout/hierarchy1"/>
    <dgm:cxn modelId="{82A2760D-AFBC-476E-A8E2-B82E08C9F0E6}" type="presParOf" srcId="{A7539F04-CAE8-4608-803A-A75C2DE7261A}" destId="{81BD987B-E65B-4681-B90A-782CBD48B234}" srcOrd="0" destOrd="0" presId="urn:microsoft.com/office/officeart/2005/8/layout/hierarchy1"/>
    <dgm:cxn modelId="{E346EF22-C2EC-42A1-96CA-9CC91B0CD249}" type="presParOf" srcId="{81BD987B-E65B-4681-B90A-782CBD48B234}" destId="{0CD69FBB-511B-4F16-907C-3E1E72486781}" srcOrd="0" destOrd="0" presId="urn:microsoft.com/office/officeart/2005/8/layout/hierarchy1"/>
    <dgm:cxn modelId="{B3E56029-E0CC-4791-B14A-75F549B5BCE8}" type="presParOf" srcId="{81BD987B-E65B-4681-B90A-782CBD48B234}" destId="{76810796-B213-45EC-8F8A-8C1580E091F3}" srcOrd="1" destOrd="0" presId="urn:microsoft.com/office/officeart/2005/8/layout/hierarchy1"/>
    <dgm:cxn modelId="{8963B26F-85C1-4024-9B9A-5574D2AE9877}" type="presParOf" srcId="{A7539F04-CAE8-4608-803A-A75C2DE7261A}" destId="{B6FE1FBA-2B0D-46A2-97A9-97300784344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D0FDB9-4519-4E2C-9F4A-E1FAEA0827F8}">
      <dsp:nvSpPr>
        <dsp:cNvPr id="0" name=""/>
        <dsp:cNvSpPr/>
      </dsp:nvSpPr>
      <dsp:spPr>
        <a:xfrm>
          <a:off x="0" y="123183"/>
          <a:ext cx="7603175" cy="1179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dirty="0"/>
            <a:t>The AMR data was sourced from the publication "Global burden of antimicrobial resistance: essential pieces of a global puzzle" by </a:t>
          </a:r>
          <a:r>
            <a:rPr lang="en-US" sz="1400" b="0" i="0" kern="1200" baseline="0" dirty="0" err="1"/>
            <a:t>Charani</a:t>
          </a:r>
          <a:r>
            <a:rPr lang="en-US" sz="1400" b="0" i="0" kern="1200" baseline="0" dirty="0"/>
            <a:t> et al published in The Lancet</a:t>
          </a:r>
          <a:endParaRPr lang="en-US" sz="1400" kern="1200" dirty="0"/>
        </a:p>
      </dsp:txBody>
      <dsp:txXfrm>
        <a:off x="57572" y="180755"/>
        <a:ext cx="7488031" cy="1064216"/>
      </dsp:txXfrm>
    </dsp:sp>
    <dsp:sp modelId="{E1CD02FF-BC8F-4EA3-986A-EB0DBCBD3A33}">
      <dsp:nvSpPr>
        <dsp:cNvPr id="0" name=""/>
        <dsp:cNvSpPr/>
      </dsp:nvSpPr>
      <dsp:spPr>
        <a:xfrm>
          <a:off x="0" y="1342863"/>
          <a:ext cx="7603175" cy="1179360"/>
        </a:xfrm>
        <a:prstGeom prst="roundRect">
          <a:avLst/>
        </a:prstGeom>
        <a:solidFill>
          <a:schemeClr val="accent5">
            <a:hueOff val="-6240126"/>
            <a:satOff val="8505"/>
            <a:lumOff val="-196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a:t>The health spending data was sourced from the Global Health Expenditure Database via the World Health Organization (WHO)</a:t>
          </a:r>
          <a:endParaRPr lang="en-US" sz="1400" kern="1200"/>
        </a:p>
      </dsp:txBody>
      <dsp:txXfrm>
        <a:off x="57572" y="1400435"/>
        <a:ext cx="7488031" cy="1064216"/>
      </dsp:txXfrm>
    </dsp:sp>
    <dsp:sp modelId="{0252AC42-ED5C-42D3-9254-401C1829BCA2}">
      <dsp:nvSpPr>
        <dsp:cNvPr id="0" name=""/>
        <dsp:cNvSpPr/>
      </dsp:nvSpPr>
      <dsp:spPr>
        <a:xfrm>
          <a:off x="0" y="2562543"/>
          <a:ext cx="7603175" cy="1179360"/>
        </a:xfrm>
        <a:prstGeom prst="roundRect">
          <a:avLst/>
        </a:prstGeom>
        <a:solidFill>
          <a:schemeClr val="accent5">
            <a:hueOff val="-12480253"/>
            <a:satOff val="17011"/>
            <a:lumOff val="-392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a:t>The coordinates for each country were sourced from a dataset on Kaggle</a:t>
          </a:r>
          <a:endParaRPr lang="en-US" sz="1400" kern="1200"/>
        </a:p>
      </dsp:txBody>
      <dsp:txXfrm>
        <a:off x="57572" y="2620115"/>
        <a:ext cx="7488031" cy="1064216"/>
      </dsp:txXfrm>
    </dsp:sp>
    <dsp:sp modelId="{9A67BD3B-4F2B-4B13-A5F6-108F0C8C91EE}">
      <dsp:nvSpPr>
        <dsp:cNvPr id="0" name=""/>
        <dsp:cNvSpPr/>
      </dsp:nvSpPr>
      <dsp:spPr>
        <a:xfrm>
          <a:off x="0" y="3782223"/>
          <a:ext cx="7603175" cy="1179360"/>
        </a:xfrm>
        <a:prstGeom prst="roundRect">
          <a:avLst/>
        </a:prstGeom>
        <a:solidFill>
          <a:schemeClr val="accent5">
            <a:hueOff val="-18720379"/>
            <a:satOff val="25516"/>
            <a:lumOff val="-588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a:t>The list of countries belonging to each region was scraped from the Global Health Data Exchange website (which is the site where the AMR data is posted)</a:t>
          </a:r>
          <a:endParaRPr lang="en-US" sz="1400" kern="1200"/>
        </a:p>
      </dsp:txBody>
      <dsp:txXfrm>
        <a:off x="57572" y="3839795"/>
        <a:ext cx="7488031" cy="10642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80265-9D61-43FF-9854-8FA66F591D3E}">
      <dsp:nvSpPr>
        <dsp:cNvPr id="0" name=""/>
        <dsp:cNvSpPr/>
      </dsp:nvSpPr>
      <dsp:spPr>
        <a:xfrm>
          <a:off x="1200" y="118440"/>
          <a:ext cx="4214008" cy="2675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D36135-8317-48E3-86FA-1E62CB6F593F}">
      <dsp:nvSpPr>
        <dsp:cNvPr id="0" name=""/>
        <dsp:cNvSpPr/>
      </dsp:nvSpPr>
      <dsp:spPr>
        <a:xfrm>
          <a:off x="469423" y="563252"/>
          <a:ext cx="4214008" cy="26758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The AMR data is only available by region while the health spending data is only available by country, so countries belonging to each region as defined by the Global Health Data Exchange was used to compare health spending to AMR burden. This means that any country in the health spending dataset that was not listed as part of a region in the Global Health Data Exchange is omitted from the analysis.</a:t>
          </a:r>
          <a:endParaRPr lang="en-US" sz="1200" kern="1200"/>
        </a:p>
      </dsp:txBody>
      <dsp:txXfrm>
        <a:off x="547797" y="641626"/>
        <a:ext cx="4057260" cy="2519147"/>
      </dsp:txXfrm>
    </dsp:sp>
    <dsp:sp modelId="{0CD69FBB-511B-4F16-907C-3E1E72486781}">
      <dsp:nvSpPr>
        <dsp:cNvPr id="0" name=""/>
        <dsp:cNvSpPr/>
      </dsp:nvSpPr>
      <dsp:spPr>
        <a:xfrm>
          <a:off x="5151655" y="118440"/>
          <a:ext cx="4214008" cy="2675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810796-B213-45EC-8F8A-8C1580E091F3}">
      <dsp:nvSpPr>
        <dsp:cNvPr id="0" name=""/>
        <dsp:cNvSpPr/>
      </dsp:nvSpPr>
      <dsp:spPr>
        <a:xfrm>
          <a:off x="5619878" y="563252"/>
          <a:ext cx="4214008" cy="26758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The AMR data is only available for 2019. This means that while health spending data is available for many different years, in the analysis of discrete health spending compared to AMR burden only 2019 is considered.</a:t>
          </a:r>
          <a:endParaRPr lang="en-US" sz="1200" kern="1200"/>
        </a:p>
      </dsp:txBody>
      <dsp:txXfrm>
        <a:off x="5698252" y="641626"/>
        <a:ext cx="4057260" cy="251914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4/20/2023</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985737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279176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4/20/2023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588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603163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4/20/2023</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401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18047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4/20/2023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1960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4/20/2023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604293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4/20/2023</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540930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4/20/2023</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67922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4/20/2023</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281998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4/20/2023</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1287768"/>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51" r:id="rId5"/>
    <p:sldLayoutId id="2147483756" r:id="rId6"/>
    <p:sldLayoutId id="2147483752" r:id="rId7"/>
    <p:sldLayoutId id="2147483753" r:id="rId8"/>
    <p:sldLayoutId id="2147483754" r:id="rId9"/>
    <p:sldLayoutId id="2147483755" r:id="rId10"/>
    <p:sldLayoutId id="2147483757"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68" name="Rectangle 1067">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Rectangle 1069">
            <a:extLst>
              <a:ext uri="{FF2B5EF4-FFF2-40B4-BE49-F238E27FC236}">
                <a16:creationId xmlns:a16="http://schemas.microsoft.com/office/drawing/2014/main" id="{4413CD7F-736E-4AF7-AB2B-473CAA9E1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2" name="Rectangle 1071">
            <a:extLst>
              <a:ext uri="{FF2B5EF4-FFF2-40B4-BE49-F238E27FC236}">
                <a16:creationId xmlns:a16="http://schemas.microsoft.com/office/drawing/2014/main" id="{55EDA2F5-6B28-478B-9AC4-43FE41E2B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16907"/>
            <a:ext cx="12192000" cy="23740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1AB12FD-76DC-782C-83DE-4D9E845F92DC}"/>
              </a:ext>
            </a:extLst>
          </p:cNvPr>
          <p:cNvSpPr>
            <a:spLocks noGrp="1"/>
          </p:cNvSpPr>
          <p:nvPr>
            <p:ph type="subTitle" idx="1"/>
          </p:nvPr>
        </p:nvSpPr>
        <p:spPr>
          <a:xfrm>
            <a:off x="1635104" y="4899546"/>
            <a:ext cx="10274731" cy="1182421"/>
          </a:xfrm>
        </p:spPr>
        <p:txBody>
          <a:bodyPr anchor="t">
            <a:normAutofit/>
          </a:bodyPr>
          <a:lstStyle/>
          <a:p>
            <a:pPr>
              <a:lnSpc>
                <a:spcPct val="140000"/>
              </a:lnSpc>
            </a:pPr>
            <a:r>
              <a:rPr lang="en-CA" sz="1800" dirty="0">
                <a:solidFill>
                  <a:schemeClr val="bg1"/>
                </a:solidFill>
                <a:latin typeface="Arial Rounded MT Bold" panose="020F0704030504030204" pitchFamily="34" charset="0"/>
              </a:rPr>
              <a:t>Sarah Kronheim, Dianne </a:t>
            </a:r>
            <a:r>
              <a:rPr lang="en-CA" sz="1800" dirty="0" err="1">
                <a:solidFill>
                  <a:schemeClr val="bg1"/>
                </a:solidFill>
                <a:latin typeface="Arial Rounded MT Bold" panose="020F0704030504030204" pitchFamily="34" charset="0"/>
              </a:rPr>
              <a:t>Etmanski</a:t>
            </a:r>
            <a:r>
              <a:rPr lang="en-CA" sz="1800" dirty="0">
                <a:solidFill>
                  <a:schemeClr val="bg1"/>
                </a:solidFill>
                <a:latin typeface="Arial Rounded MT Bold" panose="020F0704030504030204" pitchFamily="34" charset="0"/>
              </a:rPr>
              <a:t>, Anabel </a:t>
            </a:r>
            <a:r>
              <a:rPr lang="en-CA" sz="1800" dirty="0" err="1">
                <a:solidFill>
                  <a:schemeClr val="bg1"/>
                </a:solidFill>
                <a:latin typeface="Arial Rounded MT Bold" panose="020F0704030504030204" pitchFamily="34" charset="0"/>
              </a:rPr>
              <a:t>Scaranelo</a:t>
            </a:r>
            <a:r>
              <a:rPr lang="en-CA" sz="1800" dirty="0">
                <a:solidFill>
                  <a:schemeClr val="bg1"/>
                </a:solidFill>
                <a:latin typeface="Arial Rounded MT Bold" panose="020F0704030504030204" pitchFamily="34" charset="0"/>
              </a:rPr>
              <a:t>, and Brenda Wardhaugh</a:t>
            </a:r>
          </a:p>
        </p:txBody>
      </p:sp>
      <p:sp>
        <p:nvSpPr>
          <p:cNvPr id="1074" name="Rectangle 1073">
            <a:extLst>
              <a:ext uri="{FF2B5EF4-FFF2-40B4-BE49-F238E27FC236}">
                <a16:creationId xmlns:a16="http://schemas.microsoft.com/office/drawing/2014/main" id="{701D712E-ABB9-4258-877D-9349C8577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79202"/>
            <a:ext cx="1006766" cy="22494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6" name="Rectangle 1075">
            <a:extLst>
              <a:ext uri="{FF2B5EF4-FFF2-40B4-BE49-F238E27FC236}">
                <a16:creationId xmlns:a16="http://schemas.microsoft.com/office/drawing/2014/main" id="{E7528E56-1447-4C98-882B-CE2627950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scarf, coelenterate">
            <a:extLst>
              <a:ext uri="{FF2B5EF4-FFF2-40B4-BE49-F238E27FC236}">
                <a16:creationId xmlns:a16="http://schemas.microsoft.com/office/drawing/2014/main" id="{895B9153-97F2-82FC-EB3B-57A4161F0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938" y="348527"/>
            <a:ext cx="10556897" cy="3219854"/>
          </a:xfrm>
          <a:prstGeom prst="rect">
            <a:avLst/>
          </a:prstGeom>
        </p:spPr>
      </p:pic>
    </p:spTree>
    <p:extLst>
      <p:ext uri="{BB962C8B-B14F-4D97-AF65-F5344CB8AC3E}">
        <p14:creationId xmlns:p14="http://schemas.microsoft.com/office/powerpoint/2010/main" val="173442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2FF329-3A87-4F66-BA01-91CD63C81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4420926" cy="68381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unopened pill packets">
            <a:extLst>
              <a:ext uri="{FF2B5EF4-FFF2-40B4-BE49-F238E27FC236}">
                <a16:creationId xmlns:a16="http://schemas.microsoft.com/office/drawing/2014/main" id="{DB6B9669-960F-7BC6-387A-E74E31F35431}"/>
              </a:ext>
            </a:extLst>
          </p:cNvPr>
          <p:cNvPicPr>
            <a:picLocks noChangeAspect="1"/>
          </p:cNvPicPr>
          <p:nvPr/>
        </p:nvPicPr>
        <p:blipFill rotWithShape="1">
          <a:blip r:embed="rId2"/>
          <a:srcRect l="25833" r="19781"/>
          <a:stretch/>
        </p:blipFill>
        <p:spPr>
          <a:xfrm>
            <a:off x="20" y="719747"/>
            <a:ext cx="4458058" cy="5389675"/>
          </a:xfrm>
          <a:prstGeom prst="rect">
            <a:avLst/>
          </a:prstGeom>
        </p:spPr>
      </p:pic>
      <p:sp>
        <p:nvSpPr>
          <p:cNvPr id="13" name="Rectangle 12">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146359"/>
            <a:ext cx="4426072" cy="71164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748578"/>
            <a:ext cx="7765922" cy="541903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3BC302-805C-D246-2B53-BE1717F37B7A}"/>
              </a:ext>
            </a:extLst>
          </p:cNvPr>
          <p:cNvSpPr>
            <a:spLocks noGrp="1"/>
          </p:cNvSpPr>
          <p:nvPr>
            <p:ph type="title"/>
          </p:nvPr>
        </p:nvSpPr>
        <p:spPr>
          <a:xfrm>
            <a:off x="4919472" y="1056362"/>
            <a:ext cx="6627226" cy="1154102"/>
          </a:xfrm>
        </p:spPr>
        <p:txBody>
          <a:bodyPr>
            <a:normAutofit/>
          </a:bodyPr>
          <a:lstStyle/>
          <a:p>
            <a:r>
              <a:rPr lang="en-CA" dirty="0">
                <a:solidFill>
                  <a:schemeClr val="tx1">
                    <a:lumMod val="95000"/>
                    <a:lumOff val="5000"/>
                  </a:schemeClr>
                </a:solidFill>
                <a:latin typeface="Arial Rounded MT Bold" panose="020F0704030504030204" pitchFamily="34" charset="0"/>
              </a:rPr>
              <a:t>Overview</a:t>
            </a:r>
          </a:p>
        </p:txBody>
      </p:sp>
      <p:sp>
        <p:nvSpPr>
          <p:cNvPr id="17" name="Rectangle 16">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8774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6648F6-39D0-E02E-CFEB-02EB1F034585}"/>
              </a:ext>
            </a:extLst>
          </p:cNvPr>
          <p:cNvSpPr>
            <a:spLocks noGrp="1"/>
          </p:cNvSpPr>
          <p:nvPr>
            <p:ph idx="1"/>
          </p:nvPr>
        </p:nvSpPr>
        <p:spPr>
          <a:xfrm>
            <a:off x="4921857" y="2268656"/>
            <a:ext cx="6627226" cy="3505938"/>
          </a:xfrm>
        </p:spPr>
        <p:txBody>
          <a:bodyPr anchor="t">
            <a:normAutofit/>
          </a:bodyPr>
          <a:lstStyle/>
          <a:p>
            <a:pPr>
              <a:lnSpc>
                <a:spcPct val="130000"/>
              </a:lnSpc>
            </a:pPr>
            <a:r>
              <a:rPr lang="en-US" sz="1700" b="0" i="0">
                <a:effectLst/>
                <a:latin typeface="Arial" panose="020B0604020202020204" pitchFamily="34" charset="0"/>
                <a:cs typeface="Arial" panose="020B0604020202020204" pitchFamily="34" charset="0"/>
              </a:rPr>
              <a:t>We decided to examine and graph data published on the global burden of antimicrobial resistance (AMR).</a:t>
            </a:r>
          </a:p>
          <a:p>
            <a:pPr>
              <a:lnSpc>
                <a:spcPct val="130000"/>
              </a:lnSpc>
            </a:pPr>
            <a:r>
              <a:rPr lang="en-US" sz="1700" b="0" i="0">
                <a:effectLst/>
                <a:latin typeface="Arial" panose="020B0604020202020204" pitchFamily="34" charset="0"/>
                <a:cs typeface="Arial" panose="020B0604020202020204" pitchFamily="34" charset="0"/>
              </a:rPr>
              <a:t>The aim of our project is to visualize patterns and tends in AMR across different parts of the world as published in </a:t>
            </a:r>
            <a:r>
              <a:rPr lang="en-US" sz="1700" b="0" i="0" err="1">
                <a:effectLst/>
                <a:latin typeface="Arial" panose="020B0604020202020204" pitchFamily="34" charset="0"/>
                <a:cs typeface="Arial" panose="020B0604020202020204" pitchFamily="34" charset="0"/>
              </a:rPr>
              <a:t>Charani</a:t>
            </a:r>
            <a:r>
              <a:rPr lang="en-US" sz="1700" b="0" i="0">
                <a:effectLst/>
                <a:latin typeface="Arial" panose="020B0604020202020204" pitchFamily="34" charset="0"/>
                <a:cs typeface="Arial" panose="020B0604020202020204" pitchFamily="34" charset="0"/>
              </a:rPr>
              <a:t> et. al. We would like to show via interactive charts </a:t>
            </a:r>
            <a:r>
              <a:rPr lang="en-US" sz="1700" b="0" i="0">
                <a:effectLst/>
                <a:highlight>
                  <a:srgbClr val="FFFF00"/>
                </a:highlight>
                <a:latin typeface="Arial" panose="020B0604020202020204" pitchFamily="34" charset="0"/>
                <a:cs typeface="Arial" panose="020B0604020202020204" pitchFamily="34" charset="0"/>
              </a:rPr>
              <a:t>which </a:t>
            </a:r>
            <a:r>
              <a:rPr lang="en-US" sz="1700" b="0" i="0" err="1">
                <a:effectLst/>
                <a:highlight>
                  <a:srgbClr val="FFFF00"/>
                </a:highlight>
                <a:latin typeface="Arial" panose="020B0604020202020204" pitchFamily="34" charset="0"/>
                <a:cs typeface="Arial" panose="020B0604020202020204" pitchFamily="34" charset="0"/>
              </a:rPr>
              <a:t>bactria</a:t>
            </a:r>
            <a:r>
              <a:rPr lang="en-US" sz="1700" b="0" i="0">
                <a:effectLst/>
                <a:highlight>
                  <a:srgbClr val="FFFF00"/>
                </a:highlight>
                <a:latin typeface="Arial" panose="020B0604020202020204" pitchFamily="34" charset="0"/>
                <a:cs typeface="Arial" panose="020B0604020202020204" pitchFamily="34" charset="0"/>
              </a:rPr>
              <a:t> is the most prevalent in terms of drug resistance, what are the global regions most affected by AMR, whether the AMR burden correlates at all to the amount spent on health in a given region.</a:t>
            </a:r>
          </a:p>
          <a:p>
            <a:pPr>
              <a:lnSpc>
                <a:spcPct val="130000"/>
              </a:lnSpc>
            </a:pPr>
            <a:endParaRPr lang="en-CA" sz="1700"/>
          </a:p>
        </p:txBody>
      </p:sp>
      <p:sp>
        <p:nvSpPr>
          <p:cNvPr id="19" name="Rectangle 18">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94069" y="6167615"/>
            <a:ext cx="77948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671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1363234-E0BA-4476-B051-D8D9FA506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0646"/>
            <a:ext cx="4062884" cy="57213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E95C3-6B59-C0E0-7D9A-465F4D2AD2D7}"/>
              </a:ext>
            </a:extLst>
          </p:cNvPr>
          <p:cNvSpPr>
            <a:spLocks noGrp="1"/>
          </p:cNvSpPr>
          <p:nvPr>
            <p:ph type="title"/>
          </p:nvPr>
        </p:nvSpPr>
        <p:spPr>
          <a:xfrm>
            <a:off x="645459" y="1200863"/>
            <a:ext cx="3119717" cy="4306007"/>
          </a:xfrm>
        </p:spPr>
        <p:txBody>
          <a:bodyPr>
            <a:normAutofit/>
          </a:bodyPr>
          <a:lstStyle/>
          <a:p>
            <a:pPr algn="ctr"/>
            <a:r>
              <a:rPr lang="en-CA" b="1" i="0" dirty="0">
                <a:solidFill>
                  <a:schemeClr val="bg1"/>
                </a:solidFill>
                <a:effectLst/>
                <a:latin typeface="Arial Rounded MT Bold" panose="020F0704030504030204" pitchFamily="34" charset="0"/>
              </a:rPr>
              <a:t>Data Sources</a:t>
            </a:r>
            <a:br>
              <a:rPr lang="en-CA" b="1" i="0" dirty="0">
                <a:solidFill>
                  <a:schemeClr val="bg1"/>
                </a:solidFill>
                <a:effectLst/>
                <a:latin typeface="-apple-system"/>
              </a:rPr>
            </a:br>
            <a:endParaRPr lang="en-CA" dirty="0">
              <a:solidFill>
                <a:schemeClr val="bg1"/>
              </a:solidFill>
            </a:endParaRPr>
          </a:p>
        </p:txBody>
      </p:sp>
      <p:sp>
        <p:nvSpPr>
          <p:cNvPr id="13" name="Rectangle 12">
            <a:extLst>
              <a:ext uri="{FF2B5EF4-FFF2-40B4-BE49-F238E27FC236}">
                <a16:creationId xmlns:a16="http://schemas.microsoft.com/office/drawing/2014/main" id="{932FF329-3A87-4F66-BA01-91CD63C81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6572"/>
            <a:ext cx="4056987" cy="51328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20996" y="534650"/>
            <a:ext cx="8071002" cy="568327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FA286C7-EFC7-4DFE-967A-7E37BA0F3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192001"/>
            <a:ext cx="1219200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6" name="Rectangle 18">
            <a:extLst>
              <a:ext uri="{FF2B5EF4-FFF2-40B4-BE49-F238E27FC236}">
                <a16:creationId xmlns:a16="http://schemas.microsoft.com/office/drawing/2014/main" id="{10C9F0E8-EF8B-43C1-9C77-E9DDAF1A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59990"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7" name="Rectangle 20">
            <a:extLst>
              <a:ext uri="{FF2B5EF4-FFF2-40B4-BE49-F238E27FC236}">
                <a16:creationId xmlns:a16="http://schemas.microsoft.com/office/drawing/2014/main" id="{379DC473-98F8-45DF-B136-EC0F0F4C6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aphicFrame>
        <p:nvGraphicFramePr>
          <p:cNvPr id="5" name="Content Placeholder 2">
            <a:extLst>
              <a:ext uri="{FF2B5EF4-FFF2-40B4-BE49-F238E27FC236}">
                <a16:creationId xmlns:a16="http://schemas.microsoft.com/office/drawing/2014/main" id="{1E020EBA-89EB-924C-B5E5-6E44300E36DD}"/>
              </a:ext>
            </a:extLst>
          </p:cNvPr>
          <p:cNvGraphicFramePr>
            <a:graphicFrameLocks noGrp="1"/>
          </p:cNvGraphicFramePr>
          <p:nvPr>
            <p:ph idx="1"/>
            <p:extLst>
              <p:ext uri="{D42A27DB-BD31-4B8C-83A1-F6EECF244321}">
                <p14:modId xmlns:p14="http://schemas.microsoft.com/office/powerpoint/2010/main" val="151474995"/>
              </p:ext>
            </p:extLst>
          </p:nvPr>
        </p:nvGraphicFramePr>
        <p:xfrm>
          <a:off x="4410634" y="787791"/>
          <a:ext cx="7603175" cy="50847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0001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BB9378-038D-D939-1687-4542025E3F21}"/>
              </a:ext>
            </a:extLst>
          </p:cNvPr>
          <p:cNvSpPr>
            <a:spLocks noGrp="1"/>
          </p:cNvSpPr>
          <p:nvPr>
            <p:ph idx="1"/>
          </p:nvPr>
        </p:nvSpPr>
        <p:spPr>
          <a:xfrm>
            <a:off x="1535371" y="2702257"/>
            <a:ext cx="9935571" cy="3426158"/>
          </a:xfrm>
        </p:spPr>
        <p:txBody>
          <a:bodyPr anchor="t">
            <a:normAutofit/>
          </a:bodyPr>
          <a:lstStyle/>
          <a:p>
            <a:endParaRPr lang="en-CA"/>
          </a:p>
        </p:txBody>
      </p:sp>
      <p:sp>
        <p:nvSpPr>
          <p:cNvPr id="6" name="Title 1">
            <a:extLst>
              <a:ext uri="{FF2B5EF4-FFF2-40B4-BE49-F238E27FC236}">
                <a16:creationId xmlns:a16="http://schemas.microsoft.com/office/drawing/2014/main" id="{29A6A722-9680-E8F8-CCB2-83F01751E2AC}"/>
              </a:ext>
            </a:extLst>
          </p:cNvPr>
          <p:cNvSpPr>
            <a:spLocks noGrp="1"/>
          </p:cNvSpPr>
          <p:nvPr>
            <p:ph type="title"/>
          </p:nvPr>
        </p:nvSpPr>
        <p:spPr>
          <a:xfrm>
            <a:off x="1535371" y="1044054"/>
            <a:ext cx="10013709" cy="1030360"/>
          </a:xfrm>
        </p:spPr>
        <p:txBody>
          <a:bodyPr>
            <a:normAutofit/>
          </a:bodyPr>
          <a:lstStyle/>
          <a:p>
            <a:r>
              <a:rPr lang="en-CA" b="1" i="0" dirty="0">
                <a:solidFill>
                  <a:schemeClr val="bg1"/>
                </a:solidFill>
                <a:effectLst/>
                <a:latin typeface="Arial Rounded MT Bold" panose="020F0704030504030204" pitchFamily="34" charset="0"/>
              </a:rPr>
              <a:t>Analysis</a:t>
            </a:r>
            <a:endParaRPr lang="en-CA" dirty="0">
              <a:solidFill>
                <a:schemeClr val="bg1"/>
              </a:solidFill>
            </a:endParaRPr>
          </a:p>
        </p:txBody>
      </p:sp>
    </p:spTree>
    <p:extLst>
      <p:ext uri="{BB962C8B-B14F-4D97-AF65-F5344CB8AC3E}">
        <p14:creationId xmlns:p14="http://schemas.microsoft.com/office/powerpoint/2010/main" val="1256987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3EC1A-7210-ADB6-B3B4-9A0EEEAC08F0}"/>
              </a:ext>
            </a:extLst>
          </p:cNvPr>
          <p:cNvSpPr>
            <a:spLocks noGrp="1"/>
          </p:cNvSpPr>
          <p:nvPr>
            <p:ph type="title"/>
          </p:nvPr>
        </p:nvSpPr>
        <p:spPr>
          <a:xfrm>
            <a:off x="1535371" y="1044054"/>
            <a:ext cx="10013709" cy="1030360"/>
          </a:xfrm>
        </p:spPr>
        <p:txBody>
          <a:bodyPr>
            <a:normAutofit/>
          </a:bodyPr>
          <a:lstStyle/>
          <a:p>
            <a:r>
              <a:rPr lang="en-CA" b="1" i="0" dirty="0">
                <a:solidFill>
                  <a:schemeClr val="bg1"/>
                </a:solidFill>
                <a:effectLst/>
                <a:latin typeface="Arial Rounded MT Bold" panose="020F0704030504030204" pitchFamily="34" charset="0"/>
              </a:rPr>
              <a:t>Analysis</a:t>
            </a:r>
            <a:endParaRPr lang="en-CA"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AC936F-D28C-D44B-C83C-5BFCCE5583DD}"/>
              </a:ext>
            </a:extLst>
          </p:cNvPr>
          <p:cNvSpPr>
            <a:spLocks noGrp="1"/>
          </p:cNvSpPr>
          <p:nvPr>
            <p:ph idx="1"/>
          </p:nvPr>
        </p:nvSpPr>
        <p:spPr>
          <a:xfrm>
            <a:off x="1535371" y="2702257"/>
            <a:ext cx="9935571" cy="3426158"/>
          </a:xfrm>
        </p:spPr>
        <p:txBody>
          <a:bodyPr anchor="t">
            <a:normAutofit/>
          </a:bodyPr>
          <a:lstStyle/>
          <a:p>
            <a:endParaRPr lang="en-CA"/>
          </a:p>
        </p:txBody>
      </p:sp>
    </p:spTree>
    <p:extLst>
      <p:ext uri="{BB962C8B-B14F-4D97-AF65-F5344CB8AC3E}">
        <p14:creationId xmlns:p14="http://schemas.microsoft.com/office/powerpoint/2010/main" val="4157892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FFE3D5-E959-0DC0-D111-10A071D53000}"/>
              </a:ext>
            </a:extLst>
          </p:cNvPr>
          <p:cNvSpPr>
            <a:spLocks noGrp="1"/>
          </p:cNvSpPr>
          <p:nvPr>
            <p:ph type="title"/>
          </p:nvPr>
        </p:nvSpPr>
        <p:spPr>
          <a:xfrm>
            <a:off x="1535354" y="1244876"/>
            <a:ext cx="10013709" cy="1030360"/>
          </a:xfrm>
        </p:spPr>
        <p:txBody>
          <a:bodyPr>
            <a:normAutofit fontScale="90000"/>
          </a:bodyPr>
          <a:lstStyle/>
          <a:p>
            <a:pPr>
              <a:lnSpc>
                <a:spcPct val="140000"/>
              </a:lnSpc>
            </a:pPr>
            <a:r>
              <a:rPr lang="en-CA" sz="4000" b="1" i="0" dirty="0">
                <a:solidFill>
                  <a:schemeClr val="bg1"/>
                </a:solidFill>
                <a:effectLst/>
                <a:latin typeface="Arial Rounded MT Bold" panose="020F0704030504030204" pitchFamily="34" charset="0"/>
              </a:rPr>
              <a:t>Limitations</a:t>
            </a:r>
            <a:br>
              <a:rPr lang="en-CA" sz="2000" b="1" i="0" dirty="0">
                <a:solidFill>
                  <a:schemeClr val="bg1"/>
                </a:solidFill>
                <a:effectLst/>
                <a:latin typeface="-apple-system"/>
              </a:rPr>
            </a:br>
            <a:endParaRPr lang="en-CA" sz="2000" dirty="0">
              <a:solidFill>
                <a:schemeClr val="bg1"/>
              </a:solidFill>
            </a:endParaRPr>
          </a:p>
        </p:txBody>
      </p:sp>
      <p:sp>
        <p:nvSpPr>
          <p:cNvPr id="15" name="Rectangle 14">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BB9AEBA-2E3B-AF8C-6996-DEA55DC5B91D}"/>
              </a:ext>
            </a:extLst>
          </p:cNvPr>
          <p:cNvGraphicFramePr>
            <a:graphicFrameLocks noGrp="1"/>
          </p:cNvGraphicFramePr>
          <p:nvPr>
            <p:ph idx="1"/>
            <p:extLst>
              <p:ext uri="{D42A27DB-BD31-4B8C-83A1-F6EECF244321}">
                <p14:modId xmlns:p14="http://schemas.microsoft.com/office/powerpoint/2010/main" val="589645256"/>
              </p:ext>
            </p:extLst>
          </p:nvPr>
        </p:nvGraphicFramePr>
        <p:xfrm>
          <a:off x="1713976" y="2887824"/>
          <a:ext cx="9835087" cy="3357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1052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32FF329-3A87-4F66-BA01-91CD63C81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4420926" cy="68381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Lights On with solid fill">
            <a:extLst>
              <a:ext uri="{FF2B5EF4-FFF2-40B4-BE49-F238E27FC236}">
                <a16:creationId xmlns:a16="http://schemas.microsoft.com/office/drawing/2014/main" id="{05608F96-E77A-5C8C-F01C-2FD21058BF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4646" y="1750192"/>
            <a:ext cx="3328786" cy="3328786"/>
          </a:xfrm>
          <a:prstGeom prst="rect">
            <a:avLst/>
          </a:prstGeom>
        </p:spPr>
      </p:pic>
      <p:sp>
        <p:nvSpPr>
          <p:cNvPr id="17" name="Rectangle 16">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146359"/>
            <a:ext cx="4426072" cy="71164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748578"/>
            <a:ext cx="7765922" cy="541903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3BC302-805C-D246-2B53-BE1717F37B7A}"/>
              </a:ext>
            </a:extLst>
          </p:cNvPr>
          <p:cNvSpPr>
            <a:spLocks noGrp="1"/>
          </p:cNvSpPr>
          <p:nvPr>
            <p:ph type="title"/>
          </p:nvPr>
        </p:nvSpPr>
        <p:spPr>
          <a:xfrm>
            <a:off x="4919472" y="1056362"/>
            <a:ext cx="6627226" cy="1154102"/>
          </a:xfrm>
        </p:spPr>
        <p:txBody>
          <a:bodyPr>
            <a:normAutofit/>
          </a:bodyPr>
          <a:lstStyle/>
          <a:p>
            <a:r>
              <a:rPr lang="en-CA" dirty="0">
                <a:solidFill>
                  <a:schemeClr val="tx1">
                    <a:lumMod val="95000"/>
                    <a:lumOff val="5000"/>
                  </a:schemeClr>
                </a:solidFill>
                <a:latin typeface="Arial Rounded MT Bold" panose="020F0704030504030204" pitchFamily="34" charset="0"/>
              </a:rPr>
              <a:t>Conclusions</a:t>
            </a:r>
          </a:p>
        </p:txBody>
      </p:sp>
      <p:sp>
        <p:nvSpPr>
          <p:cNvPr id="21" name="Rectangle 20">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8774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277F4BCB-A6B4-AAD0-775B-E8C70B819F20}"/>
              </a:ext>
            </a:extLst>
          </p:cNvPr>
          <p:cNvSpPr>
            <a:spLocks noGrp="1"/>
          </p:cNvSpPr>
          <p:nvPr>
            <p:ph idx="1"/>
          </p:nvPr>
        </p:nvSpPr>
        <p:spPr>
          <a:xfrm>
            <a:off x="4921857" y="2268656"/>
            <a:ext cx="6627226" cy="3505938"/>
          </a:xfrm>
        </p:spPr>
        <p:txBody>
          <a:bodyPr anchor="t">
            <a:normAutofit/>
          </a:bodyPr>
          <a:lstStyle/>
          <a:p>
            <a:endParaRPr lang="en-US"/>
          </a:p>
        </p:txBody>
      </p:sp>
      <p:sp>
        <p:nvSpPr>
          <p:cNvPr id="23" name="Rectangle 22">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94069" y="6167615"/>
            <a:ext cx="77948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9160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13" name="Rectangle 12">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ED93057-B056-4D1D-B0DA-F1619DAAF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DAFBD2-BC1E-A6B7-47BD-36E114643380}"/>
              </a:ext>
            </a:extLst>
          </p:cNvPr>
          <p:cNvSpPr>
            <a:spLocks noGrp="1"/>
          </p:cNvSpPr>
          <p:nvPr>
            <p:ph type="title"/>
          </p:nvPr>
        </p:nvSpPr>
        <p:spPr>
          <a:xfrm>
            <a:off x="1635103" y="1057522"/>
            <a:ext cx="4741843" cy="2173433"/>
          </a:xfrm>
        </p:spPr>
        <p:txBody>
          <a:bodyPr vert="horz" lIns="109728" tIns="109728" rIns="109728" bIns="91440" rtlCol="0" anchor="ctr">
            <a:normAutofit/>
          </a:bodyPr>
          <a:lstStyle/>
          <a:p>
            <a:pPr>
              <a:lnSpc>
                <a:spcPct val="125000"/>
              </a:lnSpc>
            </a:pPr>
            <a:r>
              <a:rPr lang="en-US" sz="4400" b="0" i="0" cap="all" dirty="0">
                <a:solidFill>
                  <a:schemeClr val="bg1"/>
                </a:solidFill>
                <a:effectLst/>
              </a:rPr>
              <a:t>HTML</a:t>
            </a:r>
            <a:endParaRPr lang="en-US" sz="4400" b="0" cap="all" dirty="0">
              <a:solidFill>
                <a:schemeClr val="bg1"/>
              </a:solidFill>
            </a:endParaRPr>
          </a:p>
        </p:txBody>
      </p:sp>
      <p:sp>
        <p:nvSpPr>
          <p:cNvPr id="19" name="Rectangle 18">
            <a:extLst>
              <a:ext uri="{FF2B5EF4-FFF2-40B4-BE49-F238E27FC236}">
                <a16:creationId xmlns:a16="http://schemas.microsoft.com/office/drawing/2014/main" id="{F5B41592-BC5E-4AE2-8CA7-91C73FD8F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B574A3D-9991-4D4A-91DF-0D0DE47DB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5A56255-4961-41E1-887B-7319F23C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skript auf einem Bildschirm">
            <a:extLst>
              <a:ext uri="{FF2B5EF4-FFF2-40B4-BE49-F238E27FC236}">
                <a16:creationId xmlns:a16="http://schemas.microsoft.com/office/drawing/2014/main" id="{4EF932D1-6CDE-3AA8-4064-691A0A331C3A}"/>
              </a:ext>
            </a:extLst>
          </p:cNvPr>
          <p:cNvPicPr>
            <a:picLocks noChangeAspect="1"/>
          </p:cNvPicPr>
          <p:nvPr/>
        </p:nvPicPr>
        <p:blipFill rotWithShape="1">
          <a:blip r:embed="rId2"/>
          <a:srcRect l="4165" r="43937" b="-2"/>
          <a:stretch/>
        </p:blipFill>
        <p:spPr>
          <a:xfrm>
            <a:off x="6859936" y="-2"/>
            <a:ext cx="5332064" cy="6858002"/>
          </a:xfrm>
          <a:prstGeom prst="rect">
            <a:avLst/>
          </a:prstGeom>
        </p:spPr>
      </p:pic>
      <p:sp>
        <p:nvSpPr>
          <p:cNvPr id="4" name="TextBox 3">
            <a:extLst>
              <a:ext uri="{FF2B5EF4-FFF2-40B4-BE49-F238E27FC236}">
                <a16:creationId xmlns:a16="http://schemas.microsoft.com/office/drawing/2014/main" id="{82805920-1065-B908-8400-C7DF3FAA046A}"/>
              </a:ext>
            </a:extLst>
          </p:cNvPr>
          <p:cNvSpPr txBox="1"/>
          <p:nvPr/>
        </p:nvSpPr>
        <p:spPr>
          <a:xfrm>
            <a:off x="2082018" y="4712677"/>
            <a:ext cx="3314055" cy="369332"/>
          </a:xfrm>
          <a:prstGeom prst="rect">
            <a:avLst/>
          </a:prstGeom>
          <a:noFill/>
        </p:spPr>
        <p:txBody>
          <a:bodyPr wrap="square" rtlCol="0">
            <a:spAutoFit/>
          </a:bodyPr>
          <a:lstStyle/>
          <a:p>
            <a:r>
              <a:rPr lang="en-CA" dirty="0"/>
              <a:t>Insert Link to webpage</a:t>
            </a:r>
          </a:p>
        </p:txBody>
      </p:sp>
    </p:spTree>
    <p:extLst>
      <p:ext uri="{BB962C8B-B14F-4D97-AF65-F5344CB8AC3E}">
        <p14:creationId xmlns:p14="http://schemas.microsoft.com/office/powerpoint/2010/main" val="4159854510"/>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otalTime>74</TotalTime>
  <Words>323</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Meiryo</vt:lpstr>
      <vt:lpstr>-apple-system</vt:lpstr>
      <vt:lpstr>Arial</vt:lpstr>
      <vt:lpstr>Arial Rounded MT Bold</vt:lpstr>
      <vt:lpstr>Corbel</vt:lpstr>
      <vt:lpstr>ShojiVTI</vt:lpstr>
      <vt:lpstr>PowerPoint Presentation</vt:lpstr>
      <vt:lpstr>Overview</vt:lpstr>
      <vt:lpstr>Data Sources </vt:lpstr>
      <vt:lpstr>Analysis</vt:lpstr>
      <vt:lpstr>Analysis</vt:lpstr>
      <vt:lpstr>Limitations </vt:lpstr>
      <vt:lpstr>Conclusions</vt:lpstr>
      <vt:lpstr>HTML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brenda wardhaugh</dc:creator>
  <cp:lastModifiedBy>brenda wardhaugh</cp:lastModifiedBy>
  <cp:revision>1</cp:revision>
  <dcterms:created xsi:type="dcterms:W3CDTF">2023-04-20T22:45:04Z</dcterms:created>
  <dcterms:modified xsi:type="dcterms:W3CDTF">2023-04-20T23:59:32Z</dcterms:modified>
</cp:coreProperties>
</file>