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66" r:id="rId7"/>
    <p:sldId id="265" r:id="rId8"/>
    <p:sldId id="259"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125" d="100"/>
          <a:sy n="125"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4D600-71C0-496C-90D9-8C3B15CEC1D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2B42C2-61F6-48BF-8C9E-771CC968DA26}">
      <dgm:prSet/>
      <dgm:spPr/>
      <dgm:t>
        <a:bodyPr/>
        <a:lstStyle/>
        <a:p>
          <a:r>
            <a:rPr lang="en-US" b="0" i="0" baseline="0" dirty="0"/>
            <a:t>The AMR data was sourced from the publication "Global burden of antimicrobial resistance: essential pieces of a global puzzle" by </a:t>
          </a:r>
          <a:r>
            <a:rPr lang="en-US" b="0" i="0" baseline="0" dirty="0" err="1"/>
            <a:t>Charani</a:t>
          </a:r>
          <a:r>
            <a:rPr lang="en-US" b="0" i="0" baseline="0" dirty="0"/>
            <a:t> et al published in The Lancet</a:t>
          </a:r>
          <a:endParaRPr lang="en-US" dirty="0"/>
        </a:p>
      </dgm:t>
    </dgm:pt>
    <dgm:pt modelId="{00D1800C-4DEA-4FEB-AADB-5F0A208AFD4E}" type="parTrans" cxnId="{DF466F7A-2127-4068-BF09-FABE7CC5C129}">
      <dgm:prSet/>
      <dgm:spPr/>
      <dgm:t>
        <a:bodyPr/>
        <a:lstStyle/>
        <a:p>
          <a:endParaRPr lang="en-US"/>
        </a:p>
      </dgm:t>
    </dgm:pt>
    <dgm:pt modelId="{6F97DE18-8D72-4AA5-B0CB-AA2FC84F4EA7}" type="sibTrans" cxnId="{DF466F7A-2127-4068-BF09-FABE7CC5C129}">
      <dgm:prSet/>
      <dgm:spPr/>
      <dgm:t>
        <a:bodyPr/>
        <a:lstStyle/>
        <a:p>
          <a:endParaRPr lang="en-US"/>
        </a:p>
      </dgm:t>
    </dgm:pt>
    <dgm:pt modelId="{00499936-9953-42C7-B2E8-69F3D6502157}">
      <dgm:prSet/>
      <dgm:spPr/>
      <dgm:t>
        <a:bodyPr/>
        <a:lstStyle/>
        <a:p>
          <a:r>
            <a:rPr lang="en-US" b="0" i="0" baseline="0"/>
            <a:t>The health spending data was sourced from the Global Health Expenditure Database via the World Health Organization (WHO)</a:t>
          </a:r>
          <a:endParaRPr lang="en-US"/>
        </a:p>
      </dgm:t>
    </dgm:pt>
    <dgm:pt modelId="{082D8B42-B85C-433C-B3A0-32D8E86A1501}" type="parTrans" cxnId="{C2C4E6EF-4D35-4DCE-8EF7-FA81ABB3A9CD}">
      <dgm:prSet/>
      <dgm:spPr/>
      <dgm:t>
        <a:bodyPr/>
        <a:lstStyle/>
        <a:p>
          <a:endParaRPr lang="en-US"/>
        </a:p>
      </dgm:t>
    </dgm:pt>
    <dgm:pt modelId="{6A727056-F174-45D6-BF4F-265152A6268C}" type="sibTrans" cxnId="{C2C4E6EF-4D35-4DCE-8EF7-FA81ABB3A9CD}">
      <dgm:prSet/>
      <dgm:spPr/>
      <dgm:t>
        <a:bodyPr/>
        <a:lstStyle/>
        <a:p>
          <a:endParaRPr lang="en-US"/>
        </a:p>
      </dgm:t>
    </dgm:pt>
    <dgm:pt modelId="{3B8E5A47-A6DB-49BE-BC8A-875913021456}">
      <dgm:prSet/>
      <dgm:spPr/>
      <dgm:t>
        <a:bodyPr/>
        <a:lstStyle/>
        <a:p>
          <a:r>
            <a:rPr lang="en-US" b="0" i="0" baseline="0"/>
            <a:t>The coordinates for each country were sourced from a dataset on Kaggle</a:t>
          </a:r>
          <a:endParaRPr lang="en-US"/>
        </a:p>
      </dgm:t>
    </dgm:pt>
    <dgm:pt modelId="{92F79AD2-B730-4E40-A10E-01E22B2B56DD}" type="parTrans" cxnId="{53031B86-2C82-4949-B0AC-7E2EA5B9F589}">
      <dgm:prSet/>
      <dgm:spPr/>
      <dgm:t>
        <a:bodyPr/>
        <a:lstStyle/>
        <a:p>
          <a:endParaRPr lang="en-US"/>
        </a:p>
      </dgm:t>
    </dgm:pt>
    <dgm:pt modelId="{71BF7FE7-7E96-4461-B4A8-FB4D73A40B54}" type="sibTrans" cxnId="{53031B86-2C82-4949-B0AC-7E2EA5B9F589}">
      <dgm:prSet/>
      <dgm:spPr/>
      <dgm:t>
        <a:bodyPr/>
        <a:lstStyle/>
        <a:p>
          <a:endParaRPr lang="en-US"/>
        </a:p>
      </dgm:t>
    </dgm:pt>
    <dgm:pt modelId="{3BC80E04-B366-43C5-80CE-DB96525E9D88}">
      <dgm:prSet/>
      <dgm:spPr/>
      <dgm:t>
        <a:bodyPr/>
        <a:lstStyle/>
        <a:p>
          <a:r>
            <a:rPr lang="en-US" b="0" i="0" baseline="0"/>
            <a:t>The list of countries belonging to each region was scraped from the Global Health Data Exchange website (which is the site where the AMR data is posted)</a:t>
          </a:r>
          <a:endParaRPr lang="en-US"/>
        </a:p>
      </dgm:t>
    </dgm:pt>
    <dgm:pt modelId="{8376351E-AC59-4C30-A732-D447BBAA6DDB}" type="parTrans" cxnId="{B57657A3-1357-422F-BE8A-E47E6EA9D617}">
      <dgm:prSet/>
      <dgm:spPr/>
      <dgm:t>
        <a:bodyPr/>
        <a:lstStyle/>
        <a:p>
          <a:endParaRPr lang="en-US"/>
        </a:p>
      </dgm:t>
    </dgm:pt>
    <dgm:pt modelId="{3D843A24-09D8-41AB-9D90-2AFCFBC9F4F2}" type="sibTrans" cxnId="{B57657A3-1357-422F-BE8A-E47E6EA9D617}">
      <dgm:prSet/>
      <dgm:spPr/>
      <dgm:t>
        <a:bodyPr/>
        <a:lstStyle/>
        <a:p>
          <a:endParaRPr lang="en-US"/>
        </a:p>
      </dgm:t>
    </dgm:pt>
    <dgm:pt modelId="{B8E4B548-252D-4963-8B58-B2B8D4BB91CD}" type="pres">
      <dgm:prSet presAssocID="{9014D600-71C0-496C-90D9-8C3B15CEC1D5}" presName="linear" presStyleCnt="0">
        <dgm:presLayoutVars>
          <dgm:animLvl val="lvl"/>
          <dgm:resizeHandles val="exact"/>
        </dgm:presLayoutVars>
      </dgm:prSet>
      <dgm:spPr/>
    </dgm:pt>
    <dgm:pt modelId="{D5D0FDB9-4519-4E2C-9F4A-E1FAEA0827F8}" type="pres">
      <dgm:prSet presAssocID="{942B42C2-61F6-48BF-8C9E-771CC968DA26}" presName="parentText" presStyleLbl="node1" presStyleIdx="0" presStyleCnt="4">
        <dgm:presLayoutVars>
          <dgm:chMax val="0"/>
          <dgm:bulletEnabled val="1"/>
        </dgm:presLayoutVars>
      </dgm:prSet>
      <dgm:spPr/>
    </dgm:pt>
    <dgm:pt modelId="{6C41FAE4-AACA-4360-87F1-52110204E745}" type="pres">
      <dgm:prSet presAssocID="{6F97DE18-8D72-4AA5-B0CB-AA2FC84F4EA7}" presName="spacer" presStyleCnt="0"/>
      <dgm:spPr/>
    </dgm:pt>
    <dgm:pt modelId="{E1CD02FF-BC8F-4EA3-986A-EB0DBCBD3A33}" type="pres">
      <dgm:prSet presAssocID="{00499936-9953-42C7-B2E8-69F3D6502157}" presName="parentText" presStyleLbl="node1" presStyleIdx="1" presStyleCnt="4">
        <dgm:presLayoutVars>
          <dgm:chMax val="0"/>
          <dgm:bulletEnabled val="1"/>
        </dgm:presLayoutVars>
      </dgm:prSet>
      <dgm:spPr/>
    </dgm:pt>
    <dgm:pt modelId="{EAC482D1-8868-4194-A72E-17C07259C3F7}" type="pres">
      <dgm:prSet presAssocID="{6A727056-F174-45D6-BF4F-265152A6268C}" presName="spacer" presStyleCnt="0"/>
      <dgm:spPr/>
    </dgm:pt>
    <dgm:pt modelId="{0252AC42-ED5C-42D3-9254-401C1829BCA2}" type="pres">
      <dgm:prSet presAssocID="{3B8E5A47-A6DB-49BE-BC8A-875913021456}" presName="parentText" presStyleLbl="node1" presStyleIdx="2" presStyleCnt="4">
        <dgm:presLayoutVars>
          <dgm:chMax val="0"/>
          <dgm:bulletEnabled val="1"/>
        </dgm:presLayoutVars>
      </dgm:prSet>
      <dgm:spPr/>
    </dgm:pt>
    <dgm:pt modelId="{88B656C0-4A57-460A-A10D-DEBDE76B6D15}" type="pres">
      <dgm:prSet presAssocID="{71BF7FE7-7E96-4461-B4A8-FB4D73A40B54}" presName="spacer" presStyleCnt="0"/>
      <dgm:spPr/>
    </dgm:pt>
    <dgm:pt modelId="{9A67BD3B-4F2B-4B13-A5F6-108F0C8C91EE}" type="pres">
      <dgm:prSet presAssocID="{3BC80E04-B366-43C5-80CE-DB96525E9D88}" presName="parentText" presStyleLbl="node1" presStyleIdx="3" presStyleCnt="4">
        <dgm:presLayoutVars>
          <dgm:chMax val="0"/>
          <dgm:bulletEnabled val="1"/>
        </dgm:presLayoutVars>
      </dgm:prSet>
      <dgm:spPr/>
    </dgm:pt>
  </dgm:ptLst>
  <dgm:cxnLst>
    <dgm:cxn modelId="{8ABA3811-C4C7-43E8-B702-1CCF7329B3C8}" type="presOf" srcId="{942B42C2-61F6-48BF-8C9E-771CC968DA26}" destId="{D5D0FDB9-4519-4E2C-9F4A-E1FAEA0827F8}" srcOrd="0" destOrd="0" presId="urn:microsoft.com/office/officeart/2005/8/layout/vList2"/>
    <dgm:cxn modelId="{AE87ED14-28F5-4CEE-B57C-6DD9970CFAB4}" type="presOf" srcId="{3B8E5A47-A6DB-49BE-BC8A-875913021456}" destId="{0252AC42-ED5C-42D3-9254-401C1829BCA2}" srcOrd="0" destOrd="0" presId="urn:microsoft.com/office/officeart/2005/8/layout/vList2"/>
    <dgm:cxn modelId="{DF466F7A-2127-4068-BF09-FABE7CC5C129}" srcId="{9014D600-71C0-496C-90D9-8C3B15CEC1D5}" destId="{942B42C2-61F6-48BF-8C9E-771CC968DA26}" srcOrd="0" destOrd="0" parTransId="{00D1800C-4DEA-4FEB-AADB-5F0A208AFD4E}" sibTransId="{6F97DE18-8D72-4AA5-B0CB-AA2FC84F4EA7}"/>
    <dgm:cxn modelId="{53031B86-2C82-4949-B0AC-7E2EA5B9F589}" srcId="{9014D600-71C0-496C-90D9-8C3B15CEC1D5}" destId="{3B8E5A47-A6DB-49BE-BC8A-875913021456}" srcOrd="2" destOrd="0" parTransId="{92F79AD2-B730-4E40-A10E-01E22B2B56DD}" sibTransId="{71BF7FE7-7E96-4461-B4A8-FB4D73A40B54}"/>
    <dgm:cxn modelId="{09453289-4C75-404F-9B01-269020F38692}" type="presOf" srcId="{3BC80E04-B366-43C5-80CE-DB96525E9D88}" destId="{9A67BD3B-4F2B-4B13-A5F6-108F0C8C91EE}" srcOrd="0" destOrd="0" presId="urn:microsoft.com/office/officeart/2005/8/layout/vList2"/>
    <dgm:cxn modelId="{B57657A3-1357-422F-BE8A-E47E6EA9D617}" srcId="{9014D600-71C0-496C-90D9-8C3B15CEC1D5}" destId="{3BC80E04-B366-43C5-80CE-DB96525E9D88}" srcOrd="3" destOrd="0" parTransId="{8376351E-AC59-4C30-A732-D447BBAA6DDB}" sibTransId="{3D843A24-09D8-41AB-9D90-2AFCFBC9F4F2}"/>
    <dgm:cxn modelId="{8FDD27B2-0A81-4E46-845B-C1A411F3316D}" type="presOf" srcId="{9014D600-71C0-496C-90D9-8C3B15CEC1D5}" destId="{B8E4B548-252D-4963-8B58-B2B8D4BB91CD}" srcOrd="0" destOrd="0" presId="urn:microsoft.com/office/officeart/2005/8/layout/vList2"/>
    <dgm:cxn modelId="{8E8948ED-057B-4D83-A698-23E80E5C6789}" type="presOf" srcId="{00499936-9953-42C7-B2E8-69F3D6502157}" destId="{E1CD02FF-BC8F-4EA3-986A-EB0DBCBD3A33}" srcOrd="0" destOrd="0" presId="urn:microsoft.com/office/officeart/2005/8/layout/vList2"/>
    <dgm:cxn modelId="{C2C4E6EF-4D35-4DCE-8EF7-FA81ABB3A9CD}" srcId="{9014D600-71C0-496C-90D9-8C3B15CEC1D5}" destId="{00499936-9953-42C7-B2E8-69F3D6502157}" srcOrd="1" destOrd="0" parTransId="{082D8B42-B85C-433C-B3A0-32D8E86A1501}" sibTransId="{6A727056-F174-45D6-BF4F-265152A6268C}"/>
    <dgm:cxn modelId="{4223AD32-68AC-419D-81B3-281153DA75D5}" type="presParOf" srcId="{B8E4B548-252D-4963-8B58-B2B8D4BB91CD}" destId="{D5D0FDB9-4519-4E2C-9F4A-E1FAEA0827F8}" srcOrd="0" destOrd="0" presId="urn:microsoft.com/office/officeart/2005/8/layout/vList2"/>
    <dgm:cxn modelId="{D31C093B-43B0-4721-AB68-F88E8BA7857A}" type="presParOf" srcId="{B8E4B548-252D-4963-8B58-B2B8D4BB91CD}" destId="{6C41FAE4-AACA-4360-87F1-52110204E745}" srcOrd="1" destOrd="0" presId="urn:microsoft.com/office/officeart/2005/8/layout/vList2"/>
    <dgm:cxn modelId="{08FF4F8E-5DC6-44AF-99D3-620DE5902133}" type="presParOf" srcId="{B8E4B548-252D-4963-8B58-B2B8D4BB91CD}" destId="{E1CD02FF-BC8F-4EA3-986A-EB0DBCBD3A33}" srcOrd="2" destOrd="0" presId="urn:microsoft.com/office/officeart/2005/8/layout/vList2"/>
    <dgm:cxn modelId="{3537B5D8-98F4-45B2-8DD5-36AD662C6D85}" type="presParOf" srcId="{B8E4B548-252D-4963-8B58-B2B8D4BB91CD}" destId="{EAC482D1-8868-4194-A72E-17C07259C3F7}" srcOrd="3" destOrd="0" presId="urn:microsoft.com/office/officeart/2005/8/layout/vList2"/>
    <dgm:cxn modelId="{E3283F6D-1A6C-46C0-84D1-0EDF6DEA07CE}" type="presParOf" srcId="{B8E4B548-252D-4963-8B58-B2B8D4BB91CD}" destId="{0252AC42-ED5C-42D3-9254-401C1829BCA2}" srcOrd="4" destOrd="0" presId="urn:microsoft.com/office/officeart/2005/8/layout/vList2"/>
    <dgm:cxn modelId="{767BB2F4-151B-40B0-9264-838B96BDC7CD}" type="presParOf" srcId="{B8E4B548-252D-4963-8B58-B2B8D4BB91CD}" destId="{88B656C0-4A57-460A-A10D-DEBDE76B6D15}" srcOrd="5" destOrd="0" presId="urn:microsoft.com/office/officeart/2005/8/layout/vList2"/>
    <dgm:cxn modelId="{F3CEFE62-2BAD-4252-91F1-F0775A627870}" type="presParOf" srcId="{B8E4B548-252D-4963-8B58-B2B8D4BB91CD}" destId="{9A67BD3B-4F2B-4B13-A5F6-108F0C8C91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A79B8B-6F8A-4B7E-A3D2-F28F62D8EFA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331F9AB-8A14-415F-8FB2-85AA653035D4}">
      <dgm:prSet/>
      <dgm:spPr/>
      <dgm:t>
        <a:bodyPr/>
        <a:lstStyle/>
        <a:p>
          <a:r>
            <a:rPr lang="en-US" b="0" i="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a:p>
      </dgm:t>
    </dgm:pt>
    <dgm:pt modelId="{8AB8100E-DCC3-41CE-A0B0-30390E2FD52D}" type="parTrans" cxnId="{12EA2214-C8AC-41BB-8570-4EEF7A5910BB}">
      <dgm:prSet/>
      <dgm:spPr/>
      <dgm:t>
        <a:bodyPr/>
        <a:lstStyle/>
        <a:p>
          <a:endParaRPr lang="en-US"/>
        </a:p>
      </dgm:t>
    </dgm:pt>
    <dgm:pt modelId="{23CBEF08-602A-4DEA-9CFA-A3529DA73B79}" type="sibTrans" cxnId="{12EA2214-C8AC-41BB-8570-4EEF7A5910BB}">
      <dgm:prSet/>
      <dgm:spPr/>
      <dgm:t>
        <a:bodyPr/>
        <a:lstStyle/>
        <a:p>
          <a:endParaRPr lang="en-US"/>
        </a:p>
      </dgm:t>
    </dgm:pt>
    <dgm:pt modelId="{EF9DA89A-429A-42B7-A10C-2AA68F2CFB3C}">
      <dgm:prSet/>
      <dgm:spPr/>
      <dgm:t>
        <a:bodyPr/>
        <a:lstStyle/>
        <a:p>
          <a:r>
            <a:rPr lang="en-US" b="0" i="0"/>
            <a:t>The AMR data is only available for 2019. This means that while health spending data is available for many different years, in the analysis of discrete health spending compared to AMR burden only 2019 is considered.</a:t>
          </a:r>
          <a:endParaRPr lang="en-US"/>
        </a:p>
      </dgm:t>
    </dgm:pt>
    <dgm:pt modelId="{6E1DF00A-F62C-4813-83F3-A9E3B0CB0D77}" type="parTrans" cxnId="{2F0B1489-AB87-4F6F-8797-EA40C78F522C}">
      <dgm:prSet/>
      <dgm:spPr/>
      <dgm:t>
        <a:bodyPr/>
        <a:lstStyle/>
        <a:p>
          <a:endParaRPr lang="en-US"/>
        </a:p>
      </dgm:t>
    </dgm:pt>
    <dgm:pt modelId="{AA2C8221-045B-455D-AC27-427D99BD59F3}" type="sibTrans" cxnId="{2F0B1489-AB87-4F6F-8797-EA40C78F522C}">
      <dgm:prSet/>
      <dgm:spPr/>
      <dgm:t>
        <a:bodyPr/>
        <a:lstStyle/>
        <a:p>
          <a:endParaRPr lang="en-US"/>
        </a:p>
      </dgm:t>
    </dgm:pt>
    <dgm:pt modelId="{00E198B5-7C66-4EAA-BBF0-9FC1D0F7FEB5}" type="pres">
      <dgm:prSet presAssocID="{EEA79B8B-6F8A-4B7E-A3D2-F28F62D8EFA8}" presName="hierChild1" presStyleCnt="0">
        <dgm:presLayoutVars>
          <dgm:chPref val="1"/>
          <dgm:dir/>
          <dgm:animOne val="branch"/>
          <dgm:animLvl val="lvl"/>
          <dgm:resizeHandles/>
        </dgm:presLayoutVars>
      </dgm:prSet>
      <dgm:spPr/>
    </dgm:pt>
    <dgm:pt modelId="{EFCD25FC-D92E-4DE4-9108-D812B9FDB3D0}" type="pres">
      <dgm:prSet presAssocID="{4331F9AB-8A14-415F-8FB2-85AA653035D4}" presName="hierRoot1" presStyleCnt="0"/>
      <dgm:spPr/>
    </dgm:pt>
    <dgm:pt modelId="{4A59EF4F-F81C-4436-8B6C-B8B2EAD28C8C}" type="pres">
      <dgm:prSet presAssocID="{4331F9AB-8A14-415F-8FB2-85AA653035D4}" presName="composite" presStyleCnt="0"/>
      <dgm:spPr/>
    </dgm:pt>
    <dgm:pt modelId="{8C380265-9D61-43FF-9854-8FA66F591D3E}" type="pres">
      <dgm:prSet presAssocID="{4331F9AB-8A14-415F-8FB2-85AA653035D4}" presName="background" presStyleLbl="node0" presStyleIdx="0" presStyleCnt="2"/>
      <dgm:spPr/>
    </dgm:pt>
    <dgm:pt modelId="{E9D36135-8317-48E3-86FA-1E62CB6F593F}" type="pres">
      <dgm:prSet presAssocID="{4331F9AB-8A14-415F-8FB2-85AA653035D4}" presName="text" presStyleLbl="fgAcc0" presStyleIdx="0" presStyleCnt="2">
        <dgm:presLayoutVars>
          <dgm:chPref val="3"/>
        </dgm:presLayoutVars>
      </dgm:prSet>
      <dgm:spPr/>
    </dgm:pt>
    <dgm:pt modelId="{E1AF560A-0704-48A1-9CDF-4C1EAB64AF00}" type="pres">
      <dgm:prSet presAssocID="{4331F9AB-8A14-415F-8FB2-85AA653035D4}" presName="hierChild2" presStyleCnt="0"/>
      <dgm:spPr/>
    </dgm:pt>
    <dgm:pt modelId="{A7539F04-CAE8-4608-803A-A75C2DE7261A}" type="pres">
      <dgm:prSet presAssocID="{EF9DA89A-429A-42B7-A10C-2AA68F2CFB3C}" presName="hierRoot1" presStyleCnt="0"/>
      <dgm:spPr/>
    </dgm:pt>
    <dgm:pt modelId="{81BD987B-E65B-4681-B90A-782CBD48B234}" type="pres">
      <dgm:prSet presAssocID="{EF9DA89A-429A-42B7-A10C-2AA68F2CFB3C}" presName="composite" presStyleCnt="0"/>
      <dgm:spPr/>
    </dgm:pt>
    <dgm:pt modelId="{0CD69FBB-511B-4F16-907C-3E1E72486781}" type="pres">
      <dgm:prSet presAssocID="{EF9DA89A-429A-42B7-A10C-2AA68F2CFB3C}" presName="background" presStyleLbl="node0" presStyleIdx="1" presStyleCnt="2"/>
      <dgm:spPr/>
    </dgm:pt>
    <dgm:pt modelId="{76810796-B213-45EC-8F8A-8C1580E091F3}" type="pres">
      <dgm:prSet presAssocID="{EF9DA89A-429A-42B7-A10C-2AA68F2CFB3C}" presName="text" presStyleLbl="fgAcc0" presStyleIdx="1" presStyleCnt="2">
        <dgm:presLayoutVars>
          <dgm:chPref val="3"/>
        </dgm:presLayoutVars>
      </dgm:prSet>
      <dgm:spPr/>
    </dgm:pt>
    <dgm:pt modelId="{B6FE1FBA-2B0D-46A2-97A9-973007843445}" type="pres">
      <dgm:prSet presAssocID="{EF9DA89A-429A-42B7-A10C-2AA68F2CFB3C}" presName="hierChild2" presStyleCnt="0"/>
      <dgm:spPr/>
    </dgm:pt>
  </dgm:ptLst>
  <dgm:cxnLst>
    <dgm:cxn modelId="{AB48930C-0034-46A7-A54C-B3DF8CD1693D}" type="presOf" srcId="{4331F9AB-8A14-415F-8FB2-85AA653035D4}" destId="{E9D36135-8317-48E3-86FA-1E62CB6F593F}" srcOrd="0" destOrd="0" presId="urn:microsoft.com/office/officeart/2005/8/layout/hierarchy1"/>
    <dgm:cxn modelId="{12EA2214-C8AC-41BB-8570-4EEF7A5910BB}" srcId="{EEA79B8B-6F8A-4B7E-A3D2-F28F62D8EFA8}" destId="{4331F9AB-8A14-415F-8FB2-85AA653035D4}" srcOrd="0" destOrd="0" parTransId="{8AB8100E-DCC3-41CE-A0B0-30390E2FD52D}" sibTransId="{23CBEF08-602A-4DEA-9CFA-A3529DA73B79}"/>
    <dgm:cxn modelId="{FF6F3F3C-E616-47BC-AC5E-CEFA2E2CC1B0}" type="presOf" srcId="{EEA79B8B-6F8A-4B7E-A3D2-F28F62D8EFA8}" destId="{00E198B5-7C66-4EAA-BBF0-9FC1D0F7FEB5}" srcOrd="0" destOrd="0" presId="urn:microsoft.com/office/officeart/2005/8/layout/hierarchy1"/>
    <dgm:cxn modelId="{2F0B1489-AB87-4F6F-8797-EA40C78F522C}" srcId="{EEA79B8B-6F8A-4B7E-A3D2-F28F62D8EFA8}" destId="{EF9DA89A-429A-42B7-A10C-2AA68F2CFB3C}" srcOrd="1" destOrd="0" parTransId="{6E1DF00A-F62C-4813-83F3-A9E3B0CB0D77}" sibTransId="{AA2C8221-045B-455D-AC27-427D99BD59F3}"/>
    <dgm:cxn modelId="{F37A1DF4-4C13-4A0A-B8C3-889EDF6CA71A}" type="presOf" srcId="{EF9DA89A-429A-42B7-A10C-2AA68F2CFB3C}" destId="{76810796-B213-45EC-8F8A-8C1580E091F3}" srcOrd="0" destOrd="0" presId="urn:microsoft.com/office/officeart/2005/8/layout/hierarchy1"/>
    <dgm:cxn modelId="{CC5D7D6A-9249-428A-9490-F85233B53EF3}" type="presParOf" srcId="{00E198B5-7C66-4EAA-BBF0-9FC1D0F7FEB5}" destId="{EFCD25FC-D92E-4DE4-9108-D812B9FDB3D0}" srcOrd="0" destOrd="0" presId="urn:microsoft.com/office/officeart/2005/8/layout/hierarchy1"/>
    <dgm:cxn modelId="{8CDB8D3E-C9EC-4914-8DE9-D9AE985DD4B8}" type="presParOf" srcId="{EFCD25FC-D92E-4DE4-9108-D812B9FDB3D0}" destId="{4A59EF4F-F81C-4436-8B6C-B8B2EAD28C8C}" srcOrd="0" destOrd="0" presId="urn:microsoft.com/office/officeart/2005/8/layout/hierarchy1"/>
    <dgm:cxn modelId="{53B5BD9D-1ECA-4301-953D-3409AE62A0D1}" type="presParOf" srcId="{4A59EF4F-F81C-4436-8B6C-B8B2EAD28C8C}" destId="{8C380265-9D61-43FF-9854-8FA66F591D3E}" srcOrd="0" destOrd="0" presId="urn:microsoft.com/office/officeart/2005/8/layout/hierarchy1"/>
    <dgm:cxn modelId="{7DBCCB5B-6A3F-40CD-B3DE-581DC0B93A41}" type="presParOf" srcId="{4A59EF4F-F81C-4436-8B6C-B8B2EAD28C8C}" destId="{E9D36135-8317-48E3-86FA-1E62CB6F593F}" srcOrd="1" destOrd="0" presId="urn:microsoft.com/office/officeart/2005/8/layout/hierarchy1"/>
    <dgm:cxn modelId="{95D9CC1A-944D-443A-A57A-DD3927BDFF1E}" type="presParOf" srcId="{EFCD25FC-D92E-4DE4-9108-D812B9FDB3D0}" destId="{E1AF560A-0704-48A1-9CDF-4C1EAB64AF00}" srcOrd="1" destOrd="0" presId="urn:microsoft.com/office/officeart/2005/8/layout/hierarchy1"/>
    <dgm:cxn modelId="{9371F2D1-8535-4DD4-946E-67C12A3C2127}" type="presParOf" srcId="{00E198B5-7C66-4EAA-BBF0-9FC1D0F7FEB5}" destId="{A7539F04-CAE8-4608-803A-A75C2DE7261A}" srcOrd="1" destOrd="0" presId="urn:microsoft.com/office/officeart/2005/8/layout/hierarchy1"/>
    <dgm:cxn modelId="{82A2760D-AFBC-476E-A8E2-B82E08C9F0E6}" type="presParOf" srcId="{A7539F04-CAE8-4608-803A-A75C2DE7261A}" destId="{81BD987B-E65B-4681-B90A-782CBD48B234}" srcOrd="0" destOrd="0" presId="urn:microsoft.com/office/officeart/2005/8/layout/hierarchy1"/>
    <dgm:cxn modelId="{E346EF22-C2EC-42A1-96CA-9CC91B0CD249}" type="presParOf" srcId="{81BD987B-E65B-4681-B90A-782CBD48B234}" destId="{0CD69FBB-511B-4F16-907C-3E1E72486781}" srcOrd="0" destOrd="0" presId="urn:microsoft.com/office/officeart/2005/8/layout/hierarchy1"/>
    <dgm:cxn modelId="{B3E56029-E0CC-4791-B14A-75F549B5BCE8}" type="presParOf" srcId="{81BD987B-E65B-4681-B90A-782CBD48B234}" destId="{76810796-B213-45EC-8F8A-8C1580E091F3}" srcOrd="1" destOrd="0" presId="urn:microsoft.com/office/officeart/2005/8/layout/hierarchy1"/>
    <dgm:cxn modelId="{8963B26F-85C1-4024-9B9A-5574D2AE9877}" type="presParOf" srcId="{A7539F04-CAE8-4608-803A-A75C2DE7261A}" destId="{B6FE1FBA-2B0D-46A2-97A9-973007843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0FDB9-4519-4E2C-9F4A-E1FAEA0827F8}">
      <dsp:nvSpPr>
        <dsp:cNvPr id="0" name=""/>
        <dsp:cNvSpPr/>
      </dsp:nvSpPr>
      <dsp:spPr>
        <a:xfrm>
          <a:off x="0" y="123183"/>
          <a:ext cx="7603175" cy="1179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AMR data was sourced from the publication "Global burden of antimicrobial resistance: essential pieces of a global puzzle" by </a:t>
          </a:r>
          <a:r>
            <a:rPr lang="en-US" sz="1400" b="0" i="0" kern="1200" baseline="0" dirty="0" err="1"/>
            <a:t>Charani</a:t>
          </a:r>
          <a:r>
            <a:rPr lang="en-US" sz="1400" b="0" i="0" kern="1200" baseline="0" dirty="0"/>
            <a:t> et al published in The Lancet</a:t>
          </a:r>
          <a:endParaRPr lang="en-US" sz="1400" kern="1200" dirty="0"/>
        </a:p>
      </dsp:txBody>
      <dsp:txXfrm>
        <a:off x="57572" y="180755"/>
        <a:ext cx="7488031" cy="1064216"/>
      </dsp:txXfrm>
    </dsp:sp>
    <dsp:sp modelId="{E1CD02FF-BC8F-4EA3-986A-EB0DBCBD3A33}">
      <dsp:nvSpPr>
        <dsp:cNvPr id="0" name=""/>
        <dsp:cNvSpPr/>
      </dsp:nvSpPr>
      <dsp:spPr>
        <a:xfrm>
          <a:off x="0" y="1342863"/>
          <a:ext cx="7603175" cy="1179360"/>
        </a:xfrm>
        <a:prstGeom prst="roundRect">
          <a:avLst/>
        </a:prstGeom>
        <a:solidFill>
          <a:schemeClr val="accent5">
            <a:hueOff val="-6240126"/>
            <a:satOff val="8505"/>
            <a:lumOff val="-1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health spending data was sourced from the Global Health Expenditure Database via the World Health Organization (WHO)</a:t>
          </a:r>
          <a:endParaRPr lang="en-US" sz="1400" kern="1200"/>
        </a:p>
      </dsp:txBody>
      <dsp:txXfrm>
        <a:off x="57572" y="1400435"/>
        <a:ext cx="7488031" cy="1064216"/>
      </dsp:txXfrm>
    </dsp:sp>
    <dsp:sp modelId="{0252AC42-ED5C-42D3-9254-401C1829BCA2}">
      <dsp:nvSpPr>
        <dsp:cNvPr id="0" name=""/>
        <dsp:cNvSpPr/>
      </dsp:nvSpPr>
      <dsp:spPr>
        <a:xfrm>
          <a:off x="0" y="2562543"/>
          <a:ext cx="7603175" cy="1179360"/>
        </a:xfrm>
        <a:prstGeom prst="roundRect">
          <a:avLst/>
        </a:prstGeom>
        <a:solidFill>
          <a:schemeClr val="accent5">
            <a:hueOff val="-12480253"/>
            <a:satOff val="17011"/>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coordinates for each country were sourced from a dataset on Kaggle</a:t>
          </a:r>
          <a:endParaRPr lang="en-US" sz="1400" kern="1200"/>
        </a:p>
      </dsp:txBody>
      <dsp:txXfrm>
        <a:off x="57572" y="2620115"/>
        <a:ext cx="7488031" cy="1064216"/>
      </dsp:txXfrm>
    </dsp:sp>
    <dsp:sp modelId="{9A67BD3B-4F2B-4B13-A5F6-108F0C8C91EE}">
      <dsp:nvSpPr>
        <dsp:cNvPr id="0" name=""/>
        <dsp:cNvSpPr/>
      </dsp:nvSpPr>
      <dsp:spPr>
        <a:xfrm>
          <a:off x="0" y="3782223"/>
          <a:ext cx="7603175" cy="1179360"/>
        </a:xfrm>
        <a:prstGeom prst="roundRect">
          <a:avLst/>
        </a:prstGeom>
        <a:solidFill>
          <a:schemeClr val="accent5">
            <a:hueOff val="-18720379"/>
            <a:satOff val="25516"/>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list of countries belonging to each region was scraped from the Global Health Data Exchange website (which is the site where the AMR data is posted)</a:t>
          </a:r>
          <a:endParaRPr lang="en-US" sz="1400" kern="1200"/>
        </a:p>
      </dsp:txBody>
      <dsp:txXfrm>
        <a:off x="57572" y="3839795"/>
        <a:ext cx="7488031" cy="1064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0265-9D61-43FF-9854-8FA66F591D3E}">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6135-8317-48E3-86FA-1E62CB6F593F}">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sz="1200" kern="1200"/>
        </a:p>
      </dsp:txBody>
      <dsp:txXfrm>
        <a:off x="547797" y="641626"/>
        <a:ext cx="4057260" cy="2519147"/>
      </dsp:txXfrm>
    </dsp:sp>
    <dsp:sp modelId="{0CD69FBB-511B-4F16-907C-3E1E72486781}">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10796-B213-45EC-8F8A-8C1580E091F3}">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for 2019. This means that while health spending data is available for many different years, in the analysis of discrete health spending compared to AMR burden only 2019 is considered.</a:t>
          </a:r>
          <a:endParaRPr lang="en-US" sz="1200" kern="1200"/>
        </a:p>
      </dsp:txBody>
      <dsp:txXfrm>
        <a:off x="5698252" y="641626"/>
        <a:ext cx="4057260" cy="25191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4/24/23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857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7917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4/24/23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58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31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4/24/23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01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804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96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4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4/24/23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4093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4/24/23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6792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4/24/23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81998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4/24/23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2877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1"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B12FD-76DC-782C-83DE-4D9E845F92DC}"/>
              </a:ext>
            </a:extLst>
          </p:cNvPr>
          <p:cNvSpPr>
            <a:spLocks noGrp="1"/>
          </p:cNvSpPr>
          <p:nvPr>
            <p:ph type="subTitle" idx="1"/>
          </p:nvPr>
        </p:nvSpPr>
        <p:spPr>
          <a:xfrm>
            <a:off x="1635104" y="4899546"/>
            <a:ext cx="10274731" cy="1182421"/>
          </a:xfrm>
        </p:spPr>
        <p:txBody>
          <a:bodyPr anchor="t">
            <a:normAutofit/>
          </a:bodyPr>
          <a:lstStyle/>
          <a:p>
            <a:pPr>
              <a:lnSpc>
                <a:spcPct val="140000"/>
              </a:lnSpc>
            </a:pPr>
            <a:r>
              <a:rPr lang="en-CA" sz="1800" dirty="0">
                <a:solidFill>
                  <a:schemeClr val="bg1"/>
                </a:solidFill>
                <a:latin typeface="Arial Rounded MT Bold" panose="020F0704030504030204" pitchFamily="34" charset="0"/>
              </a:rPr>
              <a:t>Sarah Kronheim, Dianne </a:t>
            </a:r>
            <a:r>
              <a:rPr lang="en-CA" sz="1800" dirty="0" err="1">
                <a:solidFill>
                  <a:schemeClr val="bg1"/>
                </a:solidFill>
                <a:latin typeface="Arial Rounded MT Bold" panose="020F0704030504030204" pitchFamily="34" charset="0"/>
              </a:rPr>
              <a:t>Etmanski</a:t>
            </a:r>
            <a:r>
              <a:rPr lang="en-CA" sz="1800" dirty="0">
                <a:solidFill>
                  <a:schemeClr val="bg1"/>
                </a:solidFill>
                <a:latin typeface="Arial Rounded MT Bold" panose="020F0704030504030204" pitchFamily="34" charset="0"/>
              </a:rPr>
              <a:t>, Anabel </a:t>
            </a:r>
            <a:r>
              <a:rPr lang="en-CA" sz="1800" dirty="0" err="1">
                <a:solidFill>
                  <a:schemeClr val="bg1"/>
                </a:solidFill>
                <a:latin typeface="Arial Rounded MT Bold" panose="020F0704030504030204" pitchFamily="34" charset="0"/>
              </a:rPr>
              <a:t>Scaranelo</a:t>
            </a:r>
            <a:r>
              <a:rPr lang="en-CA" sz="1800" dirty="0">
                <a:solidFill>
                  <a:schemeClr val="bg1"/>
                </a:solidFill>
                <a:latin typeface="Arial Rounded MT Bold" panose="020F0704030504030204" pitchFamily="34" charset="0"/>
              </a:rPr>
              <a:t>, and Brenda Wardhaugh</a:t>
            </a:r>
          </a:p>
        </p:txBody>
      </p:sp>
      <p:sp>
        <p:nvSpPr>
          <p:cNvPr id="1074" name="Rectangle 1073">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arf, coelenterate">
            <a:extLst>
              <a:ext uri="{FF2B5EF4-FFF2-40B4-BE49-F238E27FC236}">
                <a16:creationId xmlns:a16="http://schemas.microsoft.com/office/drawing/2014/main" id="{895B9153-97F2-82FC-EB3B-57A4161F0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098" y="348527"/>
            <a:ext cx="10556897" cy="3219854"/>
          </a:xfrm>
          <a:prstGeom prst="rect">
            <a:avLst/>
          </a:prstGeom>
        </p:spPr>
      </p:pic>
    </p:spTree>
    <p:extLst>
      <p:ext uri="{BB962C8B-B14F-4D97-AF65-F5344CB8AC3E}">
        <p14:creationId xmlns:p14="http://schemas.microsoft.com/office/powerpoint/2010/main" val="17344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AFBD2-BC1E-A6B7-47BD-36E114643380}"/>
              </a:ext>
            </a:extLst>
          </p:cNvPr>
          <p:cNvSpPr>
            <a:spLocks noGrp="1"/>
          </p:cNvSpPr>
          <p:nvPr>
            <p:ph type="title"/>
          </p:nvPr>
        </p:nvSpPr>
        <p:spPr>
          <a:xfrm>
            <a:off x="1635103" y="1057522"/>
            <a:ext cx="4741843" cy="2173433"/>
          </a:xfrm>
        </p:spPr>
        <p:txBody>
          <a:bodyPr vert="horz" lIns="109728" tIns="109728" rIns="109728" bIns="91440" rtlCol="0" anchor="ctr">
            <a:normAutofit/>
          </a:bodyPr>
          <a:lstStyle/>
          <a:p>
            <a:pPr>
              <a:lnSpc>
                <a:spcPct val="125000"/>
              </a:lnSpc>
            </a:pPr>
            <a:r>
              <a:rPr lang="en-US" sz="4400" b="0" i="0" cap="all" dirty="0">
                <a:solidFill>
                  <a:schemeClr val="bg1"/>
                </a:solidFill>
                <a:effectLst/>
              </a:rPr>
              <a:t>HTML</a:t>
            </a:r>
            <a:endParaRPr lang="en-US" sz="4400" b="0" cap="all" dirty="0">
              <a:solidFill>
                <a:schemeClr val="bg1"/>
              </a:solidFill>
            </a:endParaRPr>
          </a:p>
        </p:txBody>
      </p:sp>
      <p:sp>
        <p:nvSpPr>
          <p:cNvPr id="19" name="Rectangle 18">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skript auf einem Bildschirm">
            <a:extLst>
              <a:ext uri="{FF2B5EF4-FFF2-40B4-BE49-F238E27FC236}">
                <a16:creationId xmlns:a16="http://schemas.microsoft.com/office/drawing/2014/main" id="{4EF932D1-6CDE-3AA8-4064-691A0A331C3A}"/>
              </a:ext>
            </a:extLst>
          </p:cNvPr>
          <p:cNvPicPr>
            <a:picLocks noChangeAspect="1"/>
          </p:cNvPicPr>
          <p:nvPr/>
        </p:nvPicPr>
        <p:blipFill rotWithShape="1">
          <a:blip r:embed="rId2"/>
          <a:srcRect l="4165" r="43937" b="-2"/>
          <a:stretch/>
        </p:blipFill>
        <p:spPr>
          <a:xfrm>
            <a:off x="6859936" y="-2"/>
            <a:ext cx="5332064" cy="6858002"/>
          </a:xfrm>
          <a:prstGeom prst="rect">
            <a:avLst/>
          </a:prstGeom>
        </p:spPr>
      </p:pic>
      <p:sp>
        <p:nvSpPr>
          <p:cNvPr id="4" name="TextBox 3">
            <a:extLst>
              <a:ext uri="{FF2B5EF4-FFF2-40B4-BE49-F238E27FC236}">
                <a16:creationId xmlns:a16="http://schemas.microsoft.com/office/drawing/2014/main" id="{82805920-1065-B908-8400-C7DF3FAA046A}"/>
              </a:ext>
            </a:extLst>
          </p:cNvPr>
          <p:cNvSpPr txBox="1"/>
          <p:nvPr/>
        </p:nvSpPr>
        <p:spPr>
          <a:xfrm>
            <a:off x="2082018" y="4712677"/>
            <a:ext cx="3314055" cy="369332"/>
          </a:xfrm>
          <a:prstGeom prst="rect">
            <a:avLst/>
          </a:prstGeom>
          <a:noFill/>
        </p:spPr>
        <p:txBody>
          <a:bodyPr wrap="square" rtlCol="0">
            <a:spAutoFit/>
          </a:bodyPr>
          <a:lstStyle/>
          <a:p>
            <a:r>
              <a:rPr lang="en-CA" dirty="0"/>
              <a:t>Insert Link to webpage</a:t>
            </a:r>
          </a:p>
        </p:txBody>
      </p:sp>
    </p:spTree>
    <p:extLst>
      <p:ext uri="{BB962C8B-B14F-4D97-AF65-F5344CB8AC3E}">
        <p14:creationId xmlns:p14="http://schemas.microsoft.com/office/powerpoint/2010/main" val="415985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DB6B9669-960F-7BC6-387A-E74E31F35431}"/>
              </a:ext>
            </a:extLst>
          </p:cNvPr>
          <p:cNvPicPr>
            <a:picLocks noChangeAspect="1"/>
          </p:cNvPicPr>
          <p:nvPr/>
        </p:nvPicPr>
        <p:blipFill rotWithShape="1">
          <a:blip r:embed="rId2"/>
          <a:srcRect l="25833" r="19781"/>
          <a:stretch/>
        </p:blipFill>
        <p:spPr>
          <a:xfrm>
            <a:off x="20" y="719747"/>
            <a:ext cx="4458058" cy="5389675"/>
          </a:xfrm>
          <a:prstGeom prst="rect">
            <a:avLst/>
          </a:prstGeom>
        </p:spPr>
      </p:pic>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19472" y="1056362"/>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Overview</a:t>
            </a:r>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648F6-39D0-E02E-CFEB-02EB1F034585}"/>
              </a:ext>
            </a:extLst>
          </p:cNvPr>
          <p:cNvSpPr>
            <a:spLocks noGrp="1"/>
          </p:cNvSpPr>
          <p:nvPr>
            <p:ph idx="1"/>
          </p:nvPr>
        </p:nvSpPr>
        <p:spPr>
          <a:xfrm>
            <a:off x="4921857" y="2268656"/>
            <a:ext cx="6627226" cy="3505938"/>
          </a:xfrm>
        </p:spPr>
        <p:txBody>
          <a:bodyPr anchor="t">
            <a:normAutofit fontScale="85000" lnSpcReduction="20000"/>
          </a:bodyPr>
          <a:lstStyle/>
          <a:p>
            <a:pPr marL="285750" indent="-285750">
              <a:lnSpc>
                <a:spcPct val="130000"/>
              </a:lnSpc>
              <a:buFont typeface="Arial" panose="020B0604020202020204" pitchFamily="34" charset="0"/>
              <a:buChar char="•"/>
            </a:pPr>
            <a:r>
              <a:rPr lang="en-CA" sz="1700" dirty="0"/>
              <a:t>What is Antimicrobial Resistance?</a:t>
            </a:r>
          </a:p>
          <a:p>
            <a:pPr marL="285750" indent="-285750">
              <a:lnSpc>
                <a:spcPct val="130000"/>
              </a:lnSpc>
              <a:buFont typeface="Arial" panose="020B0604020202020204" pitchFamily="34" charset="0"/>
              <a:buChar char="•"/>
            </a:pPr>
            <a:r>
              <a:rPr lang="en-CA" sz="1700" dirty="0"/>
              <a:t>How are these pathogens spread?</a:t>
            </a:r>
          </a:p>
          <a:p>
            <a:pPr marL="285750" indent="-285750">
              <a:lnSpc>
                <a:spcPct val="130000"/>
              </a:lnSpc>
              <a:buFont typeface="Arial" panose="020B0604020202020204" pitchFamily="34" charset="0"/>
              <a:buChar char="•"/>
            </a:pPr>
            <a:r>
              <a:rPr lang="en-CA" sz="1700" dirty="0"/>
              <a:t>At risk populations</a:t>
            </a:r>
          </a:p>
          <a:p>
            <a:pPr>
              <a:lnSpc>
                <a:spcPct val="200000"/>
              </a:lnSpc>
            </a:pPr>
            <a:r>
              <a:rPr lang="en-CA" sz="1800" kern="100" dirty="0">
                <a:solidFill>
                  <a:schemeClr val="bg1">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Our Analysis looked at the following:</a:t>
            </a:r>
            <a:endParaRPr lang="en-CA" sz="1800" kern="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egoe UI" panose="020B0502040204020203" pitchFamily="34" charset="0"/>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Which Pathogens, Antibiotic Classes and Infectious syndromes are associated with death?</a:t>
            </a:r>
          </a:p>
          <a:p>
            <a:pPr marL="342900" lvl="0" indent="-342900">
              <a:buFont typeface="Segoe UI" panose="020B0502040204020203" pitchFamily="34" charset="0"/>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Which regions of the world are most at risk and why? </a:t>
            </a:r>
          </a:p>
          <a:p>
            <a:pPr marL="342900" lvl="0" indent="-342900">
              <a:buFont typeface="Segoe UI" panose="020B0502040204020203" pitchFamily="34" charset="0"/>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Does the amount of healthcare spending affect the risk of the population to AMR’s?</a:t>
            </a:r>
          </a:p>
          <a:p>
            <a:pPr marL="285750" indent="-285750">
              <a:lnSpc>
                <a:spcPct val="130000"/>
              </a:lnSpc>
              <a:buFont typeface="Arial" panose="020B0604020202020204" pitchFamily="34" charset="0"/>
              <a:buChar char="•"/>
            </a:pPr>
            <a:endParaRPr lang="en-CA" sz="1700" dirty="0"/>
          </a:p>
          <a:p>
            <a:pPr marL="285750" indent="-285750">
              <a:lnSpc>
                <a:spcPct val="130000"/>
              </a:lnSpc>
              <a:buFont typeface="Arial" panose="020B0604020202020204" pitchFamily="34" charset="0"/>
              <a:buChar char="•"/>
            </a:pPr>
            <a:endParaRPr lang="en-CA" sz="1700" dirty="0"/>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71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6"/>
            <a:ext cx="4062884" cy="57213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E95C3-6B59-C0E0-7D9A-465F4D2AD2D7}"/>
              </a:ext>
            </a:extLst>
          </p:cNvPr>
          <p:cNvSpPr>
            <a:spLocks noGrp="1"/>
          </p:cNvSpPr>
          <p:nvPr>
            <p:ph type="title"/>
          </p:nvPr>
        </p:nvSpPr>
        <p:spPr>
          <a:xfrm>
            <a:off x="645459" y="1200863"/>
            <a:ext cx="3119717" cy="4306007"/>
          </a:xfrm>
        </p:spPr>
        <p:txBody>
          <a:bodyPr>
            <a:normAutofit/>
          </a:bodyPr>
          <a:lstStyle/>
          <a:p>
            <a:pPr algn="ctr"/>
            <a:r>
              <a:rPr lang="en-CA" b="1" i="0" dirty="0">
                <a:solidFill>
                  <a:schemeClr val="bg1"/>
                </a:solidFill>
                <a:effectLst/>
                <a:latin typeface="Arial Rounded MT Bold" panose="020F0704030504030204" pitchFamily="34" charset="0"/>
              </a:rPr>
              <a:t>Data Sources</a:t>
            </a:r>
            <a:br>
              <a:rPr lang="en-CA" b="1" i="0" dirty="0">
                <a:solidFill>
                  <a:schemeClr val="bg1"/>
                </a:solidFill>
                <a:effectLst/>
                <a:latin typeface="-apple-system"/>
              </a:rPr>
            </a:br>
            <a:endParaRPr lang="en-CA" dirty="0">
              <a:solidFill>
                <a:schemeClr val="bg1"/>
              </a:solidFill>
            </a:endParaRPr>
          </a:p>
        </p:txBody>
      </p:sp>
      <p:sp>
        <p:nvSpPr>
          <p:cNvPr id="13" name="Rectangle 1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6572"/>
            <a:ext cx="405698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832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A286C7-EFC7-4DFE-967A-7E37BA0F3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92001"/>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6" name="Rectangle 18">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7" name="Rectangle 20">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5" name="Content Placeholder 2">
            <a:extLst>
              <a:ext uri="{FF2B5EF4-FFF2-40B4-BE49-F238E27FC236}">
                <a16:creationId xmlns:a16="http://schemas.microsoft.com/office/drawing/2014/main" id="{1E020EBA-89EB-924C-B5E5-6E44300E36DD}"/>
              </a:ext>
            </a:extLst>
          </p:cNvPr>
          <p:cNvGraphicFramePr>
            <a:graphicFrameLocks noGrp="1"/>
          </p:cNvGraphicFramePr>
          <p:nvPr>
            <p:ph idx="1"/>
            <p:extLst>
              <p:ext uri="{D42A27DB-BD31-4B8C-83A1-F6EECF244321}">
                <p14:modId xmlns:p14="http://schemas.microsoft.com/office/powerpoint/2010/main" val="151474995"/>
              </p:ext>
            </p:extLst>
          </p:nvPr>
        </p:nvGraphicFramePr>
        <p:xfrm>
          <a:off x="4410634" y="787791"/>
          <a:ext cx="7603175" cy="5084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9A6A722-9680-E8F8-CCB2-83F01751E2AC}"/>
              </a:ext>
            </a:extLst>
          </p:cNvPr>
          <p:cNvSpPr>
            <a:spLocks noGrp="1"/>
          </p:cNvSpPr>
          <p:nvPr>
            <p:ph type="title"/>
          </p:nvPr>
        </p:nvSpPr>
        <p:spPr>
          <a:xfrm>
            <a:off x="1535371" y="1229360"/>
            <a:ext cx="10013709" cy="845054"/>
          </a:xfrm>
        </p:spPr>
        <p:txBody>
          <a:bodyPr>
            <a:normAutofit fontScale="90000"/>
          </a:bodyPr>
          <a:lstStyle/>
          <a:p>
            <a:pPr>
              <a:lnSpc>
                <a:spcPct val="100000"/>
              </a:lnSpc>
            </a:pPr>
            <a:r>
              <a:rPr lang="en-CA" b="1" i="0" dirty="0">
                <a:solidFill>
                  <a:schemeClr val="bg1"/>
                </a:solidFill>
                <a:effectLst/>
                <a:latin typeface="Arial Rounded MT Bold" panose="020F0704030504030204" pitchFamily="34" charset="0"/>
              </a:rPr>
              <a:t>Analysis: Pathogens associated with Death</a:t>
            </a:r>
            <a:endParaRPr lang="en-CA" dirty="0">
              <a:solidFill>
                <a:schemeClr val="bg1"/>
              </a:solidFill>
            </a:endParaRPr>
          </a:p>
        </p:txBody>
      </p:sp>
      <p:pic>
        <p:nvPicPr>
          <p:cNvPr id="11" name="Picture 10" descr="A picture containing chart&#10;&#10;Description automatically generated">
            <a:extLst>
              <a:ext uri="{FF2B5EF4-FFF2-40B4-BE49-F238E27FC236}">
                <a16:creationId xmlns:a16="http://schemas.microsoft.com/office/drawing/2014/main" id="{907F5C4B-410A-7AEC-E2C5-AF19E38B8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784" y="1707912"/>
            <a:ext cx="10414297" cy="5207149"/>
          </a:xfrm>
          <a:prstGeom prst="rect">
            <a:avLst/>
          </a:prstGeom>
        </p:spPr>
      </p:pic>
      <p:sp>
        <p:nvSpPr>
          <p:cNvPr id="18" name="Content Placeholder 17">
            <a:extLst>
              <a:ext uri="{FF2B5EF4-FFF2-40B4-BE49-F238E27FC236}">
                <a16:creationId xmlns:a16="http://schemas.microsoft.com/office/drawing/2014/main" id="{5CB70C27-1E76-40D7-52B7-110F0C1233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5698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fontScale="90000"/>
          </a:bodyPr>
          <a:lstStyle/>
          <a:p>
            <a:pPr algn="ctr"/>
            <a:r>
              <a:rPr lang="en-CA" b="1" i="0" dirty="0">
                <a:solidFill>
                  <a:schemeClr val="bg1"/>
                </a:solidFill>
                <a:effectLst/>
                <a:latin typeface="Arial Rounded MT Bold" panose="020F0704030504030204" pitchFamily="34" charset="0"/>
              </a:rPr>
              <a:t>Analysis: Infectious Syndromes associated with Death</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graphical user interface&#10;&#10;Description automatically generated">
            <a:extLst>
              <a:ext uri="{FF2B5EF4-FFF2-40B4-BE49-F238E27FC236}">
                <a16:creationId xmlns:a16="http://schemas.microsoft.com/office/drawing/2014/main" id="{0A62F808-711A-6285-1E42-DC6CD7DC3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777" y="2244357"/>
            <a:ext cx="9455563" cy="4727782"/>
          </a:xfrm>
          <a:prstGeom prst="rect">
            <a:avLst/>
          </a:prstGeom>
        </p:spPr>
      </p:pic>
    </p:spTree>
    <p:extLst>
      <p:ext uri="{BB962C8B-B14F-4D97-AF65-F5344CB8AC3E}">
        <p14:creationId xmlns:p14="http://schemas.microsoft.com/office/powerpoint/2010/main" val="415789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fontScale="90000"/>
          </a:bodyPr>
          <a:lstStyle/>
          <a:p>
            <a:pPr algn="ctr"/>
            <a:r>
              <a:rPr lang="en-CA" b="1" i="0" dirty="0">
                <a:solidFill>
                  <a:schemeClr val="bg1"/>
                </a:solidFill>
                <a:effectLst/>
                <a:latin typeface="Arial Rounded MT Bold" panose="020F0704030504030204" pitchFamily="34" charset="0"/>
              </a:rPr>
              <a:t>Analysis: Antibiotic Class associated with Death</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C936F-D28C-D44B-C83C-5BFCCE5583DD}"/>
              </a:ext>
            </a:extLst>
          </p:cNvPr>
          <p:cNvSpPr>
            <a:spLocks noGrp="1"/>
          </p:cNvSpPr>
          <p:nvPr>
            <p:ph idx="1"/>
          </p:nvPr>
        </p:nvSpPr>
        <p:spPr>
          <a:xfrm>
            <a:off x="1535371" y="2702257"/>
            <a:ext cx="9935571" cy="3426158"/>
          </a:xfrm>
        </p:spPr>
        <p:txBody>
          <a:bodyPr anchor="t">
            <a:normAutofit/>
          </a:bodyPr>
          <a:lstStyle/>
          <a:p>
            <a:endParaRPr lang="en-CA" dirty="0"/>
          </a:p>
        </p:txBody>
      </p:sp>
      <p:pic>
        <p:nvPicPr>
          <p:cNvPr id="4" name="Content Placeholder 3" descr="Chart, histogram&#10;&#10;Description automatically generated">
            <a:extLst>
              <a:ext uri="{FF2B5EF4-FFF2-40B4-BE49-F238E27FC236}">
                <a16:creationId xmlns:a16="http://schemas.microsoft.com/office/drawing/2014/main" id="{EA82044B-4BD3-0EE9-D10E-757BE6ACB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2238925"/>
            <a:ext cx="9293952" cy="4646977"/>
          </a:xfrm>
          <a:prstGeom prst="rect">
            <a:avLst/>
          </a:prstGeom>
        </p:spPr>
      </p:pic>
    </p:spTree>
    <p:extLst>
      <p:ext uri="{BB962C8B-B14F-4D97-AF65-F5344CB8AC3E}">
        <p14:creationId xmlns:p14="http://schemas.microsoft.com/office/powerpoint/2010/main" val="373196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Analysis</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C936F-D28C-D44B-C83C-5BFCCE5583DD}"/>
              </a:ext>
            </a:extLst>
          </p:cNvPr>
          <p:cNvSpPr>
            <a:spLocks noGrp="1"/>
          </p:cNvSpPr>
          <p:nvPr>
            <p:ph idx="1"/>
          </p:nvPr>
        </p:nvSpPr>
        <p:spPr>
          <a:xfrm>
            <a:off x="1535371" y="2702257"/>
            <a:ext cx="9935571" cy="3426158"/>
          </a:xfrm>
        </p:spPr>
        <p:txBody>
          <a:bodyPr anchor="t">
            <a:normAutofit/>
          </a:bodyPr>
          <a:lstStyle/>
          <a:p>
            <a:endParaRPr lang="en-CA"/>
          </a:p>
        </p:txBody>
      </p:sp>
    </p:spTree>
    <p:extLst>
      <p:ext uri="{BB962C8B-B14F-4D97-AF65-F5344CB8AC3E}">
        <p14:creationId xmlns:p14="http://schemas.microsoft.com/office/powerpoint/2010/main" val="166866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FE3D5-E959-0DC0-D111-10A071D53000}"/>
              </a:ext>
            </a:extLst>
          </p:cNvPr>
          <p:cNvSpPr>
            <a:spLocks noGrp="1"/>
          </p:cNvSpPr>
          <p:nvPr>
            <p:ph type="title"/>
          </p:nvPr>
        </p:nvSpPr>
        <p:spPr>
          <a:xfrm>
            <a:off x="1535354" y="1244876"/>
            <a:ext cx="10013709" cy="1030360"/>
          </a:xfrm>
        </p:spPr>
        <p:txBody>
          <a:bodyPr>
            <a:normAutofit fontScale="90000"/>
          </a:bodyPr>
          <a:lstStyle/>
          <a:p>
            <a:pPr>
              <a:lnSpc>
                <a:spcPct val="140000"/>
              </a:lnSpc>
            </a:pPr>
            <a:r>
              <a:rPr lang="en-CA" sz="4000" b="1" i="0" dirty="0">
                <a:solidFill>
                  <a:schemeClr val="bg1"/>
                </a:solidFill>
                <a:effectLst/>
                <a:latin typeface="Arial Rounded MT Bold" panose="020F0704030504030204" pitchFamily="34" charset="0"/>
              </a:rPr>
              <a:t>Limitations</a:t>
            </a:r>
            <a:br>
              <a:rPr lang="en-CA" sz="2000" b="1" i="0" dirty="0">
                <a:solidFill>
                  <a:schemeClr val="bg1"/>
                </a:solidFill>
                <a:effectLst/>
                <a:latin typeface="-apple-system"/>
              </a:rPr>
            </a:br>
            <a:endParaRPr lang="en-CA" sz="2000" dirty="0">
              <a:solidFill>
                <a:schemeClr val="bg1"/>
              </a:solidFill>
            </a:endParaRP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B9AEBA-2E3B-AF8C-6996-DEA55DC5B91D}"/>
              </a:ext>
            </a:extLst>
          </p:cNvPr>
          <p:cNvGraphicFramePr>
            <a:graphicFrameLocks noGrp="1"/>
          </p:cNvGraphicFramePr>
          <p:nvPr>
            <p:ph idx="1"/>
            <p:extLst>
              <p:ext uri="{D42A27DB-BD31-4B8C-83A1-F6EECF244321}">
                <p14:modId xmlns:p14="http://schemas.microsoft.com/office/powerpoint/2010/main" val="589645256"/>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05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Lights On with solid fill">
            <a:extLst>
              <a:ext uri="{FF2B5EF4-FFF2-40B4-BE49-F238E27FC236}">
                <a16:creationId xmlns:a16="http://schemas.microsoft.com/office/drawing/2014/main" id="{05608F96-E77A-5C8C-F01C-2FD21058BF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6" y="1750192"/>
            <a:ext cx="3328786" cy="3328786"/>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19472" y="1056362"/>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Conclusions</a:t>
            </a: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77F4BCB-A6B4-AAD0-775B-E8C70B819F20}"/>
              </a:ext>
            </a:extLst>
          </p:cNvPr>
          <p:cNvSpPr>
            <a:spLocks noGrp="1"/>
          </p:cNvSpPr>
          <p:nvPr>
            <p:ph idx="1"/>
          </p:nvPr>
        </p:nvSpPr>
        <p:spPr>
          <a:xfrm>
            <a:off x="4921857" y="2268656"/>
            <a:ext cx="6627226" cy="3505938"/>
          </a:xfrm>
        </p:spPr>
        <p:txBody>
          <a:bodyPr anchor="t">
            <a:normAutofit/>
          </a:bodyPr>
          <a:lstStyle/>
          <a:p>
            <a:endParaRPr lang="en-US"/>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60216"/>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214</TotalTime>
  <Words>310</Words>
  <Application>Microsoft Macintosh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vt:lpstr>
      <vt:lpstr>-apple-system</vt:lpstr>
      <vt:lpstr>Arial</vt:lpstr>
      <vt:lpstr>Arial Rounded MT Bold</vt:lpstr>
      <vt:lpstr>Calibri</vt:lpstr>
      <vt:lpstr>Corbel</vt:lpstr>
      <vt:lpstr>Segoe UI</vt:lpstr>
      <vt:lpstr>ShojiVTI</vt:lpstr>
      <vt:lpstr>PowerPoint Presentation</vt:lpstr>
      <vt:lpstr>Overview</vt:lpstr>
      <vt:lpstr>Data Sources </vt:lpstr>
      <vt:lpstr>Analysis: Pathogens associated with Death</vt:lpstr>
      <vt:lpstr>Analysis: Infectious Syndromes associated with Death</vt:lpstr>
      <vt:lpstr>Analysis: Antibiotic Class associated with Death</vt:lpstr>
      <vt:lpstr>Analysis</vt:lpstr>
      <vt:lpstr>Limitations </vt:lpstr>
      <vt:lpstr>Conclusions</vt:lpstr>
      <vt:lpst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wardhaugh</dc:creator>
  <cp:lastModifiedBy>etmanskid@gmail.com</cp:lastModifiedBy>
  <cp:revision>2</cp:revision>
  <dcterms:created xsi:type="dcterms:W3CDTF">2023-04-20T22:45:04Z</dcterms:created>
  <dcterms:modified xsi:type="dcterms:W3CDTF">2023-04-24T18:02:04Z</dcterms:modified>
</cp:coreProperties>
</file>