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1"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Raleway"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7640ccc6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7640ccc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7640ccc6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7640ccc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500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7640ccc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7640ccc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t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04225" y="1322450"/>
            <a:ext cx="8933449"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t>Catheter Placement using Nerve Segmentation on Ultrasound Images</a:t>
            </a:r>
            <a:endParaRPr sz="3600" dirty="0"/>
          </a:p>
        </p:txBody>
      </p:sp>
      <p:sp>
        <p:nvSpPr>
          <p:cNvPr id="87" name="Google Shape;87;p13"/>
          <p:cNvSpPr txBox="1">
            <a:spLocks noGrp="1"/>
          </p:cNvSpPr>
          <p:nvPr>
            <p:ph type="subTitle" idx="1"/>
          </p:nvPr>
        </p:nvSpPr>
        <p:spPr>
          <a:xfrm>
            <a:off x="5578549" y="3303951"/>
            <a:ext cx="3971319" cy="16647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2100" b="1" dirty="0"/>
              <a:t>Members:</a:t>
            </a:r>
            <a:endParaRPr sz="2100" b="1" dirty="0"/>
          </a:p>
          <a:p>
            <a:pPr marL="0" lvl="0" indent="0" algn="l" rtl="0">
              <a:lnSpc>
                <a:spcPct val="80000"/>
              </a:lnSpc>
              <a:spcBef>
                <a:spcPts val="0"/>
              </a:spcBef>
              <a:spcAft>
                <a:spcPts val="0"/>
              </a:spcAft>
              <a:buNone/>
            </a:pPr>
            <a:endParaRPr sz="2100" dirty="0"/>
          </a:p>
          <a:p>
            <a:pPr marL="0" indent="0">
              <a:lnSpc>
                <a:spcPct val="115000"/>
              </a:lnSpc>
            </a:pPr>
            <a:r>
              <a:rPr lang="en-IN" sz="1800" dirty="0"/>
              <a:t>Shivani Singh	2018234</a:t>
            </a:r>
            <a:endParaRPr lang="en" sz="1800" dirty="0"/>
          </a:p>
          <a:p>
            <a:pPr marL="0" lvl="0" indent="0" algn="l" rtl="0">
              <a:lnSpc>
                <a:spcPct val="115000"/>
              </a:lnSpc>
              <a:spcBef>
                <a:spcPts val="0"/>
              </a:spcBef>
              <a:spcAft>
                <a:spcPts val="0"/>
              </a:spcAft>
              <a:buNone/>
            </a:pPr>
            <a:r>
              <a:rPr lang="en" sz="1800" dirty="0"/>
              <a:t>Pranay Reddy          2018033</a:t>
            </a:r>
            <a:endParaRPr sz="1800" dirty="0"/>
          </a:p>
          <a:p>
            <a:pPr marL="0" lvl="0" indent="0" algn="l" rtl="0">
              <a:lnSpc>
                <a:spcPct val="115000"/>
              </a:lnSpc>
              <a:spcBef>
                <a:spcPts val="0"/>
              </a:spcBef>
              <a:spcAft>
                <a:spcPts val="0"/>
              </a:spcAft>
              <a:buNone/>
            </a:pPr>
            <a:r>
              <a:rPr lang="en" sz="1800" dirty="0"/>
              <a:t>Vipul Goel 	2018285</a:t>
            </a:r>
            <a:endParaRPr sz="1800" dirty="0"/>
          </a:p>
          <a:p>
            <a:pPr marL="0" lvl="0" indent="0" algn="l" rtl="0">
              <a:lnSpc>
                <a:spcPct val="80000"/>
              </a:lnSpc>
              <a:spcBef>
                <a:spcPts val="0"/>
              </a:spcBef>
              <a:spcAft>
                <a:spcPts val="0"/>
              </a:spcAft>
              <a:buNone/>
            </a:pPr>
            <a:endParaRPr sz="2100" dirty="0"/>
          </a:p>
        </p:txBody>
      </p:sp>
      <p:sp>
        <p:nvSpPr>
          <p:cNvPr id="88" name="Google Shape;88;p13"/>
          <p:cNvSpPr txBox="1">
            <a:spLocks noGrp="1"/>
          </p:cNvSpPr>
          <p:nvPr>
            <p:ph type="subTitle" idx="1"/>
          </p:nvPr>
        </p:nvSpPr>
        <p:spPr>
          <a:xfrm>
            <a:off x="104225" y="3303951"/>
            <a:ext cx="3334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dirty="0"/>
              <a:t>Presented To:</a:t>
            </a:r>
            <a:endParaRPr sz="2100" b="1" dirty="0"/>
          </a:p>
          <a:p>
            <a:pPr marL="0" lvl="0" indent="0" algn="l" rtl="0">
              <a:spcBef>
                <a:spcPts val="0"/>
              </a:spcBef>
              <a:spcAft>
                <a:spcPts val="0"/>
              </a:spcAft>
              <a:buNone/>
            </a:pPr>
            <a:r>
              <a:rPr lang="en" sz="2100" dirty="0"/>
              <a:t>Dr. Pritee Khanna</a:t>
            </a:r>
            <a:endParaRPr sz="2100" dirty="0"/>
          </a:p>
          <a:p>
            <a:pPr marL="0" lvl="0" indent="0" algn="l" rtl="0">
              <a:spcBef>
                <a:spcPts val="0"/>
              </a:spcBef>
              <a:spcAft>
                <a:spcPts val="0"/>
              </a:spcAft>
              <a:buNone/>
            </a:pPr>
            <a:endParaRPr sz="2100" dirty="0"/>
          </a:p>
        </p:txBody>
      </p:sp>
      <p:pic>
        <p:nvPicPr>
          <p:cNvPr id="5" name="Picture 4">
            <a:extLst>
              <a:ext uri="{FF2B5EF4-FFF2-40B4-BE49-F238E27FC236}">
                <a16:creationId xmlns:a16="http://schemas.microsoft.com/office/drawing/2014/main" id="{B09EFF1D-7B17-4FBF-B6B9-11372F9DC0B8}"/>
              </a:ext>
            </a:extLst>
          </p:cNvPr>
          <p:cNvPicPr>
            <a:picLocks noChangeAspect="1"/>
          </p:cNvPicPr>
          <p:nvPr/>
        </p:nvPicPr>
        <p:blipFill>
          <a:blip r:embed="rId3"/>
          <a:stretch>
            <a:fillRect/>
          </a:stretch>
        </p:blipFill>
        <p:spPr>
          <a:xfrm>
            <a:off x="7926129" y="481774"/>
            <a:ext cx="1047750" cy="1047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4" name="Google Shape;94;p14"/>
          <p:cNvSpPr txBox="1">
            <a:spLocks noGrp="1"/>
          </p:cNvSpPr>
          <p:nvPr>
            <p:ph type="body" idx="1"/>
          </p:nvPr>
        </p:nvSpPr>
        <p:spPr>
          <a:xfrm>
            <a:off x="219740" y="1853850"/>
            <a:ext cx="8704520" cy="2598600"/>
          </a:xfrm>
          <a:prstGeom prst="rect">
            <a:avLst/>
          </a:prstGeom>
        </p:spPr>
        <p:txBody>
          <a:bodyPr spcFirstLastPara="1" wrap="square" lIns="91425" tIns="91425" rIns="91425" bIns="91425" anchor="t" anchorCtr="0">
            <a:noAutofit/>
          </a:bodyPr>
          <a:lstStyle/>
          <a:p>
            <a:pPr marL="285750" indent="-285750">
              <a:spcBef>
                <a:spcPts val="1200"/>
              </a:spcBef>
              <a:buSzPts val="770"/>
            </a:pPr>
            <a:r>
              <a:rPr lang="en-US" sz="1610" b="1" dirty="0"/>
              <a:t>Digital image processing has become an important part of the medical imaging. With the help of image segmentation we can highlight the important part in any medical image that is useful for the doctors to study.</a:t>
            </a:r>
          </a:p>
          <a:p>
            <a:pPr marL="285750" indent="-285750">
              <a:spcBef>
                <a:spcPts val="1200"/>
              </a:spcBef>
              <a:buSzPts val="770"/>
            </a:pPr>
            <a:r>
              <a:rPr lang="en-US" sz="1610" b="1" dirty="0"/>
              <a:t>So it is very important to accurately segment the image and provide the useful information that can be used by the doctors without any difficulty for the different medical purposes. Ultrasound scans are very useful and widely used because of their less cost, portability and safety but due to the poor image quality of the ultrasound scans we need some processing that can provide us more information to operate based on the ultrasound scans.</a:t>
            </a:r>
            <a:endParaRPr sz="1610" b="1" dirty="0"/>
          </a:p>
          <a:p>
            <a:pPr marL="0" lvl="0" indent="0" algn="l" rtl="0">
              <a:lnSpc>
                <a:spcPct val="115000"/>
              </a:lnSpc>
              <a:spcBef>
                <a:spcPts val="1200"/>
              </a:spcBef>
              <a:spcAft>
                <a:spcPts val="0"/>
              </a:spcAft>
              <a:buSzPts val="770"/>
              <a:buNone/>
            </a:pPr>
            <a:endParaRPr sz="1610" b="1" dirty="0"/>
          </a:p>
          <a:p>
            <a:pPr marL="0" lvl="0" indent="0" algn="l" rtl="0">
              <a:lnSpc>
                <a:spcPct val="115000"/>
              </a:lnSpc>
              <a:spcBef>
                <a:spcPts val="1200"/>
              </a:spcBef>
              <a:spcAft>
                <a:spcPts val="1200"/>
              </a:spcAft>
              <a:buSzPts val="770"/>
              <a:buNone/>
            </a:pPr>
            <a:endParaRPr sz="161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101" name="Google Shape;101;p15"/>
          <p:cNvSpPr txBox="1">
            <a:spLocks noGrp="1"/>
          </p:cNvSpPr>
          <p:nvPr>
            <p:ph type="body" idx="1"/>
          </p:nvPr>
        </p:nvSpPr>
        <p:spPr>
          <a:xfrm>
            <a:off x="729450" y="2078875"/>
            <a:ext cx="7528800" cy="2826278"/>
          </a:xfrm>
          <a:prstGeom prst="rect">
            <a:avLst/>
          </a:prstGeom>
        </p:spPr>
        <p:txBody>
          <a:bodyPr spcFirstLastPara="1" wrap="square" lIns="91425" tIns="91425" rIns="91425" bIns="91425" anchor="t" anchorCtr="0">
            <a:noAutofit/>
          </a:bodyPr>
          <a:lstStyle/>
          <a:p>
            <a:pPr marL="285750" indent="-285750">
              <a:spcAft>
                <a:spcPts val="1200"/>
              </a:spcAft>
              <a:buSzPts val="605"/>
            </a:pPr>
            <a:r>
              <a:rPr lang="en-US" sz="1615" b="1" dirty="0"/>
              <a:t>With our segmentation model, we aim to create a  mask that helps doctors finding the nerve very easily because it includes the segmentation of these nerves in ultrasound images.</a:t>
            </a:r>
          </a:p>
          <a:p>
            <a:pPr marL="285750" indent="-285750">
              <a:spcAft>
                <a:spcPts val="1200"/>
              </a:spcAft>
              <a:buSzPts val="605"/>
            </a:pPr>
            <a:r>
              <a:rPr lang="en-US" sz="1615" b="1" dirty="0"/>
              <a:t>This application is further extended to train the system with this data so that      it can be used worldwide.</a:t>
            </a:r>
            <a:endParaRPr lang="en-US" sz="161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30000" y="1318650"/>
            <a:ext cx="3300900" cy="62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Workflow</a:t>
            </a:r>
            <a:endParaRPr dirty="0"/>
          </a:p>
        </p:txBody>
      </p:sp>
      <p:sp>
        <p:nvSpPr>
          <p:cNvPr id="107" name="Google Shape;107;p16"/>
          <p:cNvSpPr/>
          <p:nvPr/>
        </p:nvSpPr>
        <p:spPr>
          <a:xfrm>
            <a:off x="819850" y="2243825"/>
            <a:ext cx="1622400" cy="89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Taking ultrasound scans as the input.</a:t>
            </a:r>
            <a:endParaRPr sz="1200" dirty="0"/>
          </a:p>
        </p:txBody>
      </p:sp>
      <p:sp>
        <p:nvSpPr>
          <p:cNvPr id="108" name="Google Shape;108;p16"/>
          <p:cNvSpPr/>
          <p:nvPr/>
        </p:nvSpPr>
        <p:spPr>
          <a:xfrm>
            <a:off x="4775150" y="2243825"/>
            <a:ext cx="1622400" cy="89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Carrying out Canny Edge Detection to identify Nerves.</a:t>
            </a:r>
            <a:endParaRPr sz="1200" dirty="0"/>
          </a:p>
        </p:txBody>
      </p:sp>
      <p:sp>
        <p:nvSpPr>
          <p:cNvPr id="109" name="Google Shape;109;p16"/>
          <p:cNvSpPr/>
          <p:nvPr/>
        </p:nvSpPr>
        <p:spPr>
          <a:xfrm>
            <a:off x="6852075" y="2243825"/>
            <a:ext cx="1622400" cy="89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Training the segmentation model on the scans and their corresponding masks.</a:t>
            </a:r>
            <a:endParaRPr sz="1200" dirty="0"/>
          </a:p>
        </p:txBody>
      </p:sp>
      <p:sp>
        <p:nvSpPr>
          <p:cNvPr id="110" name="Google Shape;110;p16"/>
          <p:cNvSpPr/>
          <p:nvPr/>
        </p:nvSpPr>
        <p:spPr>
          <a:xfrm>
            <a:off x="6852075" y="3423000"/>
            <a:ext cx="1622400" cy="89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Generating masks to identify the location to administer the catherer.</a:t>
            </a:r>
            <a:endParaRPr sz="1200" dirty="0"/>
          </a:p>
        </p:txBody>
      </p:sp>
      <p:sp>
        <p:nvSpPr>
          <p:cNvPr id="111" name="Google Shape;111;p16"/>
          <p:cNvSpPr/>
          <p:nvPr/>
        </p:nvSpPr>
        <p:spPr>
          <a:xfrm>
            <a:off x="4775150" y="3423000"/>
            <a:ext cx="1622400" cy="89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Infering the masks with respect to the location of catherer.</a:t>
            </a:r>
            <a:endParaRPr sz="1200" dirty="0"/>
          </a:p>
        </p:txBody>
      </p:sp>
      <p:sp>
        <p:nvSpPr>
          <p:cNvPr id="112" name="Google Shape;112;p16"/>
          <p:cNvSpPr/>
          <p:nvPr/>
        </p:nvSpPr>
        <p:spPr>
          <a:xfrm>
            <a:off x="2827700" y="2243825"/>
            <a:ext cx="1622400" cy="89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Applying preprocessing on the raw images.</a:t>
            </a:r>
            <a:endParaRPr sz="1200" dirty="0"/>
          </a:p>
        </p:txBody>
      </p:sp>
      <p:cxnSp>
        <p:nvCxnSpPr>
          <p:cNvPr id="113" name="Google Shape;113;p16"/>
          <p:cNvCxnSpPr>
            <a:stCxn id="107" idx="3"/>
            <a:endCxn id="112" idx="1"/>
          </p:cNvCxnSpPr>
          <p:nvPr/>
        </p:nvCxnSpPr>
        <p:spPr>
          <a:xfrm>
            <a:off x="2442250" y="2692625"/>
            <a:ext cx="385500" cy="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16"/>
          <p:cNvCxnSpPr>
            <a:stCxn id="112" idx="3"/>
            <a:endCxn id="108" idx="1"/>
          </p:cNvCxnSpPr>
          <p:nvPr/>
        </p:nvCxnSpPr>
        <p:spPr>
          <a:xfrm>
            <a:off x="4450100" y="2692625"/>
            <a:ext cx="325200" cy="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16"/>
          <p:cNvCxnSpPr>
            <a:stCxn id="108" idx="3"/>
            <a:endCxn id="109" idx="1"/>
          </p:cNvCxnSpPr>
          <p:nvPr/>
        </p:nvCxnSpPr>
        <p:spPr>
          <a:xfrm>
            <a:off x="6397550" y="2692625"/>
            <a:ext cx="454500" cy="0"/>
          </a:xfrm>
          <a:prstGeom prst="straightConnector1">
            <a:avLst/>
          </a:prstGeom>
          <a:noFill/>
          <a:ln w="9525" cap="flat" cmpd="sng">
            <a:solidFill>
              <a:schemeClr val="dk2"/>
            </a:solidFill>
            <a:prstDash val="solid"/>
            <a:round/>
            <a:headEnd type="none" w="med" len="med"/>
            <a:tailEnd type="triangle" w="med" len="med"/>
          </a:ln>
        </p:spPr>
      </p:cxnSp>
      <p:cxnSp>
        <p:nvCxnSpPr>
          <p:cNvPr id="116" name="Google Shape;116;p16"/>
          <p:cNvCxnSpPr>
            <a:stCxn id="109" idx="2"/>
            <a:endCxn id="110" idx="0"/>
          </p:cNvCxnSpPr>
          <p:nvPr/>
        </p:nvCxnSpPr>
        <p:spPr>
          <a:xfrm>
            <a:off x="7663275" y="3141425"/>
            <a:ext cx="0" cy="281700"/>
          </a:xfrm>
          <a:prstGeom prst="straightConnector1">
            <a:avLst/>
          </a:prstGeom>
          <a:noFill/>
          <a:ln w="9525" cap="flat" cmpd="sng">
            <a:solidFill>
              <a:schemeClr val="dk2"/>
            </a:solidFill>
            <a:prstDash val="solid"/>
            <a:round/>
            <a:headEnd type="none" w="med" len="med"/>
            <a:tailEnd type="triangle" w="med" len="med"/>
          </a:ln>
        </p:spPr>
      </p:cxnSp>
      <p:cxnSp>
        <p:nvCxnSpPr>
          <p:cNvPr id="117" name="Google Shape;117;p16"/>
          <p:cNvCxnSpPr>
            <a:stCxn id="110" idx="1"/>
            <a:endCxn id="111" idx="3"/>
          </p:cNvCxnSpPr>
          <p:nvPr/>
        </p:nvCxnSpPr>
        <p:spPr>
          <a:xfrm rot="10800000">
            <a:off x="6397575" y="3871800"/>
            <a:ext cx="454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730000" y="1318650"/>
            <a:ext cx="3300900" cy="62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Technical Stack</a:t>
            </a:r>
            <a:endParaRPr dirty="0"/>
          </a:p>
        </p:txBody>
      </p:sp>
      <p:sp>
        <p:nvSpPr>
          <p:cNvPr id="123" name="Google Shape;123;p17"/>
          <p:cNvSpPr txBox="1">
            <a:spLocks noGrp="1"/>
          </p:cNvSpPr>
          <p:nvPr>
            <p:ph type="body" idx="1"/>
          </p:nvPr>
        </p:nvSpPr>
        <p:spPr>
          <a:xfrm>
            <a:off x="729450" y="2078875"/>
            <a:ext cx="7528800" cy="2736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15" b="1" dirty="0"/>
              <a:t>Model: </a:t>
            </a:r>
            <a:r>
              <a:rPr lang="en-US" sz="1615" dirty="0"/>
              <a:t>Unet architecture for Semantic Segmentation.</a:t>
            </a:r>
            <a:endParaRPr sz="1615" dirty="0"/>
          </a:p>
          <a:p>
            <a:pPr marL="0" lvl="0" indent="0" algn="l" rtl="0">
              <a:lnSpc>
                <a:spcPct val="115000"/>
              </a:lnSpc>
              <a:spcBef>
                <a:spcPts val="1200"/>
              </a:spcBef>
              <a:spcAft>
                <a:spcPts val="0"/>
              </a:spcAft>
              <a:buNone/>
            </a:pPr>
            <a:r>
              <a:rPr lang="en-US" sz="1615" b="1" dirty="0"/>
              <a:t>Framework: </a:t>
            </a:r>
            <a:r>
              <a:rPr lang="en-US" sz="1615" dirty="0"/>
              <a:t>Keras and Tensorflow.</a:t>
            </a:r>
          </a:p>
          <a:p>
            <a:pPr marL="0" lvl="0" indent="0" algn="l" rtl="0">
              <a:lnSpc>
                <a:spcPct val="115000"/>
              </a:lnSpc>
              <a:spcBef>
                <a:spcPts val="1200"/>
              </a:spcBef>
              <a:spcAft>
                <a:spcPts val="0"/>
              </a:spcAft>
              <a:buNone/>
            </a:pPr>
            <a:r>
              <a:rPr lang="en-US" sz="1615" b="1" dirty="0"/>
              <a:t>Libraries: </a:t>
            </a:r>
            <a:r>
              <a:rPr lang="en-US" sz="1615" dirty="0"/>
              <a:t>OpenCV, Numpy, Matplotlib, scikit-learn.</a:t>
            </a:r>
            <a:endParaRPr sz="1615" b="1" dirty="0"/>
          </a:p>
          <a:p>
            <a:pPr marL="0" lvl="0" indent="0" algn="l" rtl="0">
              <a:lnSpc>
                <a:spcPct val="115000"/>
              </a:lnSpc>
              <a:spcBef>
                <a:spcPts val="1200"/>
              </a:spcBef>
              <a:spcAft>
                <a:spcPts val="1200"/>
              </a:spcAft>
              <a:buNone/>
            </a:pPr>
            <a:endParaRPr sz="161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730000" y="1318650"/>
            <a:ext cx="3300900" cy="62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Results: </a:t>
            </a:r>
            <a:endParaRPr dirty="0"/>
          </a:p>
        </p:txBody>
      </p:sp>
      <p:sp>
        <p:nvSpPr>
          <p:cNvPr id="6" name="TextBox 5">
            <a:extLst>
              <a:ext uri="{FF2B5EF4-FFF2-40B4-BE49-F238E27FC236}">
                <a16:creationId xmlns:a16="http://schemas.microsoft.com/office/drawing/2014/main" id="{D975E536-24F6-45E0-AAB1-691061351CB0}"/>
              </a:ext>
            </a:extLst>
          </p:cNvPr>
          <p:cNvSpPr txBox="1"/>
          <p:nvPr/>
        </p:nvSpPr>
        <p:spPr>
          <a:xfrm>
            <a:off x="1589023" y="3616750"/>
            <a:ext cx="1703451" cy="307777"/>
          </a:xfrm>
          <a:prstGeom prst="rect">
            <a:avLst/>
          </a:prstGeom>
          <a:noFill/>
        </p:spPr>
        <p:txBody>
          <a:bodyPr wrap="square" rtlCol="0">
            <a:spAutoFit/>
          </a:bodyPr>
          <a:lstStyle/>
          <a:p>
            <a:r>
              <a:rPr lang="en-US" b="1" dirty="0"/>
              <a:t>Original Scan</a:t>
            </a:r>
            <a:endParaRPr lang="en-IN" b="1" dirty="0"/>
          </a:p>
        </p:txBody>
      </p:sp>
      <p:pic>
        <p:nvPicPr>
          <p:cNvPr id="3" name="Picture 2">
            <a:extLst>
              <a:ext uri="{FF2B5EF4-FFF2-40B4-BE49-F238E27FC236}">
                <a16:creationId xmlns:a16="http://schemas.microsoft.com/office/drawing/2014/main" id="{7DDB8BB7-DF49-4E85-9061-4F4D566DF99B}"/>
              </a:ext>
            </a:extLst>
          </p:cNvPr>
          <p:cNvPicPr>
            <a:picLocks noChangeAspect="1"/>
          </p:cNvPicPr>
          <p:nvPr/>
        </p:nvPicPr>
        <p:blipFill>
          <a:blip r:embed="rId3"/>
          <a:stretch>
            <a:fillRect/>
          </a:stretch>
        </p:blipFill>
        <p:spPr>
          <a:xfrm>
            <a:off x="4083901" y="1651001"/>
            <a:ext cx="4025198" cy="2566442"/>
          </a:xfrm>
          <a:prstGeom prst="rect">
            <a:avLst/>
          </a:prstGeom>
        </p:spPr>
      </p:pic>
      <p:pic>
        <p:nvPicPr>
          <p:cNvPr id="7" name="Picture 6">
            <a:extLst>
              <a:ext uri="{FF2B5EF4-FFF2-40B4-BE49-F238E27FC236}">
                <a16:creationId xmlns:a16="http://schemas.microsoft.com/office/drawing/2014/main" id="{ADB97B1B-1616-44E0-9F17-F452DD8A331F}"/>
              </a:ext>
            </a:extLst>
          </p:cNvPr>
          <p:cNvPicPr>
            <a:picLocks noChangeAspect="1"/>
          </p:cNvPicPr>
          <p:nvPr/>
        </p:nvPicPr>
        <p:blipFill>
          <a:blip r:embed="rId4"/>
          <a:stretch>
            <a:fillRect/>
          </a:stretch>
        </p:blipFill>
        <p:spPr>
          <a:xfrm>
            <a:off x="1209539" y="2146798"/>
            <a:ext cx="2029934" cy="1469952"/>
          </a:xfrm>
          <a:prstGeom prst="rect">
            <a:avLst/>
          </a:prstGeom>
        </p:spPr>
      </p:pic>
      <p:sp>
        <p:nvSpPr>
          <p:cNvPr id="8" name="TextBox 7">
            <a:extLst>
              <a:ext uri="{FF2B5EF4-FFF2-40B4-BE49-F238E27FC236}">
                <a16:creationId xmlns:a16="http://schemas.microsoft.com/office/drawing/2014/main" id="{C395852E-6F42-4FDF-BEA4-6F1C154A287B}"/>
              </a:ext>
            </a:extLst>
          </p:cNvPr>
          <p:cNvSpPr txBox="1"/>
          <p:nvPr/>
        </p:nvSpPr>
        <p:spPr>
          <a:xfrm>
            <a:off x="4175052" y="3616750"/>
            <a:ext cx="1765004" cy="276999"/>
          </a:xfrm>
          <a:prstGeom prst="rect">
            <a:avLst/>
          </a:prstGeom>
          <a:noFill/>
        </p:spPr>
        <p:txBody>
          <a:bodyPr wrap="square" rtlCol="0">
            <a:spAutoFit/>
          </a:bodyPr>
          <a:lstStyle/>
          <a:p>
            <a:r>
              <a:rPr lang="en-US" sz="1200" b="1" dirty="0"/>
              <a:t>Segmented Image</a:t>
            </a:r>
            <a:endParaRPr lang="en-IN" sz="1200" b="1" dirty="0"/>
          </a:p>
        </p:txBody>
      </p:sp>
      <p:sp>
        <p:nvSpPr>
          <p:cNvPr id="10" name="Arrow: Right 9">
            <a:extLst>
              <a:ext uri="{FF2B5EF4-FFF2-40B4-BE49-F238E27FC236}">
                <a16:creationId xmlns:a16="http://schemas.microsoft.com/office/drawing/2014/main" id="{5B518B91-B893-4862-B830-BF59F39A6BD7}"/>
              </a:ext>
            </a:extLst>
          </p:cNvPr>
          <p:cNvSpPr/>
          <p:nvPr/>
        </p:nvSpPr>
        <p:spPr>
          <a:xfrm>
            <a:off x="3342416" y="2686179"/>
            <a:ext cx="688484" cy="391190"/>
          </a:xfrm>
          <a:prstGeom prst="right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4885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129" name="Google Shape;129;p18"/>
          <p:cNvSpPr txBox="1">
            <a:spLocks noGrp="1"/>
          </p:cNvSpPr>
          <p:nvPr>
            <p:ph type="body" idx="1"/>
          </p:nvPr>
        </p:nvSpPr>
        <p:spPr>
          <a:xfrm>
            <a:off x="721225" y="2097100"/>
            <a:ext cx="7503300" cy="22821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358"/>
              <a:buNone/>
            </a:pPr>
            <a:r>
              <a:rPr lang="en-US" sz="1322" dirty="0"/>
              <a:t>[1] Olaf Ronneberger, Philipp Fischer, &amp; Thomas Brox. (2015). U-Net: Convolutional Networks for Biomedical Image Segmentation.</a:t>
            </a:r>
          </a:p>
          <a:p>
            <a:pPr marL="0" lvl="0" indent="0" algn="l" rtl="0">
              <a:lnSpc>
                <a:spcPct val="100000"/>
              </a:lnSpc>
              <a:spcBef>
                <a:spcPts val="1200"/>
              </a:spcBef>
              <a:spcAft>
                <a:spcPts val="0"/>
              </a:spcAft>
              <a:buSzPts val="358"/>
              <a:buNone/>
            </a:pPr>
            <a:r>
              <a:rPr lang="en-US" sz="1322" dirty="0"/>
              <a:t>[2] </a:t>
            </a:r>
            <a:r>
              <a:rPr lang="en-US" sz="1322" b="1" dirty="0"/>
              <a:t>Dataset: </a:t>
            </a:r>
            <a:r>
              <a:rPr lang="en-US" sz="1322" dirty="0"/>
              <a:t>https://www.kaggle.com/c/ultrasound-nerve-segmentation/data</a:t>
            </a:r>
            <a:endParaRPr sz="1322" dirty="0"/>
          </a:p>
          <a:p>
            <a:pPr marL="0" lvl="0" indent="0" algn="l" rtl="0">
              <a:lnSpc>
                <a:spcPct val="100000"/>
              </a:lnSpc>
              <a:spcBef>
                <a:spcPts val="1200"/>
              </a:spcBef>
              <a:spcAft>
                <a:spcPts val="0"/>
              </a:spcAft>
              <a:buSzPts val="358"/>
              <a:buNone/>
            </a:pPr>
            <a:endParaRPr sz="1322" dirty="0"/>
          </a:p>
          <a:p>
            <a:pPr marL="0" lvl="0" indent="0" algn="l" rtl="0">
              <a:lnSpc>
                <a:spcPct val="100000"/>
              </a:lnSpc>
              <a:spcBef>
                <a:spcPts val="1200"/>
              </a:spcBef>
              <a:spcAft>
                <a:spcPts val="1200"/>
              </a:spcAft>
              <a:buSzPts val="358"/>
              <a:buNone/>
            </a:pPr>
            <a:endParaRPr sz="1322"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330</Words>
  <Application>Microsoft Office PowerPoint</Application>
  <PresentationFormat>On-screen Show (16:9)</PresentationFormat>
  <Paragraphs>31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Raleway</vt:lpstr>
      <vt:lpstr>Arial</vt:lpstr>
      <vt:lpstr>Lato</vt:lpstr>
      <vt:lpstr>Streamline</vt:lpstr>
      <vt:lpstr>Catheter Placement using Nerve Segmentation on Ultrasound Images</vt:lpstr>
      <vt:lpstr>Introduction</vt:lpstr>
      <vt:lpstr>Objective</vt:lpstr>
      <vt:lpstr>Workflow</vt:lpstr>
      <vt:lpstr>Technical Stack</vt:lpstr>
      <vt:lpstr>Results: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Catheter Placement using Nerve Segmentation on Ultrasound Images</dc:title>
  <dc:creator>Pranay</dc:creator>
  <cp:lastModifiedBy>Pranay Reddy</cp:lastModifiedBy>
  <cp:revision>9</cp:revision>
  <dcterms:modified xsi:type="dcterms:W3CDTF">2021-05-16T07:17:00Z</dcterms:modified>
</cp:coreProperties>
</file>