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6D81002-8847-4F0C-B92F-A023CCCFB55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74140E6A-A6C2-46BC-B8AE-B9F14D9F9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1B578C93-E4B4-4FFF-87AD-FE8D32E166D6}"/>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91078EF6-A7FF-4029-8D1E-76D61E7D143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88E787E-A5E0-4E12-B7FC-0881318AD050}"/>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306922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E8A7949-11EC-4FBA-9911-2D3F557E100D}"/>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01CAAB8B-BDB8-49EB-B352-1827D0B8B728}"/>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8E36636-A7D0-43D9-894D-337164822327}"/>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2F35129F-87A1-4296-91D7-627C01282B3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8201BE4-DC2A-496E-B7D6-55B6C71D759F}"/>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217192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5816A67-9DBC-43C9-A932-28611B8E699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12176FA6-D3CC-4695-8A49-8AD9AAC3F04D}"/>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0A8CD20-36FC-4289-971D-9DDEB9AD2F40}"/>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BEF3743A-755B-4A71-BFD8-F2A9C91A9DB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A9424712-4379-4352-9D42-78B626BC6E45}"/>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103576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6815064-6D97-4AC0-88C3-0F571414DED1}"/>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4775E0D1-C2A0-4B2B-8C4B-4913567FE70A}"/>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AEBB803-3D7C-40E7-8A01-C4C64F8574DD}"/>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2E9C4199-8E81-4794-B07C-1334699C63B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A593EC33-35B8-4296-8AD2-0234C9B5C5BA}"/>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42405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2D18DB-A2DF-451F-A186-32F82AAD579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F188DF14-714A-40F9-9651-DFD046A7F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72FCF612-978A-4054-872F-723B1688E193}"/>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235D9882-B210-4527-B0F6-E66CB159C4B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459666F1-F81D-4D8E-9037-90DC50CC346C}"/>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177552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F0C799-54F7-4290-AF1E-5BD11ABD1178}"/>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82B654B7-68BE-45BE-BDC9-90AB96AE27BF}"/>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318AEA0C-0947-4305-9D34-F8F80AA7E844}"/>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93660E42-3D1C-4CB9-A81F-2689218A5C00}"/>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6" name="Alt Bilgi Yer Tutucusu 5">
            <a:extLst>
              <a:ext uri="{FF2B5EF4-FFF2-40B4-BE49-F238E27FC236}">
                <a16:creationId xmlns:a16="http://schemas.microsoft.com/office/drawing/2014/main" id="{7B3CAEC8-8B9C-49E6-B80B-DFD8BC3F37E5}"/>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8432002C-E5FB-4017-8F44-382A948D4A51}"/>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211980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836B43E-6A27-456F-941E-4335099BE6B5}"/>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8B59BB28-C63F-4E69-893E-EC547BA9A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A2B45F95-F945-45F0-A2D2-9DBC513D6411}"/>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69C78FD2-3A14-4CFF-BF87-A849FE276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59E53D07-4F0E-40F0-BB1E-EEA368E93E66}"/>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7A21E10C-E19C-4322-8F2B-0213589F89CB}"/>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8" name="Alt Bilgi Yer Tutucusu 7">
            <a:extLst>
              <a:ext uri="{FF2B5EF4-FFF2-40B4-BE49-F238E27FC236}">
                <a16:creationId xmlns:a16="http://schemas.microsoft.com/office/drawing/2014/main" id="{6ECEB502-42C4-4FA2-8946-9A3427DD6E8B}"/>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9BA3ED16-B364-45D3-A66C-DB5C29558ECC}"/>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406109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4550FAD-CF1D-481C-B451-2D8CB92F7EE7}"/>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B42F928D-88EB-4DFB-B951-5F488761B1C4}"/>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4" name="Alt Bilgi Yer Tutucusu 3">
            <a:extLst>
              <a:ext uri="{FF2B5EF4-FFF2-40B4-BE49-F238E27FC236}">
                <a16:creationId xmlns:a16="http://schemas.microsoft.com/office/drawing/2014/main" id="{55301DDB-E8C3-4C7B-9BE3-5B05175D35F2}"/>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122F5CF7-EF66-4ADB-AE38-10D7DAE2B034}"/>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163073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DAD1967-0C2E-43D4-81AD-281BA31C8CDC}"/>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3" name="Alt Bilgi Yer Tutucusu 2">
            <a:extLst>
              <a:ext uri="{FF2B5EF4-FFF2-40B4-BE49-F238E27FC236}">
                <a16:creationId xmlns:a16="http://schemas.microsoft.com/office/drawing/2014/main" id="{15BA2FD2-5154-4A73-82ED-8B1B74F8F0CA}"/>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8E25B5AE-758B-4775-B8E4-F7ADAEE3F49B}"/>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314747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236B2C0-CC1A-4B01-B381-004339FA3E9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2619A6AF-3DA4-4FFA-AC0E-F2B80B958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A82DCB7D-21A9-4462-98B9-CD5072CA0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FD01557F-4E6E-4CAB-B6B3-677BDBA2CF6F}"/>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6" name="Alt Bilgi Yer Tutucusu 5">
            <a:extLst>
              <a:ext uri="{FF2B5EF4-FFF2-40B4-BE49-F238E27FC236}">
                <a16:creationId xmlns:a16="http://schemas.microsoft.com/office/drawing/2014/main" id="{93DC370D-6E45-4695-8A7F-6154B9C2F4F1}"/>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9FC46610-B119-404E-ACBB-6E8208970F5B}"/>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400338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270A7EA-F197-49D6-929D-098CC680B1D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E7A3E418-A68F-4A34-B4E3-B011BBBE3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D56BB41E-5419-4A47-B269-7FDE76ACB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02DB5BFF-D9B6-417E-A3AF-A2492ED6EC45}"/>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6" name="Alt Bilgi Yer Tutucusu 5">
            <a:extLst>
              <a:ext uri="{FF2B5EF4-FFF2-40B4-BE49-F238E27FC236}">
                <a16:creationId xmlns:a16="http://schemas.microsoft.com/office/drawing/2014/main" id="{045A79B0-F45D-46DC-8987-E872DEB75C37}"/>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2F504ADB-09CA-4CE3-8C1E-7DF59F2CB799}"/>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408691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3CFC1E5-0A57-41CF-962A-4177BAD5B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00D92865-E762-4DF2-AD8F-0D921A879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5932AD6-B2A4-421B-B737-F83697D34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197EA7F3-71C8-4E37-82A8-8F4B8E1D5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895276F4-A3A5-4A99-B6F8-796C5D4BC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60E48-0E0A-43AA-A8E0-93B309479E6C}" type="slidenum">
              <a:rPr lang="en-US" smtClean="0"/>
              <a:t>‹#›</a:t>
            </a:fld>
            <a:endParaRPr lang="en-US"/>
          </a:p>
        </p:txBody>
      </p:sp>
    </p:spTree>
    <p:extLst>
      <p:ext uri="{BB962C8B-B14F-4D97-AF65-F5344CB8AC3E}">
        <p14:creationId xmlns:p14="http://schemas.microsoft.com/office/powerpoint/2010/main" val="585428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2000" t="-6000" r="-16000" b="1000"/>
          </a:stretch>
        </a:blip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EFBF730-9B18-455B-BA43-E7534F945338}"/>
              </a:ext>
            </a:extLst>
          </p:cNvPr>
          <p:cNvSpPr>
            <a:spLocks noGrp="1"/>
          </p:cNvSpPr>
          <p:nvPr>
            <p:ph type="ctrTitle"/>
          </p:nvPr>
        </p:nvSpPr>
        <p:spPr>
          <a:xfrm>
            <a:off x="1703110" y="635474"/>
            <a:ext cx="9144000" cy="964726"/>
          </a:xfrm>
        </p:spPr>
        <p:txBody>
          <a:bodyPr/>
          <a:lstStyle/>
          <a:p>
            <a:r>
              <a:rPr lang="tr-TR" b="1" dirty="0" err="1"/>
              <a:t>Purple</a:t>
            </a:r>
            <a:r>
              <a:rPr lang="tr-TR" b="1" dirty="0"/>
              <a:t> </a:t>
            </a:r>
            <a:r>
              <a:rPr lang="tr-TR" b="1" dirty="0" err="1"/>
              <a:t>America</a:t>
            </a:r>
            <a:endParaRPr lang="en-US" b="1" dirty="0"/>
          </a:p>
        </p:txBody>
      </p:sp>
      <p:sp>
        <p:nvSpPr>
          <p:cNvPr id="3" name="Alt Başlık 2">
            <a:extLst>
              <a:ext uri="{FF2B5EF4-FFF2-40B4-BE49-F238E27FC236}">
                <a16:creationId xmlns:a16="http://schemas.microsoft.com/office/drawing/2014/main" id="{415DAB21-A2B5-4AAE-960B-FAEC4F78992F}"/>
              </a:ext>
            </a:extLst>
          </p:cNvPr>
          <p:cNvSpPr>
            <a:spLocks noGrp="1"/>
          </p:cNvSpPr>
          <p:nvPr>
            <p:ph type="subTitle" idx="1"/>
          </p:nvPr>
        </p:nvSpPr>
        <p:spPr>
          <a:xfrm>
            <a:off x="1524000" y="2112603"/>
            <a:ext cx="9144000" cy="1655762"/>
          </a:xfrm>
        </p:spPr>
        <p:txBody>
          <a:bodyPr/>
          <a:lstStyle/>
          <a:p>
            <a:r>
              <a:rPr lang="en-US" b="1" dirty="0"/>
              <a:t>COMP446 – Algorithms Design and Analysis </a:t>
            </a:r>
            <a:endParaRPr lang="tr-TR" b="1" dirty="0"/>
          </a:p>
          <a:p>
            <a:r>
              <a:rPr lang="en-US" b="1" dirty="0"/>
              <a:t>Deniz Toprak - 36235 </a:t>
            </a:r>
          </a:p>
        </p:txBody>
      </p:sp>
    </p:spTree>
    <p:extLst>
      <p:ext uri="{BB962C8B-B14F-4D97-AF65-F5344CB8AC3E}">
        <p14:creationId xmlns:p14="http://schemas.microsoft.com/office/powerpoint/2010/main" val="97966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394305A-0C0F-413E-9996-96787A070045}"/>
              </a:ext>
            </a:extLst>
          </p:cNvPr>
          <p:cNvSpPr>
            <a:spLocks noGrp="1"/>
          </p:cNvSpPr>
          <p:nvPr>
            <p:ph idx="1"/>
          </p:nvPr>
        </p:nvSpPr>
        <p:spPr>
          <a:xfrm>
            <a:off x="304802" y="1562495"/>
            <a:ext cx="5200452" cy="1847653"/>
          </a:xfrm>
        </p:spPr>
        <p:txBody>
          <a:bodyPr>
            <a:normAutofit/>
          </a:bodyPr>
          <a:lstStyle/>
          <a:p>
            <a:pPr marL="0" indent="0">
              <a:buNone/>
            </a:pPr>
            <a:r>
              <a:rPr lang="tr-TR" dirty="0"/>
              <a:t>s</a:t>
            </a:r>
            <a:r>
              <a:rPr lang="en-US" dirty="0"/>
              <a:t> = # of </a:t>
            </a:r>
            <a:r>
              <a:rPr lang="tr-TR" dirty="0" err="1"/>
              <a:t>sub</a:t>
            </a:r>
            <a:r>
              <a:rPr lang="tr-TR" dirty="0"/>
              <a:t> </a:t>
            </a:r>
            <a:r>
              <a:rPr lang="tr-TR" dirty="0" err="1"/>
              <a:t>regions</a:t>
            </a:r>
            <a:r>
              <a:rPr lang="en-US" dirty="0"/>
              <a:t> in a </a:t>
            </a:r>
            <a:r>
              <a:rPr lang="tr-TR" dirty="0" err="1"/>
              <a:t>region</a:t>
            </a:r>
            <a:endParaRPr lang="tr-TR" dirty="0"/>
          </a:p>
          <a:p>
            <a:pPr marL="0" indent="0">
              <a:buNone/>
            </a:pPr>
            <a:r>
              <a:rPr lang="tr-TR" dirty="0"/>
              <a:t>n</a:t>
            </a:r>
            <a:r>
              <a:rPr lang="en-US" dirty="0"/>
              <a:t> = # of </a:t>
            </a:r>
            <a:r>
              <a:rPr lang="tr-TR" dirty="0" err="1"/>
              <a:t>regions</a:t>
            </a:r>
            <a:endParaRPr lang="en-US" dirty="0"/>
          </a:p>
          <a:p>
            <a:pPr marL="0" indent="0">
              <a:buNone/>
            </a:pPr>
            <a:r>
              <a:rPr lang="en-US" dirty="0"/>
              <a:t>v = # of coordinates</a:t>
            </a:r>
          </a:p>
          <a:p>
            <a:pPr marL="0" indent="0">
              <a:buNone/>
            </a:pPr>
            <a:endParaRPr lang="en-US" dirty="0"/>
          </a:p>
        </p:txBody>
      </p:sp>
      <p:sp>
        <p:nvSpPr>
          <p:cNvPr id="4" name="Unvan 1">
            <a:extLst>
              <a:ext uri="{FF2B5EF4-FFF2-40B4-BE49-F238E27FC236}">
                <a16:creationId xmlns:a16="http://schemas.microsoft.com/office/drawing/2014/main" id="{ECCFE90A-1B0E-489A-B352-F96CF955B4C0}"/>
              </a:ext>
            </a:extLst>
          </p:cNvPr>
          <p:cNvSpPr txBox="1">
            <a:spLocks/>
          </p:cNvSpPr>
          <p:nvPr/>
        </p:nvSpPr>
        <p:spPr>
          <a:xfrm>
            <a:off x="0" y="0"/>
            <a:ext cx="12192000" cy="1168923"/>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bg1"/>
                </a:solidFill>
              </a:rPr>
              <a:t>Total </a:t>
            </a:r>
            <a:r>
              <a:rPr lang="tr-TR" dirty="0" err="1">
                <a:solidFill>
                  <a:schemeClr val="bg1"/>
                </a:solidFill>
              </a:rPr>
              <a:t>Complexity</a:t>
            </a:r>
            <a:endParaRPr lang="en-US" dirty="0">
              <a:solidFill>
                <a:schemeClr val="bg1"/>
              </a:solidFill>
            </a:endParaRPr>
          </a:p>
        </p:txBody>
      </p:sp>
      <p:sp>
        <p:nvSpPr>
          <p:cNvPr id="7" name="İçerik Yer Tutucusu 2">
            <a:extLst>
              <a:ext uri="{FF2B5EF4-FFF2-40B4-BE49-F238E27FC236}">
                <a16:creationId xmlns:a16="http://schemas.microsoft.com/office/drawing/2014/main" id="{5183E13C-1AA9-4C49-A97C-610385CCD419}"/>
              </a:ext>
            </a:extLst>
          </p:cNvPr>
          <p:cNvSpPr txBox="1">
            <a:spLocks/>
          </p:cNvSpPr>
          <p:nvPr/>
        </p:nvSpPr>
        <p:spPr>
          <a:xfrm>
            <a:off x="505905" y="3410148"/>
            <a:ext cx="5590095" cy="23873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dirty="0">
                <a:solidFill>
                  <a:srgbClr val="FF0000"/>
                </a:solidFill>
              </a:rPr>
              <a:t>Time </a:t>
            </a:r>
            <a:r>
              <a:rPr lang="tr-TR" dirty="0" err="1">
                <a:solidFill>
                  <a:srgbClr val="FF0000"/>
                </a:solidFill>
              </a:rPr>
              <a:t>Complexities</a:t>
            </a:r>
            <a:endParaRPr lang="tr-TR" dirty="0">
              <a:solidFill>
                <a:srgbClr val="FF0000"/>
              </a:solidFill>
            </a:endParaRPr>
          </a:p>
          <a:p>
            <a:pPr marL="0" indent="0">
              <a:buFont typeface="Arial" panose="020B0604020202020204" pitchFamily="34" charset="0"/>
              <a:buNone/>
            </a:pPr>
            <a:r>
              <a:rPr lang="tr-TR" dirty="0" err="1"/>
              <a:t>Drawing</a:t>
            </a:r>
            <a:r>
              <a:rPr lang="tr-TR" dirty="0"/>
              <a:t> </a:t>
            </a:r>
            <a:r>
              <a:rPr lang="tr-TR" dirty="0" err="1"/>
              <a:t>Map</a:t>
            </a:r>
            <a:r>
              <a:rPr lang="tr-TR" dirty="0"/>
              <a:t> :  O(v)</a:t>
            </a:r>
          </a:p>
          <a:p>
            <a:pPr marL="0" indent="0">
              <a:buFont typeface="Arial" panose="020B0604020202020204" pitchFamily="34" charset="0"/>
              <a:buNone/>
            </a:pPr>
            <a:r>
              <a:rPr lang="tr-TR" dirty="0" err="1"/>
              <a:t>Election</a:t>
            </a:r>
            <a:r>
              <a:rPr lang="tr-TR" dirty="0"/>
              <a:t> </a:t>
            </a:r>
            <a:r>
              <a:rPr lang="tr-TR" dirty="0" err="1"/>
              <a:t>Result</a:t>
            </a:r>
            <a:r>
              <a:rPr lang="tr-TR" dirty="0"/>
              <a:t> </a:t>
            </a:r>
            <a:r>
              <a:rPr lang="tr-TR" dirty="0" err="1"/>
              <a:t>Search</a:t>
            </a:r>
            <a:r>
              <a:rPr lang="tr-TR" dirty="0"/>
              <a:t>: O(n*</a:t>
            </a:r>
            <a:r>
              <a:rPr lang="tr-TR" dirty="0" err="1"/>
              <a:t>logs</a:t>
            </a:r>
            <a:r>
              <a:rPr lang="tr-TR" dirty="0"/>
              <a:t>)</a:t>
            </a:r>
          </a:p>
          <a:p>
            <a:pPr marL="0" indent="0">
              <a:buFont typeface="Arial" panose="020B0604020202020204" pitchFamily="34" charset="0"/>
              <a:buNone/>
            </a:pPr>
            <a:r>
              <a:rPr lang="tr-TR" dirty="0"/>
              <a:t>User </a:t>
            </a:r>
            <a:r>
              <a:rPr lang="tr-TR" dirty="0" err="1"/>
              <a:t>Click</a:t>
            </a:r>
            <a:r>
              <a:rPr lang="tr-TR" dirty="0"/>
              <a:t>: O(n)</a:t>
            </a:r>
            <a:endParaRPr lang="en-US" dirty="0"/>
          </a:p>
        </p:txBody>
      </p:sp>
      <p:sp>
        <p:nvSpPr>
          <p:cNvPr id="8" name="İçerik Yer Tutucusu 2">
            <a:extLst>
              <a:ext uri="{FF2B5EF4-FFF2-40B4-BE49-F238E27FC236}">
                <a16:creationId xmlns:a16="http://schemas.microsoft.com/office/drawing/2014/main" id="{A6698DE5-C291-4172-A081-FE5D27FAF6CA}"/>
              </a:ext>
            </a:extLst>
          </p:cNvPr>
          <p:cNvSpPr txBox="1">
            <a:spLocks/>
          </p:cNvSpPr>
          <p:nvPr/>
        </p:nvSpPr>
        <p:spPr>
          <a:xfrm>
            <a:off x="6096000" y="3429000"/>
            <a:ext cx="5153320" cy="25947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dirty="0">
                <a:solidFill>
                  <a:srgbClr val="FF0000"/>
                </a:solidFill>
              </a:rPr>
              <a:t>Space </a:t>
            </a:r>
            <a:r>
              <a:rPr lang="tr-TR" dirty="0" err="1">
                <a:solidFill>
                  <a:srgbClr val="FF0000"/>
                </a:solidFill>
              </a:rPr>
              <a:t>Complexities</a:t>
            </a:r>
            <a:endParaRPr lang="tr-TR" dirty="0">
              <a:solidFill>
                <a:srgbClr val="FF0000"/>
              </a:solidFill>
            </a:endParaRPr>
          </a:p>
          <a:p>
            <a:pPr marL="0" indent="0">
              <a:buFont typeface="Arial" panose="020B0604020202020204" pitchFamily="34" charset="0"/>
              <a:buNone/>
            </a:pPr>
            <a:r>
              <a:rPr lang="tr-TR" dirty="0" err="1"/>
              <a:t>Drawing</a:t>
            </a:r>
            <a:r>
              <a:rPr lang="tr-TR" dirty="0"/>
              <a:t> </a:t>
            </a:r>
            <a:r>
              <a:rPr lang="tr-TR" dirty="0" err="1"/>
              <a:t>Map</a:t>
            </a:r>
            <a:r>
              <a:rPr lang="tr-TR" dirty="0"/>
              <a:t> :  O(1)</a:t>
            </a:r>
          </a:p>
          <a:p>
            <a:pPr marL="0" indent="0">
              <a:buFont typeface="Arial" panose="020B0604020202020204" pitchFamily="34" charset="0"/>
              <a:buNone/>
            </a:pPr>
            <a:r>
              <a:rPr lang="tr-TR" dirty="0" err="1"/>
              <a:t>Election</a:t>
            </a:r>
            <a:r>
              <a:rPr lang="tr-TR" dirty="0"/>
              <a:t> </a:t>
            </a:r>
            <a:r>
              <a:rPr lang="tr-TR" dirty="0" err="1"/>
              <a:t>Result</a:t>
            </a:r>
            <a:r>
              <a:rPr lang="tr-TR" dirty="0"/>
              <a:t> </a:t>
            </a:r>
            <a:r>
              <a:rPr lang="tr-TR" dirty="0" err="1"/>
              <a:t>Search</a:t>
            </a:r>
            <a:r>
              <a:rPr lang="tr-TR" dirty="0"/>
              <a:t>: O(1)</a:t>
            </a:r>
          </a:p>
          <a:p>
            <a:pPr marL="0" indent="0">
              <a:buFont typeface="Arial" panose="020B0604020202020204" pitchFamily="34" charset="0"/>
              <a:buNone/>
            </a:pPr>
            <a:r>
              <a:rPr lang="tr-TR" dirty="0"/>
              <a:t>User </a:t>
            </a:r>
            <a:r>
              <a:rPr lang="tr-TR" dirty="0" err="1"/>
              <a:t>Click</a:t>
            </a:r>
            <a:r>
              <a:rPr lang="tr-TR" dirty="0"/>
              <a:t>: O(n)</a:t>
            </a:r>
            <a:endParaRPr lang="en-US" dirty="0"/>
          </a:p>
        </p:txBody>
      </p:sp>
    </p:spTree>
    <p:extLst>
      <p:ext uri="{BB962C8B-B14F-4D97-AF65-F5344CB8AC3E}">
        <p14:creationId xmlns:p14="http://schemas.microsoft.com/office/powerpoint/2010/main" val="173526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8E7C796-9A98-4A03-9B48-62814BCB414F}"/>
              </a:ext>
            </a:extLst>
          </p:cNvPr>
          <p:cNvSpPr>
            <a:spLocks noGrp="1"/>
          </p:cNvSpPr>
          <p:nvPr>
            <p:ph idx="1"/>
          </p:nvPr>
        </p:nvSpPr>
        <p:spPr>
          <a:xfrm>
            <a:off x="838200" y="2806614"/>
            <a:ext cx="10515600" cy="1244772"/>
          </a:xfrm>
        </p:spPr>
        <p:txBody>
          <a:bodyPr>
            <a:normAutofit/>
          </a:bodyPr>
          <a:lstStyle/>
          <a:p>
            <a:pPr marL="0" indent="0" algn="ctr">
              <a:buNone/>
            </a:pPr>
            <a:r>
              <a:rPr lang="tr-TR" sz="8000" dirty="0" err="1">
                <a:solidFill>
                  <a:srgbClr val="FF0000"/>
                </a:solidFill>
              </a:rPr>
              <a:t>Thank</a:t>
            </a:r>
            <a:r>
              <a:rPr lang="tr-TR" sz="8000" dirty="0">
                <a:solidFill>
                  <a:srgbClr val="FF0000"/>
                </a:solidFill>
              </a:rPr>
              <a:t> </a:t>
            </a:r>
            <a:r>
              <a:rPr lang="tr-TR" sz="8000" dirty="0" err="1">
                <a:solidFill>
                  <a:srgbClr val="FF0000"/>
                </a:solidFill>
              </a:rPr>
              <a:t>You</a:t>
            </a:r>
            <a:r>
              <a:rPr lang="tr-TR" sz="8000" dirty="0">
                <a:solidFill>
                  <a:srgbClr val="FF0000"/>
                </a:solidFill>
              </a:rPr>
              <a:t> </a:t>
            </a:r>
            <a:r>
              <a:rPr lang="tr-TR" sz="8000" dirty="0" err="1">
                <a:solidFill>
                  <a:srgbClr val="FF0000"/>
                </a:solidFill>
              </a:rPr>
              <a:t>For</a:t>
            </a:r>
            <a:r>
              <a:rPr lang="tr-TR" sz="8000" dirty="0">
                <a:solidFill>
                  <a:srgbClr val="FF0000"/>
                </a:solidFill>
              </a:rPr>
              <a:t> </a:t>
            </a:r>
            <a:r>
              <a:rPr lang="tr-TR" sz="8000" dirty="0" err="1">
                <a:solidFill>
                  <a:srgbClr val="FF0000"/>
                </a:solidFill>
              </a:rPr>
              <a:t>Listening</a:t>
            </a:r>
            <a:endParaRPr lang="en-US" sz="8000" dirty="0">
              <a:solidFill>
                <a:srgbClr val="FF0000"/>
              </a:solidFill>
            </a:endParaRPr>
          </a:p>
        </p:txBody>
      </p:sp>
    </p:spTree>
    <p:extLst>
      <p:ext uri="{BB962C8B-B14F-4D97-AF65-F5344CB8AC3E}">
        <p14:creationId xmlns:p14="http://schemas.microsoft.com/office/powerpoint/2010/main" val="148462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69D8F59-03EB-4589-AD54-57EE70D4A892}"/>
              </a:ext>
            </a:extLst>
          </p:cNvPr>
          <p:cNvSpPr>
            <a:spLocks noGrp="1"/>
          </p:cNvSpPr>
          <p:nvPr>
            <p:ph type="title"/>
          </p:nvPr>
        </p:nvSpPr>
        <p:spPr>
          <a:xfrm>
            <a:off x="0" y="1"/>
            <a:ext cx="12192000" cy="1168923"/>
          </a:xfrm>
          <a:solidFill>
            <a:srgbClr val="FF0000"/>
          </a:solidFill>
        </p:spPr>
        <p:txBody>
          <a:bodyPr/>
          <a:lstStyle/>
          <a:p>
            <a:pPr algn="ctr"/>
            <a:r>
              <a:rPr lang="tr-TR" dirty="0" err="1">
                <a:solidFill>
                  <a:schemeClr val="bg1"/>
                </a:solidFill>
              </a:rPr>
              <a:t>Historical</a:t>
            </a:r>
            <a:r>
              <a:rPr lang="tr-TR" dirty="0">
                <a:solidFill>
                  <a:schemeClr val="bg1"/>
                </a:solidFill>
              </a:rPr>
              <a:t> Information</a:t>
            </a:r>
            <a:endParaRPr lang="en-US" dirty="0">
              <a:solidFill>
                <a:schemeClr val="bg1"/>
              </a:solidFill>
            </a:endParaRPr>
          </a:p>
        </p:txBody>
      </p:sp>
      <p:sp>
        <p:nvSpPr>
          <p:cNvPr id="3" name="İçerik Yer Tutucusu 2">
            <a:extLst>
              <a:ext uri="{FF2B5EF4-FFF2-40B4-BE49-F238E27FC236}">
                <a16:creationId xmlns:a16="http://schemas.microsoft.com/office/drawing/2014/main" id="{AACD1E74-02AD-49FF-8D2B-7824263E275E}"/>
              </a:ext>
            </a:extLst>
          </p:cNvPr>
          <p:cNvSpPr>
            <a:spLocks noGrp="1"/>
          </p:cNvSpPr>
          <p:nvPr>
            <p:ph idx="1"/>
          </p:nvPr>
        </p:nvSpPr>
        <p:spPr>
          <a:xfrm>
            <a:off x="595458" y="1806771"/>
            <a:ext cx="11001081" cy="2237328"/>
          </a:xfrm>
        </p:spPr>
        <p:txBody>
          <a:bodyPr/>
          <a:lstStyle/>
          <a:p>
            <a:pPr marL="0" indent="0">
              <a:buNone/>
            </a:pPr>
            <a:r>
              <a:rPr lang="tr-TR" dirty="0"/>
              <a:t>	</a:t>
            </a:r>
            <a:r>
              <a:rPr lang="en-US" dirty="0"/>
              <a:t>During coverage of the 2000 presidential election, Tim Russert coined the political terms red states and blue states to refer to states that predominantly vote for the Republican presidential candidate (red) or the Democratic presidential candidate (blue). The news media use red-state blue-state maps, such as the one below, to display election results.</a:t>
            </a:r>
          </a:p>
        </p:txBody>
      </p:sp>
      <p:pic>
        <p:nvPicPr>
          <p:cNvPr id="5" name="Resim 4">
            <a:extLst>
              <a:ext uri="{FF2B5EF4-FFF2-40B4-BE49-F238E27FC236}">
                <a16:creationId xmlns:a16="http://schemas.microsoft.com/office/drawing/2014/main" id="{FFABC153-7031-4162-9B5D-54407BA15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7" y="3841615"/>
            <a:ext cx="5191125" cy="2209800"/>
          </a:xfrm>
          <a:prstGeom prst="rect">
            <a:avLst/>
          </a:prstGeom>
        </p:spPr>
      </p:pic>
    </p:spTree>
    <p:extLst>
      <p:ext uri="{BB962C8B-B14F-4D97-AF65-F5344CB8AC3E}">
        <p14:creationId xmlns:p14="http://schemas.microsoft.com/office/powerpoint/2010/main" val="247080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7F41B9-FFB5-4E14-B022-CF3CFB79CA42}"/>
              </a:ext>
            </a:extLst>
          </p:cNvPr>
          <p:cNvSpPr>
            <a:spLocks noGrp="1"/>
          </p:cNvSpPr>
          <p:nvPr>
            <p:ph idx="1"/>
          </p:nvPr>
        </p:nvSpPr>
        <p:spPr>
          <a:xfrm>
            <a:off x="838200" y="1825625"/>
            <a:ext cx="10515600" cy="3613641"/>
          </a:xfrm>
        </p:spPr>
        <p:txBody>
          <a:bodyPr/>
          <a:lstStyle/>
          <a:p>
            <a:pPr marL="0" indent="0">
              <a:buNone/>
            </a:pPr>
            <a:r>
              <a:rPr lang="tr-TR" dirty="0"/>
              <a:t>	</a:t>
            </a:r>
            <a:r>
              <a:rPr lang="en-US" dirty="0"/>
              <a:t>Write a program Purple.java that takes two command-line arguments (the name of the map and the year of the election) and produces a Purple-America map. Each region is colored in a shade of red, green, and blue, according to the proportion of votes received by each candidate. If the Republican, Independent, and Democratic candidates receive a1, a2, and a3 votes, respectively. Formula to decide coloring of each region:</a:t>
            </a:r>
          </a:p>
        </p:txBody>
      </p:sp>
      <p:sp>
        <p:nvSpPr>
          <p:cNvPr id="6" name="Unvan 1">
            <a:extLst>
              <a:ext uri="{FF2B5EF4-FFF2-40B4-BE49-F238E27FC236}">
                <a16:creationId xmlns:a16="http://schemas.microsoft.com/office/drawing/2014/main" id="{95CDDA8F-8955-4761-8E02-821E0763B6C7}"/>
              </a:ext>
            </a:extLst>
          </p:cNvPr>
          <p:cNvSpPr>
            <a:spLocks noGrp="1"/>
          </p:cNvSpPr>
          <p:nvPr>
            <p:ph type="title"/>
          </p:nvPr>
        </p:nvSpPr>
        <p:spPr>
          <a:xfrm>
            <a:off x="0" y="1"/>
            <a:ext cx="12192000" cy="1168923"/>
          </a:xfrm>
          <a:solidFill>
            <a:srgbClr val="FF0000"/>
          </a:solidFill>
        </p:spPr>
        <p:txBody>
          <a:bodyPr/>
          <a:lstStyle/>
          <a:p>
            <a:pPr algn="ctr"/>
            <a:r>
              <a:rPr lang="tr-TR" dirty="0" err="1">
                <a:solidFill>
                  <a:schemeClr val="bg1"/>
                </a:solidFill>
              </a:rPr>
              <a:t>Purple</a:t>
            </a:r>
            <a:r>
              <a:rPr lang="tr-TR" dirty="0">
                <a:solidFill>
                  <a:schemeClr val="bg1"/>
                </a:solidFill>
              </a:rPr>
              <a:t> </a:t>
            </a:r>
            <a:r>
              <a:rPr lang="tr-TR" dirty="0" err="1">
                <a:solidFill>
                  <a:schemeClr val="bg1"/>
                </a:solidFill>
              </a:rPr>
              <a:t>America</a:t>
            </a:r>
            <a:endParaRPr lang="en-US" dirty="0">
              <a:solidFill>
                <a:schemeClr val="bg1"/>
              </a:solidFill>
            </a:endParaRPr>
          </a:p>
        </p:txBody>
      </p:sp>
      <p:pic>
        <p:nvPicPr>
          <p:cNvPr id="8" name="Resim 7">
            <a:extLst>
              <a:ext uri="{FF2B5EF4-FFF2-40B4-BE49-F238E27FC236}">
                <a16:creationId xmlns:a16="http://schemas.microsoft.com/office/drawing/2014/main" id="{74CFE5D8-3141-458D-AD38-DD62D2940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225" y="4787597"/>
            <a:ext cx="6305550" cy="1371600"/>
          </a:xfrm>
          <a:prstGeom prst="rect">
            <a:avLst/>
          </a:prstGeom>
        </p:spPr>
      </p:pic>
    </p:spTree>
    <p:extLst>
      <p:ext uri="{BB962C8B-B14F-4D97-AF65-F5344CB8AC3E}">
        <p14:creationId xmlns:p14="http://schemas.microsoft.com/office/powerpoint/2010/main" val="224664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E4B8534-5C49-4E05-9662-954A46F1F5B2}"/>
              </a:ext>
            </a:extLst>
          </p:cNvPr>
          <p:cNvSpPr>
            <a:spLocks noGrp="1"/>
          </p:cNvSpPr>
          <p:nvPr>
            <p:ph idx="1"/>
          </p:nvPr>
        </p:nvSpPr>
        <p:spPr/>
        <p:txBody>
          <a:bodyPr>
            <a:normAutofit/>
          </a:bodyPr>
          <a:lstStyle/>
          <a:p>
            <a:pPr marL="0" indent="0">
              <a:buNone/>
            </a:pPr>
            <a:r>
              <a:rPr lang="tr-TR" dirty="0"/>
              <a:t>	</a:t>
            </a:r>
            <a:r>
              <a:rPr lang="tr-TR" dirty="0" err="1"/>
              <a:t>Reads</a:t>
            </a:r>
            <a:r>
              <a:rPr lang="tr-TR" dirty="0"/>
              <a:t> </a:t>
            </a:r>
            <a:r>
              <a:rPr lang="en-US" dirty="0"/>
              <a:t>latitude and longitude values from the.txt file of the region. Draws every sub region in the region with ACM </a:t>
            </a:r>
            <a:r>
              <a:rPr lang="en-US" dirty="0" err="1"/>
              <a:t>GraphicsProgram</a:t>
            </a:r>
            <a:r>
              <a:rPr lang="en-US" dirty="0"/>
              <a:t> according to their latitude and longitude values. For every sub region it reads the election results from the according txt file. Stores each sub region’s information, election results and drawn shape in a Hash Map. This Hasp Map’s key is the shape (</a:t>
            </a:r>
            <a:r>
              <a:rPr lang="en-US" dirty="0" err="1"/>
              <a:t>GPolygon</a:t>
            </a:r>
            <a:r>
              <a:rPr lang="en-US" dirty="0"/>
              <a:t> object) and value is </a:t>
            </a:r>
            <a:r>
              <a:rPr lang="en-US" dirty="0" err="1"/>
              <a:t>ElectionData</a:t>
            </a:r>
            <a:r>
              <a:rPr lang="en-US" dirty="0"/>
              <a:t> object. This Hash Map is for GUI interactivity. Then the sub region is colored according to votes each party got. </a:t>
            </a:r>
          </a:p>
          <a:p>
            <a:pPr marL="0" indent="0">
              <a:buNone/>
            </a:pPr>
            <a:r>
              <a:rPr lang="tr-TR" dirty="0"/>
              <a:t>	</a:t>
            </a:r>
            <a:r>
              <a:rPr lang="en-US" dirty="0"/>
              <a:t>Whenever user clicks on a sub region, the program shows information about the clicked sub region. </a:t>
            </a:r>
          </a:p>
        </p:txBody>
      </p:sp>
      <p:sp>
        <p:nvSpPr>
          <p:cNvPr id="4" name="Unvan 1">
            <a:extLst>
              <a:ext uri="{FF2B5EF4-FFF2-40B4-BE49-F238E27FC236}">
                <a16:creationId xmlns:a16="http://schemas.microsoft.com/office/drawing/2014/main" id="{5D9684C0-69FE-41F5-A5CC-223A44408F7C}"/>
              </a:ext>
            </a:extLst>
          </p:cNvPr>
          <p:cNvSpPr>
            <a:spLocks noGrp="1"/>
          </p:cNvSpPr>
          <p:nvPr>
            <p:ph type="title"/>
          </p:nvPr>
        </p:nvSpPr>
        <p:spPr>
          <a:xfrm>
            <a:off x="0" y="1"/>
            <a:ext cx="12192000" cy="1168923"/>
          </a:xfrm>
          <a:solidFill>
            <a:srgbClr val="FF0000"/>
          </a:solidFill>
        </p:spPr>
        <p:txBody>
          <a:bodyPr/>
          <a:lstStyle/>
          <a:p>
            <a:pPr algn="ctr"/>
            <a:r>
              <a:rPr lang="tr-TR" dirty="0" err="1">
                <a:solidFill>
                  <a:schemeClr val="bg1"/>
                </a:solidFill>
              </a:rPr>
              <a:t>Implementation</a:t>
            </a:r>
            <a:endParaRPr lang="en-US" dirty="0">
              <a:solidFill>
                <a:schemeClr val="bg1"/>
              </a:solidFill>
            </a:endParaRPr>
          </a:p>
        </p:txBody>
      </p:sp>
    </p:spTree>
    <p:extLst>
      <p:ext uri="{BB962C8B-B14F-4D97-AF65-F5344CB8AC3E}">
        <p14:creationId xmlns:p14="http://schemas.microsoft.com/office/powerpoint/2010/main" val="333309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A2D6F95-4AD0-4126-810F-D4E0CA8BDCE0}"/>
              </a:ext>
            </a:extLst>
          </p:cNvPr>
          <p:cNvSpPr>
            <a:spLocks noGrp="1"/>
          </p:cNvSpPr>
          <p:nvPr>
            <p:ph idx="1"/>
          </p:nvPr>
        </p:nvSpPr>
        <p:spPr/>
        <p:txBody>
          <a:bodyPr/>
          <a:lstStyle/>
          <a:p>
            <a:pPr marL="514350" indent="-514350">
              <a:buAutoNum type="arabicParenR"/>
            </a:pPr>
            <a:r>
              <a:rPr lang="tr-TR" dirty="0" err="1"/>
              <a:t>Searching</a:t>
            </a:r>
            <a:r>
              <a:rPr lang="tr-TR" dirty="0"/>
              <a:t> </a:t>
            </a:r>
            <a:r>
              <a:rPr lang="tr-TR" dirty="0" err="1"/>
              <a:t>for</a:t>
            </a:r>
            <a:r>
              <a:rPr lang="tr-TR" dirty="0"/>
              <a:t> </a:t>
            </a:r>
            <a:r>
              <a:rPr lang="tr-TR" dirty="0" err="1"/>
              <a:t>every</a:t>
            </a:r>
            <a:r>
              <a:rPr lang="tr-TR" dirty="0"/>
              <a:t> </a:t>
            </a:r>
            <a:r>
              <a:rPr lang="tr-TR" dirty="0" err="1"/>
              <a:t>sub</a:t>
            </a:r>
            <a:r>
              <a:rPr lang="tr-TR" dirty="0"/>
              <a:t> </a:t>
            </a:r>
            <a:r>
              <a:rPr lang="tr-TR" dirty="0" err="1"/>
              <a:t>region</a:t>
            </a:r>
            <a:r>
              <a:rPr lang="tr-TR" dirty="0"/>
              <a:t> in </a:t>
            </a:r>
            <a:r>
              <a:rPr lang="tr-TR" dirty="0" err="1"/>
              <a:t>election</a:t>
            </a:r>
            <a:r>
              <a:rPr lang="tr-TR" dirty="0"/>
              <a:t> </a:t>
            </a:r>
            <a:r>
              <a:rPr lang="tr-TR" dirty="0" err="1"/>
              <a:t>result</a:t>
            </a:r>
            <a:r>
              <a:rPr lang="tr-TR" dirty="0"/>
              <a:t> data </a:t>
            </a:r>
            <a:r>
              <a:rPr lang="tr-TR" dirty="0" err="1"/>
              <a:t>List</a:t>
            </a:r>
            <a:r>
              <a:rPr lang="tr-TR" dirty="0"/>
              <a:t>.</a:t>
            </a:r>
          </a:p>
          <a:p>
            <a:pPr marL="514350" indent="-514350">
              <a:buAutoNum type="arabicParenR"/>
            </a:pPr>
            <a:r>
              <a:rPr lang="tr-TR" dirty="0" err="1"/>
              <a:t>Showing</a:t>
            </a:r>
            <a:r>
              <a:rPr lang="tr-TR" dirty="0"/>
              <a:t> a </a:t>
            </a:r>
            <a:r>
              <a:rPr lang="tr-TR" dirty="0" err="1"/>
              <a:t>spesific</a:t>
            </a:r>
            <a:r>
              <a:rPr lang="tr-TR" dirty="0"/>
              <a:t> </a:t>
            </a:r>
            <a:r>
              <a:rPr lang="tr-TR" dirty="0" err="1"/>
              <a:t>sub</a:t>
            </a:r>
            <a:r>
              <a:rPr lang="tr-TR" dirty="0"/>
              <a:t> </a:t>
            </a:r>
            <a:r>
              <a:rPr lang="tr-TR" dirty="0" err="1"/>
              <a:t>region’s</a:t>
            </a:r>
            <a:r>
              <a:rPr lang="tr-TR" dirty="0"/>
              <a:t> </a:t>
            </a:r>
            <a:r>
              <a:rPr lang="tr-TR" dirty="0" err="1"/>
              <a:t>information</a:t>
            </a:r>
            <a:r>
              <a:rPr lang="tr-TR" dirty="0"/>
              <a:t> and </a:t>
            </a:r>
            <a:r>
              <a:rPr lang="tr-TR" dirty="0" err="1"/>
              <a:t>election</a:t>
            </a:r>
            <a:r>
              <a:rPr lang="tr-TR" dirty="0"/>
              <a:t> </a:t>
            </a:r>
            <a:r>
              <a:rPr lang="tr-TR" dirty="0" err="1"/>
              <a:t>results</a:t>
            </a:r>
            <a:r>
              <a:rPr lang="tr-TR" dirty="0"/>
              <a:t> </a:t>
            </a:r>
            <a:r>
              <a:rPr lang="tr-TR" dirty="0" err="1"/>
              <a:t>whenever</a:t>
            </a:r>
            <a:r>
              <a:rPr lang="tr-TR" dirty="0"/>
              <a:t> </a:t>
            </a:r>
            <a:r>
              <a:rPr lang="tr-TR" dirty="0" err="1"/>
              <a:t>user</a:t>
            </a:r>
            <a:r>
              <a:rPr lang="tr-TR" dirty="0"/>
              <a:t> </a:t>
            </a:r>
            <a:r>
              <a:rPr lang="tr-TR" dirty="0" err="1"/>
              <a:t>clicks</a:t>
            </a:r>
            <a:r>
              <a:rPr lang="tr-TR" dirty="0"/>
              <a:t> on a </a:t>
            </a:r>
            <a:r>
              <a:rPr lang="tr-TR" dirty="0" err="1"/>
              <a:t>sub</a:t>
            </a:r>
            <a:r>
              <a:rPr lang="tr-TR" dirty="0"/>
              <a:t> </a:t>
            </a:r>
            <a:r>
              <a:rPr lang="tr-TR" dirty="0" err="1"/>
              <a:t>region</a:t>
            </a:r>
            <a:r>
              <a:rPr lang="tr-TR" dirty="0"/>
              <a:t>.</a:t>
            </a:r>
            <a:endParaRPr lang="en-US" dirty="0"/>
          </a:p>
        </p:txBody>
      </p:sp>
      <p:sp>
        <p:nvSpPr>
          <p:cNvPr id="6" name="Unvan 1">
            <a:extLst>
              <a:ext uri="{FF2B5EF4-FFF2-40B4-BE49-F238E27FC236}">
                <a16:creationId xmlns:a16="http://schemas.microsoft.com/office/drawing/2014/main" id="{ECD3FADF-4487-48E4-AB9E-CF87CE15F0D7}"/>
              </a:ext>
            </a:extLst>
          </p:cNvPr>
          <p:cNvSpPr>
            <a:spLocks noGrp="1"/>
          </p:cNvSpPr>
          <p:nvPr>
            <p:ph type="title"/>
          </p:nvPr>
        </p:nvSpPr>
        <p:spPr>
          <a:xfrm>
            <a:off x="0" y="1"/>
            <a:ext cx="12192000" cy="1168923"/>
          </a:xfrm>
          <a:solidFill>
            <a:srgbClr val="FF0000"/>
          </a:solidFill>
        </p:spPr>
        <p:txBody>
          <a:bodyPr/>
          <a:lstStyle/>
          <a:p>
            <a:pPr algn="ctr"/>
            <a:r>
              <a:rPr lang="tr-TR" dirty="0" err="1">
                <a:solidFill>
                  <a:schemeClr val="bg1"/>
                </a:solidFill>
              </a:rPr>
              <a:t>Problems</a:t>
            </a:r>
            <a:endParaRPr lang="en-US" dirty="0">
              <a:solidFill>
                <a:schemeClr val="bg1"/>
              </a:solidFill>
            </a:endParaRPr>
          </a:p>
        </p:txBody>
      </p:sp>
    </p:spTree>
    <p:extLst>
      <p:ext uri="{BB962C8B-B14F-4D97-AF65-F5344CB8AC3E}">
        <p14:creationId xmlns:p14="http://schemas.microsoft.com/office/powerpoint/2010/main" val="26306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3CF571-D8DB-47FC-84A9-5C59A23E3BC5}"/>
              </a:ext>
            </a:extLst>
          </p:cNvPr>
          <p:cNvSpPr>
            <a:spLocks noGrp="1"/>
          </p:cNvSpPr>
          <p:nvPr>
            <p:ph idx="1"/>
          </p:nvPr>
        </p:nvSpPr>
        <p:spPr/>
        <p:txBody>
          <a:bodyPr/>
          <a:lstStyle/>
          <a:p>
            <a:pPr marL="0" indent="0">
              <a:buNone/>
            </a:pPr>
            <a:r>
              <a:rPr lang="tr-TR" dirty="0"/>
              <a:t>Time </a:t>
            </a:r>
            <a:r>
              <a:rPr lang="tr-TR" dirty="0" err="1"/>
              <a:t>Complexity</a:t>
            </a:r>
            <a:r>
              <a:rPr lang="tr-TR" dirty="0"/>
              <a:t> : O(n) </a:t>
            </a:r>
            <a:r>
              <a:rPr lang="tr-TR" dirty="0" err="1"/>
              <a:t>for</a:t>
            </a:r>
            <a:r>
              <a:rPr lang="tr-TR" dirty="0"/>
              <a:t> </a:t>
            </a:r>
            <a:r>
              <a:rPr lang="tr-TR" dirty="0" err="1"/>
              <a:t>every</a:t>
            </a:r>
            <a:r>
              <a:rPr lang="tr-TR" dirty="0"/>
              <a:t> </a:t>
            </a:r>
            <a:r>
              <a:rPr lang="tr-TR" dirty="0" err="1"/>
              <a:t>sub</a:t>
            </a:r>
            <a:r>
              <a:rPr lang="tr-TR" dirty="0"/>
              <a:t> </a:t>
            </a:r>
            <a:r>
              <a:rPr lang="tr-TR" dirty="0" err="1"/>
              <a:t>region</a:t>
            </a:r>
            <a:r>
              <a:rPr lang="tr-TR" dirty="0"/>
              <a:t> (</a:t>
            </a:r>
            <a:r>
              <a:rPr lang="tr-TR" dirty="0" err="1"/>
              <a:t>theoritacally</a:t>
            </a:r>
            <a:r>
              <a:rPr lang="tr-TR" dirty="0"/>
              <a:t>).</a:t>
            </a:r>
          </a:p>
          <a:p>
            <a:pPr marL="0" indent="0">
              <a:buNone/>
            </a:pPr>
            <a:r>
              <a:rPr lang="tr-TR" dirty="0" err="1"/>
              <a:t>Because</a:t>
            </a:r>
            <a:r>
              <a:rPr lang="tr-TR" dirty="0"/>
              <a:t> data </a:t>
            </a:r>
            <a:r>
              <a:rPr lang="tr-TR" dirty="0" err="1"/>
              <a:t>mistakes</a:t>
            </a:r>
            <a:r>
              <a:rPr lang="tr-TR" dirty="0"/>
              <a:t> it </a:t>
            </a:r>
            <a:r>
              <a:rPr lang="tr-TR" dirty="0" err="1"/>
              <a:t>costs</a:t>
            </a:r>
            <a:r>
              <a:rPr lang="tr-TR" dirty="0"/>
              <a:t> in </a:t>
            </a:r>
            <a:r>
              <a:rPr lang="tr-TR" dirty="0" err="1"/>
              <a:t>average</a:t>
            </a:r>
            <a:r>
              <a:rPr lang="tr-TR" dirty="0"/>
              <a:t> </a:t>
            </a:r>
            <a:r>
              <a:rPr lang="tr-TR" sz="4000" dirty="0">
                <a:solidFill>
                  <a:srgbClr val="FF0000"/>
                </a:solidFill>
              </a:rPr>
              <a:t>4 </a:t>
            </a:r>
            <a:r>
              <a:rPr lang="tr-TR" sz="4000" dirty="0" err="1">
                <a:solidFill>
                  <a:srgbClr val="FF0000"/>
                </a:solidFill>
              </a:rPr>
              <a:t>times</a:t>
            </a:r>
            <a:r>
              <a:rPr lang="tr-TR" sz="4000" dirty="0">
                <a:solidFill>
                  <a:srgbClr val="FF0000"/>
                </a:solidFill>
              </a:rPr>
              <a:t> </a:t>
            </a:r>
            <a:r>
              <a:rPr lang="tr-TR" dirty="0"/>
              <a:t>time </a:t>
            </a:r>
            <a:r>
              <a:rPr lang="tr-TR" dirty="0" err="1"/>
              <a:t>complexity</a:t>
            </a:r>
            <a:r>
              <a:rPr lang="tr-TR" dirty="0"/>
              <a:t>.</a:t>
            </a:r>
          </a:p>
          <a:p>
            <a:pPr marL="0" indent="0" algn="ctr">
              <a:buNone/>
            </a:pPr>
            <a:endParaRPr lang="tr-TR" dirty="0"/>
          </a:p>
          <a:p>
            <a:pPr marL="0" indent="0" algn="ctr">
              <a:buNone/>
            </a:pPr>
            <a:r>
              <a:rPr lang="tr-TR" dirty="0" err="1"/>
              <a:t>Try</a:t>
            </a:r>
            <a:r>
              <a:rPr lang="tr-TR" dirty="0"/>
              <a:t> </a:t>
            </a:r>
            <a:r>
              <a:rPr lang="tr-TR" dirty="0" err="1"/>
              <a:t>to</a:t>
            </a:r>
            <a:r>
              <a:rPr lang="tr-TR" dirty="0"/>
              <a:t> optimize it!</a:t>
            </a:r>
            <a:endParaRPr lang="en-US" dirty="0"/>
          </a:p>
        </p:txBody>
      </p:sp>
      <p:sp>
        <p:nvSpPr>
          <p:cNvPr id="4" name="Unvan 1">
            <a:extLst>
              <a:ext uri="{FF2B5EF4-FFF2-40B4-BE49-F238E27FC236}">
                <a16:creationId xmlns:a16="http://schemas.microsoft.com/office/drawing/2014/main" id="{E96C6D35-EDA5-4C75-BCA6-85C58B225679}"/>
              </a:ext>
            </a:extLst>
          </p:cNvPr>
          <p:cNvSpPr txBox="1">
            <a:spLocks/>
          </p:cNvSpPr>
          <p:nvPr/>
        </p:nvSpPr>
        <p:spPr>
          <a:xfrm>
            <a:off x="0" y="1"/>
            <a:ext cx="12192000" cy="1168923"/>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bg1"/>
                </a:solidFill>
              </a:rPr>
              <a:t>Problem 1 – First Solution: </a:t>
            </a:r>
            <a:r>
              <a:rPr lang="tr-TR" dirty="0" err="1">
                <a:solidFill>
                  <a:schemeClr val="bg1"/>
                </a:solidFill>
              </a:rPr>
              <a:t>Linear</a:t>
            </a:r>
            <a:r>
              <a:rPr lang="tr-TR" dirty="0">
                <a:solidFill>
                  <a:schemeClr val="bg1"/>
                </a:solidFill>
              </a:rPr>
              <a:t> </a:t>
            </a:r>
            <a:r>
              <a:rPr lang="tr-TR" dirty="0" err="1">
                <a:solidFill>
                  <a:schemeClr val="bg1"/>
                </a:solidFill>
              </a:rPr>
              <a:t>Search</a:t>
            </a:r>
            <a:endParaRPr lang="en-US" dirty="0">
              <a:solidFill>
                <a:schemeClr val="bg1"/>
              </a:solidFill>
            </a:endParaRPr>
          </a:p>
        </p:txBody>
      </p:sp>
    </p:spTree>
    <p:extLst>
      <p:ext uri="{BB962C8B-B14F-4D97-AF65-F5344CB8AC3E}">
        <p14:creationId xmlns:p14="http://schemas.microsoft.com/office/powerpoint/2010/main" val="391073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57432FC-A087-4A39-816B-133420D99E40}"/>
              </a:ext>
            </a:extLst>
          </p:cNvPr>
          <p:cNvSpPr>
            <a:spLocks noGrp="1"/>
          </p:cNvSpPr>
          <p:nvPr>
            <p:ph idx="1"/>
          </p:nvPr>
        </p:nvSpPr>
        <p:spPr/>
        <p:txBody>
          <a:bodyPr/>
          <a:lstStyle/>
          <a:p>
            <a:pPr marL="0" indent="0">
              <a:buNone/>
            </a:pPr>
            <a:r>
              <a:rPr lang="tr-TR" dirty="0" err="1"/>
              <a:t>Merge</a:t>
            </a:r>
            <a:r>
              <a:rPr lang="tr-TR" dirty="0"/>
              <a:t> </a:t>
            </a:r>
            <a:r>
              <a:rPr lang="tr-TR" dirty="0" err="1"/>
              <a:t>Sort</a:t>
            </a:r>
            <a:endParaRPr lang="tr-TR" dirty="0"/>
          </a:p>
          <a:p>
            <a:pPr marL="0" indent="0">
              <a:buNone/>
            </a:pPr>
            <a:r>
              <a:rPr lang="tr-TR" dirty="0"/>
              <a:t>Time </a:t>
            </a:r>
            <a:r>
              <a:rPr lang="tr-TR" dirty="0" err="1"/>
              <a:t>Complexity</a:t>
            </a:r>
            <a:r>
              <a:rPr lang="tr-TR" dirty="0"/>
              <a:t>: </a:t>
            </a:r>
            <a:r>
              <a:rPr lang="tr-TR" dirty="0" err="1"/>
              <a:t>worst</a:t>
            </a:r>
            <a:r>
              <a:rPr lang="tr-TR" dirty="0"/>
              <a:t> </a:t>
            </a:r>
            <a:r>
              <a:rPr lang="tr-TR" dirty="0" err="1"/>
              <a:t>case</a:t>
            </a:r>
            <a:r>
              <a:rPr lang="tr-TR" dirty="0"/>
              <a:t> O(</a:t>
            </a:r>
            <a:r>
              <a:rPr lang="tr-TR" dirty="0" err="1"/>
              <a:t>nlogn</a:t>
            </a:r>
            <a:r>
              <a:rPr lang="tr-TR" dirty="0"/>
              <a:t>) Space </a:t>
            </a:r>
            <a:r>
              <a:rPr lang="tr-TR" dirty="0" err="1"/>
              <a:t>Complexity</a:t>
            </a:r>
            <a:r>
              <a:rPr lang="tr-TR" dirty="0"/>
              <a:t>: O(1) </a:t>
            </a:r>
            <a:r>
              <a:rPr lang="tr-TR" dirty="0" err="1"/>
              <a:t>for</a:t>
            </a:r>
            <a:r>
              <a:rPr lang="tr-TR" dirty="0"/>
              <a:t> </a:t>
            </a:r>
            <a:r>
              <a:rPr lang="tr-TR" dirty="0" err="1"/>
              <a:t>every</a:t>
            </a:r>
            <a:r>
              <a:rPr lang="tr-TR" dirty="0"/>
              <a:t> </a:t>
            </a:r>
            <a:r>
              <a:rPr lang="tr-TR" dirty="0" err="1"/>
              <a:t>region</a:t>
            </a:r>
            <a:r>
              <a:rPr lang="tr-TR" dirty="0"/>
              <a:t>.</a:t>
            </a:r>
          </a:p>
          <a:p>
            <a:pPr marL="0" indent="0" algn="ctr">
              <a:buNone/>
            </a:pPr>
            <a:r>
              <a:rPr lang="tr-TR" dirty="0" err="1"/>
              <a:t>Then</a:t>
            </a:r>
            <a:endParaRPr lang="tr-TR" dirty="0"/>
          </a:p>
          <a:p>
            <a:pPr marL="0" indent="0">
              <a:buNone/>
            </a:pPr>
            <a:r>
              <a:rPr lang="tr-TR" dirty="0" err="1"/>
              <a:t>Binary</a:t>
            </a:r>
            <a:r>
              <a:rPr lang="tr-TR" dirty="0"/>
              <a:t> </a:t>
            </a:r>
            <a:r>
              <a:rPr lang="tr-TR" dirty="0" err="1"/>
              <a:t>Search</a:t>
            </a:r>
            <a:endParaRPr lang="tr-TR" dirty="0"/>
          </a:p>
          <a:p>
            <a:pPr marL="0" indent="0">
              <a:buNone/>
            </a:pPr>
            <a:r>
              <a:rPr lang="tr-TR" dirty="0"/>
              <a:t>Time </a:t>
            </a:r>
            <a:r>
              <a:rPr lang="tr-TR" dirty="0" err="1"/>
              <a:t>Complexity</a:t>
            </a:r>
            <a:r>
              <a:rPr lang="tr-TR" dirty="0"/>
              <a:t>: </a:t>
            </a:r>
            <a:r>
              <a:rPr lang="tr-TR" dirty="0" err="1"/>
              <a:t>worst</a:t>
            </a:r>
            <a:r>
              <a:rPr lang="tr-TR" dirty="0"/>
              <a:t> </a:t>
            </a:r>
            <a:r>
              <a:rPr lang="tr-TR" dirty="0" err="1"/>
              <a:t>case</a:t>
            </a:r>
            <a:r>
              <a:rPr lang="tr-TR" dirty="0"/>
              <a:t> O(</a:t>
            </a:r>
            <a:r>
              <a:rPr lang="tr-TR" dirty="0" err="1"/>
              <a:t>logn</a:t>
            </a:r>
            <a:r>
              <a:rPr lang="tr-TR" dirty="0"/>
              <a:t>) Space </a:t>
            </a:r>
            <a:r>
              <a:rPr lang="tr-TR" dirty="0" err="1"/>
              <a:t>Complexity</a:t>
            </a:r>
            <a:r>
              <a:rPr lang="tr-TR" dirty="0"/>
              <a:t>: O(1) </a:t>
            </a:r>
            <a:r>
              <a:rPr lang="tr-TR" dirty="0" err="1"/>
              <a:t>for</a:t>
            </a:r>
            <a:r>
              <a:rPr lang="tr-TR" dirty="0"/>
              <a:t> </a:t>
            </a:r>
            <a:r>
              <a:rPr lang="tr-TR" dirty="0" err="1"/>
              <a:t>every</a:t>
            </a:r>
            <a:r>
              <a:rPr lang="tr-TR" dirty="0"/>
              <a:t> </a:t>
            </a:r>
            <a:r>
              <a:rPr lang="tr-TR" dirty="0" err="1"/>
              <a:t>sub</a:t>
            </a:r>
            <a:r>
              <a:rPr lang="tr-TR" dirty="0"/>
              <a:t> </a:t>
            </a:r>
            <a:r>
              <a:rPr lang="tr-TR" dirty="0" err="1"/>
              <a:t>region</a:t>
            </a:r>
            <a:r>
              <a:rPr lang="tr-TR" dirty="0"/>
              <a:t>.</a:t>
            </a:r>
          </a:p>
          <a:p>
            <a:pPr marL="0" indent="0">
              <a:buNone/>
            </a:pPr>
            <a:r>
              <a:rPr lang="tr-TR" dirty="0"/>
              <a:t>But data </a:t>
            </a:r>
            <a:r>
              <a:rPr lang="tr-TR" dirty="0" err="1"/>
              <a:t>mistakes</a:t>
            </a:r>
            <a:r>
              <a:rPr lang="tr-TR" dirty="0"/>
              <a:t> </a:t>
            </a:r>
            <a:r>
              <a:rPr lang="tr-TR" dirty="0" err="1"/>
              <a:t>didn’t</a:t>
            </a:r>
            <a:r>
              <a:rPr lang="tr-TR" dirty="0"/>
              <a:t> </a:t>
            </a:r>
            <a:r>
              <a:rPr lang="tr-TR" dirty="0" err="1"/>
              <a:t>let</a:t>
            </a:r>
            <a:r>
              <a:rPr lang="tr-TR" dirty="0"/>
              <a:t> it </a:t>
            </a:r>
            <a:r>
              <a:rPr lang="tr-TR" dirty="0" err="1"/>
              <a:t>work</a:t>
            </a:r>
            <a:r>
              <a:rPr lang="tr-TR" dirty="0"/>
              <a:t> as </a:t>
            </a:r>
            <a:r>
              <a:rPr lang="tr-TR" dirty="0" err="1"/>
              <a:t>calculated</a:t>
            </a:r>
            <a:r>
              <a:rPr lang="tr-TR" dirty="0"/>
              <a:t> </a:t>
            </a:r>
            <a:r>
              <a:rPr lang="tr-TR" dirty="0">
                <a:sym typeface="Wingdings" panose="05000000000000000000" pitchFamily="2" charset="2"/>
              </a:rPr>
              <a:t></a:t>
            </a:r>
          </a:p>
          <a:p>
            <a:pPr marL="0" indent="0">
              <a:buNone/>
            </a:pPr>
            <a:r>
              <a:rPr lang="tr-TR" dirty="0">
                <a:sym typeface="Wingdings" panose="05000000000000000000" pitchFamily="2" charset="2"/>
              </a:rPr>
              <a:t>Had </a:t>
            </a:r>
            <a:r>
              <a:rPr lang="tr-TR" dirty="0" err="1">
                <a:sym typeface="Wingdings" panose="05000000000000000000" pitchFamily="2" charset="2"/>
              </a:rPr>
              <a:t>to</a:t>
            </a:r>
            <a:r>
              <a:rPr lang="tr-TR" dirty="0">
                <a:sym typeface="Wingdings" panose="05000000000000000000" pitchFamily="2" charset="2"/>
              </a:rPr>
              <a:t> </a:t>
            </a:r>
            <a:r>
              <a:rPr lang="tr-TR" dirty="0" err="1">
                <a:sym typeface="Wingdings" panose="05000000000000000000" pitchFamily="2" charset="2"/>
              </a:rPr>
              <a:t>search</a:t>
            </a:r>
            <a:r>
              <a:rPr lang="tr-TR" dirty="0">
                <a:sym typeface="Wingdings" panose="05000000000000000000" pitchFamily="2" charset="2"/>
              </a:rPr>
              <a:t> </a:t>
            </a:r>
            <a:r>
              <a:rPr lang="tr-TR" dirty="0" err="1">
                <a:sym typeface="Wingdings" panose="05000000000000000000" pitchFamily="2" charset="2"/>
              </a:rPr>
              <a:t>several</a:t>
            </a:r>
            <a:r>
              <a:rPr lang="tr-TR" dirty="0">
                <a:sym typeface="Wingdings" panose="05000000000000000000" pitchFamily="2" charset="2"/>
              </a:rPr>
              <a:t> </a:t>
            </a:r>
            <a:r>
              <a:rPr lang="tr-TR" dirty="0" err="1">
                <a:sym typeface="Wingdings" panose="05000000000000000000" pitchFamily="2" charset="2"/>
              </a:rPr>
              <a:t>times</a:t>
            </a:r>
            <a:r>
              <a:rPr lang="tr-TR" dirty="0">
                <a:sym typeface="Wingdings" panose="05000000000000000000" pitchFamily="2" charset="2"/>
              </a:rPr>
              <a:t> </a:t>
            </a:r>
            <a:r>
              <a:rPr lang="tr-TR" dirty="0" err="1">
                <a:sym typeface="Wingdings" panose="05000000000000000000" pitchFamily="2" charset="2"/>
              </a:rPr>
              <a:t>if</a:t>
            </a:r>
            <a:r>
              <a:rPr lang="tr-TR" dirty="0">
                <a:sym typeface="Wingdings" panose="05000000000000000000" pitchFamily="2" charset="2"/>
              </a:rPr>
              <a:t> not </a:t>
            </a:r>
            <a:r>
              <a:rPr lang="tr-TR" dirty="0" err="1">
                <a:sym typeface="Wingdings" panose="05000000000000000000" pitchFamily="2" charset="2"/>
              </a:rPr>
              <a:t>found</a:t>
            </a:r>
            <a:r>
              <a:rPr lang="tr-TR" dirty="0">
                <a:sym typeface="Wingdings" panose="05000000000000000000" pitchFamily="2" charset="2"/>
              </a:rPr>
              <a:t>.</a:t>
            </a:r>
            <a:endParaRPr lang="en-US" dirty="0"/>
          </a:p>
        </p:txBody>
      </p:sp>
      <p:sp>
        <p:nvSpPr>
          <p:cNvPr id="4" name="Unvan 1">
            <a:extLst>
              <a:ext uri="{FF2B5EF4-FFF2-40B4-BE49-F238E27FC236}">
                <a16:creationId xmlns:a16="http://schemas.microsoft.com/office/drawing/2014/main" id="{FE555358-898C-4830-BDCA-0675576A9190}"/>
              </a:ext>
            </a:extLst>
          </p:cNvPr>
          <p:cNvSpPr txBox="1">
            <a:spLocks/>
          </p:cNvSpPr>
          <p:nvPr/>
        </p:nvSpPr>
        <p:spPr>
          <a:xfrm>
            <a:off x="0" y="1"/>
            <a:ext cx="12192000" cy="1168923"/>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bg1"/>
                </a:solidFill>
              </a:rPr>
              <a:t>Problem 1 – Second Solution: </a:t>
            </a:r>
            <a:r>
              <a:rPr lang="tr-TR" dirty="0" err="1">
                <a:solidFill>
                  <a:schemeClr val="bg1"/>
                </a:solidFill>
              </a:rPr>
              <a:t>Sort</a:t>
            </a:r>
            <a:r>
              <a:rPr lang="tr-TR" dirty="0">
                <a:solidFill>
                  <a:schemeClr val="bg1"/>
                </a:solidFill>
              </a:rPr>
              <a:t> </a:t>
            </a:r>
            <a:r>
              <a:rPr lang="tr-TR" dirty="0" err="1">
                <a:solidFill>
                  <a:schemeClr val="bg1"/>
                </a:solidFill>
              </a:rPr>
              <a:t>Input</a:t>
            </a:r>
            <a:endParaRPr lang="en-US" dirty="0">
              <a:solidFill>
                <a:schemeClr val="bg1"/>
              </a:solidFill>
            </a:endParaRPr>
          </a:p>
        </p:txBody>
      </p:sp>
    </p:spTree>
    <p:extLst>
      <p:ext uri="{BB962C8B-B14F-4D97-AF65-F5344CB8AC3E}">
        <p14:creationId xmlns:p14="http://schemas.microsoft.com/office/powerpoint/2010/main" val="231616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5FA5FC-8034-4E81-A456-EC7293D6261A}"/>
              </a:ext>
            </a:extLst>
          </p:cNvPr>
          <p:cNvSpPr>
            <a:spLocks noGrp="1"/>
          </p:cNvSpPr>
          <p:nvPr>
            <p:ph idx="1"/>
          </p:nvPr>
        </p:nvSpPr>
        <p:spPr/>
        <p:txBody>
          <a:bodyPr/>
          <a:lstStyle/>
          <a:p>
            <a:pPr marL="0" indent="0">
              <a:buNone/>
            </a:pPr>
            <a:r>
              <a:rPr lang="tr-TR" dirty="0"/>
              <a:t>Data </a:t>
            </a:r>
            <a:r>
              <a:rPr lang="tr-TR" dirty="0" err="1"/>
              <a:t>was</a:t>
            </a:r>
            <a:r>
              <a:rPr lang="tr-TR" dirty="0"/>
              <a:t> </a:t>
            </a:r>
            <a:r>
              <a:rPr lang="tr-TR" dirty="0" err="1"/>
              <a:t>already</a:t>
            </a:r>
            <a:r>
              <a:rPr lang="tr-TR" dirty="0"/>
              <a:t> </a:t>
            </a:r>
            <a:r>
              <a:rPr lang="tr-TR" dirty="0" err="1"/>
              <a:t>sorted</a:t>
            </a:r>
            <a:r>
              <a:rPr lang="tr-TR" dirty="0"/>
              <a:t>. But not </a:t>
            </a:r>
            <a:r>
              <a:rPr lang="tr-TR" dirty="0" err="1"/>
              <a:t>completely</a:t>
            </a:r>
            <a:r>
              <a:rPr lang="tr-TR" dirty="0"/>
              <a:t> </a:t>
            </a:r>
            <a:r>
              <a:rPr lang="tr-TR" dirty="0">
                <a:sym typeface="Wingdings" panose="05000000000000000000" pitchFamily="2" charset="2"/>
              </a:rPr>
              <a:t>. </a:t>
            </a:r>
            <a:r>
              <a:rPr lang="tr-TR" dirty="0" err="1">
                <a:sym typeface="Wingdings" panose="05000000000000000000" pitchFamily="2" charset="2"/>
              </a:rPr>
              <a:t>Only</a:t>
            </a:r>
            <a:r>
              <a:rPr lang="tr-TR" dirty="0">
                <a:sym typeface="Wingdings" panose="05000000000000000000" pitchFamily="2" charset="2"/>
              </a:rPr>
              <a:t> ~90%.</a:t>
            </a:r>
          </a:p>
          <a:p>
            <a:pPr marL="0" indent="0">
              <a:buNone/>
            </a:pPr>
            <a:r>
              <a:rPr lang="tr-TR" dirty="0">
                <a:sym typeface="Wingdings" panose="05000000000000000000" pitchFamily="2" charset="2"/>
              </a:rPr>
              <a:t>90% is a </a:t>
            </a:r>
            <a:r>
              <a:rPr lang="tr-TR" dirty="0" err="1">
                <a:sym typeface="Wingdings" panose="05000000000000000000" pitchFamily="2" charset="2"/>
              </a:rPr>
              <a:t>high</a:t>
            </a:r>
            <a:r>
              <a:rPr lang="tr-TR" dirty="0">
                <a:sym typeface="Wingdings" panose="05000000000000000000" pitchFamily="2" charset="2"/>
              </a:rPr>
              <a:t> </a:t>
            </a:r>
            <a:r>
              <a:rPr lang="tr-TR" dirty="0" err="1">
                <a:sym typeface="Wingdings" panose="05000000000000000000" pitchFamily="2" charset="2"/>
              </a:rPr>
              <a:t>percentage</a:t>
            </a:r>
            <a:r>
              <a:rPr lang="tr-TR" dirty="0">
                <a:sym typeface="Wingdings" panose="05000000000000000000" pitchFamily="2" charset="2"/>
              </a:rPr>
              <a:t> </a:t>
            </a:r>
            <a:r>
              <a:rPr lang="tr-TR" dirty="0" err="1">
                <a:sym typeface="Wingdings" panose="05000000000000000000" pitchFamily="2" charset="2"/>
              </a:rPr>
              <a:t>for</a:t>
            </a:r>
            <a:r>
              <a:rPr lang="tr-TR" dirty="0">
                <a:sym typeface="Wingdings" panose="05000000000000000000" pitchFamily="2" charset="2"/>
              </a:rPr>
              <a:t> not </a:t>
            </a:r>
            <a:r>
              <a:rPr lang="tr-TR" dirty="0" err="1">
                <a:sym typeface="Wingdings" panose="05000000000000000000" pitchFamily="2" charset="2"/>
              </a:rPr>
              <a:t>sorting</a:t>
            </a:r>
            <a:r>
              <a:rPr lang="tr-TR" dirty="0">
                <a:sym typeface="Wingdings" panose="05000000000000000000" pitchFamily="2" charset="2"/>
              </a:rPr>
              <a:t>.</a:t>
            </a:r>
          </a:p>
          <a:p>
            <a:pPr marL="0" indent="0">
              <a:buNone/>
            </a:pPr>
            <a:r>
              <a:rPr lang="tr-TR" dirty="0">
                <a:sym typeface="Wingdings" panose="05000000000000000000" pitchFamily="2" charset="2"/>
              </a:rPr>
              <a:t>Do not </a:t>
            </a:r>
            <a:r>
              <a:rPr lang="tr-TR" dirty="0" err="1">
                <a:sym typeface="Wingdings" panose="05000000000000000000" pitchFamily="2" charset="2"/>
              </a:rPr>
              <a:t>sort</a:t>
            </a:r>
            <a:r>
              <a:rPr lang="tr-TR" dirty="0">
                <a:sym typeface="Wingdings" panose="05000000000000000000" pitchFamily="2" charset="2"/>
              </a:rPr>
              <a:t> </a:t>
            </a:r>
            <a:r>
              <a:rPr lang="tr-TR" dirty="0" err="1">
                <a:sym typeface="Wingdings" panose="05000000000000000000" pitchFamily="2" charset="2"/>
              </a:rPr>
              <a:t>the</a:t>
            </a:r>
            <a:r>
              <a:rPr lang="tr-TR" dirty="0">
                <a:sym typeface="Wingdings" panose="05000000000000000000" pitchFamily="2" charset="2"/>
              </a:rPr>
              <a:t> data. </a:t>
            </a:r>
            <a:r>
              <a:rPr lang="tr-TR" dirty="0" err="1">
                <a:sym typeface="Wingdings" panose="05000000000000000000" pitchFamily="2" charset="2"/>
              </a:rPr>
              <a:t>Only</a:t>
            </a:r>
            <a:r>
              <a:rPr lang="tr-TR" dirty="0">
                <a:sym typeface="Wingdings" panose="05000000000000000000" pitchFamily="2" charset="2"/>
              </a:rPr>
              <a:t> </a:t>
            </a:r>
            <a:r>
              <a:rPr lang="tr-TR" dirty="0" err="1">
                <a:sym typeface="Wingdings" panose="05000000000000000000" pitchFamily="2" charset="2"/>
              </a:rPr>
              <a:t>use</a:t>
            </a:r>
            <a:r>
              <a:rPr lang="tr-TR" dirty="0">
                <a:sym typeface="Wingdings" panose="05000000000000000000" pitchFamily="2" charset="2"/>
              </a:rPr>
              <a:t> </a:t>
            </a:r>
            <a:r>
              <a:rPr lang="tr-TR" dirty="0" err="1">
                <a:sym typeface="Wingdings" panose="05000000000000000000" pitchFamily="2" charset="2"/>
              </a:rPr>
              <a:t>binary</a:t>
            </a:r>
            <a:r>
              <a:rPr lang="tr-TR" dirty="0">
                <a:sym typeface="Wingdings" panose="05000000000000000000" pitchFamily="2" charset="2"/>
              </a:rPr>
              <a:t> </a:t>
            </a:r>
            <a:r>
              <a:rPr lang="tr-TR" dirty="0" err="1">
                <a:sym typeface="Wingdings" panose="05000000000000000000" pitchFamily="2" charset="2"/>
              </a:rPr>
              <a:t>search</a:t>
            </a:r>
            <a:r>
              <a:rPr lang="tr-TR" dirty="0">
                <a:sym typeface="Wingdings" panose="05000000000000000000" pitchFamily="2" charset="2"/>
              </a:rPr>
              <a:t>.</a:t>
            </a:r>
          </a:p>
          <a:p>
            <a:pPr marL="0" indent="0">
              <a:buNone/>
            </a:pPr>
            <a:r>
              <a:rPr lang="tr-TR" dirty="0">
                <a:sym typeface="Wingdings" panose="05000000000000000000" pitchFamily="2" charset="2"/>
              </a:rPr>
              <a:t>Time </a:t>
            </a:r>
            <a:r>
              <a:rPr lang="tr-TR" dirty="0" err="1">
                <a:sym typeface="Wingdings" panose="05000000000000000000" pitchFamily="2" charset="2"/>
              </a:rPr>
              <a:t>Complexity</a:t>
            </a:r>
            <a:r>
              <a:rPr lang="tr-TR" dirty="0">
                <a:sym typeface="Wingdings" panose="05000000000000000000" pitchFamily="2" charset="2"/>
              </a:rPr>
              <a:t>: </a:t>
            </a:r>
            <a:r>
              <a:rPr lang="tr-TR" dirty="0" err="1">
                <a:sym typeface="Wingdings" panose="05000000000000000000" pitchFamily="2" charset="2"/>
              </a:rPr>
              <a:t>Worst</a:t>
            </a:r>
            <a:r>
              <a:rPr lang="tr-TR" dirty="0">
                <a:sym typeface="Wingdings" panose="05000000000000000000" pitchFamily="2" charset="2"/>
              </a:rPr>
              <a:t> Case O(</a:t>
            </a:r>
            <a:r>
              <a:rPr lang="tr-TR" dirty="0" err="1">
                <a:sym typeface="Wingdings" panose="05000000000000000000" pitchFamily="2" charset="2"/>
              </a:rPr>
              <a:t>logn</a:t>
            </a:r>
            <a:r>
              <a:rPr lang="tr-TR" dirty="0">
                <a:sym typeface="Wingdings" panose="05000000000000000000" pitchFamily="2" charset="2"/>
              </a:rPr>
              <a:t>) </a:t>
            </a:r>
            <a:r>
              <a:rPr lang="tr-TR" dirty="0" err="1">
                <a:sym typeface="Wingdings" panose="05000000000000000000" pitchFamily="2" charset="2"/>
              </a:rPr>
              <a:t>for</a:t>
            </a:r>
            <a:r>
              <a:rPr lang="tr-TR" dirty="0">
                <a:sym typeface="Wingdings" panose="05000000000000000000" pitchFamily="2" charset="2"/>
              </a:rPr>
              <a:t> </a:t>
            </a:r>
            <a:r>
              <a:rPr lang="tr-TR" dirty="0" err="1">
                <a:sym typeface="Wingdings" panose="05000000000000000000" pitchFamily="2" charset="2"/>
              </a:rPr>
              <a:t>no</a:t>
            </a:r>
            <a:r>
              <a:rPr lang="tr-TR" dirty="0">
                <a:sym typeface="Wingdings" panose="05000000000000000000" pitchFamily="2" charset="2"/>
              </a:rPr>
              <a:t> data </a:t>
            </a:r>
            <a:r>
              <a:rPr lang="tr-TR" dirty="0" err="1">
                <a:sym typeface="Wingdings" panose="05000000000000000000" pitchFamily="2" charset="2"/>
              </a:rPr>
              <a:t>mistakes</a:t>
            </a:r>
            <a:r>
              <a:rPr lang="tr-TR" dirty="0">
                <a:sym typeface="Wingdings" panose="05000000000000000000" pitchFamily="2" charset="2"/>
              </a:rPr>
              <a:t>.</a:t>
            </a:r>
          </a:p>
          <a:p>
            <a:pPr marL="0" indent="0">
              <a:buNone/>
            </a:pPr>
            <a:r>
              <a:rPr lang="tr-TR" dirty="0" err="1">
                <a:sym typeface="Wingdings" panose="05000000000000000000" pitchFamily="2" charset="2"/>
              </a:rPr>
              <a:t>Ignoring</a:t>
            </a:r>
            <a:r>
              <a:rPr lang="tr-TR" dirty="0">
                <a:sym typeface="Wingdings" panose="05000000000000000000" pitchFamily="2" charset="2"/>
              </a:rPr>
              <a:t> data </a:t>
            </a:r>
            <a:r>
              <a:rPr lang="tr-TR" dirty="0" err="1">
                <a:sym typeface="Wingdings" panose="05000000000000000000" pitchFamily="2" charset="2"/>
              </a:rPr>
              <a:t>mistakes</a:t>
            </a:r>
            <a:r>
              <a:rPr lang="tr-TR" dirty="0">
                <a:sym typeface="Wingdings" panose="05000000000000000000" pitchFamily="2" charset="2"/>
              </a:rPr>
              <a:t>.</a:t>
            </a:r>
          </a:p>
          <a:p>
            <a:pPr marL="0" indent="0">
              <a:buNone/>
            </a:pPr>
            <a:endParaRPr lang="tr-TR" dirty="0">
              <a:sym typeface="Wingdings" panose="05000000000000000000" pitchFamily="2" charset="2"/>
            </a:endParaRPr>
          </a:p>
        </p:txBody>
      </p:sp>
      <p:sp>
        <p:nvSpPr>
          <p:cNvPr id="4" name="Unvan 1">
            <a:extLst>
              <a:ext uri="{FF2B5EF4-FFF2-40B4-BE49-F238E27FC236}">
                <a16:creationId xmlns:a16="http://schemas.microsoft.com/office/drawing/2014/main" id="{3BC09627-6CC5-44A3-8263-ACD836206660}"/>
              </a:ext>
            </a:extLst>
          </p:cNvPr>
          <p:cNvSpPr txBox="1">
            <a:spLocks/>
          </p:cNvSpPr>
          <p:nvPr/>
        </p:nvSpPr>
        <p:spPr>
          <a:xfrm>
            <a:off x="0" y="1"/>
            <a:ext cx="12192000" cy="1168923"/>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bg1"/>
                </a:solidFill>
              </a:rPr>
              <a:t>Problem 1 – Third Solution: </a:t>
            </a:r>
            <a:r>
              <a:rPr lang="tr-TR" dirty="0" err="1">
                <a:solidFill>
                  <a:schemeClr val="bg1"/>
                </a:solidFill>
              </a:rPr>
              <a:t>Linear</a:t>
            </a:r>
            <a:r>
              <a:rPr lang="tr-TR" dirty="0">
                <a:solidFill>
                  <a:schemeClr val="bg1"/>
                </a:solidFill>
              </a:rPr>
              <a:t> </a:t>
            </a:r>
            <a:r>
              <a:rPr lang="tr-TR" dirty="0" err="1">
                <a:solidFill>
                  <a:schemeClr val="bg1"/>
                </a:solidFill>
              </a:rPr>
              <a:t>Search</a:t>
            </a:r>
            <a:endParaRPr lang="en-US" dirty="0">
              <a:solidFill>
                <a:schemeClr val="bg1"/>
              </a:solidFill>
            </a:endParaRPr>
          </a:p>
        </p:txBody>
      </p:sp>
    </p:spTree>
    <p:extLst>
      <p:ext uri="{BB962C8B-B14F-4D97-AF65-F5344CB8AC3E}">
        <p14:creationId xmlns:p14="http://schemas.microsoft.com/office/powerpoint/2010/main" val="35957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96C2FB4-0A17-4C00-A796-075BDA8E78B8}"/>
              </a:ext>
            </a:extLst>
          </p:cNvPr>
          <p:cNvSpPr>
            <a:spLocks noGrp="1"/>
          </p:cNvSpPr>
          <p:nvPr>
            <p:ph idx="1"/>
          </p:nvPr>
        </p:nvSpPr>
        <p:spPr/>
        <p:txBody>
          <a:bodyPr/>
          <a:lstStyle/>
          <a:p>
            <a:pPr marL="0" indent="0">
              <a:buNone/>
            </a:pPr>
            <a:r>
              <a:rPr lang="tr-TR" dirty="0"/>
              <a:t>Using </a:t>
            </a:r>
            <a:r>
              <a:rPr lang="tr-TR" dirty="0" err="1"/>
              <a:t>hash</a:t>
            </a:r>
            <a:r>
              <a:rPr lang="tr-TR" dirty="0"/>
              <a:t> </a:t>
            </a:r>
            <a:r>
              <a:rPr lang="tr-TR" dirty="0" err="1"/>
              <a:t>map</a:t>
            </a:r>
            <a:r>
              <a:rPr lang="tr-TR" dirty="0"/>
              <a:t>. </a:t>
            </a:r>
            <a:r>
              <a:rPr lang="tr-TR" dirty="0" err="1"/>
              <a:t>Key</a:t>
            </a:r>
            <a:r>
              <a:rPr lang="tr-TR" dirty="0"/>
              <a:t> as </a:t>
            </a:r>
            <a:r>
              <a:rPr lang="tr-TR" dirty="0" err="1"/>
              <a:t>Gpolygon</a:t>
            </a:r>
            <a:r>
              <a:rPr lang="tr-TR" dirty="0"/>
              <a:t> Value as </a:t>
            </a:r>
            <a:r>
              <a:rPr lang="tr-TR" dirty="0" err="1"/>
              <a:t>sub</a:t>
            </a:r>
            <a:r>
              <a:rPr lang="tr-TR" dirty="0"/>
              <a:t> </a:t>
            </a:r>
            <a:r>
              <a:rPr lang="tr-TR" dirty="0" err="1"/>
              <a:t>region</a:t>
            </a:r>
            <a:r>
              <a:rPr lang="tr-TR" dirty="0"/>
              <a:t> </a:t>
            </a:r>
            <a:r>
              <a:rPr lang="tr-TR" dirty="0" err="1"/>
              <a:t>information</a:t>
            </a:r>
            <a:r>
              <a:rPr lang="tr-TR" dirty="0"/>
              <a:t>.</a:t>
            </a:r>
          </a:p>
          <a:p>
            <a:pPr marL="0" indent="0">
              <a:buNone/>
            </a:pPr>
            <a:r>
              <a:rPr lang="tr-TR" dirty="0"/>
              <a:t>Time </a:t>
            </a:r>
            <a:r>
              <a:rPr lang="tr-TR" dirty="0" err="1"/>
              <a:t>Complexity</a:t>
            </a:r>
            <a:r>
              <a:rPr lang="tr-TR" dirty="0"/>
              <a:t>: O(n) </a:t>
            </a:r>
            <a:r>
              <a:rPr lang="tr-TR" dirty="0" err="1"/>
              <a:t>for</a:t>
            </a:r>
            <a:r>
              <a:rPr lang="tr-TR" dirty="0"/>
              <a:t> </a:t>
            </a:r>
            <a:r>
              <a:rPr lang="tr-TR" dirty="0" err="1"/>
              <a:t>every</a:t>
            </a:r>
            <a:r>
              <a:rPr lang="tr-TR" dirty="0"/>
              <a:t> </a:t>
            </a:r>
            <a:r>
              <a:rPr lang="tr-TR" dirty="0" err="1"/>
              <a:t>sub</a:t>
            </a:r>
            <a:r>
              <a:rPr lang="tr-TR" dirty="0"/>
              <a:t> </a:t>
            </a:r>
            <a:r>
              <a:rPr lang="tr-TR" dirty="0" err="1"/>
              <a:t>region</a:t>
            </a:r>
            <a:r>
              <a:rPr lang="tr-TR" dirty="0"/>
              <a:t> </a:t>
            </a:r>
            <a:r>
              <a:rPr lang="tr-TR" dirty="0" err="1"/>
              <a:t>clicked</a:t>
            </a:r>
            <a:r>
              <a:rPr lang="tr-TR" dirty="0"/>
              <a:t>.</a:t>
            </a:r>
          </a:p>
          <a:p>
            <a:pPr marL="0" indent="0">
              <a:buNone/>
            </a:pPr>
            <a:r>
              <a:rPr lang="tr-TR" dirty="0"/>
              <a:t>Space </a:t>
            </a:r>
            <a:r>
              <a:rPr lang="tr-TR" dirty="0" err="1"/>
              <a:t>Complexity</a:t>
            </a:r>
            <a:r>
              <a:rPr lang="tr-TR" dirty="0"/>
              <a:t>: O(n)</a:t>
            </a:r>
            <a:endParaRPr lang="en-US" dirty="0"/>
          </a:p>
        </p:txBody>
      </p:sp>
      <p:sp>
        <p:nvSpPr>
          <p:cNvPr id="4" name="Unvan 1">
            <a:extLst>
              <a:ext uri="{FF2B5EF4-FFF2-40B4-BE49-F238E27FC236}">
                <a16:creationId xmlns:a16="http://schemas.microsoft.com/office/drawing/2014/main" id="{79114432-9442-4FA6-9EEE-5B8593E1E28A}"/>
              </a:ext>
            </a:extLst>
          </p:cNvPr>
          <p:cNvSpPr txBox="1">
            <a:spLocks/>
          </p:cNvSpPr>
          <p:nvPr/>
        </p:nvSpPr>
        <p:spPr>
          <a:xfrm>
            <a:off x="0" y="1"/>
            <a:ext cx="12192000" cy="1168923"/>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bg1"/>
                </a:solidFill>
              </a:rPr>
              <a:t>Problem 2 – Solution</a:t>
            </a:r>
            <a:endParaRPr lang="en-US" dirty="0">
              <a:solidFill>
                <a:schemeClr val="bg1"/>
              </a:solidFill>
            </a:endParaRPr>
          </a:p>
        </p:txBody>
      </p:sp>
    </p:spTree>
    <p:extLst>
      <p:ext uri="{BB962C8B-B14F-4D97-AF65-F5344CB8AC3E}">
        <p14:creationId xmlns:p14="http://schemas.microsoft.com/office/powerpoint/2010/main" val="70090113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331</Words>
  <Application>Microsoft Office PowerPoint</Application>
  <PresentationFormat>Geniş ekran</PresentationFormat>
  <Paragraphs>49</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Calibri Light</vt:lpstr>
      <vt:lpstr>Wingdings</vt:lpstr>
      <vt:lpstr>Office Teması</vt:lpstr>
      <vt:lpstr>Purple America</vt:lpstr>
      <vt:lpstr>Historical Information</vt:lpstr>
      <vt:lpstr>Purple America</vt:lpstr>
      <vt:lpstr>Implementation</vt:lpstr>
      <vt:lpstr>Problems</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America</dc:title>
  <dc:creator>Deniz Toprak</dc:creator>
  <cp:lastModifiedBy>Deniz Toprak</cp:lastModifiedBy>
  <cp:revision>7</cp:revision>
  <dcterms:created xsi:type="dcterms:W3CDTF">2017-12-20T22:27:55Z</dcterms:created>
  <dcterms:modified xsi:type="dcterms:W3CDTF">2017-12-21T00:03:01Z</dcterms:modified>
</cp:coreProperties>
</file>